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3"/>
    <p:sldId id="271" r:id="rId5"/>
    <p:sldId id="258" r:id="rId6"/>
    <p:sldId id="282" r:id="rId7"/>
    <p:sldId id="292" r:id="rId8"/>
    <p:sldId id="357" r:id="rId9"/>
    <p:sldId id="328" r:id="rId10"/>
    <p:sldId id="397" r:id="rId11"/>
    <p:sldId id="392" r:id="rId12"/>
    <p:sldId id="432" r:id="rId13"/>
    <p:sldId id="394" r:id="rId14"/>
    <p:sldId id="433" r:id="rId15"/>
    <p:sldId id="393" r:id="rId16"/>
    <p:sldId id="395" r:id="rId17"/>
    <p:sldId id="398" r:id="rId18"/>
    <p:sldId id="358" r:id="rId19"/>
    <p:sldId id="362" r:id="rId20"/>
    <p:sldId id="363" r:id="rId21"/>
    <p:sldId id="364" r:id="rId22"/>
    <p:sldId id="353" r:id="rId23"/>
    <p:sldId id="396" r:id="rId24"/>
    <p:sldId id="389" r:id="rId25"/>
    <p:sldId id="391" r:id="rId26"/>
    <p:sldId id="427" r:id="rId27"/>
    <p:sldId id="399" r:id="rId28"/>
    <p:sldId id="307" r:id="rId29"/>
    <p:sldId id="313" r:id="rId30"/>
    <p:sldId id="29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泽" initials="徐泽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9FBFA"/>
    <a:srgbClr val="314865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-876" y="-96"/>
      </p:cViewPr>
      <p:guideLst>
        <p:guide orient="horz" pos="2088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15412" y="547285"/>
            <a:ext cx="9025003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知识点标题</a:t>
            </a:r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95208" y="6390448"/>
            <a:ext cx="528184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815413" y="1628800"/>
            <a:ext cx="10144555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36427" y="243818"/>
            <a:ext cx="2047084" cy="504056"/>
          </a:xfrm>
          <a:prstGeom prst="rect">
            <a:avLst/>
          </a:prstGeom>
        </p:spPr>
      </p:pic>
      <p:sp>
        <p:nvSpPr>
          <p:cNvPr id="8" name="标题 1"/>
          <p:cNvSpPr txBox="1"/>
          <p:nvPr userDrawn="1"/>
        </p:nvSpPr>
        <p:spPr>
          <a:xfrm>
            <a:off x="0" y="2564904"/>
            <a:ext cx="624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pPr algn="ctr"/>
            <a:r>
              <a:rPr lang="zh-CN" altLang="en-US" sz="1600" b="1" dirty="0" smtClean="0">
                <a:solidFill>
                  <a:srgbClr val="F9FAFB"/>
                </a:solidFill>
              </a:rPr>
              <a:t>知识讲解</a:t>
            </a:r>
            <a:endParaRPr lang="en-US" altLang="zh-CN" sz="1600" b="1" dirty="0" smtClean="0">
              <a:solidFill>
                <a:srgbClr val="F9FAF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GIF"/><Relationship Id="rId8" Type="http://schemas.openxmlformats.org/officeDocument/2006/relationships/image" Target="../media/image21.emf"/><Relationship Id="rId7" Type="http://schemas.openxmlformats.org/officeDocument/2006/relationships/image" Target="../media/image20.jpeg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png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GIF"/><Relationship Id="rId8" Type="http://schemas.openxmlformats.org/officeDocument/2006/relationships/image" Target="../media/image36.emf"/><Relationship Id="rId7" Type="http://schemas.openxmlformats.org/officeDocument/2006/relationships/image" Target="../media/image35.jpeg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4" Type="http://schemas.openxmlformats.org/officeDocument/2006/relationships/image" Target="../media/image32.png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GIF"/><Relationship Id="rId8" Type="http://schemas.openxmlformats.org/officeDocument/2006/relationships/image" Target="../media/image11.emf"/><Relationship Id="rId7" Type="http://schemas.openxmlformats.org/officeDocument/2006/relationships/image" Target="../media/image10.jpeg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348852"/>
            <a:ext cx="9655728" cy="124714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x-none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项目简介</a:t>
            </a:r>
            <a:endParaRPr lang="x-none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ctr"/>
          </a:p>
        </p:txBody>
      </p:sp>
      <p:sp>
        <p:nvSpPr>
          <p:cNvPr id="14" name="矩形 13"/>
          <p:cNvSpPr/>
          <p:nvPr/>
        </p:nvSpPr>
        <p:spPr>
          <a:xfrm>
            <a:off x="2803893" y="3862717"/>
            <a:ext cx="6400798" cy="6400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x-none" altLang="zh-CN" sz="2400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中国北京-达内科技</a:t>
            </a:r>
            <a:endParaRPr lang="x-none" altLang="zh-CN" sz="2400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455795" y="4748530"/>
            <a:ext cx="2959735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汇报时间：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201</a:t>
            </a:r>
            <a:r>
              <a:rPr lang="x-none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8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年</a:t>
            </a:r>
            <a:r>
              <a:rPr lang="x-none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10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月     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909320" y="489016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325951" y="490159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2403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615950"/>
            <a:ext cx="7443470" cy="547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5793311" y="1262831"/>
            <a:ext cx="0" cy="6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37"/>
          <p:cNvSpPr txBox="1"/>
          <p:nvPr/>
        </p:nvSpPr>
        <p:spPr>
          <a:xfrm>
            <a:off x="6031492" y="1366779"/>
            <a:ext cx="3033695" cy="48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x-none" altLang="en-US" sz="24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1.减少广播域</a:t>
            </a:r>
            <a:endParaRPr lang="x-none" altLang="en-US" sz="2400" b="1" cap="all" dirty="0">
              <a:solidFill>
                <a:srgbClr val="314865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966552" y="1355386"/>
            <a:ext cx="556576" cy="556576"/>
            <a:chOff x="5747657" y="2305619"/>
            <a:chExt cx="556576" cy="556576"/>
          </a:xfrm>
        </p:grpSpPr>
        <p:sp>
          <p:nvSpPr>
            <p:cNvPr id="24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5850760" y="4424094"/>
            <a:ext cx="0" cy="6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49"/>
          <p:cNvSpPr txBox="1"/>
          <p:nvPr/>
        </p:nvSpPr>
        <p:spPr>
          <a:xfrm>
            <a:off x="6074218" y="4491847"/>
            <a:ext cx="3033695" cy="48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x-none" altLang="en-US" sz="24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4.降低延迟</a:t>
            </a:r>
            <a:endParaRPr lang="x-none" altLang="en-US" sz="2400" b="1" cap="all" dirty="0">
              <a:solidFill>
                <a:srgbClr val="314865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034678" y="4505219"/>
            <a:ext cx="556576" cy="556576"/>
            <a:chOff x="5747657" y="2305619"/>
            <a:chExt cx="556576" cy="556576"/>
          </a:xfrm>
        </p:grpSpPr>
        <p:sp>
          <p:nvSpPr>
            <p:cNvPr id="30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5807075" y="2316480"/>
            <a:ext cx="0" cy="62674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55"/>
          <p:cNvSpPr txBox="1"/>
          <p:nvPr/>
        </p:nvSpPr>
        <p:spPr>
          <a:xfrm>
            <a:off x="6040382" y="3402589"/>
            <a:ext cx="3033695" cy="4832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x-none" altLang="en-US" sz="24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3.增加带宽利用</a:t>
            </a:r>
            <a:endParaRPr lang="x-none" altLang="en-US" sz="2400" b="1" cap="all" dirty="0">
              <a:solidFill>
                <a:srgbClr val="314865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004625" y="3403260"/>
            <a:ext cx="556576" cy="556576"/>
            <a:chOff x="5747657" y="2305619"/>
            <a:chExt cx="556576" cy="556576"/>
          </a:xfrm>
        </p:grpSpPr>
        <p:sp>
          <p:nvSpPr>
            <p:cNvPr id="36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561722" y="1581240"/>
            <a:ext cx="2211794" cy="3623981"/>
            <a:chOff x="8631023" y="1684586"/>
            <a:chExt cx="2419633" cy="3964519"/>
          </a:xfrm>
          <a:solidFill>
            <a:srgbClr val="314865"/>
          </a:solidFill>
        </p:grpSpPr>
        <p:sp>
          <p:nvSpPr>
            <p:cNvPr id="40" name="Freeform 23"/>
            <p:cNvSpPr/>
            <p:nvPr/>
          </p:nvSpPr>
          <p:spPr bwMode="auto">
            <a:xfrm>
              <a:off x="9714110" y="1846062"/>
              <a:ext cx="0" cy="0"/>
            </a:xfrm>
            <a:custGeom>
              <a:avLst/>
              <a:gdLst>
                <a:gd name="T0" fmla="*/ 0 w 3"/>
                <a:gd name="T1" fmla="*/ 0 w 3"/>
                <a:gd name="T2" fmla="*/ 3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25400">
              <a:noFill/>
            </a:ln>
            <a:effectLst>
              <a:outerShdw blurRad="381000" dist="2540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41" name="Freeform 21"/>
            <p:cNvSpPr>
              <a:spLocks noEditPoints="1"/>
            </p:cNvSpPr>
            <p:nvPr/>
          </p:nvSpPr>
          <p:spPr bwMode="auto">
            <a:xfrm>
              <a:off x="8631023" y="1684586"/>
              <a:ext cx="2419633" cy="3114007"/>
            </a:xfrm>
            <a:custGeom>
              <a:avLst/>
              <a:gdLst>
                <a:gd name="T0" fmla="*/ 15500 w 17509"/>
                <a:gd name="T1" fmla="*/ 12945 h 22569"/>
                <a:gd name="T2" fmla="*/ 13648 w 17509"/>
                <a:gd name="T3" fmla="*/ 15646 h 22569"/>
                <a:gd name="T4" fmla="*/ 12686 w 17509"/>
                <a:gd name="T5" fmla="*/ 16707 h 22569"/>
                <a:gd name="T6" fmla="*/ 12045 w 17509"/>
                <a:gd name="T7" fmla="*/ 18000 h 22569"/>
                <a:gd name="T8" fmla="*/ 11850 w 17509"/>
                <a:gd name="T9" fmla="*/ 20372 h 22569"/>
                <a:gd name="T10" fmla="*/ 11851 w 17509"/>
                <a:gd name="T11" fmla="*/ 20445 h 22569"/>
                <a:gd name="T12" fmla="*/ 11209 w 17509"/>
                <a:gd name="T13" fmla="*/ 21086 h 22569"/>
                <a:gd name="T14" fmla="*/ 6299 w 17509"/>
                <a:gd name="T15" fmla="*/ 21086 h 22569"/>
                <a:gd name="T16" fmla="*/ 5844 w 17509"/>
                <a:gd name="T17" fmla="*/ 20897 h 22569"/>
                <a:gd name="T18" fmla="*/ 5657 w 17509"/>
                <a:gd name="T19" fmla="*/ 20445 h 22569"/>
                <a:gd name="T20" fmla="*/ 5657 w 17509"/>
                <a:gd name="T21" fmla="*/ 20369 h 22569"/>
                <a:gd name="T22" fmla="*/ 5462 w 17509"/>
                <a:gd name="T23" fmla="*/ 18000 h 22569"/>
                <a:gd name="T24" fmla="*/ 5094 w 17509"/>
                <a:gd name="T25" fmla="*/ 17092 h 22569"/>
                <a:gd name="T26" fmla="*/ 4029 w 17509"/>
                <a:gd name="T27" fmla="*/ 15822 h 22569"/>
                <a:gd name="T28" fmla="*/ 2329 w 17509"/>
                <a:gd name="T29" fmla="*/ 13637 h 22569"/>
                <a:gd name="T30" fmla="*/ 1484 w 17509"/>
                <a:gd name="T31" fmla="*/ 9931 h 22569"/>
                <a:gd name="T32" fmla="*/ 2954 w 17509"/>
                <a:gd name="T33" fmla="*/ 5541 h 22569"/>
                <a:gd name="T34" fmla="*/ 6683 w 17509"/>
                <a:gd name="T35" fmla="*/ 2948 h 22569"/>
                <a:gd name="T36" fmla="*/ 6868 w 17509"/>
                <a:gd name="T37" fmla="*/ 2892 h 22569"/>
                <a:gd name="T38" fmla="*/ 7985 w 17509"/>
                <a:gd name="T39" fmla="*/ 2684 h 22569"/>
                <a:gd name="T40" fmla="*/ 7987 w 17509"/>
                <a:gd name="T41" fmla="*/ 2684 h 22569"/>
                <a:gd name="T42" fmla="*/ 8059 w 17509"/>
                <a:gd name="T43" fmla="*/ 2676 h 22569"/>
                <a:gd name="T44" fmla="*/ 8716 w 17509"/>
                <a:gd name="T45" fmla="*/ 2639 h 22569"/>
                <a:gd name="T46" fmla="*/ 8755 w 17509"/>
                <a:gd name="T47" fmla="*/ 2643 h 22569"/>
                <a:gd name="T48" fmla="*/ 8793 w 17509"/>
                <a:gd name="T49" fmla="*/ 2641 h 22569"/>
                <a:gd name="T50" fmla="*/ 9450 w 17509"/>
                <a:gd name="T51" fmla="*/ 2676 h 22569"/>
                <a:gd name="T52" fmla="*/ 9448 w 17509"/>
                <a:gd name="T53" fmla="*/ 2676 h 22569"/>
                <a:gd name="T54" fmla="*/ 9520 w 17509"/>
                <a:gd name="T55" fmla="*/ 2684 h 22569"/>
                <a:gd name="T56" fmla="*/ 9522 w 17509"/>
                <a:gd name="T57" fmla="*/ 2684 h 22569"/>
                <a:gd name="T58" fmla="*/ 10638 w 17509"/>
                <a:gd name="T59" fmla="*/ 2892 h 22569"/>
                <a:gd name="T60" fmla="*/ 10825 w 17509"/>
                <a:gd name="T61" fmla="*/ 2948 h 22569"/>
                <a:gd name="T62" fmla="*/ 14553 w 17509"/>
                <a:gd name="T63" fmla="*/ 5541 h 22569"/>
                <a:gd name="T64" fmla="*/ 16023 w 17509"/>
                <a:gd name="T65" fmla="*/ 9931 h 22569"/>
                <a:gd name="T66" fmla="*/ 15500 w 17509"/>
                <a:gd name="T67" fmla="*/ 12945 h 22569"/>
                <a:gd name="T68" fmla="*/ 17507 w 17509"/>
                <a:gd name="T69" fmla="*/ 9931 h 22569"/>
                <a:gd name="T70" fmla="*/ 15734 w 17509"/>
                <a:gd name="T71" fmla="*/ 4645 h 22569"/>
                <a:gd name="T72" fmla="*/ 1773 w 17509"/>
                <a:gd name="T73" fmla="*/ 4645 h 22569"/>
                <a:gd name="T74" fmla="*/ 0 w 17509"/>
                <a:gd name="T75" fmla="*/ 9931 h 22569"/>
                <a:gd name="T76" fmla="*/ 628 w 17509"/>
                <a:gd name="T77" fmla="*/ 13491 h 22569"/>
                <a:gd name="T78" fmla="*/ 2782 w 17509"/>
                <a:gd name="T79" fmla="*/ 16665 h 22569"/>
                <a:gd name="T80" fmla="*/ 3655 w 17509"/>
                <a:gd name="T81" fmla="*/ 17623 h 22569"/>
                <a:gd name="T82" fmla="*/ 4005 w 17509"/>
                <a:gd name="T83" fmla="*/ 18273 h 22569"/>
                <a:gd name="T84" fmla="*/ 4174 w 17509"/>
                <a:gd name="T85" fmla="*/ 20369 h 22569"/>
                <a:gd name="T86" fmla="*/ 4174 w 17509"/>
                <a:gd name="T87" fmla="*/ 20420 h 22569"/>
                <a:gd name="T88" fmla="*/ 4174 w 17509"/>
                <a:gd name="T89" fmla="*/ 20435 h 22569"/>
                <a:gd name="T90" fmla="*/ 4174 w 17509"/>
                <a:gd name="T91" fmla="*/ 20440 h 22569"/>
                <a:gd name="T92" fmla="*/ 4174 w 17509"/>
                <a:gd name="T93" fmla="*/ 20445 h 22569"/>
                <a:gd name="T94" fmla="*/ 6299 w 17509"/>
                <a:gd name="T95" fmla="*/ 22569 h 22569"/>
                <a:gd name="T96" fmla="*/ 11209 w 17509"/>
                <a:gd name="T97" fmla="*/ 22569 h 22569"/>
                <a:gd name="T98" fmla="*/ 13333 w 17509"/>
                <a:gd name="T99" fmla="*/ 20445 h 22569"/>
                <a:gd name="T100" fmla="*/ 13333 w 17509"/>
                <a:gd name="T101" fmla="*/ 20440 h 22569"/>
                <a:gd name="T102" fmla="*/ 13333 w 17509"/>
                <a:gd name="T103" fmla="*/ 20434 h 22569"/>
                <a:gd name="T104" fmla="*/ 13333 w 17509"/>
                <a:gd name="T105" fmla="*/ 20420 h 22569"/>
                <a:gd name="T106" fmla="*/ 13333 w 17509"/>
                <a:gd name="T107" fmla="*/ 20372 h 22569"/>
                <a:gd name="T108" fmla="*/ 13503 w 17509"/>
                <a:gd name="T109" fmla="*/ 18274 h 22569"/>
                <a:gd name="T110" fmla="*/ 13673 w 17509"/>
                <a:gd name="T111" fmla="*/ 17875 h 22569"/>
                <a:gd name="T112" fmla="*/ 14553 w 17509"/>
                <a:gd name="T113" fmla="*/ 16847 h 22569"/>
                <a:gd name="T114" fmla="*/ 16486 w 17509"/>
                <a:gd name="T115" fmla="*/ 14338 h 22569"/>
                <a:gd name="T116" fmla="*/ 17507 w 17509"/>
                <a:gd name="T117" fmla="*/ 9931 h 22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509" h="22569">
                  <a:moveTo>
                    <a:pt x="15500" y="12945"/>
                  </a:moveTo>
                  <a:cubicBezTo>
                    <a:pt x="15031" y="14128"/>
                    <a:pt x="14327" y="14928"/>
                    <a:pt x="13648" y="15646"/>
                  </a:cubicBezTo>
                  <a:cubicBezTo>
                    <a:pt x="13309" y="16005"/>
                    <a:pt x="12976" y="16339"/>
                    <a:pt x="12686" y="16707"/>
                  </a:cubicBezTo>
                  <a:cubicBezTo>
                    <a:pt x="12399" y="17072"/>
                    <a:pt x="12143" y="17489"/>
                    <a:pt x="12045" y="18000"/>
                  </a:cubicBezTo>
                  <a:cubicBezTo>
                    <a:pt x="11859" y="18996"/>
                    <a:pt x="11852" y="20066"/>
                    <a:pt x="11850" y="20372"/>
                  </a:cubicBezTo>
                  <a:cubicBezTo>
                    <a:pt x="11850" y="20413"/>
                    <a:pt x="11851" y="20435"/>
                    <a:pt x="11851" y="20445"/>
                  </a:cubicBezTo>
                  <a:cubicBezTo>
                    <a:pt x="11849" y="20799"/>
                    <a:pt x="11564" y="21085"/>
                    <a:pt x="11209" y="21086"/>
                  </a:cubicBezTo>
                  <a:lnTo>
                    <a:pt x="6299" y="21086"/>
                  </a:lnTo>
                  <a:cubicBezTo>
                    <a:pt x="6119" y="21086"/>
                    <a:pt x="5962" y="21015"/>
                    <a:pt x="5844" y="20897"/>
                  </a:cubicBezTo>
                  <a:cubicBezTo>
                    <a:pt x="5727" y="20779"/>
                    <a:pt x="5657" y="20625"/>
                    <a:pt x="5657" y="20445"/>
                  </a:cubicBezTo>
                  <a:cubicBezTo>
                    <a:pt x="5657" y="20435"/>
                    <a:pt x="5657" y="20412"/>
                    <a:pt x="5657" y="20369"/>
                  </a:cubicBezTo>
                  <a:cubicBezTo>
                    <a:pt x="5656" y="20061"/>
                    <a:pt x="5647" y="18994"/>
                    <a:pt x="5462" y="18000"/>
                  </a:cubicBezTo>
                  <a:cubicBezTo>
                    <a:pt x="5398" y="17661"/>
                    <a:pt x="5261" y="17359"/>
                    <a:pt x="5094" y="17092"/>
                  </a:cubicBezTo>
                  <a:cubicBezTo>
                    <a:pt x="4798" y="16622"/>
                    <a:pt x="4420" y="16237"/>
                    <a:pt x="4029" y="15822"/>
                  </a:cubicBezTo>
                  <a:cubicBezTo>
                    <a:pt x="3439" y="15207"/>
                    <a:pt x="2815" y="14544"/>
                    <a:pt x="2329" y="13637"/>
                  </a:cubicBezTo>
                  <a:cubicBezTo>
                    <a:pt x="1845" y="12731"/>
                    <a:pt x="1485" y="11579"/>
                    <a:pt x="1484" y="9931"/>
                  </a:cubicBezTo>
                  <a:cubicBezTo>
                    <a:pt x="1484" y="8279"/>
                    <a:pt x="2030" y="6763"/>
                    <a:pt x="2954" y="5541"/>
                  </a:cubicBezTo>
                  <a:cubicBezTo>
                    <a:pt x="3879" y="4319"/>
                    <a:pt x="5180" y="3397"/>
                    <a:pt x="6683" y="2948"/>
                  </a:cubicBezTo>
                  <a:lnTo>
                    <a:pt x="6868" y="2892"/>
                  </a:lnTo>
                  <a:cubicBezTo>
                    <a:pt x="7230" y="2798"/>
                    <a:pt x="7602" y="2724"/>
                    <a:pt x="7985" y="2684"/>
                  </a:cubicBezTo>
                  <a:lnTo>
                    <a:pt x="7987" y="2684"/>
                  </a:lnTo>
                  <a:lnTo>
                    <a:pt x="8059" y="2676"/>
                  </a:lnTo>
                  <a:cubicBezTo>
                    <a:pt x="8283" y="2654"/>
                    <a:pt x="8501" y="2641"/>
                    <a:pt x="8716" y="2639"/>
                  </a:cubicBezTo>
                  <a:lnTo>
                    <a:pt x="8755" y="2643"/>
                  </a:lnTo>
                  <a:lnTo>
                    <a:pt x="8793" y="2641"/>
                  </a:lnTo>
                  <a:cubicBezTo>
                    <a:pt x="9007" y="2641"/>
                    <a:pt x="9226" y="2654"/>
                    <a:pt x="9450" y="2676"/>
                  </a:cubicBezTo>
                  <a:lnTo>
                    <a:pt x="9448" y="2676"/>
                  </a:lnTo>
                  <a:lnTo>
                    <a:pt x="9520" y="2684"/>
                  </a:lnTo>
                  <a:lnTo>
                    <a:pt x="9522" y="2684"/>
                  </a:lnTo>
                  <a:cubicBezTo>
                    <a:pt x="9905" y="2724"/>
                    <a:pt x="10277" y="2797"/>
                    <a:pt x="10638" y="2892"/>
                  </a:cubicBezTo>
                  <a:lnTo>
                    <a:pt x="10825" y="2948"/>
                  </a:lnTo>
                  <a:cubicBezTo>
                    <a:pt x="12327" y="3397"/>
                    <a:pt x="13628" y="4319"/>
                    <a:pt x="14553" y="5541"/>
                  </a:cubicBezTo>
                  <a:cubicBezTo>
                    <a:pt x="15476" y="6763"/>
                    <a:pt x="16023" y="8279"/>
                    <a:pt x="16023" y="9931"/>
                  </a:cubicBezTo>
                  <a:cubicBezTo>
                    <a:pt x="16023" y="11186"/>
                    <a:pt x="15812" y="12155"/>
                    <a:pt x="15500" y="12945"/>
                  </a:cubicBezTo>
                  <a:close/>
                  <a:moveTo>
                    <a:pt x="17507" y="9931"/>
                  </a:moveTo>
                  <a:cubicBezTo>
                    <a:pt x="17507" y="7948"/>
                    <a:pt x="16847" y="6114"/>
                    <a:pt x="15734" y="4645"/>
                  </a:cubicBezTo>
                  <a:cubicBezTo>
                    <a:pt x="12226" y="8"/>
                    <a:pt x="5290" y="0"/>
                    <a:pt x="1773" y="4645"/>
                  </a:cubicBezTo>
                  <a:cubicBezTo>
                    <a:pt x="661" y="6114"/>
                    <a:pt x="0" y="7948"/>
                    <a:pt x="0" y="9931"/>
                  </a:cubicBezTo>
                  <a:cubicBezTo>
                    <a:pt x="0" y="11354"/>
                    <a:pt x="245" y="12523"/>
                    <a:pt x="628" y="13491"/>
                  </a:cubicBezTo>
                  <a:cubicBezTo>
                    <a:pt x="1202" y="14942"/>
                    <a:pt x="2079" y="15922"/>
                    <a:pt x="2782" y="16665"/>
                  </a:cubicBezTo>
                  <a:cubicBezTo>
                    <a:pt x="3135" y="17036"/>
                    <a:pt x="3445" y="17353"/>
                    <a:pt x="3655" y="17623"/>
                  </a:cubicBezTo>
                  <a:cubicBezTo>
                    <a:pt x="3870" y="17895"/>
                    <a:pt x="3975" y="18106"/>
                    <a:pt x="4005" y="18273"/>
                  </a:cubicBezTo>
                  <a:cubicBezTo>
                    <a:pt x="4158" y="19085"/>
                    <a:pt x="4174" y="20109"/>
                    <a:pt x="4174" y="20369"/>
                  </a:cubicBezTo>
                  <a:lnTo>
                    <a:pt x="4174" y="20420"/>
                  </a:lnTo>
                  <a:lnTo>
                    <a:pt x="4174" y="20435"/>
                  </a:lnTo>
                  <a:lnTo>
                    <a:pt x="4174" y="20440"/>
                  </a:lnTo>
                  <a:lnTo>
                    <a:pt x="4174" y="20445"/>
                  </a:lnTo>
                  <a:cubicBezTo>
                    <a:pt x="4174" y="21620"/>
                    <a:pt x="5125" y="22568"/>
                    <a:pt x="6299" y="22569"/>
                  </a:cubicBezTo>
                  <a:lnTo>
                    <a:pt x="11209" y="22569"/>
                  </a:lnTo>
                  <a:cubicBezTo>
                    <a:pt x="12383" y="22568"/>
                    <a:pt x="13333" y="21618"/>
                    <a:pt x="13333" y="20445"/>
                  </a:cubicBezTo>
                  <a:lnTo>
                    <a:pt x="13333" y="20440"/>
                  </a:lnTo>
                  <a:lnTo>
                    <a:pt x="13333" y="20434"/>
                  </a:lnTo>
                  <a:lnTo>
                    <a:pt x="13333" y="20420"/>
                  </a:lnTo>
                  <a:lnTo>
                    <a:pt x="13333" y="20372"/>
                  </a:lnTo>
                  <a:cubicBezTo>
                    <a:pt x="13333" y="20115"/>
                    <a:pt x="13349" y="19088"/>
                    <a:pt x="13503" y="18274"/>
                  </a:cubicBezTo>
                  <a:cubicBezTo>
                    <a:pt x="13524" y="18161"/>
                    <a:pt x="13574" y="18033"/>
                    <a:pt x="13673" y="17875"/>
                  </a:cubicBezTo>
                  <a:cubicBezTo>
                    <a:pt x="13840" y="17600"/>
                    <a:pt x="14158" y="17258"/>
                    <a:pt x="14553" y="16847"/>
                  </a:cubicBezTo>
                  <a:cubicBezTo>
                    <a:pt x="15141" y="16228"/>
                    <a:pt x="15891" y="15448"/>
                    <a:pt x="16486" y="14338"/>
                  </a:cubicBezTo>
                  <a:cubicBezTo>
                    <a:pt x="17082" y="13230"/>
                    <a:pt x="17509" y="11799"/>
                    <a:pt x="17507" y="9931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42" name="Freeform 24"/>
            <p:cNvSpPr/>
            <p:nvPr/>
          </p:nvSpPr>
          <p:spPr bwMode="auto">
            <a:xfrm>
              <a:off x="9378674" y="4873541"/>
              <a:ext cx="925122" cy="252112"/>
            </a:xfrm>
            <a:custGeom>
              <a:avLst/>
              <a:gdLst>
                <a:gd name="T0" fmla="*/ 5785 w 6697"/>
                <a:gd name="T1" fmla="*/ 0 h 1826"/>
                <a:gd name="T2" fmla="*/ 914 w 6697"/>
                <a:gd name="T3" fmla="*/ 0 h 1826"/>
                <a:gd name="T4" fmla="*/ 0 w 6697"/>
                <a:gd name="T5" fmla="*/ 914 h 1826"/>
                <a:gd name="T6" fmla="*/ 914 w 6697"/>
                <a:gd name="T7" fmla="*/ 1826 h 1826"/>
                <a:gd name="T8" fmla="*/ 5785 w 6697"/>
                <a:gd name="T9" fmla="*/ 1826 h 1826"/>
                <a:gd name="T10" fmla="*/ 6697 w 6697"/>
                <a:gd name="T11" fmla="*/ 914 h 1826"/>
                <a:gd name="T12" fmla="*/ 5785 w 6697"/>
                <a:gd name="T13" fmla="*/ 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6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4"/>
                  </a:cubicBezTo>
                  <a:cubicBezTo>
                    <a:pt x="0" y="1416"/>
                    <a:pt x="410" y="1826"/>
                    <a:pt x="914" y="1826"/>
                  </a:cubicBezTo>
                  <a:lnTo>
                    <a:pt x="5785" y="1826"/>
                  </a:lnTo>
                  <a:cubicBezTo>
                    <a:pt x="6288" y="1826"/>
                    <a:pt x="6697" y="1416"/>
                    <a:pt x="6697" y="914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43" name="Freeform 25"/>
            <p:cNvSpPr/>
            <p:nvPr/>
          </p:nvSpPr>
          <p:spPr bwMode="auto">
            <a:xfrm>
              <a:off x="9378674" y="5191885"/>
              <a:ext cx="925122" cy="252112"/>
            </a:xfrm>
            <a:custGeom>
              <a:avLst/>
              <a:gdLst>
                <a:gd name="T0" fmla="*/ 5785 w 6697"/>
                <a:gd name="T1" fmla="*/ 0 h 1825"/>
                <a:gd name="T2" fmla="*/ 914 w 6697"/>
                <a:gd name="T3" fmla="*/ 0 h 1825"/>
                <a:gd name="T4" fmla="*/ 0 w 6697"/>
                <a:gd name="T5" fmla="*/ 911 h 1825"/>
                <a:gd name="T6" fmla="*/ 914 w 6697"/>
                <a:gd name="T7" fmla="*/ 1825 h 1825"/>
                <a:gd name="T8" fmla="*/ 5785 w 6697"/>
                <a:gd name="T9" fmla="*/ 1825 h 1825"/>
                <a:gd name="T10" fmla="*/ 6697 w 6697"/>
                <a:gd name="T11" fmla="*/ 911 h 1825"/>
                <a:gd name="T12" fmla="*/ 5785 w 6697"/>
                <a:gd name="T13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7" h="1825">
                  <a:moveTo>
                    <a:pt x="5785" y="0"/>
                  </a:moveTo>
                  <a:lnTo>
                    <a:pt x="914" y="0"/>
                  </a:lnTo>
                  <a:cubicBezTo>
                    <a:pt x="410" y="0"/>
                    <a:pt x="0" y="407"/>
                    <a:pt x="0" y="911"/>
                  </a:cubicBezTo>
                  <a:cubicBezTo>
                    <a:pt x="0" y="1416"/>
                    <a:pt x="410" y="1825"/>
                    <a:pt x="914" y="1825"/>
                  </a:cubicBezTo>
                  <a:lnTo>
                    <a:pt x="5785" y="1825"/>
                  </a:lnTo>
                  <a:cubicBezTo>
                    <a:pt x="6288" y="1825"/>
                    <a:pt x="6697" y="1416"/>
                    <a:pt x="6697" y="911"/>
                  </a:cubicBezTo>
                  <a:cubicBezTo>
                    <a:pt x="6697" y="407"/>
                    <a:pt x="6288" y="0"/>
                    <a:pt x="5785" y="0"/>
                  </a:cubicBez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44" name="Freeform 26"/>
            <p:cNvSpPr/>
            <p:nvPr/>
          </p:nvSpPr>
          <p:spPr bwMode="auto">
            <a:xfrm>
              <a:off x="9552802" y="5512366"/>
              <a:ext cx="576866" cy="136739"/>
            </a:xfrm>
            <a:custGeom>
              <a:avLst/>
              <a:gdLst>
                <a:gd name="T0" fmla="*/ 2515 w 4174"/>
                <a:gd name="T1" fmla="*/ 0 h 996"/>
                <a:gd name="T2" fmla="*/ 1661 w 4174"/>
                <a:gd name="T3" fmla="*/ 0 h 996"/>
                <a:gd name="T4" fmla="*/ 6 w 4174"/>
                <a:gd name="T5" fmla="*/ 0 h 996"/>
                <a:gd name="T6" fmla="*/ 0 w 4174"/>
                <a:gd name="T7" fmla="*/ 83 h 996"/>
                <a:gd name="T8" fmla="*/ 1493 w 4174"/>
                <a:gd name="T9" fmla="*/ 996 h 996"/>
                <a:gd name="T10" fmla="*/ 1624 w 4174"/>
                <a:gd name="T11" fmla="*/ 996 h 996"/>
                <a:gd name="T12" fmla="*/ 2552 w 4174"/>
                <a:gd name="T13" fmla="*/ 996 h 996"/>
                <a:gd name="T14" fmla="*/ 2683 w 4174"/>
                <a:gd name="T15" fmla="*/ 996 h 996"/>
                <a:gd name="T16" fmla="*/ 4174 w 4174"/>
                <a:gd name="T17" fmla="*/ 83 h 996"/>
                <a:gd name="T18" fmla="*/ 4170 w 4174"/>
                <a:gd name="T19" fmla="*/ 0 h 996"/>
                <a:gd name="T20" fmla="*/ 2515 w 4174"/>
                <a:gd name="T2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4" h="996">
                  <a:moveTo>
                    <a:pt x="2515" y="0"/>
                  </a:moveTo>
                  <a:lnTo>
                    <a:pt x="1661" y="0"/>
                  </a:lnTo>
                  <a:lnTo>
                    <a:pt x="6" y="0"/>
                  </a:lnTo>
                  <a:cubicBezTo>
                    <a:pt x="5" y="28"/>
                    <a:pt x="0" y="54"/>
                    <a:pt x="0" y="83"/>
                  </a:cubicBezTo>
                  <a:cubicBezTo>
                    <a:pt x="0" y="587"/>
                    <a:pt x="775" y="996"/>
                    <a:pt x="1493" y="996"/>
                  </a:cubicBezTo>
                  <a:lnTo>
                    <a:pt x="1624" y="996"/>
                  </a:lnTo>
                  <a:lnTo>
                    <a:pt x="2552" y="996"/>
                  </a:lnTo>
                  <a:lnTo>
                    <a:pt x="2683" y="996"/>
                  </a:lnTo>
                  <a:cubicBezTo>
                    <a:pt x="3400" y="996"/>
                    <a:pt x="4174" y="587"/>
                    <a:pt x="4174" y="83"/>
                  </a:cubicBezTo>
                  <a:cubicBezTo>
                    <a:pt x="4174" y="54"/>
                    <a:pt x="4170" y="28"/>
                    <a:pt x="4170" y="0"/>
                  </a:cubicBezTo>
                  <a:lnTo>
                    <a:pt x="2515" y="0"/>
                  </a:lnTo>
                  <a:close/>
                </a:path>
              </a:pathLst>
            </a:custGeom>
            <a:grpFill/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2098153" y="2491348"/>
            <a:ext cx="1163456" cy="613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x-none" altLang="en-US" sz="3200" b="1" cap="all" dirty="0">
                <a:solidFill>
                  <a:srgbClr val="314865"/>
                </a:solidFill>
                <a:latin typeface="微软雅黑"/>
                <a:ea typeface="微软雅黑"/>
                <a:sym typeface="Arial" panose="02080604020202020204" charset="0"/>
              </a:rPr>
              <a:t>作用</a:t>
            </a:r>
            <a:endParaRPr lang="x-none" altLang="en-US" sz="3200" b="1" cap="all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/>
              <a:ea typeface="微软雅黑"/>
              <a:sym typeface="Arial" panose="020806040202020202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826512" y="3343324"/>
            <a:ext cx="0" cy="626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49"/>
          <p:cNvSpPr txBox="1"/>
          <p:nvPr/>
        </p:nvSpPr>
        <p:spPr>
          <a:xfrm>
            <a:off x="6025323" y="2429367"/>
            <a:ext cx="3033695" cy="483235"/>
          </a:xfrm>
          <a:prstGeom prst="rect">
            <a:avLst/>
          </a:prstGeom>
          <a:noFill/>
        </p:spPr>
        <p:txBody>
          <a:bodyPr>
            <a:spAutoFit/>
          </a:bodyPr>
          <a:p>
            <a:r>
              <a:rPr lang="x-none" altLang="en-US" sz="24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2.安全</a:t>
            </a:r>
            <a:endParaRPr lang="x-none" altLang="en-US" sz="2400" b="1" cap="all" dirty="0">
              <a:solidFill>
                <a:srgbClr val="314865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54668" y="2421149"/>
            <a:ext cx="556576" cy="556576"/>
            <a:chOff x="5747657" y="2305619"/>
            <a:chExt cx="556576" cy="556576"/>
          </a:xfrm>
        </p:grpSpPr>
        <p:sp>
          <p:nvSpPr>
            <p:cNvPr id="5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314865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00000"/>
                </a:lnSpc>
              </a:pPr>
              <a:endParaRPr lang="zh-CN" altLang="en-US">
                <a:solidFill>
                  <a:schemeClr val="tx1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3.95833E-6 0.1951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4" grpId="0"/>
      <p:bldP spid="4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4316044" y="4511169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204325" y="4528559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911225"/>
            <a:ext cx="7608570" cy="530225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42" y="2338073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92" y="301669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48" y="399314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09" y="4204293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09" y="374118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517" y="471049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7346988" y="4245117"/>
            <a:ext cx="1430020" cy="4654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70" y="480448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7346988" y="4245117"/>
            <a:ext cx="917575" cy="5594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044" y="492339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7346988" y="4245117"/>
            <a:ext cx="366395" cy="6781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7733311" y="5680687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5702431" y="3413330"/>
            <a:ext cx="1644650" cy="5797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5702237" y="2732281"/>
            <a:ext cx="19685" cy="2844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5721922" y="1871348"/>
            <a:ext cx="0" cy="466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50" y="1418885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127618" y="1518642"/>
            <a:ext cx="118860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/>
                <a:ea typeface="微软雅黑"/>
                <a:cs typeface="Times New Roman" panose="02020603050405020304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6620300" y="2901540"/>
            <a:ext cx="1203131" cy="1063841"/>
            <a:chOff x="6245602" y="2731758"/>
            <a:chExt cx="1203131" cy="1063841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327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服务器</a:t>
              </a:r>
              <a:endPara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PXE</a:t>
              </a:r>
              <a:r>
                <a:rPr kumimoji="0" lang="zh-CN" altLang="en-US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>
                <a:latin typeface="微软雅黑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 flipV="1">
            <a:off x="6016770" y="3161355"/>
            <a:ext cx="944880" cy="533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3142663" y="3867165"/>
            <a:ext cx="194310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3926389" y="3413140"/>
            <a:ext cx="1776095" cy="4546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2621533" y="4330277"/>
            <a:ext cx="715645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2646081" y="5680687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/>
                <a:ea typeface="微软雅黑"/>
              </a:rPr>
              <a:t>教室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5578663" y="3413276"/>
            <a:ext cx="123825" cy="6007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23" y="401398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4728515" y="4265725"/>
            <a:ext cx="850265" cy="5772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5369020" y="4266095"/>
            <a:ext cx="209550" cy="603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5578447" y="4266242"/>
            <a:ext cx="322580" cy="2184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3926389" y="3413337"/>
            <a:ext cx="1776095" cy="917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3926935" y="3413383"/>
            <a:ext cx="1775460" cy="13893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3926935" y="3412945"/>
            <a:ext cx="1775460" cy="18522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5305175" y="5685189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3381557" y="3504624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4875034" y="3020313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4875034" y="2338073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3379940" y="3956417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60" y="365319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30" y="4116307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113" y="484294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18" y="486934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55" y="513925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55" y="467614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3143209" y="4802128"/>
            <a:ext cx="194310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2622079" y="5265240"/>
            <a:ext cx="71564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3382103" y="4439587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3380486" y="4891380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06" y="4588158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76" y="505127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27" y="4271146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426" y="4980286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91" y="5069644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5868066" y="4388364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7" grpId="0" animBg="1"/>
      <p:bldP spid="156" grpId="0" animBg="1"/>
      <p:bldP spid="8" grpId="0"/>
      <p:bldP spid="225" grpId="0" animBg="1"/>
      <p:bldP spid="301" grpId="0" animBg="1"/>
      <p:bldP spid="303" grpId="0" animBg="1"/>
      <p:bldP spid="304" grpId="0" animBg="1"/>
      <p:bldP spid="305" grpId="0" animBg="1"/>
      <p:bldP spid="306" grpId="0" animBg="1"/>
      <p:bldP spid="93" grpId="0" animBg="1"/>
      <p:bldP spid="94" grpId="0" animBg="1"/>
      <p:bldP spid="258" grpId="1" animBg="1"/>
      <p:bldP spid="157" grpId="1" animBg="1"/>
      <p:bldP spid="156" grpId="1" animBg="1"/>
      <p:bldP spid="8" grpId="1"/>
      <p:bldP spid="225" grpId="1" animBg="1"/>
      <p:bldP spid="301" grpId="1" animBg="1"/>
      <p:bldP spid="303" grpId="1" animBg="1"/>
      <p:bldP spid="304" grpId="1" animBg="1"/>
      <p:bldP spid="305" grpId="1" animBg="1"/>
      <p:bldP spid="306" grpId="1" animBg="1"/>
      <p:bldP spid="93" grpId="1" animBg="1"/>
      <p:bldP spid="94" grpId="1" animBg="1"/>
      <p:bldP spid="258" grpId="2" animBg="1"/>
      <p:bldP spid="157" grpId="2" animBg="1"/>
      <p:bldP spid="156" grpId="2" animBg="1"/>
      <p:bldP spid="8" grpId="2"/>
      <p:bldP spid="225" grpId="2" animBg="1"/>
      <p:bldP spid="301" grpId="2" animBg="1"/>
      <p:bldP spid="303" grpId="2" animBg="1"/>
      <p:bldP spid="304" grpId="2" animBg="1"/>
      <p:bldP spid="305" grpId="2" animBg="1"/>
      <p:bldP spid="306" grpId="2" animBg="1"/>
      <p:bldP spid="93" grpId="2" animBg="1"/>
      <p:bldP spid="94" grpId="2" animBg="1"/>
      <p:bldP spid="258" grpId="3" animBg="1"/>
      <p:bldP spid="157" grpId="3" animBg="1"/>
      <p:bldP spid="156" grpId="3" animBg="1"/>
      <p:bldP spid="8" grpId="3"/>
      <p:bldP spid="225" grpId="3" animBg="1"/>
      <p:bldP spid="301" grpId="3" animBg="1"/>
      <p:bldP spid="303" grpId="3" animBg="1"/>
      <p:bldP spid="304" grpId="3" animBg="1"/>
      <p:bldP spid="305" grpId="3" animBg="1"/>
      <p:bldP spid="306" grpId="3" animBg="1"/>
      <p:bldP spid="93" grpId="3" animBg="1"/>
      <p:bldP spid="94" grpId="3" animBg="1"/>
      <p:bldP spid="258" grpId="4" bldLvl="0" animBg="1"/>
      <p:bldP spid="157" grpId="4" bldLvl="0" animBg="1"/>
      <p:bldP spid="156" grpId="4" bldLvl="0" animBg="1"/>
      <p:bldP spid="8" grpId="4"/>
      <p:bldP spid="225" grpId="4" bldLvl="0" animBg="1"/>
      <p:bldP spid="301" grpId="4" bldLvl="0" animBg="1"/>
      <p:bldP spid="303" grpId="4" bldLvl="0" animBg="1"/>
      <p:bldP spid="304" grpId="4" bldLvl="0" animBg="1"/>
      <p:bldP spid="305" grpId="4" bldLvl="0" animBg="1"/>
      <p:bldP spid="306" grpId="4" bldLvl="0" animBg="1"/>
      <p:bldP spid="93" grpId="4" bldLvl="0" animBg="1"/>
      <p:bldP spid="94" grpId="4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2403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pic>
        <p:nvPicPr>
          <p:cNvPr id="6" name="图片 5" descr="1539423085968e9d49329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7145" y="2673350"/>
            <a:ext cx="1143000" cy="1143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384175"/>
            <a:ext cx="7824470" cy="5989955"/>
          </a:xfrm>
          <a:prstGeom prst="rect">
            <a:avLst/>
          </a:prstGeom>
        </p:spPr>
      </p:pic>
      <p:sp>
        <p:nvSpPr>
          <p:cNvPr id="4" name="上弧形箭头 3"/>
          <p:cNvSpPr/>
          <p:nvPr/>
        </p:nvSpPr>
        <p:spPr>
          <a:xfrm>
            <a:off x="8789670" y="2454910"/>
            <a:ext cx="802640" cy="36703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下弧形箭头 8"/>
          <p:cNvSpPr/>
          <p:nvPr/>
        </p:nvSpPr>
        <p:spPr>
          <a:xfrm>
            <a:off x="8788400" y="3679190"/>
            <a:ext cx="847725" cy="412750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9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4430" y="2660015"/>
            <a:ext cx="1390650" cy="1657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sz="9600" b="1" cap="all" dirty="0">
                <a:solidFill>
                  <a:srgbClr val="314865"/>
                </a:solidFill>
                <a:latin typeface="微软雅黑"/>
                <a:ea typeface="微软雅黑"/>
                <a:sym typeface="Arial" panose="02080604020202020204" charset="0"/>
              </a:rPr>
              <a:t>省</a:t>
            </a:r>
            <a:r>
              <a:rPr lang="x-none" sz="8000" b="1" cap="all" dirty="0">
                <a:solidFill>
                  <a:srgbClr val="314865"/>
                </a:solidFill>
                <a:latin typeface="微软雅黑"/>
                <a:ea typeface="微软雅黑"/>
                <a:sym typeface="Arial" panose="02080604020202020204" charset="0"/>
              </a:rPr>
              <a:t>  </a:t>
            </a:r>
            <a:endParaRPr lang="x-none" sz="8000">
              <a:latin typeface="微软雅黑"/>
              <a:ea typeface="微软雅黑"/>
            </a:endParaRPr>
          </a:p>
        </p:txBody>
      </p:sp>
      <p:sp>
        <p:nvSpPr>
          <p:cNvPr id="3" name="等腰三角形 2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9945" y="2631440"/>
            <a:ext cx="140208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sz="9600" b="1" cap="all" dirty="0">
                <a:solidFill>
                  <a:srgbClr val="314865"/>
                </a:solidFill>
                <a:latin typeface="微软雅黑"/>
                <a:ea typeface="微软雅黑"/>
              </a:rPr>
              <a:t>钱</a:t>
            </a:r>
            <a:endParaRPr lang="x-none" altLang="zh-CN" sz="9600" b="1" cap="all" dirty="0">
              <a:solidFill>
                <a:srgbClr val="314865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57950" y="2630805"/>
            <a:ext cx="140208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sz="9600" b="1" cap="all" dirty="0">
                <a:solidFill>
                  <a:srgbClr val="314865"/>
                </a:solidFill>
                <a:latin typeface="微软雅黑"/>
                <a:ea typeface="微软雅黑"/>
              </a:rPr>
              <a:t>！</a:t>
            </a:r>
            <a:endParaRPr lang="x-none" altLang="zh-CN" sz="9600" b="1" cap="all" dirty="0">
              <a:solidFill>
                <a:srgbClr val="31486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3030" y="2579370"/>
            <a:ext cx="140208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sz="9600" b="1" cap="all" dirty="0">
                <a:solidFill>
                  <a:srgbClr val="314865"/>
                </a:solidFill>
                <a:latin typeface="微软雅黑"/>
                <a:ea typeface="微软雅黑"/>
              </a:rPr>
              <a:t>！</a:t>
            </a:r>
            <a:endParaRPr lang="x-none" altLang="zh-CN" sz="9600" b="1" cap="all" dirty="0">
              <a:solidFill>
                <a:srgbClr val="31486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/>
              <a:ea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7950" y="2561590"/>
            <a:ext cx="1402080" cy="16579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sz="9600" b="1" cap="all" dirty="0">
                <a:solidFill>
                  <a:srgbClr val="314865"/>
                </a:solidFill>
                <a:latin typeface="微软雅黑"/>
                <a:ea typeface="微软雅黑"/>
              </a:rPr>
              <a:t>！</a:t>
            </a:r>
            <a:endParaRPr lang="x-none" altLang="zh-CN" sz="9600" b="1" cap="all" dirty="0">
              <a:solidFill>
                <a:srgbClr val="31486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1056625" y="2193837"/>
            <a:ext cx="2247543" cy="2225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x-none" altLang="zh-CN" sz="14600" b="1" dirty="0">
                <a:solidFill>
                  <a:srgbClr val="314865"/>
                </a:solidFill>
                <a:latin typeface="Arial" panose="02080604020202020204" charset="0"/>
                <a:ea typeface="微软雅黑"/>
                <a:cs typeface="Times New Roman" panose="02020603050405020304" pitchFamily="18" charset="0"/>
                <a:sym typeface="Arial" panose="02080604020202020204" charset="0"/>
              </a:rPr>
              <a:t>4</a:t>
            </a:r>
            <a:endParaRPr lang="x-none" altLang="zh-CN" sz="14600" b="1" dirty="0">
              <a:solidFill>
                <a:srgbClr val="314865"/>
              </a:solidFill>
              <a:latin typeface="Arial" panose="02080604020202020204" charset="0"/>
              <a:ea typeface="微软雅黑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x-none" altLang="zh-CN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技术点详解</a:t>
            </a:r>
            <a:endParaRPr lang="x-none" altLang="zh-CN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/>
                <a:cs typeface="Arial" panose="02080604020202020204" charset="0"/>
                <a:sym typeface="Arial" panose="02080604020202020204" charset="0"/>
              </a:rPr>
              <a:t>Detailed technical point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微软雅黑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1675" y="599440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贾歆宇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pic>
        <p:nvPicPr>
          <p:cNvPr id="11" name="图片 10" descr="2018-10-17 10-32-47 的屏幕截图"/>
          <p:cNvPicPr>
            <a:picLocks noChangeAspect="1"/>
          </p:cNvPicPr>
          <p:nvPr/>
        </p:nvPicPr>
        <p:blipFill>
          <a:blip r:embed="rId1">
            <a:clrChange>
              <a:clrFrom>
                <a:srgbClr val="282425">
                  <a:alpha val="100000"/>
                </a:srgbClr>
              </a:clrFrom>
              <a:clrTo>
                <a:srgbClr val="282425">
                  <a:alpha val="100000"/>
                  <a:alpha val="0"/>
                </a:srgbClr>
              </a:clrTo>
            </a:clrChange>
          </a:blip>
          <a:srcRect l="16877" t="70226" r="77874" b="22046"/>
          <a:stretch>
            <a:fillRect/>
          </a:stretch>
        </p:blipFill>
        <p:spPr>
          <a:xfrm>
            <a:off x="2684780" y="4275455"/>
            <a:ext cx="1467485" cy="1349375"/>
          </a:xfrm>
          <a:prstGeom prst="rect">
            <a:avLst/>
          </a:prstGeom>
        </p:spPr>
      </p:pic>
      <p:pic>
        <p:nvPicPr>
          <p:cNvPr id="12" name="图片 11" descr="2018-10-17 10-32-47 的屏幕截图"/>
          <p:cNvPicPr>
            <a:picLocks noChangeAspect="1"/>
          </p:cNvPicPr>
          <p:nvPr/>
        </p:nvPicPr>
        <p:blipFill>
          <a:blip r:embed="rId2"/>
          <a:srcRect l="54015" t="-9051" r="40341" b="100465"/>
          <a:stretch>
            <a:fillRect/>
          </a:stretch>
        </p:blipFill>
        <p:spPr>
          <a:xfrm>
            <a:off x="6415405" y="4812030"/>
            <a:ext cx="567690" cy="539750"/>
          </a:xfrm>
          <a:prstGeom prst="rect">
            <a:avLst/>
          </a:prstGeom>
        </p:spPr>
      </p:pic>
      <p:pic>
        <p:nvPicPr>
          <p:cNvPr id="14" name="图片 13" descr="2018-10-17 10-32-47 的屏幕截图"/>
          <p:cNvPicPr>
            <a:picLocks noChangeAspect="1"/>
          </p:cNvPicPr>
          <p:nvPr/>
        </p:nvPicPr>
        <p:blipFill>
          <a:blip r:embed="rId3">
            <a:clrChange>
              <a:clrFrom>
                <a:srgbClr val="282425">
                  <a:alpha val="100000"/>
                </a:srgbClr>
              </a:clrFrom>
              <a:clrTo>
                <a:srgbClr val="282425">
                  <a:alpha val="100000"/>
                  <a:alpha val="0"/>
                </a:srgbClr>
              </a:clrTo>
            </a:clrChange>
          </a:blip>
          <a:srcRect l="54583" t="68623" r="39773" b="22790"/>
          <a:stretch>
            <a:fillRect/>
          </a:stretch>
        </p:blipFill>
        <p:spPr>
          <a:xfrm>
            <a:off x="6598285" y="4130675"/>
            <a:ext cx="1490345" cy="1416685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4101465" y="4726940"/>
            <a:ext cx="2498090" cy="0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030345" y="5011420"/>
            <a:ext cx="2626360" cy="0"/>
          </a:xfrm>
          <a:prstGeom prst="straightConnector1">
            <a:avLst/>
          </a:prstGeom>
          <a:ln w="31750" cmpd="sng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7690" y="5380355"/>
            <a:ext cx="1845310" cy="664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PC</a:t>
            </a:r>
            <a:endParaRPr lang="x-none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7821930" y="4302125"/>
            <a:ext cx="866140" cy="176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/>
              <a:t>PXE：DHCP TFTP HTTP</a:t>
            </a:r>
            <a:endParaRPr lang="x-none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583815" y="1122045"/>
            <a:ext cx="7919085" cy="2381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32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PXE网络装机</a:t>
            </a:r>
            <a:endParaRPr lang="x-none" altLang="en-US" sz="32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/>
            <a:endParaRPr lang="x-none" altLang="en-US" sz="32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/>
            <a:r>
              <a:rPr lang="x-none" altLang="en-US" sz="28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Pre-boot eXecution Environment</a:t>
            </a:r>
            <a:endParaRPr lang="x-none" altLang="en-US" sz="32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/>
            <a:r>
              <a:rPr lang="x-none" altLang="en-US" sz="28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预启动执行环境，在操作系统之前运行</a:t>
            </a:r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/>
            <a:r>
              <a:rPr lang="x-none" altLang="en-US" sz="28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可用于远程安转</a:t>
            </a:r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  <p:bldP spid="20" grpId="0"/>
      <p:bldP spid="20" grpId="1"/>
      <p:bldP spid="20" grpId="2"/>
      <p:bldP spid="20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1675" y="599440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贾歆宇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5970" y="1818005"/>
            <a:ext cx="7690485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28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• 规模化:同时装配多台主机</a:t>
            </a:r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r>
              <a:rPr lang="x-none" altLang="en-US" sz="28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• 自动化:装系统、配置各种服务</a:t>
            </a:r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r>
              <a:rPr lang="x-none" altLang="en-US" sz="28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• 远程实现:不需要光盘、U盘等物理安装介质</a:t>
            </a:r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5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01675" y="485775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边金猛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47800" y="539750"/>
            <a:ext cx="9110980" cy="1466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32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DNS是什么</a:t>
            </a:r>
            <a:endParaRPr lang="x-none" altLang="en-US" sz="32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/>
            <a:endParaRPr lang="x-none" altLang="en-US" sz="28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/>
            <a:r>
              <a:rPr lang="x-none" altLang="en-US" sz="2800" b="1" dirty="0">
                <a:solidFill>
                  <a:srgbClr val="314865"/>
                </a:solidFill>
                <a:uFillTx/>
                <a:latin typeface="Arial" panose="02080604020202020204" charset="0"/>
                <a:ea typeface="微软雅黑"/>
              </a:rPr>
              <a:t>www.baidu.com</a:t>
            </a:r>
            <a:r>
              <a:rPr lang="x-none" altLang="en-US" sz="2800" dirty="0">
                <a:solidFill>
                  <a:srgbClr val="314865"/>
                </a:solidFill>
                <a:uFillTx/>
                <a:latin typeface="Arial" panose="02080604020202020204" charset="0"/>
                <a:ea typeface="微软雅黑"/>
              </a:rPr>
              <a:t>      </a:t>
            </a:r>
            <a:r>
              <a:rPr lang="x-none" altLang="en-US" sz="2800" b="1" dirty="0">
                <a:solidFill>
                  <a:srgbClr val="314865"/>
                </a:solidFill>
                <a:uFillTx/>
                <a:latin typeface="Arial" panose="02080604020202020204" charset="0"/>
                <a:ea typeface="微软雅黑"/>
              </a:rPr>
              <a:t> DNS       119.75.247.109</a:t>
            </a:r>
            <a:endParaRPr lang="x-none" altLang="en-US" sz="2800" b="1" cap="all" dirty="0">
              <a:solidFill>
                <a:srgbClr val="314865"/>
              </a:solidFill>
              <a:uFillTx/>
              <a:latin typeface="Arial" panose="02080604020202020204" charset="0"/>
              <a:ea typeface="微软雅黑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895850" y="1719580"/>
            <a:ext cx="5397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485890" y="1701165"/>
            <a:ext cx="581660" cy="317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965" y="2154555"/>
            <a:ext cx="8824595" cy="461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01675" y="485775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边金猛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33525" y="497205"/>
            <a:ext cx="912558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en-US" sz="3200" b="1" cap="all" dirty="0">
                <a:solidFill>
                  <a:srgbClr val="314865"/>
                </a:solidFill>
                <a:latin typeface="Arial" panose="02080604020202020204" charset="0"/>
                <a:ea typeface="微软雅黑"/>
              </a:rPr>
              <a:t>缓存DNS</a:t>
            </a:r>
            <a:endParaRPr lang="x-none" altLang="en-US" sz="3200" b="1" cap="all" dirty="0">
              <a:solidFill>
                <a:srgbClr val="314865"/>
              </a:solidFill>
              <a:latin typeface="Arial" panose="02080604020202020204" charset="0"/>
              <a:ea typeface="微软雅黑"/>
            </a:endParaRPr>
          </a:p>
          <a:p>
            <a:pPr algn="l">
              <a:lnSpc>
                <a:spcPct val="150000"/>
              </a:lnSpc>
            </a:pPr>
            <a:r>
              <a:rPr lang="x-none" altLang="en-US" sz="2800" b="1" dirty="0">
                <a:solidFill>
                  <a:srgbClr val="314865"/>
                </a:solidFill>
                <a:uFillTx/>
                <a:latin typeface="Arial" panose="02080604020202020204" charset="0"/>
                <a:ea typeface="微软雅黑"/>
              </a:rPr>
              <a:t>www.baidu.com</a:t>
            </a:r>
            <a:r>
              <a:rPr lang="x-none" altLang="en-US" sz="2800" dirty="0">
                <a:solidFill>
                  <a:srgbClr val="314865"/>
                </a:solidFill>
                <a:uFillTx/>
                <a:latin typeface="Arial" panose="02080604020202020204" charset="0"/>
                <a:ea typeface="微软雅黑"/>
              </a:rPr>
              <a:t>      </a:t>
            </a:r>
            <a:r>
              <a:rPr lang="x-none" altLang="en-US" sz="2800" b="1" dirty="0">
                <a:solidFill>
                  <a:srgbClr val="314865"/>
                </a:solidFill>
                <a:uFillTx/>
                <a:latin typeface="Arial" panose="02080604020202020204" charset="0"/>
                <a:ea typeface="微软雅黑"/>
              </a:rPr>
              <a:t> DNS       119.75.247.109</a:t>
            </a:r>
            <a:endParaRPr lang="x-none" altLang="en-US" sz="2800" b="1" cap="all" dirty="0">
              <a:solidFill>
                <a:srgbClr val="314865"/>
              </a:solidFill>
              <a:uFillTx/>
              <a:latin typeface="Arial" panose="02080604020202020204" charset="0"/>
              <a:ea typeface="微软雅黑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901565" y="1665605"/>
            <a:ext cx="5397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576695" y="1675765"/>
            <a:ext cx="581660" cy="317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4313504" y="5226179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210040" y="5112759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07" y="303847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52" y="373170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08" y="470815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69" y="4919303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69" y="445619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657" y="520960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7344448" y="4960127"/>
            <a:ext cx="1409700" cy="2495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30" y="551949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7344448" y="4960127"/>
            <a:ext cx="917575" cy="5594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504" y="563840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7344448" y="4960127"/>
            <a:ext cx="366395" cy="6781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7824116" y="6349977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cxnSp>
        <p:nvCxnSpPr>
          <p:cNvPr id="165" name="直接连接符 123"/>
          <p:cNvCxnSpPr>
            <a:cxnSpLocks noChangeShapeType="1"/>
          </p:cNvCxnSpPr>
          <p:nvPr/>
        </p:nvCxnSpPr>
        <p:spPr bwMode="auto">
          <a:xfrm>
            <a:off x="5898646" y="4043250"/>
            <a:ext cx="1644650" cy="5797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5699697" y="3432686"/>
            <a:ext cx="34290" cy="2990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H="1" flipV="1">
            <a:off x="5436172" y="2671448"/>
            <a:ext cx="297815" cy="3670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25" y="2174535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841868" y="2318742"/>
            <a:ext cx="118860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/>
                <a:ea typeface="微软雅黑"/>
                <a:cs typeface="Times New Roman" panose="02020603050405020304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6617760" y="3616550"/>
            <a:ext cx="1203131" cy="1063841"/>
            <a:chOff x="6245602" y="2731758"/>
            <a:chExt cx="1203131" cy="1063841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327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服务器</a:t>
              </a:r>
              <a:endPara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PXE</a:t>
              </a:r>
              <a:r>
                <a:rPr kumimoji="0" lang="zh-CN" altLang="en-US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>
                <a:latin typeface="微软雅黑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 flipV="1">
            <a:off x="6014230" y="3876365"/>
            <a:ext cx="944880" cy="533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 flipV="1">
            <a:off x="2415588" y="4582810"/>
            <a:ext cx="918845" cy="279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3923849" y="4128150"/>
            <a:ext cx="1776095" cy="4546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 flipV="1">
            <a:off x="2263393" y="5045922"/>
            <a:ext cx="1071245" cy="419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1586901" y="6421097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/>
                <a:ea typeface="微软雅黑"/>
              </a:rPr>
              <a:t>教室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5576123" y="4128286"/>
            <a:ext cx="123825" cy="6007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483" y="472899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4725975" y="4980735"/>
            <a:ext cx="850265" cy="5772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5239480" y="4981105"/>
            <a:ext cx="336550" cy="5753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5575907" y="4981252"/>
            <a:ext cx="322580" cy="2184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3923849" y="4128347"/>
            <a:ext cx="1776095" cy="917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3924395" y="4128393"/>
            <a:ext cx="1775460" cy="13893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3924395" y="4127955"/>
            <a:ext cx="1775460" cy="18522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4884805" y="6539264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3379017" y="4219634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4872494" y="3735323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4872494" y="3053083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3377400" y="4671427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85" y="439678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90" y="487386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573" y="555795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78" y="555641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15" y="585426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115" y="539115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 flipV="1">
            <a:off x="2416134" y="5517773"/>
            <a:ext cx="918845" cy="844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 flipV="1">
            <a:off x="2505239" y="5980250"/>
            <a:ext cx="829945" cy="1562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3379563" y="5154597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3377946" y="5606390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31" y="5388258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36" y="592249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87" y="4986156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86" y="5695296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501" y="574210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5865526" y="5103374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2" name="MH_Others_1"/>
          <p:cNvSpPr txBox="1"/>
          <p:nvPr/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录</a:t>
            </a:r>
          </a:p>
        </p:txBody>
      </p:sp>
      <p:sp>
        <p:nvSpPr>
          <p:cNvPr id="12" name="MH_Others_1"/>
          <p:cNvSpPr txBox="1"/>
          <p:nvPr/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14026" y="1771461"/>
            <a:ext cx="3890506" cy="4832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x-none" sz="2400">
                <a:sym typeface="+mn-ea"/>
              </a:rPr>
              <a:t>项目概述</a:t>
            </a:r>
            <a:endParaRPr lang="x-none" sz="2400"/>
          </a:p>
        </p:txBody>
      </p:sp>
      <p:sp>
        <p:nvSpPr>
          <p:cNvPr id="67" name="矩形 66"/>
          <p:cNvSpPr/>
          <p:nvPr/>
        </p:nvSpPr>
        <p:spPr>
          <a:xfrm>
            <a:off x="6628631" y="716575"/>
            <a:ext cx="3890506" cy="5213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</a:p>
        </p:txBody>
      </p:sp>
      <p:sp>
        <p:nvSpPr>
          <p:cNvPr id="68" name="矩形 67"/>
          <p:cNvSpPr/>
          <p:nvPr/>
        </p:nvSpPr>
        <p:spPr>
          <a:xfrm>
            <a:off x="6600056" y="2842405"/>
            <a:ext cx="3890506" cy="5213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</a:p>
        </p:txBody>
      </p:sp>
      <p:sp>
        <p:nvSpPr>
          <p:cNvPr id="69" name="矩形 68"/>
          <p:cNvSpPr/>
          <p:nvPr/>
        </p:nvSpPr>
        <p:spPr>
          <a:xfrm>
            <a:off x="6600056" y="3910325"/>
            <a:ext cx="3890506" cy="4832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  <a:r>
              <a:rPr lang="x-none" sz="2400"/>
              <a:t>技术点详解</a:t>
            </a:r>
            <a:endParaRPr lang="x-none" sz="2400"/>
          </a:p>
        </p:txBody>
      </p:sp>
      <p:sp>
        <p:nvSpPr>
          <p:cNvPr id="70" name="矩形 69"/>
          <p:cNvSpPr/>
          <p:nvPr/>
        </p:nvSpPr>
        <p:spPr>
          <a:xfrm>
            <a:off x="6600056" y="4937604"/>
            <a:ext cx="3890506" cy="4832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  <a:r>
              <a:rPr lang="x-none" sz="2400"/>
              <a:t>设备选购</a:t>
            </a:r>
            <a:endParaRPr lang="x-none" sz="2400"/>
          </a:p>
        </p:txBody>
      </p:sp>
      <p:grpSp>
        <p:nvGrpSpPr>
          <p:cNvPr id="15" name="组合 14"/>
          <p:cNvGrpSpPr/>
          <p:nvPr/>
        </p:nvGrpSpPr>
        <p:grpSpPr>
          <a:xfrm>
            <a:off x="4343050" y="587873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43050" y="1678202"/>
            <a:ext cx="1752950" cy="605880"/>
            <a:chOff x="4343050" y="2250972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0" name="组合 49"/>
            <p:cNvGrpSpPr/>
            <p:nvPr/>
          </p:nvGrpSpPr>
          <p:grpSpPr>
            <a:xfrm>
              <a:off x="4343050" y="2250972"/>
              <a:ext cx="1752950" cy="605880"/>
              <a:chOff x="4602145" y="211015"/>
              <a:chExt cx="2298560" cy="794460"/>
            </a:xfrm>
          </p:grpSpPr>
          <p:sp>
            <p:nvSpPr>
              <p:cNvPr id="51" name="流程图: 终止 5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52" name="流程图: 终止 5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53" name="流程图: 终止 5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4872741" y="229169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43050" y="2768531"/>
            <a:ext cx="1752950" cy="605880"/>
            <a:chOff x="4343050" y="3341301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4" name="组合 53"/>
            <p:cNvGrpSpPr/>
            <p:nvPr/>
          </p:nvGrpSpPr>
          <p:grpSpPr>
            <a:xfrm>
              <a:off x="4343050" y="3341301"/>
              <a:ext cx="1752950" cy="605880"/>
              <a:chOff x="4602145" y="211015"/>
              <a:chExt cx="2298560" cy="794460"/>
            </a:xfrm>
          </p:grpSpPr>
          <p:sp>
            <p:nvSpPr>
              <p:cNvPr id="55" name="流程图: 终止 54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56" name="流程图: 终止 55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57" name="流程图: 终止 56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4872741" y="3403855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43050" y="3858860"/>
            <a:ext cx="1752950" cy="607609"/>
            <a:chOff x="4343050" y="4431630"/>
            <a:chExt cx="1752950" cy="607609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58" name="组合 57"/>
            <p:cNvGrpSpPr/>
            <p:nvPr/>
          </p:nvGrpSpPr>
          <p:grpSpPr>
            <a:xfrm>
              <a:off x="4343050" y="4431630"/>
              <a:ext cx="1752950" cy="605880"/>
              <a:chOff x="4602145" y="211015"/>
              <a:chExt cx="2298560" cy="794460"/>
            </a:xfrm>
          </p:grpSpPr>
          <p:sp>
            <p:nvSpPr>
              <p:cNvPr id="59" name="流程图: 终止 5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60" name="流程图: 终止 5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61" name="流程图: 终止 6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4872741" y="4516019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343050" y="4865368"/>
            <a:ext cx="1752950" cy="629443"/>
            <a:chOff x="4343050" y="5521958"/>
            <a:chExt cx="1752950" cy="62944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63" name="流程图: 终止 62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64" name="流程图: 终止 63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65" name="流程图: 终止 6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4872741" y="5628181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05</a:t>
              </a:r>
              <a:endParaRPr lang="zh-CN" altLang="en-US" sz="28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727825" y="749935"/>
            <a:ext cx="373697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</a:pPr>
            <a:r>
              <a:rPr lang="x-none" sz="2400"/>
              <a:t>公司简介</a:t>
            </a:r>
            <a:endParaRPr lang="x-none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583045" y="2863850"/>
            <a:ext cx="3813810" cy="664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sz="2400">
                <a:sym typeface="+mn-ea"/>
              </a:rPr>
              <a:t>  教学网络搭建</a:t>
            </a:r>
            <a:endParaRPr lang="x-none" sz="2400"/>
          </a:p>
        </p:txBody>
      </p:sp>
      <p:sp>
        <p:nvSpPr>
          <p:cNvPr id="7" name="矩形 6"/>
          <p:cNvSpPr/>
          <p:nvPr/>
        </p:nvSpPr>
        <p:spPr>
          <a:xfrm>
            <a:off x="6600056" y="5943444"/>
            <a:ext cx="3890506" cy="48323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charset="2"/>
              <a:buNone/>
            </a:pPr>
            <a:r>
              <a:rPr lang="x-none" sz="2400"/>
              <a:t>总结</a:t>
            </a:r>
            <a:endParaRPr lang="x-none" sz="2400"/>
          </a:p>
        </p:txBody>
      </p:sp>
      <p:grpSp>
        <p:nvGrpSpPr>
          <p:cNvPr id="8" name="组合 7"/>
          <p:cNvGrpSpPr/>
          <p:nvPr/>
        </p:nvGrpSpPr>
        <p:grpSpPr>
          <a:xfrm>
            <a:off x="4343050" y="5871208"/>
            <a:ext cx="1752950" cy="624383"/>
            <a:chOff x="4343050" y="5521958"/>
            <a:chExt cx="1752950" cy="624383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4343050" y="5521958"/>
              <a:ext cx="1752950" cy="605880"/>
              <a:chOff x="4602145" y="211015"/>
              <a:chExt cx="2298560" cy="794460"/>
            </a:xfrm>
          </p:grpSpPr>
          <p:sp>
            <p:nvSpPr>
              <p:cNvPr id="10" name="流程图: 终止 9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11" name="流程图: 终止 10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  <p:sp>
            <p:nvSpPr>
              <p:cNvPr id="20" name="流程图: 终止 19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80604020202020204" charset="0"/>
                  <a:ea typeface="微软雅黑"/>
                  <a:sym typeface="Arial" panose="0208060402020202020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4872741" y="5628181"/>
              <a:ext cx="698643" cy="51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0</a:t>
              </a:r>
              <a:r>
                <a:rPr lang="x-none" altLang="en-US" sz="2800" b="1" dirty="0">
                  <a:solidFill>
                    <a:srgbClr val="314865"/>
                  </a:solidFill>
                  <a:latin typeface="Arial" panose="02080604020202020204" charset="0"/>
                  <a:ea typeface="微软雅黑"/>
                  <a:sym typeface="Arial" panose="02080604020202020204" charset="0"/>
                </a:rPr>
                <a:t>6</a:t>
              </a:r>
              <a:endParaRPr lang="x-none" altLang="en-US" sz="28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bldLvl="0" animBg="1"/>
          <p:bldP spid="67" grpId="0" bldLvl="0" animBg="1"/>
          <p:bldP spid="68" grpId="0" bldLvl="0" animBg="1"/>
          <p:bldP spid="69" grpId="0" bldLvl="0" animBg="1"/>
          <p:bldP spid="70" grpId="0" bldLvl="0" animBg="1"/>
          <p:bldP spid="6" grpId="0"/>
          <p:bldP spid="7" grpId="0" animBg="1"/>
          <p:bldP spid="7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286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2" presetClass="entr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22" grpId="0"/>
          <p:bldP spid="12" grpId="0"/>
          <p:bldP spid="66" grpId="0" bldLvl="0" animBg="1"/>
          <p:bldP spid="67" grpId="0" bldLvl="0" animBg="1"/>
          <p:bldP spid="68" grpId="0" bldLvl="0" animBg="1"/>
          <p:bldP spid="69" grpId="0" bldLvl="0" animBg="1"/>
          <p:bldP spid="70" grpId="0" bldLvl="0" animBg="1"/>
          <p:bldP spid="6" grpId="0"/>
          <p:bldP spid="7" grpId="0" animBg="1"/>
          <p:bldP spid="7" grpId="1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025" y="775970"/>
            <a:ext cx="8206105" cy="5802630"/>
          </a:xfrm>
          <a:prstGeom prst="rect">
            <a:avLst/>
          </a:prstGeom>
        </p:spPr>
      </p:pic>
      <p:sp>
        <p:nvSpPr>
          <p:cNvPr id="13" name="TextBox 22"/>
          <p:cNvSpPr txBox="1"/>
          <p:nvPr/>
        </p:nvSpPr>
        <p:spPr>
          <a:xfrm>
            <a:off x="701675" y="485775"/>
            <a:ext cx="715645" cy="3417570"/>
          </a:xfrm>
          <a:prstGeom prst="rect">
            <a:avLst/>
          </a:prstGeom>
          <a:solidFill>
            <a:srgbClr val="314865"/>
          </a:solidFill>
        </p:spPr>
        <p:txBody>
          <a:bodyPr wrap="square" rtlCol="0">
            <a:spAutoFit/>
          </a:bodyPr>
          <a:p>
            <a:pPr algn="ctr">
              <a:buFont typeface="Wingdings" charset="2"/>
              <a:buNone/>
            </a:pPr>
            <a:r>
              <a:rPr lang="x-none" sz="3200">
                <a:solidFill>
                  <a:srgbClr val="F9FBFA"/>
                </a:solidFill>
              </a:rPr>
              <a:t>汇报</a:t>
            </a:r>
            <a:endParaRPr lang="x-none" sz="3200">
              <a:solidFill>
                <a:srgbClr val="F9FBFA"/>
              </a:solidFill>
            </a:endParaRPr>
          </a:p>
          <a:p>
            <a:pPr algn="ctr">
              <a:buFont typeface="Wingdings" charset="2"/>
              <a:buNone/>
            </a:pPr>
            <a:r>
              <a:rPr lang="x-none" sz="3200">
                <a:solidFill>
                  <a:srgbClr val="F9FBFA"/>
                </a:solidFill>
              </a:rPr>
              <a:t>人</a:t>
            </a:r>
            <a:endParaRPr lang="x-none" sz="3200">
              <a:solidFill>
                <a:srgbClr val="F9FBFA"/>
              </a:solidFill>
            </a:endParaRPr>
          </a:p>
          <a:p>
            <a:pPr algn="ctr">
              <a:buFont typeface="Wingdings" charset="2"/>
              <a:buNone/>
            </a:pPr>
            <a:endParaRPr lang="x-none" sz="2400">
              <a:solidFill>
                <a:srgbClr val="F9FBFA"/>
              </a:solidFill>
            </a:endParaRPr>
          </a:p>
          <a:p>
            <a:pPr algn="ctr">
              <a:buFont typeface="Wingdings" charset="2"/>
              <a:buNone/>
            </a:pPr>
            <a:r>
              <a:rPr lang="x-none" sz="3200">
                <a:solidFill>
                  <a:srgbClr val="F9FBFA"/>
                </a:solidFill>
              </a:rPr>
              <a:t>边金猛</a:t>
            </a:r>
            <a:endParaRPr lang="x-none" sz="3200">
              <a:solidFill>
                <a:srgbClr val="F9FBFA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955040" y="2110105"/>
            <a:ext cx="215265" cy="2152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1056625" y="2193837"/>
            <a:ext cx="2247543" cy="2225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x-none" altLang="zh-CN" sz="14600" b="1" dirty="0">
                <a:solidFill>
                  <a:srgbClr val="314865"/>
                </a:solidFill>
                <a:latin typeface="Arial" panose="02080604020202020204" charset="0"/>
                <a:ea typeface="微软雅黑"/>
                <a:cs typeface="Times New Roman" panose="02020603050405020304" pitchFamily="18" charset="0"/>
                <a:sym typeface="Arial" panose="02080604020202020204" charset="0"/>
              </a:rPr>
              <a:t>5</a:t>
            </a:r>
            <a:endParaRPr lang="x-none" altLang="zh-CN" sz="14600" b="1" dirty="0">
              <a:solidFill>
                <a:srgbClr val="314865"/>
              </a:solidFill>
              <a:latin typeface="Arial" panose="02080604020202020204" charset="0"/>
              <a:ea typeface="微软雅黑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x-none" altLang="zh-CN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设备选购</a:t>
            </a:r>
            <a:endParaRPr lang="x-none" altLang="zh-CN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/>
                <a:cs typeface="Arial" panose="02080604020202020204" charset="0"/>
                <a:sym typeface="Arial" panose="02080604020202020204" charset="0"/>
              </a:rPr>
              <a:t>Equipment purchase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微软雅黑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1675" y="599440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赵长江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56790" y="2719705"/>
            <a:ext cx="935164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6600" b="1" cap="all" dirty="0">
                <a:solidFill>
                  <a:srgbClr val="314865"/>
                </a:solidFill>
                <a:latin typeface="微软雅黑"/>
                <a:ea typeface="微软雅黑"/>
              </a:rPr>
              <a:t>网络服务器/机架的选购</a:t>
            </a:r>
            <a:endParaRPr lang="x-none" altLang="en-US" sz="6600" b="1" cap="all" dirty="0">
              <a:solidFill>
                <a:srgbClr val="314865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1675" y="599440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赵长江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987550" y="750570"/>
          <a:ext cx="8609330" cy="550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515"/>
                <a:gridCol w="2107565"/>
                <a:gridCol w="1558290"/>
                <a:gridCol w="1285240"/>
                <a:gridCol w="1429385"/>
                <a:gridCol w="1156335"/>
              </a:tblGrid>
              <a:tr h="365760">
                <a:tc grid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网络设备</a:t>
                      </a:r>
                      <a:endParaRPr lang="zh-CN" altLang="en-US" sz="2400" b="1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硬件设备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服务器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服务器机柜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4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品牌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戴尔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戴尔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大唐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类型型号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R730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R720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A36042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价格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11000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左右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10600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左右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2000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设备外形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机架式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机架式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机架式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2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内存容量</a:t>
                      </a:r>
                      <a:r>
                        <a:rPr lang="en-US" altLang="zh-CN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</a:t>
                      </a: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最大支持容量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8G/768G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2G/768G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CPU</a:t>
                      </a: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核心数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四核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四核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硬盘容量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300GB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1.2TB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4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设备大小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600*600*1000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 grid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400" b="1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其他设备</a:t>
                      </a:r>
                      <a:endParaRPr lang="zh-CN" altLang="en-US" sz="2400" b="1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 hMerge="1">
                  <a:tcP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5430"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400" b="0" u="none">
                        <a:solidFill>
                          <a:srgbClr val="2E3436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类型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4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最大速率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价格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4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双绞线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类跳线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普通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千兆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7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元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米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双绞线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超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5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类条线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百兆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元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米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240">
                <a:tc rowSpan="3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highlight>
                            <a:srgbClr val="5B9BD5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水晶头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highlight>
                          <a:srgbClr val="5B9BD5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类型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价格</a:t>
                      </a:r>
                      <a:endParaRPr lang="zh-CN" altLang="en-US" sz="14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4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4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cPr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RJ45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60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元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/1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盒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/100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个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">
                <a:tc vMerge="1">
                  <a:tcPr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RJ45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100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元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/1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盒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/100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个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1675" y="599440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张雨楠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7975" y="2943860"/>
            <a:ext cx="10242550" cy="972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5400" b="1" cap="all" dirty="0">
                <a:solidFill>
                  <a:srgbClr val="314865"/>
                </a:solidFill>
                <a:latin typeface="微软雅黑"/>
                <a:ea typeface="微软雅黑"/>
              </a:rPr>
              <a:t>交换机、路由器/网络机柜的选购</a:t>
            </a:r>
            <a:endParaRPr lang="x-none" altLang="en-US" sz="5400" b="1" cap="all" dirty="0">
              <a:solidFill>
                <a:srgbClr val="314865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13460" y="628015"/>
            <a:ext cx="715645" cy="3417570"/>
            <a:chOff x="1105" y="944"/>
            <a:chExt cx="1127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张雨楠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0" name="表格 -1"/>
          <p:cNvGraphicFramePr/>
          <p:nvPr/>
        </p:nvGraphicFramePr>
        <p:xfrm>
          <a:off x="2653665" y="1971675"/>
          <a:ext cx="7492365" cy="399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/>
                <a:gridCol w="1607185"/>
                <a:gridCol w="1763395"/>
                <a:gridCol w="1257935"/>
                <a:gridCol w="1257300"/>
              </a:tblGrid>
              <a:tr h="97726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2E3436"/>
                          </a:solidFill>
                          <a:highlight>
                            <a:srgbClr val="00B0F0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硬件设备</a:t>
                      </a:r>
                      <a:endParaRPr lang="zh-CN" altLang="en-US" sz="1200" b="0" u="none">
                        <a:solidFill>
                          <a:srgbClr val="2E3436"/>
                        </a:solidFill>
                        <a:highlight>
                          <a:srgbClr val="00B0F0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交换机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路由器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网络机柜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 vMerge="1">
                  <a:tcPr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x-none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      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二层交换机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x-none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       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三层交换机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2E3436"/>
                          </a:solidFill>
                          <a:highlight>
                            <a:srgbClr val="00B0F0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品牌</a:t>
                      </a:r>
                      <a:endParaRPr lang="zh-CN" altLang="en-US" sz="1200" b="0" u="none">
                        <a:solidFill>
                          <a:srgbClr val="2E3436"/>
                        </a:solidFill>
                        <a:highlight>
                          <a:srgbClr val="00B0F0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HUAWEI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CISCO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CISCO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大唐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28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highlight>
                            <a:srgbClr val="00B0F0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型号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highlight>
                          <a:srgbClr val="00B0F0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S1724G-AC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3650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2911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sz="1200" b="0" u="none">
                        <a:solidFill>
                          <a:srgbClr val="2E3436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2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2E3436"/>
                          </a:solidFill>
                          <a:highlight>
                            <a:srgbClr val="00B0F0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配置</a:t>
                      </a:r>
                      <a:endParaRPr lang="zh-CN" altLang="en-US" sz="1200" b="0" u="none">
                        <a:solidFill>
                          <a:srgbClr val="2E3436"/>
                        </a:solidFill>
                        <a:highlight>
                          <a:srgbClr val="00B0F0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24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口千兆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24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口千兆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多</a:t>
                      </a: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WAN</a:t>
                      </a:r>
                      <a:r>
                        <a:rPr lang="zh-CN" altLang="en-US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口千兆</a:t>
                      </a:r>
                      <a:endParaRPr lang="zh-CN" altLang="en-US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42U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solidFill>
                            <a:srgbClr val="2E3436"/>
                          </a:solidFill>
                          <a:highlight>
                            <a:srgbClr val="00B0F0"/>
                          </a:highlight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价格</a:t>
                      </a:r>
                      <a:endParaRPr lang="zh-CN" altLang="en-US" sz="1200" b="0" u="none">
                        <a:solidFill>
                          <a:srgbClr val="2E3436"/>
                        </a:solidFill>
                        <a:highlight>
                          <a:srgbClr val="00B0F0"/>
                        </a:highlight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689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25570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7350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0" u="none">
                          <a:solidFill>
                            <a:srgbClr val="36342E"/>
                          </a:solidFill>
                          <a:latin typeface="宋体" pitchFamily="2" charset="-122"/>
                          <a:ea typeface="宋体" pitchFamily="2" charset="-122"/>
                          <a:cs typeface="宋体" pitchFamily="2" charset="-122"/>
                        </a:rPr>
                        <a:t>1920</a:t>
                      </a:r>
                      <a:endParaRPr lang="en-US" altLang="zh-CN" sz="1200" b="0" u="none">
                        <a:solidFill>
                          <a:srgbClr val="36342E"/>
                        </a:solidFill>
                        <a:latin typeface="宋体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6342E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1056625" y="2193837"/>
            <a:ext cx="2247543" cy="2225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x-none" altLang="zh-CN" sz="14600" b="1" dirty="0">
                <a:solidFill>
                  <a:srgbClr val="314865"/>
                </a:solidFill>
                <a:latin typeface="Arial" panose="02080604020202020204" charset="0"/>
                <a:ea typeface="微软雅黑"/>
                <a:cs typeface="Times New Roman" panose="02020603050405020304" pitchFamily="18" charset="0"/>
                <a:sym typeface="Arial" panose="02080604020202020204" charset="0"/>
              </a:rPr>
              <a:t>6</a:t>
            </a:r>
            <a:endParaRPr lang="x-none" altLang="zh-CN" sz="14600" b="1" dirty="0">
              <a:solidFill>
                <a:srgbClr val="314865"/>
              </a:solidFill>
              <a:latin typeface="Arial" panose="02080604020202020204" charset="0"/>
              <a:ea typeface="微软雅黑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x-none" altLang="zh-CN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总结</a:t>
            </a:r>
            <a:endParaRPr lang="x-none" altLang="zh-CN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38995" y="4234104"/>
            <a:ext cx="5410351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x-none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/>
                <a:cs typeface="Arial" panose="02080604020202020204" charset="0"/>
                <a:sym typeface="Arial" panose="02080604020202020204" charset="0"/>
              </a:rPr>
              <a:t>SUMMARIZE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微软雅黑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animBg="1"/>
          <p:bldP spid="25" grpId="0" animBg="1"/>
          <p:bldP spid="17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8" y="1635929"/>
            <a:ext cx="11176000" cy="563562"/>
          </a:xfrm>
          <a:solidFill>
            <a:srgbClr val="218381"/>
          </a:solidFill>
        </p:spPr>
        <p:txBody>
          <a:bodyPr/>
          <a:lstStyle/>
          <a:p>
            <a:pPr algn="ctr"/>
            <a:r>
              <a:rPr lang="zh-CN" altLang="en-US" sz="3200" b="1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总结</a:t>
            </a:r>
          </a:p>
        </p:txBody>
      </p:sp>
      <p:sp>
        <p:nvSpPr>
          <p:cNvPr id="7" name="TextBox 22"/>
          <p:cNvSpPr txBox="1"/>
          <p:nvPr/>
        </p:nvSpPr>
        <p:spPr>
          <a:xfrm>
            <a:off x="955404" y="2971418"/>
            <a:ext cx="10344971" cy="2286000"/>
          </a:xfrm>
          <a:prstGeom prst="rect">
            <a:avLst/>
          </a:prstGeom>
          <a:solidFill>
            <a:srgbClr val="314865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300000"/>
              </a:lnSpc>
            </a:pPr>
            <a:r>
              <a:rPr lang="x-none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这</a:t>
            </a: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以上</a:t>
            </a:r>
            <a:r>
              <a:rPr lang="x-none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本项目的全部内容。</a:t>
            </a:r>
            <a:r>
              <a: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俗话说：“点点滴滴，造就不凡”，在以后的工作中，不管工作是困难重重的还是多彩多姿的，我部门都要不断积累经验，与各位同事一起“勤奋严谨，协作创新”努力提高部门文化素质和各种工作技能，为公司的发展做出更大的贡献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ldLvl="0" animBg="1"/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09728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THANK       YOU!</a:t>
            </a:r>
            <a:endParaRPr lang="x-none" altLang="zh-CN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790416" y="4337795"/>
            <a:ext cx="2681652" cy="29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汇报时间：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201</a:t>
            </a:r>
            <a:r>
              <a:rPr lang="x-none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8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年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1</a:t>
            </a:r>
            <a:r>
              <a:rPr lang="x-none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月      </a:t>
            </a:r>
            <a:endParaRPr lang="x-none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4066165" y="444551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594556" y="444551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1056625" y="2193837"/>
            <a:ext cx="2247543" cy="2225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80604020202020204" charset="0"/>
                <a:ea typeface="微软雅黑"/>
                <a:cs typeface="Times New Roman" panose="02020603050405020304" pitchFamily="18" charset="0"/>
                <a:sym typeface="Arial" panose="02080604020202020204" charset="0"/>
              </a:rPr>
              <a:t>1</a:t>
            </a:r>
            <a:endParaRPr lang="zh-CN" altLang="en-US" sz="14600" b="1" dirty="0">
              <a:solidFill>
                <a:srgbClr val="314865"/>
              </a:solidFill>
              <a:latin typeface="Arial" panose="02080604020202020204" charset="0"/>
              <a:ea typeface="微软雅黑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882760" y="4234104"/>
            <a:ext cx="5410351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/>
                <a:cs typeface="Arial" panose="02080604020202020204" charset="0"/>
                <a:sym typeface="Arial" panose="02080604020202020204" charset="0"/>
              </a:rPr>
              <a:t>Company Profile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微软雅黑"/>
              <a:cs typeface="Arial" panose="02080604020202020204" charset="0"/>
              <a:sym typeface="Arial" panose="0208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6860" y="2867660"/>
            <a:ext cx="70116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6600"/>
              <a:t>公司简介</a:t>
            </a:r>
            <a:endParaRPr lang="x-none" altLang="zh-CN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4" grpId="0" animBg="1"/>
          <p:bldP spid="25" grpId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4" grpId="0" animBg="1"/>
          <p:bldP spid="25" grpId="0" animBg="1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占位符 6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2" b="30717"/>
          <a:stretch>
            <a:fillRect/>
          </a:stretch>
        </p:blipFill>
        <p:spPr>
          <a:xfrm>
            <a:off x="281900" y="709092"/>
            <a:ext cx="11741229" cy="3715691"/>
          </a:xfrm>
          <a:prstGeom prst="rect">
            <a:avLst/>
          </a:prstGeom>
          <a:pattFill prst="pct30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</p:pic>
      <p:sp>
        <p:nvSpPr>
          <p:cNvPr id="53" name="Text Placeholder 1"/>
          <p:cNvSpPr txBox="1"/>
          <p:nvPr/>
        </p:nvSpPr>
        <p:spPr>
          <a:xfrm>
            <a:off x="228600" y="4789170"/>
            <a:ext cx="4307205" cy="5022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x-none"/>
              <a:t>四牛教育有限公司</a:t>
            </a:r>
            <a:endParaRPr lang="x-none"/>
          </a:p>
        </p:txBody>
      </p:sp>
      <p:cxnSp>
        <p:nvCxnSpPr>
          <p:cNvPr id="54" name="直接连接符 53"/>
          <p:cNvCxnSpPr/>
          <p:nvPr/>
        </p:nvCxnSpPr>
        <p:spPr>
          <a:xfrm>
            <a:off x="225385" y="529931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83185" y="5445760"/>
            <a:ext cx="12195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80604020202020204" charset="0"/>
              <a:buChar char="•"/>
              <a:defRPr sz="32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80604020202020204" charset="0"/>
              <a:buChar char="–"/>
              <a:defRPr sz="28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80604020202020204" charset="0"/>
              <a:buChar char="•"/>
              <a:defRPr sz="24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80604020202020204" charset="0"/>
              <a:buChar char="–"/>
              <a:defRPr sz="20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80604020202020204" charset="0"/>
              <a:buChar char="»"/>
              <a:defRPr sz="20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charset="0"/>
              <a:buChar char="»"/>
              <a:defRPr sz="2000">
                <a:solidFill>
                  <a:sysClr val="windowText" lastClr="000000"/>
                </a:solidFill>
                <a:latin typeface="微软雅黑"/>
                <a:ea typeface="微软雅黑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x-none" sz="1200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四牛教育</a:t>
            </a:r>
            <a:r>
              <a:rPr sz="1200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有限公司，是综合性教育集团，同时也是教育培训集团。公司业务包括</a:t>
            </a:r>
            <a:r>
              <a:rPr lang="x-none" sz="1200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IT培训、</a:t>
            </a:r>
            <a:r>
              <a:rPr sz="1200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外语培训、中小学基础教育、学前教育、在线教育、出国咨询、图书出版等各个领域。旗下还有优能中学教育、泡泡少儿教育、前途出国咨询、迅程在线教育、大愚文化出版、满天星亲子教育、同文高考复读等子品牌。公司于20</a:t>
            </a:r>
            <a:r>
              <a:rPr lang="x-none" sz="1200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0</a:t>
            </a:r>
            <a:r>
              <a:rPr sz="1200" dirty="0">
                <a:solidFill>
                  <a:srgbClr val="314865"/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6年在美国纽约证券交易所上市，是中国大陆第一家在美国上市的教育机构。</a:t>
            </a:r>
            <a:endParaRPr sz="1200" dirty="0">
              <a:solidFill>
                <a:srgbClr val="314865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84810"/>
            <a:chOff x="164616" y="178180"/>
            <a:chExt cx="2804616" cy="3848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x-none"/>
                <a:t>公司简介</a:t>
              </a:r>
              <a:endParaRPr lang="x-none"/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194"/>
          <p:cNvSpPr txBox="1"/>
          <p:nvPr/>
        </p:nvSpPr>
        <p:spPr>
          <a:xfrm>
            <a:off x="5725795" y="1878965"/>
            <a:ext cx="27609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2400"/>
              <a:t>项目负责人员简介</a:t>
            </a:r>
            <a:endParaRPr lang="x-none" sz="2400"/>
          </a:p>
        </p:txBody>
      </p:sp>
      <p:cxnSp>
        <p:nvCxnSpPr>
          <p:cNvPr id="45" name="直接连接符 44"/>
          <p:cNvCxnSpPr/>
          <p:nvPr/>
        </p:nvCxnSpPr>
        <p:spPr>
          <a:xfrm>
            <a:off x="5849178" y="2411898"/>
            <a:ext cx="3141289" cy="1"/>
          </a:xfrm>
          <a:prstGeom prst="line">
            <a:avLst/>
          </a:prstGeom>
          <a:ln w="19050">
            <a:solidFill>
              <a:srgbClr val="314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107"/>
          <p:cNvSpPr txBox="1"/>
          <p:nvPr/>
        </p:nvSpPr>
        <p:spPr>
          <a:xfrm>
            <a:off x="5827002" y="2495640"/>
            <a:ext cx="4250169" cy="379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项目总监-国鸿麟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技术总监-曹   宇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云维工程师团队：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sz="1800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韩晋彪：划分VLAN网络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贾歆宇：搭建PXE服务器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边金猛：搭建DNS服务器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张雨楠：设备选购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just" fontAlgn="b">
              <a:lnSpc>
                <a:spcPct val="150000"/>
              </a:lnSpc>
              <a:buFont typeface="Wingdings" charset="2"/>
              <a:buNone/>
            </a:pPr>
            <a:r>
              <a:rPr lang="x-none" altLang="en-US" dirty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/>
                <a:sym typeface="Arial" panose="02080604020202020204" charset="0"/>
              </a:rPr>
              <a:t>赵长江：设备选购</a:t>
            </a:r>
            <a:endParaRPr lang="x-none" altLang="en-US" dirty="0">
              <a:solidFill>
                <a:schemeClr val="bg2">
                  <a:lumMod val="50000"/>
                </a:schemeClr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  <a:p>
            <a:pPr algn="ctr" fontAlgn="b">
              <a:lnSpc>
                <a:spcPct val="150000"/>
              </a:lnSpc>
              <a:buFont typeface="Wingdings" charset="2"/>
              <a:buNone/>
            </a:pPr>
          </a:p>
        </p:txBody>
      </p:sp>
      <p:sp>
        <p:nvSpPr>
          <p:cNvPr id="47" name="矩形 46"/>
          <p:cNvSpPr/>
          <p:nvPr/>
        </p:nvSpPr>
        <p:spPr>
          <a:xfrm>
            <a:off x="14628" y="1774181"/>
            <a:ext cx="5331846" cy="374303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400">
            <a:gradFill flip="none" rotWithShape="1">
              <a:gsLst>
                <a:gs pos="0">
                  <a:schemeClr val="bg1">
                    <a:lumMod val="71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4616" y="178180"/>
            <a:ext cx="2804616" cy="384810"/>
            <a:chOff x="164616" y="178180"/>
            <a:chExt cx="2804616" cy="384810"/>
          </a:xfrm>
        </p:grpSpPr>
        <p:cxnSp>
          <p:nvCxnSpPr>
            <p:cNvPr id="51" name="直接连接符 5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4486" y="178180"/>
              <a:ext cx="243474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x-none"/>
                <a:t>公司组织架构</a:t>
              </a:r>
              <a:endParaRPr lang="x-none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4" name="TextBox 22"/>
          <p:cNvSpPr txBox="1"/>
          <p:nvPr/>
        </p:nvSpPr>
        <p:spPr>
          <a:xfrm>
            <a:off x="11476355" y="1653540"/>
            <a:ext cx="715645" cy="3417570"/>
          </a:xfrm>
          <a:prstGeom prst="rect">
            <a:avLst/>
          </a:prstGeom>
          <a:solidFill>
            <a:srgbClr val="314865"/>
          </a:solidFill>
        </p:spPr>
        <p:txBody>
          <a:bodyPr wrap="square" rtlCol="0">
            <a:spAutoFit/>
          </a:bodyPr>
          <a:p>
            <a:pPr algn="ctr">
              <a:buFont typeface="Wingdings" charset="2"/>
              <a:buNone/>
            </a:pPr>
            <a:r>
              <a:rPr lang="x-none" sz="3200">
                <a:solidFill>
                  <a:srgbClr val="F9FBFA"/>
                </a:solidFill>
              </a:rPr>
              <a:t>汇报</a:t>
            </a:r>
            <a:endParaRPr lang="x-none" sz="3200">
              <a:solidFill>
                <a:srgbClr val="F9FBFA"/>
              </a:solidFill>
            </a:endParaRPr>
          </a:p>
          <a:p>
            <a:pPr algn="ctr">
              <a:buFont typeface="Wingdings" charset="2"/>
              <a:buNone/>
            </a:pPr>
            <a:r>
              <a:rPr lang="x-none" sz="3200">
                <a:solidFill>
                  <a:srgbClr val="F9FBFA"/>
                </a:solidFill>
              </a:rPr>
              <a:t>人</a:t>
            </a:r>
            <a:endParaRPr lang="x-none" sz="3200">
              <a:solidFill>
                <a:srgbClr val="F9FBFA"/>
              </a:solidFill>
            </a:endParaRPr>
          </a:p>
          <a:p>
            <a:pPr algn="ctr">
              <a:buFont typeface="Wingdings" charset="2"/>
              <a:buNone/>
            </a:pPr>
            <a:endParaRPr lang="x-none" sz="2400">
              <a:solidFill>
                <a:srgbClr val="F9FBFA"/>
              </a:solidFill>
            </a:endParaRPr>
          </a:p>
          <a:p>
            <a:pPr algn="ctr">
              <a:buFont typeface="Wingdings" charset="2"/>
              <a:buNone/>
            </a:pPr>
            <a:r>
              <a:rPr lang="x-none" sz="3200">
                <a:solidFill>
                  <a:srgbClr val="F9FBFA"/>
                </a:solidFill>
              </a:rPr>
              <a:t>国鸿麟</a:t>
            </a:r>
            <a:endParaRPr lang="x-none" sz="3200">
              <a:solidFill>
                <a:srgbClr val="F9FBFA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729720" y="3203575"/>
            <a:ext cx="215265" cy="2152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1056625" y="2193837"/>
            <a:ext cx="2247543" cy="2225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x-none" altLang="en-US" sz="14600" b="1" dirty="0">
                <a:solidFill>
                  <a:srgbClr val="314865"/>
                </a:solidFill>
                <a:latin typeface="Arial" panose="02080604020202020204" charset="0"/>
                <a:ea typeface="微软雅黑"/>
                <a:cs typeface="Times New Roman" panose="02020603050405020304" pitchFamily="18" charset="0"/>
                <a:sym typeface="Arial" panose="02080604020202020204" charset="0"/>
              </a:rPr>
              <a:t>2</a:t>
            </a:r>
            <a:endParaRPr lang="zh-CN" altLang="en-US" sz="14600" b="1" dirty="0">
              <a:solidFill>
                <a:srgbClr val="314865"/>
              </a:solidFill>
              <a:latin typeface="Arial" panose="02080604020202020204" charset="0"/>
              <a:ea typeface="微软雅黑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68748" y="2643919"/>
            <a:ext cx="7587283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x-none" altLang="zh-CN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项目概述</a:t>
            </a:r>
            <a:endParaRPr lang="x-none" altLang="zh-CN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/>
                <a:cs typeface="Arial" panose="02080604020202020204" charset="0"/>
                <a:sym typeface="Arial" panose="02080604020202020204" charset="0"/>
              </a:rPr>
              <a:t>Project Overview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微软雅黑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椭圆 257"/>
          <p:cNvSpPr/>
          <p:nvPr/>
        </p:nvSpPr>
        <p:spPr>
          <a:xfrm>
            <a:off x="5442534" y="4556254"/>
            <a:ext cx="2736304" cy="11014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330815" y="4573644"/>
            <a:ext cx="2036658" cy="10471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/>
              <a:ea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20721" y="911508"/>
            <a:ext cx="7608416" cy="530225"/>
          </a:xfrm>
        </p:spPr>
        <p:txBody>
          <a:bodyPr/>
          <a:lstStyle/>
          <a:p>
            <a:r>
              <a:rPr lang="zh-CN" altLang="en-US" dirty="0" smtClean="0"/>
              <a:t>教学办公</a:t>
            </a:r>
            <a:r>
              <a:rPr lang="zh-CN" altLang="zh-CN" dirty="0" smtClean="0"/>
              <a:t>网络</a:t>
            </a:r>
            <a:endParaRPr lang="zh-CN" altLang="zh-CN" dirty="0"/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32" y="238315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82" y="3061780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38" y="403823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9" y="4249378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599" y="378626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007" y="475557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8473478" y="4290202"/>
            <a:ext cx="1430020" cy="4654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60" y="484957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8473478" y="4290202"/>
            <a:ext cx="917575" cy="5594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34" y="49684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8473478" y="4290202"/>
            <a:ext cx="366395" cy="6781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8859801" y="5725772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/>
              <a:t>教学服务器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cxnSp>
        <p:nvCxnSpPr>
          <p:cNvPr id="165" name="直接连接符 123"/>
          <p:cNvCxnSpPr>
            <a:cxnSpLocks noChangeShapeType="1"/>
            <a:stCxn id="131" idx="2"/>
            <a:endCxn id="132" idx="0"/>
          </p:cNvCxnSpPr>
          <p:nvPr/>
        </p:nvCxnSpPr>
        <p:spPr bwMode="auto">
          <a:xfrm>
            <a:off x="6828921" y="3458415"/>
            <a:ext cx="1644650" cy="5797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6828727" y="2777366"/>
            <a:ext cx="19685" cy="2844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6848412" y="1916433"/>
            <a:ext cx="0" cy="466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5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540" y="1463970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254108" y="1563727"/>
            <a:ext cx="118860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微软雅黑"/>
                <a:ea typeface="微软雅黑"/>
                <a:cs typeface="Times New Roman" panose="02020603050405020304" pitchFamily="18" charset="0"/>
              </a:rPr>
              <a:t>Internet</a:t>
            </a:r>
          </a:p>
        </p:txBody>
      </p:sp>
      <p:grpSp>
        <p:nvGrpSpPr>
          <p:cNvPr id="189" name="组合 188"/>
          <p:cNvGrpSpPr/>
          <p:nvPr/>
        </p:nvGrpSpPr>
        <p:grpSpPr>
          <a:xfrm>
            <a:off x="7746790" y="2946625"/>
            <a:ext cx="1203131" cy="1063841"/>
            <a:chOff x="6245602" y="2731758"/>
            <a:chExt cx="1203131" cy="1063841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5327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服务器</a:t>
              </a:r>
              <a:endPara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kumimoji="0" lang="en-US" altLang="zh-CN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PXE</a:t>
              </a:r>
              <a:r>
                <a:rPr kumimoji="0" lang="zh-CN" altLang="en-US" sz="1400" dirty="0" smtClean="0">
                  <a:latin typeface="微软雅黑"/>
                  <a:ea typeface="微软雅黑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>
                <a:latin typeface="微软雅黑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 flipV="1">
            <a:off x="7143260" y="3206440"/>
            <a:ext cx="944880" cy="533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4269153" y="3912250"/>
            <a:ext cx="194310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5052879" y="3458225"/>
            <a:ext cx="1776095" cy="4546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3748023" y="4375362"/>
            <a:ext cx="715645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3772571" y="5725772"/>
            <a:ext cx="1061946" cy="22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>
                <a:latin typeface="微软雅黑"/>
                <a:ea typeface="微软雅黑"/>
              </a:rPr>
              <a:t>教室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cxnSp>
        <p:nvCxnSpPr>
          <p:cNvPr id="261" name="直接连接符 123"/>
          <p:cNvCxnSpPr>
            <a:cxnSpLocks noChangeShapeType="1"/>
            <a:stCxn id="264" idx="0"/>
            <a:endCxn id="131" idx="2"/>
          </p:cNvCxnSpPr>
          <p:nvPr/>
        </p:nvCxnSpPr>
        <p:spPr bwMode="auto">
          <a:xfrm flipV="1">
            <a:off x="6705153" y="3458361"/>
            <a:ext cx="123825" cy="60071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13" y="405907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5855005" y="4310810"/>
            <a:ext cx="850265" cy="5772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6495510" y="4311180"/>
            <a:ext cx="209550" cy="603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H="1" flipV="1">
            <a:off x="6704937" y="4311327"/>
            <a:ext cx="322580" cy="2184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131" idx="2"/>
          </p:cNvCxnSpPr>
          <p:nvPr/>
        </p:nvCxnSpPr>
        <p:spPr bwMode="auto">
          <a:xfrm flipV="1">
            <a:off x="5052879" y="3458422"/>
            <a:ext cx="1776095" cy="917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131" idx="2"/>
          </p:cNvCxnSpPr>
          <p:nvPr/>
        </p:nvCxnSpPr>
        <p:spPr bwMode="auto">
          <a:xfrm flipV="1">
            <a:off x="5053425" y="3458468"/>
            <a:ext cx="1775460" cy="13893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131" idx="2"/>
          </p:cNvCxnSpPr>
          <p:nvPr/>
        </p:nvCxnSpPr>
        <p:spPr bwMode="auto">
          <a:xfrm flipV="1">
            <a:off x="5053425" y="3458030"/>
            <a:ext cx="1775460" cy="18522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6431665" y="5730274"/>
            <a:ext cx="1061946" cy="21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400" dirty="0" smtClean="0"/>
              <a:t>办公室</a:t>
            </a:r>
            <a:endParaRPr lang="zh-CN" altLang="en-US" sz="1400" dirty="0">
              <a:latin typeface="微软雅黑"/>
              <a:ea typeface="微软雅黑"/>
            </a:endParaRPr>
          </a:p>
        </p:txBody>
      </p: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4508047" y="3549709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6001524" y="3065398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6001524" y="2383158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4506430" y="4001502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50" y="369828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220" y="4161392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03" y="488802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08" y="491443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45" y="518434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45" y="472122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4269699" y="4847213"/>
            <a:ext cx="194310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3748569" y="5310325"/>
            <a:ext cx="71564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4508593" y="4484672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4506976" y="4936465"/>
            <a:ext cx="576064" cy="319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/>
                <a:ea typeface="微软雅黑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96" y="4633243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66" y="509635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17" y="431623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16" y="5025371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81" y="5114729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6994556" y="4433449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29970" y="972820"/>
            <a:ext cx="715645" cy="2929890"/>
            <a:chOff x="1622" y="1532"/>
            <a:chExt cx="1127" cy="4614"/>
          </a:xfrm>
        </p:grpSpPr>
        <p:sp>
          <p:nvSpPr>
            <p:cNvPr id="13" name="TextBox 22"/>
            <p:cNvSpPr txBox="1"/>
            <p:nvPr/>
          </p:nvSpPr>
          <p:spPr>
            <a:xfrm>
              <a:off x="1622" y="1532"/>
              <a:ext cx="1127" cy="4614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曹宇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021" y="3973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3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157" grpId="0" animBg="1"/>
      <p:bldP spid="156" grpId="0" animBg="1"/>
      <p:bldP spid="8" grpId="0"/>
      <p:bldP spid="225" grpId="0" animBg="1"/>
      <p:bldP spid="301" grpId="0" animBg="1"/>
      <p:bldP spid="303" grpId="0" animBg="1"/>
      <p:bldP spid="304" grpId="0" animBg="1"/>
      <p:bldP spid="305" grpId="0" animBg="1"/>
      <p:bldP spid="306" grpId="0" animBg="1"/>
      <p:bldP spid="93" grpId="0" animBg="1"/>
      <p:bldP spid="94" grpId="0" animBg="1"/>
      <p:bldP spid="258" grpId="1" animBg="1"/>
      <p:bldP spid="157" grpId="1" animBg="1"/>
      <p:bldP spid="156" grpId="1" animBg="1"/>
      <p:bldP spid="8" grpId="1"/>
      <p:bldP spid="225" grpId="1" animBg="1"/>
      <p:bldP spid="301" grpId="1" animBg="1"/>
      <p:bldP spid="303" grpId="1" animBg="1"/>
      <p:bldP spid="304" grpId="1" animBg="1"/>
      <p:bldP spid="305" grpId="1" animBg="1"/>
      <p:bldP spid="306" grpId="1" animBg="1"/>
      <p:bldP spid="93" grpId="1" animBg="1"/>
      <p:bldP spid="94" grpId="1" animBg="1"/>
      <p:bldP spid="258" grpId="2" animBg="1"/>
      <p:bldP spid="157" grpId="2" animBg="1"/>
      <p:bldP spid="156" grpId="2" animBg="1"/>
      <p:bldP spid="8" grpId="2"/>
      <p:bldP spid="225" grpId="2" animBg="1"/>
      <p:bldP spid="301" grpId="2" animBg="1"/>
      <p:bldP spid="303" grpId="2" animBg="1"/>
      <p:bldP spid="304" grpId="2" animBg="1"/>
      <p:bldP spid="305" grpId="2" animBg="1"/>
      <p:bldP spid="306" grpId="2" animBg="1"/>
      <p:bldP spid="93" grpId="2" animBg="1"/>
      <p:bldP spid="94" grpId="2" animBg="1"/>
      <p:bldP spid="258" grpId="3" animBg="1"/>
      <p:bldP spid="157" grpId="3" animBg="1"/>
      <p:bldP spid="156" grpId="3" animBg="1"/>
      <p:bldP spid="8" grpId="3"/>
      <p:bldP spid="225" grpId="3" animBg="1"/>
      <p:bldP spid="301" grpId="3" animBg="1"/>
      <p:bldP spid="303" grpId="3" animBg="1"/>
      <p:bldP spid="304" grpId="3" animBg="1"/>
      <p:bldP spid="305" grpId="3" animBg="1"/>
      <p:bldP spid="306" grpId="3" animBg="1"/>
      <p:bldP spid="93" grpId="3" animBg="1"/>
      <p:bldP spid="94" grpId="3" animBg="1"/>
      <p:bldP spid="258" grpId="4" animBg="1"/>
      <p:bldP spid="157" grpId="4" animBg="1"/>
      <p:bldP spid="156" grpId="4" animBg="1"/>
      <p:bldP spid="8" grpId="4"/>
      <p:bldP spid="225" grpId="4" animBg="1"/>
      <p:bldP spid="301" grpId="4" animBg="1"/>
      <p:bldP spid="303" grpId="4" animBg="1"/>
      <p:bldP spid="304" grpId="4" animBg="1"/>
      <p:bldP spid="305" grpId="4" animBg="1"/>
      <p:bldP spid="306" grpId="4" animBg="1"/>
      <p:bldP spid="93" grpId="4" animBg="1"/>
      <p:bldP spid="94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1056625" y="2193837"/>
            <a:ext cx="2247543" cy="222504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x-none" altLang="zh-CN" sz="14600" b="1" dirty="0">
                <a:solidFill>
                  <a:srgbClr val="314865"/>
                </a:solidFill>
                <a:latin typeface="Arial" panose="02080604020202020204" charset="0"/>
                <a:ea typeface="微软雅黑"/>
                <a:cs typeface="Times New Roman" panose="02020603050405020304" pitchFamily="18" charset="0"/>
                <a:sym typeface="Arial" panose="02080604020202020204" charset="0"/>
              </a:rPr>
              <a:t>3</a:t>
            </a:r>
            <a:endParaRPr lang="x-none" altLang="zh-CN" sz="14600" b="1" dirty="0">
              <a:solidFill>
                <a:srgbClr val="314865"/>
              </a:solidFill>
              <a:latin typeface="Arial" panose="02080604020202020204" charset="0"/>
              <a:ea typeface="微软雅黑"/>
              <a:cs typeface="Times New Roman" panose="02020603050405020304" pitchFamily="18" charset="0"/>
              <a:sym typeface="Arial" panose="0208060402020202020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76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x-none" altLang="zh-CN" sz="6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80604020202020204" charset="0"/>
                <a:ea typeface="微软雅黑"/>
                <a:sym typeface="Arial" panose="02080604020202020204" charset="0"/>
              </a:rPr>
              <a:t>教学网络的搭建</a:t>
            </a:r>
            <a:endParaRPr lang="x-none" altLang="zh-CN" sz="6600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charset="0"/>
                <a:ea typeface="微软雅黑"/>
                <a:sym typeface="Arial" panose="020806040202020202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80604020202020204" charset="0"/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80604020202020204" charset="0"/>
                <a:ea typeface="微软雅黑"/>
                <a:cs typeface="Arial" panose="02080604020202020204" charset="0"/>
                <a:sym typeface="Arial" panose="02080604020202020204" charset="0"/>
              </a:rPr>
              <a:t>Teaching network construction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80604020202020204" charset="0"/>
              <a:ea typeface="微软雅黑"/>
              <a:cs typeface="Arial" panose="02080604020202020204" charset="0"/>
              <a:sym typeface="Arial" panose="0208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32" grpId="0"/>
          <p:bldP spid="24" grpId="0" bldLvl="0" animBg="1"/>
          <p:bldP spid="25" grpId="0" bldLvl="0" animBg="1"/>
          <p:bldP spid="1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3038475" y="2801620"/>
            <a:ext cx="7001510" cy="922020"/>
          </a:xfrm>
        </p:spPr>
        <p:txBody>
          <a:bodyPr wrap="square" anchor="t" anchorCtr="0"/>
          <a:p>
            <a:pPr marL="0" indent="0" fontAlgn="ctr">
              <a:lnSpc>
                <a:spcPct val="130000"/>
              </a:lnSpc>
              <a:buNone/>
            </a:pPr>
            <a:r>
              <a:rPr lang="zh-CN" altLang="en-US" sz="1400">
                <a:sym typeface="+mn-ea"/>
              </a:rPr>
              <a:t>在计算机网络中，一个二层网络可以被划分为多个不同的广播域，一个广播域对应了一个特定的用户组，默认情况下这些不同的广播域是相互隔离的。不同的广播域之间想要通信，要通过一个或多个路由器。这样的一个广播域就称为VLAN</a:t>
            </a:r>
            <a:endParaRPr lang="zh-CN" altLang="en-US" sz="1400"/>
          </a:p>
        </p:txBody>
      </p:sp>
      <p:sp useBgFill="1">
        <p:nvSpPr>
          <p:cNvPr id="5" name="矩形 4"/>
          <p:cNvSpPr/>
          <p:nvPr/>
        </p:nvSpPr>
        <p:spPr>
          <a:xfrm>
            <a:off x="9410065" y="635"/>
            <a:ext cx="276733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1675" y="599440"/>
            <a:ext cx="715010" cy="3417570"/>
            <a:chOff x="1105" y="944"/>
            <a:chExt cx="1126" cy="5382"/>
          </a:xfrm>
        </p:grpSpPr>
        <p:sp>
          <p:nvSpPr>
            <p:cNvPr id="13" name="TextBox 22"/>
            <p:cNvSpPr txBox="1"/>
            <p:nvPr/>
          </p:nvSpPr>
          <p:spPr>
            <a:xfrm>
              <a:off x="1105" y="944"/>
              <a:ext cx="1127" cy="5382"/>
            </a:xfrm>
            <a:prstGeom prst="rect">
              <a:avLst/>
            </a:prstGeom>
            <a:solidFill>
              <a:srgbClr val="314865"/>
            </a:solidFill>
          </p:spPr>
          <p:txBody>
            <a:bodyPr wrap="square" rtlCol="0">
              <a:spAutoFit/>
            </a:bodyPr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汇报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人</a:t>
              </a:r>
              <a:endParaRPr lang="x-none" sz="32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endParaRPr lang="x-none" sz="2400">
                <a:solidFill>
                  <a:srgbClr val="F9FBFA"/>
                </a:solidFill>
              </a:endParaRPr>
            </a:p>
            <a:p>
              <a:pPr algn="ctr">
                <a:buFont typeface="Wingdings" charset="2"/>
                <a:buNone/>
              </a:pPr>
              <a:r>
                <a:rPr lang="x-none" sz="3200">
                  <a:solidFill>
                    <a:srgbClr val="F9FBFA"/>
                  </a:solidFill>
                </a:rPr>
                <a:t>韩晋彪</a:t>
              </a:r>
              <a:endParaRPr lang="x-none" sz="3200">
                <a:solidFill>
                  <a:srgbClr val="F9FBFA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04" y="3502"/>
              <a:ext cx="339" cy="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80604020202020204" charset="0"/>
              <a:ea typeface="微软雅黑"/>
              <a:sym typeface="Arial" panose="0208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3650" y="1345565"/>
            <a:ext cx="8894445" cy="1397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8000" b="1" cap="all" dirty="0">
                <a:solidFill>
                  <a:srgbClr val="314865"/>
                </a:solidFill>
                <a:latin typeface="微软雅黑"/>
                <a:ea typeface="微软雅黑"/>
                <a:sym typeface="Arial" panose="02080604020202020204" charset="0"/>
              </a:rPr>
              <a:t>vlan 是什么？</a:t>
            </a:r>
            <a:endParaRPr lang="zh-CN" altLang="en-US" sz="8000">
              <a:latin typeface="微软雅黑"/>
              <a:ea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ldLvl="0" animBg="1"/>
      <p:bldP spid="200" grpId="0" bldLvl="0" animBg="1"/>
      <p:bldP spid="2" grpId="0"/>
      <p:bldP spid="6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Kingsoft Office WPP</Application>
  <PresentationFormat>自定义</PresentationFormat>
  <Paragraphs>482</Paragraphs>
  <Slides>28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2017工作总结与2018工作规划PPT模板</dc:title>
  <dc:creator>carrie_xie</dc:creator>
  <cp:lastModifiedBy>root</cp:lastModifiedBy>
  <cp:revision>144</cp:revision>
  <dcterms:created xsi:type="dcterms:W3CDTF">2018-10-17T09:28:08Z</dcterms:created>
  <dcterms:modified xsi:type="dcterms:W3CDTF">2018-10-17T09:28:08Z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