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1203" autoAdjust="0"/>
  </p:normalViewPr>
  <p:slideViewPr>
    <p:cSldViewPr snapToGrid="0">
      <p:cViewPr varScale="1">
        <p:scale>
          <a:sx n="65" d="100"/>
          <a:sy n="65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D312-4182-4630-BCD3-2E7F96B733D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3E069-72F2-4691-B82C-C772DD069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6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네트워크 무용지물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00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초 동안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패킷이 오지 않으면 맥스 에이지 값으로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초 동안 루트 브리지 로부터의 연락을 기다린다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에도 오지 않으면 그 때부터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트리의 변경을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e1 (</a:t>
            </a:r>
            <a:r>
              <a:rPr lang="ko-KR" altLang="en-US" dirty="0" err="1" smtClean="0"/>
              <a:t>데지그네이티드</a:t>
            </a:r>
            <a:r>
              <a:rPr lang="ko-KR" altLang="en-US" dirty="0" smtClean="0"/>
              <a:t> 포트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포트를 통해 스위치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에게 </a:t>
            </a:r>
            <a:r>
              <a:rPr lang="en-US" altLang="ko-KR" dirty="0" err="1" smtClean="0"/>
              <a:t>bpdu</a:t>
            </a:r>
            <a:r>
              <a:rPr lang="ko-KR" altLang="en-US" dirty="0" smtClean="0"/>
              <a:t>를 전해 줌 </a:t>
            </a:r>
            <a:endParaRPr lang="en-US" altLang="ko-KR" dirty="0" smtClean="0"/>
          </a:p>
          <a:p>
            <a:r>
              <a:rPr lang="ko-KR" altLang="en-US" dirty="0" smtClean="0"/>
              <a:t>스위치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e1</a:t>
            </a:r>
            <a:r>
              <a:rPr lang="ko-KR" altLang="en-US" dirty="0" smtClean="0"/>
              <a:t>포트가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이라 해도 </a:t>
            </a:r>
            <a:r>
              <a:rPr lang="en-US" altLang="ko-KR" dirty="0" err="1" smtClean="0"/>
              <a:t>bpdu</a:t>
            </a:r>
            <a:r>
              <a:rPr lang="ko-KR" altLang="en-US" dirty="0" smtClean="0"/>
              <a:t>는 받을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스위치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e1</a:t>
            </a:r>
            <a:r>
              <a:rPr lang="ko-KR" altLang="en-US" dirty="0" smtClean="0"/>
              <a:t>포트를 루트 포트로 지정하고 </a:t>
            </a:r>
            <a:r>
              <a:rPr lang="en-US" altLang="ko-KR" dirty="0" smtClean="0"/>
              <a:t>e0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blocking </a:t>
            </a:r>
            <a:r>
              <a:rPr lang="ko-KR" altLang="en-US" baseline="0" dirty="0" smtClean="0"/>
              <a:t>상태로 변한다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e1</a:t>
            </a:r>
            <a:r>
              <a:rPr lang="ko-KR" altLang="en-US" baseline="0" dirty="0" smtClean="0"/>
              <a:t>포트가 </a:t>
            </a:r>
            <a:r>
              <a:rPr lang="ko-KR" altLang="en-US" baseline="0" dirty="0" err="1" smtClean="0"/>
              <a:t>포워딩</a:t>
            </a:r>
            <a:r>
              <a:rPr lang="ko-KR" altLang="en-US" baseline="0" dirty="0" smtClean="0"/>
              <a:t> 상태가 되기 위해선 </a:t>
            </a:r>
            <a:r>
              <a:rPr lang="en-US" altLang="ko-KR" baseline="0" dirty="0" smtClean="0"/>
              <a:t>15+15</a:t>
            </a:r>
            <a:r>
              <a:rPr lang="ko-KR" altLang="en-US" baseline="0" dirty="0" smtClean="0"/>
              <a:t>초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초가 걸린다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5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looping</a:t>
            </a:r>
            <a:r>
              <a:rPr lang="ko-KR" altLang="en-US" dirty="0" smtClean="0"/>
              <a:t>이 일어나지 않도록 두개 이상의 경로 중 하나의 경로만 남겨두고 나머지 경로들은 막았다가 문제가 생겼을 때 풀어서 데이터를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링크는 </a:t>
            </a:r>
            <a:r>
              <a:rPr lang="ko-KR" altLang="en-US" baseline="0" dirty="0" smtClean="0"/>
              <a:t>두 개지만 데이터는 한쪽으로만 다니게 하는 것</a:t>
            </a:r>
            <a:r>
              <a:rPr lang="en-US" altLang="ko-KR" baseline="0" dirty="0" smtClean="0"/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1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브릿지</a:t>
            </a:r>
            <a:r>
              <a:rPr lang="ko-KR" altLang="en-US" dirty="0" smtClean="0"/>
              <a:t> 우선순위에 </a:t>
            </a:r>
            <a:r>
              <a:rPr lang="ko-KR" altLang="en-US" dirty="0" err="1" smtClean="0"/>
              <a:t>디폴틀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32768</a:t>
            </a:r>
            <a:r>
              <a:rPr lang="ko-KR" altLang="en-US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들어가는데 아무런 구성도 하지 않은 스위치나 브리지에서 사용한다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6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얼마나 가까이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빠른 링클 연결되어 있는지 알아내기 위한 값</a:t>
            </a:r>
            <a:r>
              <a:rPr lang="ko-KR" altLang="en-US" b="0" dirty="0" smtClean="0">
                <a:latin typeface="+mn-lt"/>
                <a:ea typeface="+mn-ea"/>
                <a:cs typeface="+mn-cs"/>
              </a:rPr>
              <a:t>이다</a:t>
            </a:r>
            <a:endParaRPr lang="en-US" altLang="ko-KR" b="0" dirty="0" smtClean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IEEE 802.1D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1000Mbps</a:t>
            </a:r>
            <a:r>
              <a:rPr lang="ko-KR" altLang="en-US" b="1" baseline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두 장비 사이의 링크 대역폭으로 나눈 값을 사용했었다</a:t>
            </a:r>
            <a:r>
              <a:rPr lang="en-US" altLang="ko-KR" b="1" baseline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9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랑도 </a:t>
            </a:r>
            <a:r>
              <a:rPr lang="en-US" altLang="ko-KR" dirty="0" err="1" smtClean="0"/>
              <a:t>bpdu</a:t>
            </a:r>
            <a:r>
              <a:rPr lang="ko-KR" altLang="en-US" dirty="0" smtClean="0"/>
              <a:t>를 주고 받으면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제일 작은</a:t>
            </a:r>
            <a:r>
              <a:rPr lang="en-US" altLang="ko-KR" baseline="0" dirty="0" smtClean="0"/>
              <a:t> bid</a:t>
            </a:r>
            <a:r>
              <a:rPr lang="ko-KR" altLang="en-US" baseline="0" dirty="0" smtClean="0"/>
              <a:t>를 갖고 있고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root bridge</a:t>
            </a:r>
            <a:r>
              <a:rPr lang="ko-KR" altLang="en-US" baseline="0" dirty="0" smtClean="0"/>
              <a:t>가 된다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만약 스위치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 브리지가 되게 하고 싶으면 스위치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브리지 우선순위를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보다 더 낮은 값으로 지정해주면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8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세그먼트는 브리지 또는 스위치 간에 서로 연결된 링크라고 볼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E069-72F2-4691-B82C-C772DD0694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355850" y="2027238"/>
            <a:ext cx="7454900" cy="1625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581275" y="3729038"/>
            <a:ext cx="7454900" cy="1444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905999" y="2222500"/>
            <a:ext cx="130175" cy="151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9017039">
            <a:off x="-469901" y="469899"/>
            <a:ext cx="1892300" cy="88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19017039">
            <a:off x="10864849" y="6494461"/>
            <a:ext cx="1892300" cy="88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9017039">
            <a:off x="11029949" y="6494461"/>
            <a:ext cx="1892300" cy="88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17500" y="680515"/>
            <a:ext cx="1892300" cy="88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ADF2-ABD7-4057-8E90-44EF8E2CA89B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55DC-F561-41E6-B218-213C7FD8D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8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4954" y="2647666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Looping &amp; STP</a:t>
            </a:r>
            <a:endParaRPr lang="ko-KR" altLang="en-US" sz="28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2185" y="632118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20420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한지우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22860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spanning tree algorithm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2127" y="829669"/>
            <a:ext cx="41148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9799" y="2075809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루트 브리지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799" y="3399642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루트 포트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9711" y="4969395"/>
            <a:ext cx="305709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데지그네이티드</a:t>
            </a:r>
            <a:r>
              <a:rPr lang="ko-KR" altLang="en-US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7862" y="2075809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기준이 되는 브리지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7861" y="3399642"/>
            <a:ext cx="5085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루트 브리지에 가장 빨리 갈 수 있는 포트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가까운</a:t>
            </a:r>
            <a:endParaRPr lang="ko-KR" altLang="en-US" sz="16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6927" y="4984784"/>
            <a:ext cx="555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세그먼트 당 하나씩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한 포트는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데지그네이티드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7861" y="3922639"/>
            <a:ext cx="6793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non root bridge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아닌 브리지가 갖는 포트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무조건 하나씩은 가져야 함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4893441" y="1992573"/>
            <a:ext cx="1953832" cy="1091821"/>
          </a:xfrm>
          <a:prstGeom prst="rect">
            <a:avLst/>
          </a:prstGeom>
        </p:spPr>
      </p:pic>
      <p:pic>
        <p:nvPicPr>
          <p:cNvPr id="3" name="그림 2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698426" y="4219433"/>
            <a:ext cx="1953832" cy="1091821"/>
          </a:xfrm>
          <a:prstGeom prst="rect">
            <a:avLst/>
          </a:prstGeom>
        </p:spPr>
      </p:pic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6991675" y="4219433"/>
            <a:ext cx="1953832" cy="10918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4380931" y="3084394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4950397" y="5058769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14698" y="3029804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0907" y="176174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endParaRPr lang="ko-KR" altLang="en-US" sz="24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6413" y="40739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400" b="1" dirty="0">
              <a:ln w="28575">
                <a:noFill/>
              </a:ln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7277" y="506354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7859" y="506354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9324" y="4073970"/>
            <a:ext cx="54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400" b="1" dirty="0">
              <a:ln w="28575">
                <a:noFill/>
              </a:ln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500" y="22860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spanning tree algorithm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2127" y="829669"/>
            <a:ext cx="41148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22860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spanning tree algorithm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27" y="829669"/>
            <a:ext cx="41148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87472" y="2021217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7472" y="2976716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472" y="3932215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7472" y="4887714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 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7472" y="2468885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작은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472" y="3393606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작은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7471" y="434346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낮은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7471" y="5329741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낮은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 ID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8086" y="2635303"/>
            <a:ext cx="2282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BPDU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2274" y="3650966"/>
            <a:ext cx="16546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root BID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root path cost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sender BID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port BID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 descr="Kostenlose Illustration: Icon, Brief, Post, Umschlag, Senden - Kostenloses Bild auf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55" y="1413991"/>
            <a:ext cx="1312254" cy="13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22860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spanning tree algorithm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27" y="829669"/>
            <a:ext cx="41148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4893441" y="1992573"/>
            <a:ext cx="1953832" cy="1091821"/>
          </a:xfrm>
          <a:prstGeom prst="rect">
            <a:avLst/>
          </a:prstGeom>
        </p:spPr>
      </p:pic>
      <p:pic>
        <p:nvPicPr>
          <p:cNvPr id="5" name="그림 4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698426" y="4219433"/>
            <a:ext cx="1953832" cy="1091821"/>
          </a:xfrm>
          <a:prstGeom prst="rect">
            <a:avLst/>
          </a:prstGeom>
        </p:spPr>
      </p:pic>
      <p:pic>
        <p:nvPicPr>
          <p:cNvPr id="6" name="그림 5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6991675" y="4219433"/>
            <a:ext cx="1953832" cy="109182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4380931" y="3084394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4950397" y="5058769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14698" y="3029804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6413" y="407397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277" y="506354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7859" y="506354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9324" y="4073970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7077" y="274211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8808" y="2713202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687" y="1691362"/>
            <a:ext cx="33473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 : 32768.1111.1111.1111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6101" y="5651830"/>
            <a:ext cx="33473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 : 32768.2222.2222.2222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4005" y="5655761"/>
            <a:ext cx="33473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 : 32768.3333.3333.3333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441" y="549078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스패닝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트리를 만들어보자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8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5029918" y="1392072"/>
            <a:ext cx="1953832" cy="1091821"/>
          </a:xfrm>
          <a:prstGeom prst="rect">
            <a:avLst/>
          </a:prstGeom>
        </p:spPr>
      </p:pic>
      <p:pic>
        <p:nvPicPr>
          <p:cNvPr id="3" name="그림 2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834903" y="3618932"/>
            <a:ext cx="1953832" cy="1091821"/>
          </a:xfrm>
          <a:prstGeom prst="rect">
            <a:avLst/>
          </a:prstGeom>
        </p:spPr>
      </p:pic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7128152" y="3618932"/>
            <a:ext cx="1953832" cy="10918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517408" y="2483893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5086874" y="4458268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851175" y="2429303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92890" y="347346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754" y="4463043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4336" y="4463043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5801" y="3473469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3554" y="2141618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5285" y="2112701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578" y="5051329"/>
            <a:ext cx="33473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32768.2222.2222.2222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0482" y="5055260"/>
            <a:ext cx="33473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32768.3333.3333.3333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500" y="22860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bridge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flipV="1">
            <a:off x="444500" y="751820"/>
            <a:ext cx="201255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015551" y="5268036"/>
            <a:ext cx="336773" cy="27295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flipH="1">
            <a:off x="6814557" y="5268035"/>
            <a:ext cx="336773" cy="27295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4975327" y="1887883"/>
            <a:ext cx="1953832" cy="1091821"/>
          </a:xfrm>
          <a:prstGeom prst="rect">
            <a:avLst/>
          </a:prstGeom>
        </p:spPr>
      </p:pic>
      <p:pic>
        <p:nvPicPr>
          <p:cNvPr id="3" name="그림 2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780312" y="4114743"/>
            <a:ext cx="1953832" cy="1091821"/>
          </a:xfrm>
          <a:prstGeom prst="rect">
            <a:avLst/>
          </a:prstGeom>
        </p:spPr>
      </p:pic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7073561" y="4114743"/>
            <a:ext cx="1953832" cy="10918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462817" y="2979704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5032283" y="4954079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96584" y="2925114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8299" y="396928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163" y="495885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9745" y="495885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1210" y="3969280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963" y="263742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0694" y="2608512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987" y="5547140"/>
            <a:ext cx="33473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32768.2222.2222.2222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5891" y="5551071"/>
            <a:ext cx="3347340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32768.2222.2222.2222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44500" y="751820"/>
            <a:ext cx="201255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4500" y="22860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bridge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7268" y="5528717"/>
            <a:ext cx="3347340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32768.1111.1111.1111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9913" y="5551462"/>
            <a:ext cx="3347340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32768.1111.1111.1111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573" y="1292102"/>
            <a:ext cx="33473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 : 32768.1111.1111.1111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7" name="그림 26" descr="Darmo grafika wektorowa: Korona, Król, Królowa, Korony - Gratis obraz na Pixabay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9" b="58212"/>
          <a:stretch/>
        </p:blipFill>
        <p:spPr>
          <a:xfrm>
            <a:off x="5604799" y="698252"/>
            <a:ext cx="823986" cy="4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5057214" y="1828800"/>
            <a:ext cx="1953832" cy="1091821"/>
          </a:xfrm>
          <a:prstGeom prst="rect">
            <a:avLst/>
          </a:prstGeom>
        </p:spPr>
      </p:pic>
      <p:pic>
        <p:nvPicPr>
          <p:cNvPr id="3" name="그림 2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862199" y="4055660"/>
            <a:ext cx="1953832" cy="1091821"/>
          </a:xfrm>
          <a:prstGeom prst="rect">
            <a:avLst/>
          </a:prstGeom>
        </p:spPr>
      </p:pic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7155448" y="4055660"/>
            <a:ext cx="1953832" cy="10918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544704" y="2920621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5114170" y="4894996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878471" y="2866031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0186" y="391019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1050" y="4899771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1632" y="4899771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3097" y="3910197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0850" y="257834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2581" y="2549429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444500" y="751819"/>
            <a:ext cx="1673856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4500" y="228600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port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9" name="그림 18" descr="Darmo grafika wektorowa: Korona, Król, Królowa, Korony - Gratis obraz na Pixabay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9" b="58212"/>
          <a:stretch/>
        </p:blipFill>
        <p:spPr>
          <a:xfrm>
            <a:off x="5622137" y="1346129"/>
            <a:ext cx="823986" cy="4824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9184" y="407214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 : 100Mps - 19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2588" y="37520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8623" y="21924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9037" y="521451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7950" y="521451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38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9036" y="561908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38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5917" y="56177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1084" y="395903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1256" y="21863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7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4893441" y="2238233"/>
            <a:ext cx="1953832" cy="10918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flipV="1">
            <a:off x="444499" y="751817"/>
            <a:ext cx="282320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designated port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616539" y="4524176"/>
            <a:ext cx="1953832" cy="1091821"/>
          </a:xfrm>
          <a:prstGeom prst="rect">
            <a:avLst/>
          </a:prstGeom>
        </p:spPr>
      </p:pic>
      <p:pic>
        <p:nvPicPr>
          <p:cNvPr id="5" name="그림 4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6909788" y="4524176"/>
            <a:ext cx="1953832" cy="10918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4299044" y="3389137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4868510" y="5363512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632811" y="3334547"/>
            <a:ext cx="1015584" cy="124422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4526" y="4378713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5390" y="5368287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5972" y="5368287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7437" y="4378713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5190" y="3046862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921" y="3017945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 descr="Darmo grafika wektorowa: Korona, Król, Królowa, Korony - Gratis obraz na Pixabay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9" b="58212"/>
          <a:stretch/>
        </p:blipFill>
        <p:spPr>
          <a:xfrm>
            <a:off x="5458364" y="1755562"/>
            <a:ext cx="823986" cy="4824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66800" y="37045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세그먼트 당 하나씩의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데지그네이티드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</a:t>
            </a:r>
            <a:endParaRPr lang="ko-KR" altLang="en-US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800" y="83176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세그먼트 상에서 더 작은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path cost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가진 포트</a:t>
            </a:r>
            <a:endParaRPr lang="ko-KR" altLang="en-US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6928" y="41478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4872" y="24896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0369" y="574458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75491" y="576839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2682" y="418853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3311" y="245467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2560" y="5363288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6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7D3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499" y="751817"/>
            <a:ext cx="282320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designated port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800" y="37045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세그먼트 당 하나씩의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데지그네이티드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</a:t>
            </a:r>
            <a:endParaRPr lang="ko-KR" altLang="en-US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6800" y="83176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세그먼트 상에서 더 작은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path cost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가진 포트</a:t>
            </a:r>
            <a:endParaRPr lang="ko-KR" altLang="en-US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6" name="그림 25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701993" y="2323201"/>
            <a:ext cx="1953832" cy="1091821"/>
          </a:xfrm>
          <a:prstGeom prst="rect">
            <a:avLst/>
          </a:prstGeom>
        </p:spPr>
      </p:pic>
      <p:pic>
        <p:nvPicPr>
          <p:cNvPr id="27" name="그림 26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6995242" y="2323201"/>
            <a:ext cx="1953832" cy="1091821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H="1" flipV="1">
            <a:off x="4953964" y="3162537"/>
            <a:ext cx="2023608" cy="455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9980" y="2177738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0844" y="3167312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1426" y="3167312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92891" y="2177738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2382" y="19469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5823" y="354360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60945" y="35674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78136" y="198756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24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7540" y="4784143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BID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7430" y="4774901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8252" y="4774901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49074" y="4774901"/>
            <a:ext cx="2182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 ID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881" y="54040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 = 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8771" y="537791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 =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7572" y="538896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 &lt; 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4674" y="6003031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designated port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42882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500" y="751816"/>
            <a:ext cx="188064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상태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1447385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disabled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812" y="2503426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blocking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12" y="3593777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listening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812" y="4685242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812" y="5776707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forwarding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6379" y="1478162"/>
            <a:ext cx="831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포트가 고장 난 상태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 관리자가 포트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shut down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시켜 놓은 상태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6379" y="2534203"/>
            <a:ext cx="550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맨 처음 켰을 때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disabled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 다시 살렸을 때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6379" y="3624554"/>
            <a:ext cx="651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루트 포트나 </a:t>
            </a:r>
            <a:r>
              <a:rPr lang="ko-KR" altLang="en-US" sz="2000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데지그네이티드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포트로 선정된 포트의 상태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6378" y="4716019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포워딩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딜레이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디폴트 시간 동안 상태를 유지했을 때의 다음 상태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6379" y="5806370"/>
            <a:ext cx="7322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러닝에서 </a:t>
            </a:r>
            <a:r>
              <a:rPr lang="ko-KR" altLang="en-US" sz="2000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포워딩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딜레이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디폴트 시간 동안 유지한 다음의 상태  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7536" y="2480669"/>
            <a:ext cx="1651379" cy="54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53027" y="201914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445" y="317500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Looping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8311" y="404218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STP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61626"/>
              </p:ext>
            </p:extLst>
          </p:nvPr>
        </p:nvGraphicFramePr>
        <p:xfrm>
          <a:off x="1299411" y="1700462"/>
          <a:ext cx="9192125" cy="39692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1261">
                  <a:extLst>
                    <a:ext uri="{9D8B030D-6E8A-4147-A177-3AD203B41FA5}">
                      <a16:colId xmlns:a16="http://schemas.microsoft.com/office/drawing/2014/main" val="1734798420"/>
                    </a:ext>
                  </a:extLst>
                </a:gridCol>
                <a:gridCol w="2340921">
                  <a:extLst>
                    <a:ext uri="{9D8B030D-6E8A-4147-A177-3AD203B41FA5}">
                      <a16:colId xmlns:a16="http://schemas.microsoft.com/office/drawing/2014/main" val="2432753690"/>
                    </a:ext>
                  </a:extLst>
                </a:gridCol>
                <a:gridCol w="2567930">
                  <a:extLst>
                    <a:ext uri="{9D8B030D-6E8A-4147-A177-3AD203B41FA5}">
                      <a16:colId xmlns:a16="http://schemas.microsoft.com/office/drawing/2014/main" val="2260278663"/>
                    </a:ext>
                  </a:extLst>
                </a:gridCol>
                <a:gridCol w="2312013">
                  <a:extLst>
                    <a:ext uri="{9D8B030D-6E8A-4147-A177-3AD203B41FA5}">
                      <a16:colId xmlns:a16="http://schemas.microsoft.com/office/drawing/2014/main" val="199169583"/>
                    </a:ext>
                  </a:extLst>
                </a:gridCol>
              </a:tblGrid>
              <a:tr h="6615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 전송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맥 어드레스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배움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BPDU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주고받음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85189"/>
                  </a:ext>
                </a:extLst>
              </a:tr>
              <a:tr h="66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Disabled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63930"/>
                  </a:ext>
                </a:extLst>
              </a:tr>
              <a:tr h="66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Blocking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36462"/>
                  </a:ext>
                </a:extLst>
              </a:tr>
              <a:tr h="66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Listening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4494"/>
                  </a:ext>
                </a:extLst>
              </a:tr>
              <a:tr h="66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Learning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80648"/>
                  </a:ext>
                </a:extLst>
              </a:tr>
              <a:tr h="66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Forwarding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0133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 flipV="1">
            <a:off x="444500" y="751816"/>
            <a:ext cx="188064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" y="22860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상태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9733" y="397425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표로 쉽게 알아보자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500" y="751816"/>
            <a:ext cx="188064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상태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38862" y="1748588"/>
            <a:ext cx="1090863" cy="105877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614736" y="1748588"/>
            <a:ext cx="673768" cy="40105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6673515" y="1748588"/>
            <a:ext cx="1090863" cy="946483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5614736" y="2294018"/>
            <a:ext cx="673768" cy="40105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7996" y="3403215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b="1" dirty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listening, learning, forwa</a:t>
            </a:r>
            <a:r>
              <a:rPr lang="en-US" altLang="ko-KR" sz="2000" b="1" dirty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ding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포트도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7996" y="4129689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b="1" dirty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자기보다 센 포트가 나타나면 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7996" y="4856163"/>
            <a:ext cx="3958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b="1" dirty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blocking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상태로 넘어갈 수 있다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b="1" dirty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7996" y="5582637"/>
            <a:ext cx="5599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b="1" dirty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포트는 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disabled </a:t>
            </a:r>
            <a:r>
              <a:rPr lang="ko-KR" altLang="en-US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상태로도 넘어갈 수 있다</a:t>
            </a:r>
            <a:r>
              <a:rPr lang="en-US" altLang="ko-KR" sz="2000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b="1" dirty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500" y="751815"/>
            <a:ext cx="8803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9080" y="2795516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Kostenlose Illustration: Icon, Brief, Post, Umschlag, Senden - Kostenloses Bild auf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13" y="1654415"/>
            <a:ext cx="1312254" cy="1312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5310" y="386578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초마다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디폴트 타임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826" y="3263714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n w="28575">
                  <a:noFill/>
                </a:ln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오지 않았을 때</a:t>
            </a:r>
            <a:endParaRPr lang="en-US" altLang="ko-KR" sz="2000" b="1" dirty="0" smtClean="0">
              <a:ln w="28575">
                <a:noFill/>
              </a:ln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1301" y="1265043"/>
            <a:ext cx="89639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lang="ko-KR" altLang="en-US" sz="115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826" y="385266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생김 감지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0023" y="4477102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스패닝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트리 재편성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5310" y="447710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생존 신고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500" y="751815"/>
            <a:ext cx="8803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43" y="2105111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time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0280" y="2105111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age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9017" y="2105111"/>
            <a:ext cx="218297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forwarding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7833" y="290325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얼마 만에 보내는지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7833" y="34859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디폴트 </a:t>
            </a:r>
            <a:r>
              <a:rPr lang="en-US" altLang="ko-KR" b="1" dirty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9895" y="290325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얼마 동안 못 받았는지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9895" y="348595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지나면 재편성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5307" y="2903254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 변화 걸리는 시간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4161" y="34859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리스닝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러닝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4161" y="406865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러닝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포워딩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b="1" dirty="0" smtClean="0">
                <a:ln w="285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en-US" altLang="ko-KR" b="1" dirty="0" smtClean="0">
              <a:ln w="285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4161" y="465135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블로킹 </a:t>
            </a:r>
            <a:r>
              <a:rPr lang="en-US" altLang="ko-KR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b="1" dirty="0" err="1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포워딩</a:t>
            </a:r>
            <a:r>
              <a:rPr lang="ko-KR" altLang="en-US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en-US" altLang="ko-KR" b="1" dirty="0" smtClean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6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Kostenlose Illustration: Icon, Brief, Post, Umschlag, Senden - Kostenloses Bild auf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51" y="2905323"/>
            <a:ext cx="1142975" cy="11429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flipV="1">
            <a:off x="444500" y="751815"/>
            <a:ext cx="8803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3372793" y="1803420"/>
            <a:ext cx="1953832" cy="1091821"/>
          </a:xfrm>
          <a:prstGeom prst="rect">
            <a:avLst/>
          </a:prstGeom>
        </p:spPr>
      </p:pic>
      <p:pic>
        <p:nvPicPr>
          <p:cNvPr id="5" name="그림 4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1177778" y="4030280"/>
            <a:ext cx="1953832" cy="1091821"/>
          </a:xfrm>
          <a:prstGeom prst="rect">
            <a:avLst/>
          </a:prstGeom>
        </p:spPr>
      </p:pic>
      <p:pic>
        <p:nvPicPr>
          <p:cNvPr id="6" name="그림 5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5471027" y="4030280"/>
            <a:ext cx="1953832" cy="109182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2860283" y="2895241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3429749" y="4869616"/>
            <a:ext cx="2023608" cy="455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194050" y="2840651"/>
            <a:ext cx="185305" cy="22897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5765" y="388481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629" y="4874391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211" y="4874391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8676" y="3884817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429" y="255296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8160" y="2524049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 descr="Darmo grafika wektorowa: Korona, Król, Królowa, Korony - Gratis obraz na Pixabay ...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9" b="58212"/>
          <a:stretch/>
        </p:blipFill>
        <p:spPr>
          <a:xfrm>
            <a:off x="3937716" y="1320749"/>
            <a:ext cx="823986" cy="48244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025781" y="3877880"/>
            <a:ext cx="215594" cy="24819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44295" y="2601545"/>
            <a:ext cx="7296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lang="ko-KR" altLang="en-US" sz="88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42945" y="2070574"/>
            <a:ext cx="256136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 후 오지 않음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42944" y="3288872"/>
            <a:ext cx="256136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 후 오지 않음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42946" y="4507170"/>
            <a:ext cx="25613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시작</a:t>
            </a:r>
            <a:r>
              <a:rPr lang="en-US" altLang="ko-KR" sz="24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2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9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4977003" y="1482577"/>
            <a:ext cx="1953832" cy="1091821"/>
          </a:xfrm>
          <a:prstGeom prst="rect">
            <a:avLst/>
          </a:prstGeom>
        </p:spPr>
      </p:pic>
      <p:pic>
        <p:nvPicPr>
          <p:cNvPr id="4" name="그림 3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2781988" y="3709437"/>
            <a:ext cx="1953832" cy="1091821"/>
          </a:xfrm>
          <a:prstGeom prst="rect">
            <a:avLst/>
          </a:prstGeom>
        </p:spPr>
      </p:pic>
      <p:pic>
        <p:nvPicPr>
          <p:cNvPr id="5" name="그림 4" descr="리얼텍 칩 기반 24포트 기가비트 &lt;strong&gt;스위치&lt;/strong&gt;허브, ipTIME SG24000R 출시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"/>
          <a:stretch/>
        </p:blipFill>
        <p:spPr>
          <a:xfrm>
            <a:off x="7075237" y="3709437"/>
            <a:ext cx="1953832" cy="10918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4464493" y="2574398"/>
            <a:ext cx="996286" cy="12692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5033959" y="4548773"/>
            <a:ext cx="2023608" cy="455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98260" y="2519808"/>
            <a:ext cx="185305" cy="22897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9975" y="356397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839" y="4553548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1421" y="4553548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2886" y="3563974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639" y="2232123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E0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2370" y="2203206"/>
            <a:ext cx="5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E1</a:t>
            </a:r>
            <a:endParaRPr lang="ko-KR" altLang="en-US" sz="2000" b="1" dirty="0">
              <a:ln w="28575">
                <a:noFill/>
              </a:ln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Darmo grafika wektorowa: Korona, Król, Królowa, Korony - Gratis obraz na Pixabay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79" b="58212"/>
          <a:stretch/>
        </p:blipFill>
        <p:spPr>
          <a:xfrm>
            <a:off x="5541926" y="999906"/>
            <a:ext cx="823986" cy="482447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629991" y="3557037"/>
            <a:ext cx="215594" cy="24819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V="1">
            <a:off x="444500" y="751815"/>
            <a:ext cx="8803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4500" y="2286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" name="그림 19" descr="Kostenlose Illustration: Icon, Brief, Post, Umschlag, Senden - Kostenloses Bild auf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4" y="4946721"/>
            <a:ext cx="690335" cy="67637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8505" y="2280702"/>
            <a:ext cx="7296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lang="ko-KR" altLang="en-US" sz="88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8260" y="5707626"/>
            <a:ext cx="317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-&gt;forwarding : 30</a:t>
            </a:r>
            <a:r>
              <a:rPr lang="ko-KR" altLang="en-US" sz="24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ko-KR" altLang="en-US" sz="24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1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33047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44500" y="751815"/>
            <a:ext cx="8803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286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2680" y="1881116"/>
            <a:ext cx="1778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6161" y="3189015"/>
            <a:ext cx="31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링크가 끊어지고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160" y="3881361"/>
            <a:ext cx="416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경로를 살리는데 걸리는 시간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160" y="4573707"/>
            <a:ext cx="31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28575">
                  <a:noFill/>
                </a:ln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( 20 + 15 + 15 )</a:t>
            </a:r>
            <a:endParaRPr lang="ko-KR" altLang="en-US" sz="2000" b="1" dirty="0">
              <a:ln w="28575">
                <a:noFill/>
              </a:ln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7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311" y="2907217"/>
            <a:ext cx="4867383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ko-KR" altLang="en-US" sz="4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4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42900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Looping?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800" y="956669"/>
            <a:ext cx="1651379" cy="54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44600" y="666065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순환되는 현상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무료 벡터 그래픽: 주기, &lt;strong&gt;순환&lt;/strong&gt;, 방법, 변경, 변화, 화살, 그래프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87" y="1704122"/>
            <a:ext cx="1878013" cy="1886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0475" y="4820091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호스트 사이의 경로가 두개 이상일 때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이중으로 연결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되어 있을 때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3557" y="5434647"/>
            <a:ext cx="7340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번 발생한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패킷이 양쪽 브리지를 통해 네트워크를 계속 돌게 됨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083" y="38362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 </a:t>
            </a:r>
            <a:r>
              <a:rPr lang="ko-KR" altLang="en-US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뺑뺑이 </a:t>
            </a:r>
            <a:r>
              <a:rPr lang="en-US" altLang="ko-KR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endParaRPr lang="ko-KR" altLang="en-US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42900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Looping?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800" y="956669"/>
            <a:ext cx="1651379" cy="54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Light Bulb Free Stock Photo - Public Domain Pictur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74" y="1955800"/>
            <a:ext cx="1729648" cy="200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3536" y="4413691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스패닝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트리 알고리즘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3535" y="4864982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looping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막아준다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22860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spanning tree algorithm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27" y="829669"/>
            <a:ext cx="41148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" y="1124391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looping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해롭다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506114" y="2259083"/>
            <a:ext cx="1447800" cy="3429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506114" y="2894083"/>
            <a:ext cx="1447800" cy="3429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 rot="2658641">
            <a:off x="5925214" y="2141606"/>
            <a:ext cx="609600" cy="577850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7716" y="3637474"/>
            <a:ext cx="490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경로를 제외하고 나머지 경로들을 막아 둔다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7716" y="4207242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문제가 생기면 나머지 경로 사용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4967" y="5189439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Fast ether channel, Giga Ether channel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7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216" y="35143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STP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215" y="874650"/>
            <a:ext cx="84830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45754" y="55986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looping</a:t>
            </a:r>
            <a:r>
              <a:rPr lang="ko-KR" altLang="en-US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막아주기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protocol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770" y="2425891"/>
            <a:ext cx="966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1495" y="2425890"/>
            <a:ext cx="2106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COST</a:t>
            </a:r>
            <a:endParaRPr lang="ko-KR" alt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5049" y="3742071"/>
            <a:ext cx="1308371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Bridge ID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0223" y="3742071"/>
            <a:ext cx="1350050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2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216" y="351430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Bridge Id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690160" y="901946"/>
            <a:ext cx="160685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1383" y="2730901"/>
            <a:ext cx="2182978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Bridge priority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6719" y="2730901"/>
            <a:ext cx="418986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MAC address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877" y="2276803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48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1153" y="563392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통신할 때 서로를 확인하기 위해 하나씩 가지고 있는 번호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9036" y="3444884"/>
            <a:ext cx="1787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디폴트 값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32768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( 0 ~ 65535 )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3313" y="362638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스위치에 고정된 값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7337" y="204479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9691" y="5382351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STP</a:t>
            </a:r>
            <a:r>
              <a:rPr lang="ko-KR" altLang="en-US" sz="2000" b="1" dirty="0" smtClean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아주 중요한 값 </a:t>
            </a:r>
            <a:r>
              <a:rPr lang="en-US" altLang="ko-KR" sz="2000" b="1" dirty="0" smtClean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20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216" y="35143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216" y="888298"/>
            <a:ext cx="1773976" cy="486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64619" y="637021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스위치에서 다른 스위치로 가는데 드는 비용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7620" y="2535396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1000Mbps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053" y="258338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 대역폭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File:Basic arithmetic operators.svg - Wikipedi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58109" r="56898" b="9055"/>
          <a:stretch/>
        </p:blipFill>
        <p:spPr>
          <a:xfrm flipH="1">
            <a:off x="5473331" y="2583382"/>
            <a:ext cx="387855" cy="3656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77268" y="2532229"/>
            <a:ext cx="1350050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958" y="190233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IEEE 802.1D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4662" y="3467551"/>
            <a:ext cx="6035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 속도가 빠르면 빠를 수록 </a:t>
            </a:r>
            <a:r>
              <a:rPr lang="en-US" altLang="ko-KR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 </a:t>
            </a:r>
            <a:r>
              <a:rPr lang="ko-KR" altLang="en-US" sz="1600" b="1" dirty="0" smtClean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더 작은 값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601958" y="4725033"/>
            <a:ext cx="517781" cy="40985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41663" y="473826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소수점이 나오는 문제 생김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4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216" y="35143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 Cost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216" y="888298"/>
            <a:ext cx="1773976" cy="486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21325" y="61304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IEEE – path cost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지정함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141861" y="2375970"/>
            <a:ext cx="7596644" cy="3206546"/>
            <a:chOff x="1609599" y="2143958"/>
            <a:chExt cx="7596644" cy="3206546"/>
          </a:xfrm>
        </p:grpSpPr>
        <p:sp>
          <p:nvSpPr>
            <p:cNvPr id="7" name="TextBox 6"/>
            <p:cNvSpPr txBox="1"/>
            <p:nvPr/>
          </p:nvSpPr>
          <p:spPr>
            <a:xfrm>
              <a:off x="1609601" y="214395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9600" y="2845567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9600" y="3547176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16Mbps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9599" y="4248785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45Mbps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9599" y="4950394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100Mbps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95967" y="2143958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155Mbps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5966" y="2845567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622Mbps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5966" y="3547176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</a:t>
              </a:r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5966" y="4248785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10Gbps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948847" y="2243985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2948846" y="2945594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948846" y="3651566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948846" y="4357538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948846" y="5063510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8014441" y="2243984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014441" y="2949957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8014441" y="3647203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8014441" y="4357538"/>
              <a:ext cx="308729" cy="200055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7854" y="2143958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250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6513" y="2845566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100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6512" y="354717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62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66513" y="424878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39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6512" y="495039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19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39449" y="214395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14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9981" y="28455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09981" y="354717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9981" y="424878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6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967</Words>
  <Application>Microsoft Office PowerPoint</Application>
  <PresentationFormat>와이드스크린</PresentationFormat>
  <Paragraphs>288</Paragraphs>
  <Slides>27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한지우</dc:creator>
  <cp:lastModifiedBy>Windows 사용자</cp:lastModifiedBy>
  <cp:revision>236</cp:revision>
  <dcterms:created xsi:type="dcterms:W3CDTF">2018-03-26T13:26:42Z</dcterms:created>
  <dcterms:modified xsi:type="dcterms:W3CDTF">2018-03-27T14:18:11Z</dcterms:modified>
</cp:coreProperties>
</file>