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2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76AF7-F6B8-40D2-8073-3B2EA82292E1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E586-2F7A-49A7-B0FA-14A618B470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62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 </a:t>
            </a:r>
            <a:r>
              <a:rPr lang="nl-NL" dirty="0" err="1" smtClean="0"/>
              <a:t>our</a:t>
            </a:r>
            <a:r>
              <a:rPr lang="nl-NL" dirty="0" smtClean="0"/>
              <a:t> society,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seems</a:t>
            </a:r>
            <a:r>
              <a:rPr lang="nl-NL" dirty="0" smtClean="0"/>
              <a:t> </a:t>
            </a:r>
            <a:r>
              <a:rPr lang="nl-NL" dirty="0" err="1" smtClean="0"/>
              <a:t>almost</a:t>
            </a:r>
            <a:r>
              <a:rPr lang="nl-NL" dirty="0" smtClean="0"/>
              <a:t> </a:t>
            </a:r>
            <a:r>
              <a:rPr lang="nl-NL" dirty="0" err="1" smtClean="0"/>
              <a:t>impossible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produce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satisfactory</a:t>
            </a:r>
            <a:r>
              <a:rPr lang="nl-NL" baseline="0" dirty="0" smtClean="0"/>
              <a:t> information systems.</a:t>
            </a:r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software crisis has been </a:t>
            </a:r>
            <a:r>
              <a:rPr lang="nl-NL" baseline="0" dirty="0" err="1" smtClean="0"/>
              <a:t>around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since</a:t>
            </a:r>
            <a:r>
              <a:rPr lang="nl-NL" baseline="0" dirty="0" smtClean="0"/>
              <a:t> computers are </a:t>
            </a:r>
            <a:r>
              <a:rPr lang="nl-NL" baseline="0" dirty="0" err="1" smtClean="0"/>
              <a:t>being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used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organizations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administrative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purposes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I </a:t>
            </a:r>
            <a:r>
              <a:rPr lang="nl-NL" baseline="0" dirty="0" err="1" smtClean="0"/>
              <a:t>strongly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believe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formal</a:t>
            </a:r>
            <a:r>
              <a:rPr lang="nl-NL" baseline="0" dirty="0" smtClean="0"/>
              <a:t> software development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resolve this crisis</a:t>
            </a:r>
            <a:r>
              <a:rPr lang="nl-NL" baseline="0" dirty="0" smtClean="0"/>
              <a:t>.</a:t>
            </a:r>
          </a:p>
          <a:p>
            <a:r>
              <a:rPr lang="nl-NL" baseline="0" dirty="0" err="1" smtClean="0"/>
              <a:t>Relation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Algebras</a:t>
            </a:r>
            <a:r>
              <a:rPr lang="nl-NL" baseline="0" dirty="0" smtClean="0"/>
              <a:t> offer </a:t>
            </a:r>
            <a:r>
              <a:rPr lang="nl-NL" baseline="0" dirty="0" err="1" smtClean="0"/>
              <a:t>powerful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magic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make systems secure,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them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comply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them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</a:t>
            </a:r>
            <a:r>
              <a:rPr lang="nl-NL" baseline="0" dirty="0" smtClean="0"/>
              <a:t>.</a:t>
            </a:r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belief has </a:t>
            </a:r>
            <a:r>
              <a:rPr lang="nl-NL" baseline="0" dirty="0" err="1" smtClean="0"/>
              <a:t>fueled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collective</a:t>
            </a:r>
            <a:r>
              <a:rPr lang="nl-NL" baseline="0" dirty="0" smtClean="0"/>
              <a:t> effort of a small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people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develop</a:t>
            </a:r>
            <a:r>
              <a:rPr lang="nl-NL" baseline="0" dirty="0" smtClean="0"/>
              <a:t> a software generator </a:t>
            </a:r>
            <a:r>
              <a:rPr lang="nl-NL" baseline="0" dirty="0" err="1" smtClean="0"/>
              <a:t>called</a:t>
            </a:r>
            <a:r>
              <a:rPr lang="nl-NL" baseline="0" dirty="0" smtClean="0"/>
              <a:t> Ampersand.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6F913-0AE9-4EF9-9D25-4260E0FF67F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7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6F913-0AE9-4EF9-9D25-4260E0FF67F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97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6F913-0AE9-4EF9-9D25-4260E0FF67F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75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358775"/>
            <a:ext cx="7629525" cy="1079500"/>
          </a:xfr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  <a:endParaRPr lang="nl-NL" noProof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628775"/>
            <a:ext cx="7629525" cy="1800225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  <a:endParaRPr lang="nl-NL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48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2500" y="274638"/>
            <a:ext cx="1758950" cy="517048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274638"/>
            <a:ext cx="5124450" cy="517048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7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358775"/>
            <a:ext cx="7629525" cy="1079500"/>
          </a:xfrm>
        </p:spPr>
        <p:txBody>
          <a:bodyPr anchor="b"/>
          <a:lstStyle>
            <a:lvl1pPr algn="ctr">
              <a:defRPr sz="2800"/>
            </a:lvl1pPr>
          </a:lstStyle>
          <a:p>
            <a:pPr lvl="0"/>
            <a:r>
              <a:rPr lang="nl-NL" noProof="0" smtClean="0"/>
              <a:t>Klik om de stijl te bewerken</a:t>
            </a:r>
            <a:endParaRPr lang="nl-NL" noProof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628775"/>
            <a:ext cx="7629525" cy="1800225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  <a:endParaRPr lang="nl-NL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Pagina </a:t>
            </a:r>
            <a:fld id="{2623053C-D805-CF43-B305-F497CBA2C5F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075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Pagina </a:t>
            </a:r>
            <a:fld id="{EDFFEA0D-5916-7147-B6B3-6CB70961E790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050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600200"/>
            <a:ext cx="34417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9750" y="1600200"/>
            <a:ext cx="34417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Pagina </a:t>
            </a:r>
            <a:fld id="{EFF9236D-D9F2-D54E-B8F2-D09B2850376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614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Pagina </a:t>
            </a:r>
            <a:fld id="{C4EA6D87-9B57-D84A-9658-B906209C485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7589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Pagina </a:t>
            </a:r>
            <a:fld id="{9FE3EF9B-499D-2647-A2FE-2AFEDB8F53E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451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Pagina </a:t>
            </a:r>
            <a:fld id="{42F40462-FE4D-E344-86DF-5E1E5B67988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829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Pagina </a:t>
            </a:r>
            <a:fld id="{A98078BE-A526-7C48-BB53-CEEDE8E7828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3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77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Pagina </a:t>
            </a:r>
            <a:fld id="{B1F3C50C-0CEE-5F42-BED8-291C65AB9C1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220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Pagina </a:t>
            </a:r>
            <a:fld id="{4D156A7E-2308-7743-96B4-1FFC5272EFC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1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2500" y="274638"/>
            <a:ext cx="1758950" cy="517048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274638"/>
            <a:ext cx="5124450" cy="517048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Pagina </a:t>
            </a:r>
            <a:fld id="{243CA7DF-1CA1-BD46-8B4C-9A15ADA3EEE1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79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646-BB8A-4922-A935-450098061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327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975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448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950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804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637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49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0957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91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3884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10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13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600200"/>
            <a:ext cx="34417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9750" y="1600200"/>
            <a:ext cx="34417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16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99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69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62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64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45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74638"/>
            <a:ext cx="703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00200"/>
            <a:ext cx="70358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083300"/>
            <a:ext cx="46085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nl-NL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650" y="6245225"/>
            <a:ext cx="2133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marL="358775" indent="-358775" algn="l" rtl="0" eaLnBrk="1" fontAlgn="base" hangingPunct="1">
        <a:spcBef>
          <a:spcPct val="5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19138" indent="-358775" algn="l" rtl="0" eaLnBrk="1" fontAlgn="base" hangingPunct="1">
        <a:spcBef>
          <a:spcPct val="5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ea typeface="ＭＳ Ｐゴシック" charset="0"/>
        </a:defRPr>
      </a:lvl2pPr>
      <a:lvl3pPr marL="1079500" indent="-358775" algn="l" rtl="0" eaLnBrk="1" fontAlgn="base" hangingPunct="1">
        <a:spcBef>
          <a:spcPct val="5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ＭＳ Ｐゴシック" charset="0"/>
        </a:defRPr>
      </a:lvl3pPr>
      <a:lvl4pPr marL="1439863" indent="-358775" algn="l" rtl="0" eaLnBrk="1" fontAlgn="base" hangingPunct="1">
        <a:spcBef>
          <a:spcPct val="5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ＭＳ Ｐゴシック" charset="0"/>
        </a:defRPr>
      </a:lvl4pPr>
      <a:lvl5pPr marL="1798638" indent="-358775" algn="l" rtl="0" eaLnBrk="1" fontAlgn="base" hangingPunct="1">
        <a:spcBef>
          <a:spcPct val="5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74638"/>
            <a:ext cx="703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00200"/>
            <a:ext cx="70358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083300"/>
            <a:ext cx="46085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650" y="6245225"/>
            <a:ext cx="2133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NL"/>
              <a:t>Pagina </a:t>
            </a:r>
            <a:fld id="{5D0F49E8-AEDA-4B4B-9DD0-1CE6269BA005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58775" indent="-358775" algn="l" rtl="0" eaLnBrk="1" fontAlgn="base" hangingPunct="1">
        <a:spcBef>
          <a:spcPct val="50000"/>
        </a:spcBef>
        <a:spcAft>
          <a:spcPct val="0"/>
        </a:spcAft>
        <a:buChar char="•"/>
        <a:defRPr sz="1300">
          <a:solidFill>
            <a:schemeClr val="bg1"/>
          </a:solidFill>
          <a:latin typeface="+mn-lt"/>
          <a:ea typeface="+mn-ea"/>
          <a:cs typeface="+mn-cs"/>
        </a:defRPr>
      </a:lvl1pPr>
      <a:lvl2pPr marL="719138" indent="-358775" algn="l" rtl="0" eaLnBrk="1" fontAlgn="base" hangingPunct="1">
        <a:spcBef>
          <a:spcPct val="50000"/>
        </a:spcBef>
        <a:spcAft>
          <a:spcPct val="0"/>
        </a:spcAft>
        <a:buChar char="–"/>
        <a:defRPr sz="1300">
          <a:solidFill>
            <a:schemeClr val="bg1"/>
          </a:solidFill>
          <a:latin typeface="+mn-lt"/>
          <a:ea typeface="+mn-ea"/>
        </a:defRPr>
      </a:lvl2pPr>
      <a:lvl3pPr marL="1079500" indent="-358775" algn="l" rtl="0" eaLnBrk="1" fontAlgn="base" hangingPunct="1">
        <a:spcBef>
          <a:spcPct val="50000"/>
        </a:spcBef>
        <a:spcAft>
          <a:spcPct val="0"/>
        </a:spcAft>
        <a:buChar char="•"/>
        <a:defRPr sz="1100">
          <a:solidFill>
            <a:schemeClr val="bg1"/>
          </a:solidFill>
          <a:latin typeface="+mn-lt"/>
          <a:ea typeface="+mn-ea"/>
        </a:defRPr>
      </a:lvl3pPr>
      <a:lvl4pPr marL="1439863" indent="-358775" algn="l" rtl="0" eaLnBrk="1" fontAlgn="base" hangingPunct="1">
        <a:spcBef>
          <a:spcPct val="50000"/>
        </a:spcBef>
        <a:spcAft>
          <a:spcPct val="0"/>
        </a:spcAft>
        <a:buChar char="–"/>
        <a:defRPr sz="1100">
          <a:solidFill>
            <a:schemeClr val="bg1"/>
          </a:solidFill>
          <a:latin typeface="+mn-lt"/>
          <a:ea typeface="+mn-ea"/>
        </a:defRPr>
      </a:lvl4pPr>
      <a:lvl5pPr marL="1798638" indent="-358775" algn="l" rtl="0" eaLnBrk="1" fontAlgn="base" hangingPunct="1">
        <a:spcBef>
          <a:spcPct val="50000"/>
        </a:spcBef>
        <a:spcAft>
          <a:spcPct val="0"/>
        </a:spcAft>
        <a:buChar char="»"/>
        <a:defRPr sz="1000">
          <a:solidFill>
            <a:schemeClr val="bg1"/>
          </a:solidFill>
          <a:latin typeface="+mn-lt"/>
          <a:ea typeface="+mn-ea"/>
        </a:defRPr>
      </a:lvl5pPr>
      <a:lvl6pPr marL="2255838" indent="-358775" algn="l" rtl="0" eaLnBrk="1" fontAlgn="base" hangingPunct="1">
        <a:spcBef>
          <a:spcPct val="50000"/>
        </a:spcBef>
        <a:spcAft>
          <a:spcPct val="0"/>
        </a:spcAft>
        <a:buChar char="»"/>
        <a:defRPr sz="1000">
          <a:solidFill>
            <a:schemeClr val="bg1"/>
          </a:solidFill>
          <a:latin typeface="+mn-lt"/>
          <a:ea typeface="+mn-ea"/>
        </a:defRPr>
      </a:lvl6pPr>
      <a:lvl7pPr marL="2713038" indent="-358775" algn="l" rtl="0" eaLnBrk="1" fontAlgn="base" hangingPunct="1">
        <a:spcBef>
          <a:spcPct val="50000"/>
        </a:spcBef>
        <a:spcAft>
          <a:spcPct val="0"/>
        </a:spcAft>
        <a:buChar char="»"/>
        <a:defRPr sz="1000">
          <a:solidFill>
            <a:schemeClr val="bg1"/>
          </a:solidFill>
          <a:latin typeface="+mn-lt"/>
          <a:ea typeface="+mn-ea"/>
        </a:defRPr>
      </a:lvl7pPr>
      <a:lvl8pPr marL="3170238" indent="-358775" algn="l" rtl="0" eaLnBrk="1" fontAlgn="base" hangingPunct="1">
        <a:spcBef>
          <a:spcPct val="50000"/>
        </a:spcBef>
        <a:spcAft>
          <a:spcPct val="0"/>
        </a:spcAft>
        <a:buChar char="»"/>
        <a:defRPr sz="1000">
          <a:solidFill>
            <a:schemeClr val="bg1"/>
          </a:solidFill>
          <a:latin typeface="+mn-lt"/>
          <a:ea typeface="+mn-ea"/>
        </a:defRPr>
      </a:lvl8pPr>
      <a:lvl9pPr marL="3627438" indent="-358775" algn="l" rtl="0" eaLnBrk="1" fontAlgn="base" hangingPunct="1">
        <a:spcBef>
          <a:spcPct val="50000"/>
        </a:spcBef>
        <a:spcAft>
          <a:spcPct val="0"/>
        </a:spcAft>
        <a:buChar char="»"/>
        <a:defRPr sz="1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2F9C-FDD7-4719-9308-8496ECCC1715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042A-E788-4EFA-A335-ADBB72A03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81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AmpersandJunkFiles\SwitchBoardCreate_32TTexts_32for_32placeholders_32_40if_32necessary_4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AmpersandPrototypes/Hawaii/#/Overview" TargetMode="Externa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git\ampersand-models\Hawaii\Hawaii.adl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mpersandPrototypes/Mirror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548681"/>
            <a:ext cx="7772400" cy="1440160"/>
          </a:xfrm>
        </p:spPr>
        <p:txBody>
          <a:bodyPr>
            <a:normAutofit/>
          </a:bodyPr>
          <a:lstStyle/>
          <a:p>
            <a:r>
              <a:rPr lang="en-US" dirty="0" smtClean="0"/>
              <a:t>Software Development</a:t>
            </a:r>
            <a:br>
              <a:rPr lang="en-US" dirty="0" smtClean="0"/>
            </a:br>
            <a:r>
              <a:rPr lang="en-US" dirty="0" smtClean="0"/>
              <a:t>in Relation Algebra</a:t>
            </a:r>
            <a:br>
              <a:rPr lang="en-US" dirty="0" smtClean="0"/>
            </a:br>
            <a:r>
              <a:rPr lang="en-US" dirty="0" smtClean="0"/>
              <a:t>with Ampersand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552" y="2204864"/>
            <a:ext cx="8064896" cy="165618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using</a:t>
            </a:r>
            <a:r>
              <a:rPr lang="nl-NL" sz="2800" dirty="0" smtClean="0"/>
              <a:t> RA as a </a:t>
            </a:r>
            <a:r>
              <a:rPr lang="nl-NL" sz="2800" dirty="0" err="1" smtClean="0"/>
              <a:t>programming</a:t>
            </a:r>
            <a:r>
              <a:rPr lang="nl-NL" sz="2800" dirty="0" smtClean="0"/>
              <a:t> </a:t>
            </a:r>
            <a:r>
              <a:rPr lang="nl-NL" sz="2800" dirty="0" err="1" smtClean="0"/>
              <a:t>language</a:t>
            </a:r>
            <a:r>
              <a:rPr lang="nl-NL" sz="2800" dirty="0" smtClean="0"/>
              <a:t>,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generating</a:t>
            </a:r>
            <a:r>
              <a:rPr lang="nl-NL" sz="2800" dirty="0" smtClean="0"/>
              <a:t> complete information systems.</a:t>
            </a:r>
          </a:p>
          <a:p>
            <a:r>
              <a:rPr lang="nl-NL" sz="2800" dirty="0" smtClean="0"/>
              <a:t>Stef Joosten (Open </a:t>
            </a:r>
            <a:r>
              <a:rPr lang="nl-NL" sz="2800" dirty="0" err="1" smtClean="0"/>
              <a:t>Univ</a:t>
            </a:r>
            <a:r>
              <a:rPr lang="nl-NL" sz="2800" dirty="0" smtClean="0"/>
              <a:t>. NL, Ordina)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4174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 </a:t>
            </a:r>
            <a:r>
              <a:rPr lang="nl-NL" dirty="0" err="1" smtClean="0"/>
              <a:t>signal</a:t>
            </a:r>
            <a:r>
              <a:rPr lang="nl-NL" dirty="0" smtClean="0"/>
              <a:t> </a:t>
            </a:r>
            <a:r>
              <a:rPr lang="nl-NL" dirty="0" err="1" smtClean="0"/>
              <a:t>phrase</a:t>
            </a:r>
            <a:r>
              <a:rPr lang="nl-NL" dirty="0" smtClean="0"/>
              <a:t> update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I[Statement]/\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inStatement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~;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differB;substituted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|-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resetS</a:t>
            </a:r>
            <a:endParaRPr lang="en-US" sz="21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Meaning (in prose)</a:t>
            </a:r>
          </a:p>
          <a:p>
            <a:r>
              <a:rPr lang="en-US" dirty="0" smtClean="0"/>
              <a:t>If a binding that has been substituted in a statement by a different text than its current value, the statement must be reset.</a:t>
            </a:r>
          </a:p>
          <a:p>
            <a:r>
              <a:rPr lang="en-US" dirty="0" smtClean="0"/>
              <a:t>When violated, it is satisfied by inserting all violations into </a:t>
            </a:r>
            <a:r>
              <a:rPr lang="en-US" dirty="0" err="1" smtClean="0"/>
              <a:t>resetS</a:t>
            </a:r>
            <a:r>
              <a:rPr lang="en-US" dirty="0" smtClean="0"/>
              <a:t>. This is done by custom-made code: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67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ROLE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ExecEngine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MAINTAINS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update"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RULE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update":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I[Statement]/\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inStatement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differB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substituted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VIOLATION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TXT "{EX}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InsPair;resetS;Statement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, TGT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I, TXT ";Statement;", TGT 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6408142"/>
          </a:xfrm>
        </p:spPr>
        <p:txBody>
          <a:bodyPr/>
          <a:lstStyle/>
          <a:p>
            <a:r>
              <a:rPr lang="nl-NL" dirty="0" smtClean="0"/>
              <a:t>Event Flow </a:t>
            </a:r>
            <a:r>
              <a:rPr lang="nl-NL" sz="3200" dirty="0" smtClean="0"/>
              <a:t>(</a:t>
            </a:r>
            <a:r>
              <a:rPr lang="nl-NL" sz="3200" dirty="0" err="1" smtClean="0"/>
              <a:t>example</a:t>
            </a:r>
            <a:r>
              <a:rPr lang="nl-NL" sz="3200" dirty="0" smtClean="0"/>
              <a:t>)</a:t>
            </a:r>
            <a:endParaRPr lang="nl-NL" sz="3200" dirty="0"/>
          </a:p>
        </p:txBody>
      </p:sp>
      <p:pic>
        <p:nvPicPr>
          <p:cNvPr id="4" name="Picture 2" descr="C:\Users\sjo\Dropbox\Publication\even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47" y="404664"/>
            <a:ext cx="5395912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4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derive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repair</a:t>
            </a:r>
            <a:r>
              <a:rPr lang="nl-NL" dirty="0" smtClean="0"/>
              <a:t> actions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generate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code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restoring</a:t>
            </a:r>
            <a:r>
              <a:rPr lang="nl-NL" dirty="0" smtClean="0"/>
              <a:t> </a:t>
            </a:r>
            <a:r>
              <a:rPr lang="nl-NL" dirty="0" err="1" smtClean="0"/>
              <a:t>invariants</a:t>
            </a:r>
            <a:r>
              <a:rPr lang="nl-NL" dirty="0" smtClean="0"/>
              <a:t>?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33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Various</a:t>
            </a:r>
            <a:r>
              <a:rPr lang="nl-NL" dirty="0" smtClean="0"/>
              <a:t> options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satisfying</a:t>
            </a:r>
            <a:r>
              <a:rPr lang="nl-NL" dirty="0" smtClean="0"/>
              <a:t>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I[Statement]/\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inStatement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~;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differB;substituted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|-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resetS</a:t>
            </a:r>
            <a:endParaRPr lang="en-US" sz="21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Possibilities:</a:t>
            </a:r>
          </a:p>
          <a:p>
            <a:r>
              <a:rPr lang="en-US" dirty="0" smtClean="0"/>
              <a:t>delete the statement that must be reset;</a:t>
            </a:r>
          </a:p>
          <a:p>
            <a:r>
              <a:rPr lang="en-US" dirty="0" smtClean="0"/>
              <a:t>remove pair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inStatement</a:t>
            </a:r>
            <a:r>
              <a:rPr lang="en-US" dirty="0" smtClean="0"/>
              <a:t>, 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differB</a:t>
            </a:r>
            <a:r>
              <a:rPr lang="en-US" dirty="0" smtClean="0"/>
              <a:t>,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substituted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insert the </a:t>
            </a:r>
            <a:r>
              <a:rPr lang="en-US" dirty="0" smtClean="0"/>
              <a:t>violation in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Switchboard diagram: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A “switchboard diagram” is a </a:t>
            </a:r>
            <a:r>
              <a:rPr lang="nl-NL" dirty="0" err="1" smtClean="0"/>
              <a:t>graphical</a:t>
            </a:r>
            <a:r>
              <a:rPr lang="nl-NL" dirty="0" smtClean="0"/>
              <a:t> </a:t>
            </a:r>
            <a:r>
              <a:rPr lang="nl-NL" dirty="0" err="1" smtClean="0"/>
              <a:t>impression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shows </a:t>
            </a:r>
            <a:r>
              <a:rPr lang="nl-NL" dirty="0" err="1" smtClean="0"/>
              <a:t>how</a:t>
            </a:r>
            <a:r>
              <a:rPr lang="nl-NL" dirty="0" smtClean="0"/>
              <a:t> events </a:t>
            </a:r>
            <a:r>
              <a:rPr lang="nl-NL" dirty="0" err="1" smtClean="0"/>
              <a:t>may</a:t>
            </a:r>
            <a:r>
              <a:rPr lang="nl-NL" dirty="0" smtClean="0"/>
              <a:t> affect </a:t>
            </a:r>
            <a:r>
              <a:rPr lang="nl-NL" dirty="0" err="1" smtClean="0"/>
              <a:t>rules</a:t>
            </a:r>
            <a:r>
              <a:rPr lang="nl-NL" dirty="0" smtClean="0"/>
              <a:t>. It </a:t>
            </a:r>
            <a:r>
              <a:rPr lang="nl-NL" dirty="0" err="1" smtClean="0"/>
              <a:t>also</a:t>
            </a:r>
            <a:r>
              <a:rPr lang="nl-NL" dirty="0" smtClean="0"/>
              <a:t> shows events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restore</a:t>
            </a:r>
            <a:r>
              <a:rPr lang="nl-NL" dirty="0" smtClean="0"/>
              <a:t> these </a:t>
            </a:r>
            <a:r>
              <a:rPr lang="nl-NL" dirty="0" err="1" smtClean="0"/>
              <a:t>rules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The event flow (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) </a:t>
            </a:r>
            <a:r>
              <a:rPr lang="nl-NL" dirty="0" err="1" smtClean="0"/>
              <a:t>corresponds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/>
              <a:t>path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a </a:t>
            </a:r>
            <a:r>
              <a:rPr lang="nl-NL" dirty="0" err="1" smtClean="0"/>
              <a:t>succession</a:t>
            </a:r>
            <a:r>
              <a:rPr lang="nl-NL" dirty="0" smtClean="0"/>
              <a:t> of switchboards</a:t>
            </a:r>
            <a:endParaRPr lang="nl-NL" dirty="0"/>
          </a:p>
        </p:txBody>
      </p:sp>
      <p:sp>
        <p:nvSpPr>
          <p:cNvPr id="4" name="Schuine rand 3">
            <a:hlinkClick r:id="rId3" action="ppaction://hlinkfile"/>
          </p:cNvPr>
          <p:cNvSpPr/>
          <p:nvPr/>
        </p:nvSpPr>
        <p:spPr>
          <a:xfrm>
            <a:off x="5724128" y="3212976"/>
            <a:ext cx="2304256" cy="100811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Partial</a:t>
            </a:r>
            <a:r>
              <a:rPr lang="nl-NL" dirty="0" smtClean="0"/>
              <a:t> Switchboard </a:t>
            </a:r>
            <a:r>
              <a:rPr lang="nl-NL" dirty="0" err="1" smtClean="0"/>
              <a:t>Example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9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Practical </a:t>
            </a:r>
            <a:r>
              <a:rPr lang="nl-NL" dirty="0" err="1" smtClean="0"/>
              <a:t>algorithms</a:t>
            </a:r>
            <a:endParaRPr lang="nl-NL" dirty="0"/>
          </a:p>
          <a:p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helping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Ampersand </a:t>
            </a:r>
            <a:r>
              <a:rPr lang="nl-NL" dirty="0" err="1" smtClean="0"/>
              <a:t>programmer</a:t>
            </a:r>
            <a:endParaRPr lang="nl-NL" dirty="0" smtClean="0"/>
          </a:p>
          <a:p>
            <a:r>
              <a:rPr lang="nl-NL" dirty="0" smtClean="0"/>
              <a:t>at </a:t>
            </a:r>
            <a:r>
              <a:rPr lang="nl-NL" dirty="0" err="1" smtClean="0"/>
              <a:t>compile</a:t>
            </a:r>
            <a:r>
              <a:rPr lang="nl-NL" dirty="0" smtClean="0"/>
              <a:t> time</a:t>
            </a:r>
          </a:p>
          <a:p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generate</a:t>
            </a:r>
            <a:r>
              <a:rPr lang="nl-NL" dirty="0" smtClean="0"/>
              <a:t> code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applications</a:t>
            </a:r>
            <a:r>
              <a:rPr lang="nl-NL" dirty="0" smtClean="0"/>
              <a:t> </a:t>
            </a:r>
            <a:r>
              <a:rPr lang="nl-NL" sz="2800" dirty="0" smtClean="0"/>
              <a:t>(</a:t>
            </a:r>
            <a:r>
              <a:rPr lang="nl-NL" sz="2800" dirty="0" err="1" smtClean="0"/>
              <a:t>such</a:t>
            </a:r>
            <a:r>
              <a:rPr lang="nl-NL" sz="2800" dirty="0" smtClean="0"/>
              <a:t> as </a:t>
            </a:r>
            <a:r>
              <a:rPr lang="nl-NL" sz="2800" dirty="0" err="1" smtClean="0"/>
              <a:t>MirrorMe</a:t>
            </a:r>
            <a:r>
              <a:rPr lang="nl-NL" sz="2800" dirty="0" smtClean="0"/>
              <a:t>)</a:t>
            </a:r>
            <a:endParaRPr lang="nl-NL" dirty="0" smtClean="0"/>
          </a:p>
          <a:p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keeps</a:t>
            </a:r>
            <a:r>
              <a:rPr lang="nl-NL" dirty="0" smtClean="0"/>
              <a:t> </a:t>
            </a:r>
            <a:r>
              <a:rPr lang="nl-NL" dirty="0" err="1" smtClean="0"/>
              <a:t>invariants</a:t>
            </a:r>
            <a:r>
              <a:rPr lang="nl-NL" dirty="0" smtClean="0"/>
              <a:t> </a:t>
            </a:r>
            <a:r>
              <a:rPr lang="nl-NL" dirty="0" err="1" smtClean="0"/>
              <a:t>satisfied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 smtClean="0"/>
              <a:t>Interested</a:t>
            </a:r>
            <a:r>
              <a:rPr lang="nl-NL" dirty="0" smtClean="0"/>
              <a:t>? </a:t>
            </a:r>
            <a:r>
              <a:rPr lang="nl-NL" dirty="0" err="1" smtClean="0"/>
              <a:t>Please</a:t>
            </a:r>
            <a:r>
              <a:rPr lang="nl-NL" dirty="0" smtClean="0"/>
              <a:t> contact stef.joosten@ou.nl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27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D:\AmpersandJunkFiles\LogicalDataMo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930"/>
            <a:ext cx="9144000" cy="650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D:\AmpersandJunkFiles\LogicalData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44008"/>
            <a:ext cx="17290834" cy="123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4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characterizes</a:t>
            </a:r>
            <a:r>
              <a:rPr lang="nl-NL" dirty="0" smtClean="0"/>
              <a:t> Ampersand?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r>
              <a:rPr lang="nl-NL" dirty="0" err="1"/>
              <a:t>relation</a:t>
            </a:r>
            <a:r>
              <a:rPr lang="nl-NL" dirty="0"/>
              <a:t> </a:t>
            </a:r>
            <a:r>
              <a:rPr lang="nl-NL" dirty="0" smtClean="0"/>
              <a:t>algebra</a:t>
            </a:r>
          </a:p>
          <a:p>
            <a:r>
              <a:rPr lang="nl-NL" dirty="0" err="1"/>
              <a:t>heterogeneous</a:t>
            </a:r>
            <a:r>
              <a:rPr lang="nl-NL" dirty="0"/>
              <a:t> (</a:t>
            </a:r>
            <a:r>
              <a:rPr lang="nl-NL" dirty="0" err="1"/>
              <a:t>typed</a:t>
            </a:r>
            <a:r>
              <a:rPr lang="nl-NL" dirty="0"/>
              <a:t>)</a:t>
            </a:r>
            <a:endParaRPr lang="nl-NL" dirty="0" smtClean="0"/>
          </a:p>
          <a:p>
            <a:r>
              <a:rPr lang="nl-NL" dirty="0" err="1" smtClean="0"/>
              <a:t>specialization</a:t>
            </a:r>
            <a:endParaRPr lang="nl-NL" dirty="0" smtClean="0"/>
          </a:p>
          <a:p>
            <a:r>
              <a:rPr lang="en-US" dirty="0"/>
              <a:t>Kleene </a:t>
            </a:r>
            <a:r>
              <a:rPr lang="en-US" dirty="0" smtClean="0"/>
              <a:t>star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interpretation in sets of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one </a:t>
            </a:r>
            <a:r>
              <a:rPr lang="en-US" dirty="0"/>
              <a:t>interpretation in natural language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62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Information Systems?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Micro </a:t>
            </a:r>
            <a:r>
              <a:rPr lang="nl-NL" dirty="0" err="1" smtClean="0"/>
              <a:t>example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who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go on a trip must </a:t>
            </a:r>
            <a:r>
              <a:rPr lang="nl-NL" dirty="0" err="1" smtClean="0"/>
              <a:t>qualify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passing </a:t>
            </a:r>
            <a:r>
              <a:rPr lang="nl-NL" dirty="0" err="1" smtClean="0"/>
              <a:t>particular</a:t>
            </a:r>
            <a:r>
              <a:rPr lang="nl-NL" dirty="0" smtClean="0"/>
              <a:t> courses.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An information system:</a:t>
            </a:r>
          </a:p>
          <a:p>
            <a:pPr lvl="1"/>
            <a:r>
              <a:rPr lang="nl-NL" dirty="0" smtClean="0"/>
              <a:t>has a database (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allow</a:t>
            </a:r>
            <a:r>
              <a:rPr lang="nl-NL" dirty="0" smtClean="0"/>
              <a:t> </a:t>
            </a:r>
            <a:r>
              <a:rPr lang="nl-NL" dirty="0" err="1" smtClean="0"/>
              <a:t>simultaneous</a:t>
            </a:r>
            <a:r>
              <a:rPr lang="nl-NL" dirty="0" smtClean="0"/>
              <a:t> users)</a:t>
            </a:r>
          </a:p>
          <a:p>
            <a:pPr lvl="1"/>
            <a:r>
              <a:rPr lang="nl-NL" dirty="0" smtClean="0"/>
              <a:t>has interfaces (</a:t>
            </a:r>
            <a:r>
              <a:rPr lang="nl-NL" dirty="0" err="1" smtClean="0"/>
              <a:t>to</a:t>
            </a:r>
            <a:r>
              <a:rPr lang="nl-NL" dirty="0" smtClean="0"/>
              <a:t> view </a:t>
            </a:r>
            <a:r>
              <a:rPr lang="nl-NL" dirty="0" err="1" smtClean="0"/>
              <a:t>the</a:t>
            </a:r>
            <a:r>
              <a:rPr lang="nl-NL" dirty="0" smtClean="0"/>
              <a:t> right data)</a:t>
            </a:r>
          </a:p>
          <a:p>
            <a:pPr lvl="1"/>
            <a:r>
              <a:rPr lang="nl-NL" dirty="0" smtClean="0"/>
              <a:t>has </a:t>
            </a:r>
            <a:r>
              <a:rPr lang="nl-NL" dirty="0" err="1" smtClean="0"/>
              <a:t>rules</a:t>
            </a:r>
            <a:r>
              <a:rPr lang="nl-NL" dirty="0" smtClean="0"/>
              <a:t> (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comply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business </a:t>
            </a:r>
            <a:r>
              <a:rPr lang="nl-NL" dirty="0" err="1" smtClean="0"/>
              <a:t>policies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Schuine rand 5"/>
          <p:cNvSpPr/>
          <p:nvPr/>
        </p:nvSpPr>
        <p:spPr>
          <a:xfrm>
            <a:off x="5917050" y="1286910"/>
            <a:ext cx="2232248" cy="79208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>
                <a:hlinkClick r:id="rId2"/>
              </a:rPr>
              <a:t>Hawaii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5979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RELATION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[Subject*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RELATION pass[Subject*Student]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RELATION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attends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[Student*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attends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|- pass~/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VIOLATION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TXT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"Student ", SRC I, TXT " cannot go to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TGT I, TXT " without passing ", TGT required~)</a:t>
            </a:r>
          </a:p>
          <a:p>
            <a:pPr marL="0" indent="0">
              <a:spcBef>
                <a:spcPts val="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Overview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'_SESSION'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TABS [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: V[SESSION*Student]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COLS [ "Student" : I[Student]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pass~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Qualify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pass~/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attends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, Subjects     : V[SESSION*Subject]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COLS [ "Subject" :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trip" 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pass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V[SESSION*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COLS [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subject" 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Qualifying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\pass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attends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]</a:t>
            </a:r>
          </a:p>
        </p:txBody>
      </p:sp>
      <p:sp>
        <p:nvSpPr>
          <p:cNvPr id="5" name="Schuine rand 4">
            <a:hlinkClick r:id="rId2" action="ppaction://hlinkfile"/>
          </p:cNvPr>
          <p:cNvSpPr/>
          <p:nvPr/>
        </p:nvSpPr>
        <p:spPr>
          <a:xfrm>
            <a:off x="6588224" y="260648"/>
            <a:ext cx="2304256" cy="100811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Real Source Code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11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IS </a:t>
            </a:r>
            <a:r>
              <a:rPr lang="nl-NL" dirty="0" err="1" smtClean="0"/>
              <a:t>enforces</a:t>
            </a:r>
            <a:r>
              <a:rPr lang="nl-NL" dirty="0" smtClean="0"/>
              <a:t> </a:t>
            </a:r>
            <a:r>
              <a:rPr lang="nl-NL" dirty="0" err="1" smtClean="0"/>
              <a:t>rules</a:t>
            </a:r>
            <a:r>
              <a:rPr lang="nl-NL" dirty="0"/>
              <a:t> </a:t>
            </a:r>
            <a:r>
              <a:rPr lang="nl-NL" dirty="0" smtClean="0"/>
              <a:t>in 4 </a:t>
            </a:r>
            <a:r>
              <a:rPr lang="nl-NL" dirty="0" err="1" smtClean="0"/>
              <a:t>ways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 </a:t>
            </a:r>
            <a:r>
              <a:rPr lang="nl-NL" dirty="0" err="1" smtClean="0"/>
              <a:t>enforcement</a:t>
            </a:r>
            <a:endParaRPr lang="nl-NL" dirty="0" smtClean="0"/>
          </a:p>
          <a:p>
            <a:r>
              <a:rPr lang="nl-NL" dirty="0" smtClean="0"/>
              <a:t>Block </a:t>
            </a:r>
            <a:r>
              <a:rPr lang="nl-NL" dirty="0" err="1" smtClean="0"/>
              <a:t>upon</a:t>
            </a:r>
            <a:r>
              <a:rPr lang="nl-NL" dirty="0" smtClean="0"/>
              <a:t> </a:t>
            </a:r>
            <a:r>
              <a:rPr lang="nl-NL" dirty="0" err="1" smtClean="0"/>
              <a:t>violation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rule</a:t>
            </a:r>
            <a:endParaRPr lang="nl-NL" dirty="0" smtClean="0"/>
          </a:p>
          <a:p>
            <a:r>
              <a:rPr lang="nl-NL" dirty="0" smtClean="0"/>
              <a:t>Let a user </a:t>
            </a:r>
            <a:r>
              <a:rPr lang="nl-NL" dirty="0" err="1" smtClean="0"/>
              <a:t>solve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violation</a:t>
            </a:r>
            <a:endParaRPr lang="nl-NL" dirty="0" smtClean="0"/>
          </a:p>
          <a:p>
            <a:r>
              <a:rPr lang="nl-NL" dirty="0" smtClean="0"/>
              <a:t>Automatic </a:t>
            </a:r>
            <a:r>
              <a:rPr lang="nl-NL" dirty="0" err="1" smtClean="0"/>
              <a:t>enforcement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compensation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55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Argument Assistance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Larger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Legal professionals get help in building </a:t>
            </a:r>
            <a:r>
              <a:rPr lang="nl-NL" dirty="0" err="1" smtClean="0"/>
              <a:t>their</a:t>
            </a:r>
            <a:r>
              <a:rPr lang="nl-NL" dirty="0" smtClean="0"/>
              <a:t> </a:t>
            </a:r>
            <a:r>
              <a:rPr lang="nl-NL" dirty="0" err="1" smtClean="0"/>
              <a:t>arguments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en-US" dirty="0" err="1" smtClean="0"/>
              <a:t>MirrorMe</a:t>
            </a:r>
            <a:r>
              <a:rPr lang="en-US" dirty="0" smtClean="0"/>
              <a:t> implements argumentation principles, e.g. for legal reasoning (defeasible reasoning)</a:t>
            </a:r>
            <a:endParaRPr lang="nl-NL" dirty="0"/>
          </a:p>
        </p:txBody>
      </p:sp>
      <p:sp>
        <p:nvSpPr>
          <p:cNvPr id="6" name="Schuine rand 5">
            <a:hlinkClick r:id="rId3"/>
          </p:cNvPr>
          <p:cNvSpPr/>
          <p:nvPr/>
        </p:nvSpPr>
        <p:spPr>
          <a:xfrm>
            <a:off x="5917050" y="1286910"/>
            <a:ext cx="2232248" cy="79208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MirrorMe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8990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Programming of</a:t>
            </a:r>
            <a:br>
              <a:rPr lang="nl-NL" dirty="0" smtClean="0"/>
            </a:br>
            <a:r>
              <a:rPr lang="nl-NL" dirty="0" err="1" smtClean="0"/>
              <a:t>automated</a:t>
            </a:r>
            <a:r>
              <a:rPr lang="nl-NL" dirty="0" smtClean="0"/>
              <a:t> </a:t>
            </a:r>
            <a:r>
              <a:rPr lang="nl-NL" dirty="0" err="1" smtClean="0"/>
              <a:t>enforcement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Substitution of placeholders</a:t>
            </a:r>
          </a:p>
          <a:p>
            <a:r>
              <a:rPr lang="en-US" dirty="0" smtClean="0"/>
              <a:t>Mechanism: The computer tries to keep every rule satisfied at all times</a:t>
            </a:r>
            <a:endParaRPr lang="nl-NL" dirty="0"/>
          </a:p>
          <a:p>
            <a:r>
              <a:rPr lang="nl-NL" dirty="0" smtClean="0"/>
              <a:t>Event: A </a:t>
            </a:r>
            <a:r>
              <a:rPr lang="nl-NL" dirty="0" err="1" smtClean="0"/>
              <a:t>relation</a:t>
            </a:r>
            <a:r>
              <a:rPr lang="nl-NL" dirty="0" smtClean="0"/>
              <a:t> changes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adding</a:t>
            </a:r>
            <a:r>
              <a:rPr lang="nl-NL" dirty="0" smtClean="0"/>
              <a:t> or </a:t>
            </a:r>
            <a:r>
              <a:rPr lang="nl-NL" dirty="0" err="1" smtClean="0"/>
              <a:t>deleting</a:t>
            </a:r>
            <a:r>
              <a:rPr lang="nl-NL" dirty="0" smtClean="0"/>
              <a:t> pairs. As a </a:t>
            </a:r>
            <a:r>
              <a:rPr lang="nl-NL" dirty="0" err="1" smtClean="0"/>
              <a:t>result</a:t>
            </a:r>
            <a:r>
              <a:rPr lang="nl-NL" dirty="0" smtClean="0"/>
              <a:t>, a </a:t>
            </a:r>
            <a:r>
              <a:rPr lang="nl-NL" dirty="0" err="1" smtClean="0"/>
              <a:t>rule</a:t>
            </a:r>
            <a:r>
              <a:rPr lang="nl-NL" dirty="0" smtClean="0"/>
              <a:t> </a:t>
            </a:r>
            <a:r>
              <a:rPr lang="nl-NL" dirty="0" err="1" smtClean="0"/>
              <a:t>might</a:t>
            </a:r>
            <a:r>
              <a:rPr lang="nl-NL" dirty="0" smtClean="0"/>
              <a:t> no </a:t>
            </a:r>
            <a:r>
              <a:rPr lang="nl-NL" dirty="0" err="1" smtClean="0"/>
              <a:t>longer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satisfied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Reaction</a:t>
            </a:r>
            <a:r>
              <a:rPr lang="nl-NL" dirty="0" smtClean="0"/>
              <a:t>: The computer changes (</a:t>
            </a:r>
            <a:r>
              <a:rPr lang="nl-NL" dirty="0" err="1" smtClean="0"/>
              <a:t>other</a:t>
            </a:r>
            <a:r>
              <a:rPr lang="nl-NL" dirty="0" smtClean="0"/>
              <a:t>) relations </a:t>
            </a:r>
            <a:r>
              <a:rPr lang="nl-NL" dirty="0" err="1" smtClean="0"/>
              <a:t>to</a:t>
            </a:r>
            <a:r>
              <a:rPr lang="nl-NL" dirty="0" smtClean="0"/>
              <a:t> “</a:t>
            </a:r>
            <a:r>
              <a:rPr lang="nl-NL" dirty="0" err="1" smtClean="0"/>
              <a:t>restore</a:t>
            </a:r>
            <a:r>
              <a:rPr lang="nl-NL" dirty="0" smtClean="0"/>
              <a:t> </a:t>
            </a:r>
            <a:r>
              <a:rPr lang="nl-NL" dirty="0" err="1" smtClean="0"/>
              <a:t>invariance</a:t>
            </a:r>
            <a:r>
              <a:rPr lang="nl-NL" dirty="0" smtClean="0"/>
              <a:t>”.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8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6408142"/>
          </a:xfrm>
        </p:spPr>
        <p:txBody>
          <a:bodyPr/>
          <a:lstStyle/>
          <a:p>
            <a:r>
              <a:rPr lang="nl-NL" dirty="0" smtClean="0"/>
              <a:t>Event Flow </a:t>
            </a:r>
            <a:r>
              <a:rPr lang="nl-NL" sz="3200" dirty="0" smtClean="0"/>
              <a:t>(</a:t>
            </a:r>
            <a:r>
              <a:rPr lang="nl-NL" sz="3200" dirty="0" err="1" smtClean="0"/>
              <a:t>example</a:t>
            </a:r>
            <a:r>
              <a:rPr lang="nl-NL" sz="3200" dirty="0" smtClean="0"/>
              <a:t>)</a:t>
            </a:r>
            <a:endParaRPr lang="nl-NL" sz="3200" dirty="0"/>
          </a:p>
        </p:txBody>
      </p:sp>
      <p:pic>
        <p:nvPicPr>
          <p:cNvPr id="4" name="Picture 2" descr="C:\Users\sjo\Dropbox\Publication\even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47" y="404664"/>
            <a:ext cx="5395912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9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rmAutofit fontScale="77500" lnSpcReduction="20000"/>
          </a:bodyPr>
          <a:lstStyle/>
          <a:p>
            <a:r>
              <a:rPr lang="nl-NL" dirty="0" err="1" smtClean="0"/>
              <a:t>ExecEngine</a:t>
            </a:r>
            <a:r>
              <a:rPr lang="nl-NL" dirty="0" smtClean="0"/>
              <a:t> run </a:t>
            </a:r>
            <a:r>
              <a:rPr lang="nl-NL" dirty="0" err="1" smtClean="0"/>
              <a:t>started</a:t>
            </a:r>
            <a:endParaRPr lang="nl-NL" dirty="0" smtClean="0"/>
          </a:p>
          <a:p>
            <a:r>
              <a:rPr lang="nl-NL" dirty="0" err="1" smtClean="0"/>
              <a:t>ExecEngine</a:t>
            </a:r>
            <a:r>
              <a:rPr lang="nl-NL" dirty="0" smtClean="0"/>
              <a:t> </a:t>
            </a:r>
            <a:r>
              <a:rPr lang="nl-NL" dirty="0" err="1" smtClean="0"/>
              <a:t>satisfying</a:t>
            </a:r>
            <a:r>
              <a:rPr lang="nl-NL" dirty="0" smtClean="0"/>
              <a:t> </a:t>
            </a:r>
            <a:r>
              <a:rPr lang="nl-NL" dirty="0" err="1" smtClean="0"/>
              <a:t>rule</a:t>
            </a:r>
            <a:r>
              <a:rPr lang="nl-NL" dirty="0" smtClean="0"/>
              <a:t> ’</a:t>
            </a:r>
            <a:r>
              <a:rPr lang="nl-NL" dirty="0" err="1" smtClean="0"/>
              <a:t>signal</a:t>
            </a:r>
            <a:r>
              <a:rPr lang="nl-NL" dirty="0" smtClean="0"/>
              <a:t> </a:t>
            </a:r>
            <a:r>
              <a:rPr lang="nl-NL" dirty="0" err="1" smtClean="0"/>
              <a:t>phrase</a:t>
            </a:r>
            <a:r>
              <a:rPr lang="nl-NL" dirty="0" smtClean="0"/>
              <a:t> update’</a:t>
            </a:r>
          </a:p>
          <a:p>
            <a:r>
              <a:rPr lang="nl-NL" dirty="0" err="1" smtClean="0"/>
              <a:t>InsPair</a:t>
            </a:r>
            <a:r>
              <a:rPr lang="nl-NL" dirty="0" smtClean="0"/>
              <a:t>(resetS,Statement,Stat623,Statement,Stat623)</a:t>
            </a:r>
          </a:p>
          <a:p>
            <a:r>
              <a:rPr lang="nl-NL" dirty="0" err="1" smtClean="0"/>
              <a:t>ExecEngine</a:t>
            </a:r>
            <a:r>
              <a:rPr lang="nl-NL" dirty="0" smtClean="0"/>
              <a:t> </a:t>
            </a:r>
            <a:r>
              <a:rPr lang="nl-NL" dirty="0" err="1" smtClean="0"/>
              <a:t>satisfying</a:t>
            </a:r>
            <a:r>
              <a:rPr lang="nl-NL" dirty="0" smtClean="0"/>
              <a:t> </a:t>
            </a:r>
            <a:r>
              <a:rPr lang="nl-NL" dirty="0" err="1" smtClean="0"/>
              <a:t>rule</a:t>
            </a:r>
            <a:r>
              <a:rPr lang="nl-NL" dirty="0" smtClean="0"/>
              <a:t> ’flush </a:t>
            </a:r>
            <a:r>
              <a:rPr lang="nl-NL" dirty="0" err="1" smtClean="0"/>
              <a:t>substitutions</a:t>
            </a:r>
            <a:r>
              <a:rPr lang="nl-NL" dirty="0" smtClean="0"/>
              <a:t>’</a:t>
            </a:r>
          </a:p>
          <a:p>
            <a:r>
              <a:rPr lang="nl-NL" dirty="0" err="1" smtClean="0"/>
              <a:t>DelPair</a:t>
            </a:r>
            <a:r>
              <a:rPr lang="nl-NL" dirty="0" smtClean="0"/>
              <a:t>(substituted,Binding,Bind625,Statement,Stat623)</a:t>
            </a:r>
          </a:p>
          <a:p>
            <a:r>
              <a:rPr lang="nl-NL" dirty="0" err="1" smtClean="0"/>
              <a:t>ExecEngine</a:t>
            </a:r>
            <a:r>
              <a:rPr lang="nl-NL" dirty="0" smtClean="0"/>
              <a:t> </a:t>
            </a:r>
            <a:r>
              <a:rPr lang="nl-NL" dirty="0" err="1" smtClean="0"/>
              <a:t>satisfying</a:t>
            </a:r>
            <a:r>
              <a:rPr lang="nl-NL" dirty="0" smtClean="0"/>
              <a:t> </a:t>
            </a:r>
            <a:r>
              <a:rPr lang="nl-NL" dirty="0" err="1" smtClean="0"/>
              <a:t>rule</a:t>
            </a:r>
            <a:r>
              <a:rPr lang="nl-NL" dirty="0" smtClean="0"/>
              <a:t> ’reset statement </a:t>
            </a:r>
            <a:r>
              <a:rPr lang="nl-NL" dirty="0" err="1" smtClean="0"/>
              <a:t>text</a:t>
            </a:r>
            <a:r>
              <a:rPr lang="nl-NL" dirty="0" smtClean="0"/>
              <a:t>’</a:t>
            </a:r>
          </a:p>
          <a:p>
            <a:r>
              <a:rPr lang="nl-NL" dirty="0" err="1" smtClean="0"/>
              <a:t>InsPair</a:t>
            </a:r>
            <a:r>
              <a:rPr lang="nl-NL" dirty="0" smtClean="0"/>
              <a:t>(stmtShowText,Statement,Stat623,StmtText,”The employee, [</a:t>
            </a:r>
            <a:r>
              <a:rPr lang="nl-NL" dirty="0" err="1" smtClean="0"/>
              <a:t>emp</a:t>
            </a:r>
            <a:r>
              <a:rPr lang="nl-NL" dirty="0" smtClean="0"/>
              <a:t>], is </a:t>
            </a:r>
            <a:r>
              <a:rPr lang="nl-NL" dirty="0" err="1" smtClean="0"/>
              <a:t>entitled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[</a:t>
            </a:r>
            <a:r>
              <a:rPr lang="nl-NL" dirty="0" err="1" smtClean="0"/>
              <a:t>increase</a:t>
            </a:r>
            <a:r>
              <a:rPr lang="nl-NL" dirty="0" smtClean="0"/>
              <a:t>].”)</a:t>
            </a:r>
          </a:p>
          <a:p>
            <a:r>
              <a:rPr lang="nl-NL" dirty="0" err="1" smtClean="0"/>
              <a:t>ExecEngine</a:t>
            </a:r>
            <a:r>
              <a:rPr lang="nl-NL" dirty="0" smtClean="0"/>
              <a:t> </a:t>
            </a:r>
            <a:r>
              <a:rPr lang="nl-NL" dirty="0" err="1" smtClean="0"/>
              <a:t>satisfying</a:t>
            </a:r>
            <a:r>
              <a:rPr lang="nl-NL" dirty="0" smtClean="0"/>
              <a:t> </a:t>
            </a:r>
            <a:r>
              <a:rPr lang="nl-NL" dirty="0" err="1" smtClean="0"/>
              <a:t>rule</a:t>
            </a:r>
            <a:r>
              <a:rPr lang="nl-NL" dirty="0" smtClean="0"/>
              <a:t> ’</a:t>
            </a:r>
            <a:r>
              <a:rPr lang="nl-NL" dirty="0" err="1" smtClean="0"/>
              <a:t>done</a:t>
            </a:r>
            <a:r>
              <a:rPr lang="nl-NL" dirty="0" smtClean="0"/>
              <a:t> </a:t>
            </a:r>
            <a:r>
              <a:rPr lang="nl-NL" dirty="0" err="1" smtClean="0"/>
              <a:t>initializing</a:t>
            </a:r>
            <a:r>
              <a:rPr lang="nl-NL" dirty="0" smtClean="0"/>
              <a:t>’</a:t>
            </a:r>
          </a:p>
          <a:p>
            <a:r>
              <a:rPr lang="nl-NL" dirty="0" err="1" smtClean="0"/>
              <a:t>DelPair</a:t>
            </a:r>
            <a:r>
              <a:rPr lang="nl-NL" dirty="0" smtClean="0"/>
              <a:t>(resetS,Statement,Stat623,Statement,Stat623)</a:t>
            </a:r>
          </a:p>
          <a:p>
            <a:r>
              <a:rPr lang="nl-NL" dirty="0" err="1" smtClean="0"/>
              <a:t>ExecEngine</a:t>
            </a:r>
            <a:r>
              <a:rPr lang="nl-NL" dirty="0" smtClean="0"/>
              <a:t> </a:t>
            </a:r>
            <a:r>
              <a:rPr lang="nl-NL" dirty="0" err="1" smtClean="0"/>
              <a:t>satisfying</a:t>
            </a:r>
            <a:r>
              <a:rPr lang="nl-NL" dirty="0" smtClean="0"/>
              <a:t> </a:t>
            </a:r>
            <a:r>
              <a:rPr lang="nl-NL" dirty="0" err="1" smtClean="0"/>
              <a:t>rule</a:t>
            </a:r>
            <a:r>
              <a:rPr lang="nl-NL" dirty="0" smtClean="0"/>
              <a:t> ’</a:t>
            </a:r>
            <a:r>
              <a:rPr lang="nl-NL" dirty="0" err="1" smtClean="0"/>
              <a:t>substitute</a:t>
            </a:r>
            <a:r>
              <a:rPr lang="nl-NL" dirty="0" smtClean="0"/>
              <a:t>’</a:t>
            </a:r>
          </a:p>
          <a:p>
            <a:r>
              <a:rPr lang="nl-NL" dirty="0" err="1" smtClean="0"/>
              <a:t>InsPair</a:t>
            </a:r>
            <a:r>
              <a:rPr lang="nl-NL" dirty="0" smtClean="0"/>
              <a:t>(stmtShowText,Statement,Stat623,StmtText, “The employee, James, is </a:t>
            </a:r>
            <a:r>
              <a:rPr lang="nl-NL" dirty="0" err="1" smtClean="0"/>
              <a:t>entitled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[</a:t>
            </a:r>
            <a:r>
              <a:rPr lang="nl-NL" dirty="0" err="1" smtClean="0"/>
              <a:t>increase</a:t>
            </a:r>
            <a:r>
              <a:rPr lang="nl-NL" dirty="0" smtClean="0"/>
              <a:t>]”.)</a:t>
            </a:r>
          </a:p>
          <a:p>
            <a:r>
              <a:rPr lang="nl-NL" dirty="0" err="1" smtClean="0"/>
              <a:t>InsPair</a:t>
            </a:r>
            <a:r>
              <a:rPr lang="nl-NL" dirty="0" smtClean="0"/>
              <a:t>(substituted,Binding,Bind625,Statement,Stat623)</a:t>
            </a:r>
          </a:p>
          <a:p>
            <a:r>
              <a:rPr lang="nl-NL" dirty="0" err="1" smtClean="0"/>
              <a:t>ExecEngine</a:t>
            </a:r>
            <a:r>
              <a:rPr lang="nl-NL" dirty="0" smtClean="0"/>
              <a:t> </a:t>
            </a:r>
            <a:r>
              <a:rPr lang="nl-NL" dirty="0" err="1" smtClean="0"/>
              <a:t>satisfying</a:t>
            </a:r>
            <a:r>
              <a:rPr lang="nl-NL" dirty="0" smtClean="0"/>
              <a:t> </a:t>
            </a:r>
            <a:r>
              <a:rPr lang="nl-NL" dirty="0" err="1" smtClean="0"/>
              <a:t>rule</a:t>
            </a:r>
            <a:r>
              <a:rPr lang="nl-NL" dirty="0" smtClean="0"/>
              <a:t> ’</a:t>
            </a:r>
            <a:r>
              <a:rPr lang="nl-NL" dirty="0" err="1" smtClean="0"/>
              <a:t>fill</a:t>
            </a:r>
            <a:r>
              <a:rPr lang="nl-NL" dirty="0" smtClean="0"/>
              <a:t> </a:t>
            </a:r>
            <a:r>
              <a:rPr lang="nl-NL" dirty="0" err="1" smtClean="0"/>
              <a:t>shownPhrase</a:t>
            </a:r>
            <a:r>
              <a:rPr lang="nl-NL" dirty="0" smtClean="0"/>
              <a:t>’</a:t>
            </a:r>
          </a:p>
          <a:p>
            <a:r>
              <a:rPr lang="nl-NL" dirty="0" err="1" smtClean="0"/>
              <a:t>InsPair</a:t>
            </a:r>
            <a:r>
              <a:rPr lang="nl-NL" dirty="0" smtClean="0"/>
              <a:t>(shownPhrase,Binding,Bind625,Phrase,James)</a:t>
            </a:r>
          </a:p>
          <a:p>
            <a:r>
              <a:rPr lang="nl-NL" dirty="0" err="1" smtClean="0"/>
              <a:t>ExecEngine</a:t>
            </a:r>
            <a:r>
              <a:rPr lang="nl-NL" dirty="0" smtClean="0"/>
              <a:t> run </a:t>
            </a:r>
            <a:r>
              <a:rPr lang="nl-NL" dirty="0" err="1" smtClean="0"/>
              <a:t>completed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7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U witte achtergrond">
  <a:themeElements>
    <a:clrScheme name="OU witte achtergrond 1">
      <a:dk1>
        <a:srgbClr val="000000"/>
      </a:dk1>
      <a:lt1>
        <a:srgbClr val="FFFFFF"/>
      </a:lt1>
      <a:dk2>
        <a:srgbClr val="CD0921"/>
      </a:dk2>
      <a:lt2>
        <a:srgbClr val="808080"/>
      </a:lt2>
      <a:accent1>
        <a:srgbClr val="494949"/>
      </a:accent1>
      <a:accent2>
        <a:srgbClr val="F85266"/>
      </a:accent2>
      <a:accent3>
        <a:srgbClr val="FFFFFF"/>
      </a:accent3>
      <a:accent4>
        <a:srgbClr val="000000"/>
      </a:accent4>
      <a:accent5>
        <a:srgbClr val="B1B1B1"/>
      </a:accent5>
      <a:accent6>
        <a:srgbClr val="E1495C"/>
      </a:accent6>
      <a:hlink>
        <a:srgbClr val="999999"/>
      </a:hlink>
      <a:folHlink>
        <a:srgbClr val="840615"/>
      </a:folHlink>
    </a:clrScheme>
    <a:fontScheme name="OU witte achtergro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U witte achtergrond 1">
        <a:dk1>
          <a:srgbClr val="000000"/>
        </a:dk1>
        <a:lt1>
          <a:srgbClr val="FFFFFF"/>
        </a:lt1>
        <a:dk2>
          <a:srgbClr val="CD0921"/>
        </a:dk2>
        <a:lt2>
          <a:srgbClr val="808080"/>
        </a:lt2>
        <a:accent1>
          <a:srgbClr val="494949"/>
        </a:accent1>
        <a:accent2>
          <a:srgbClr val="F85266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1495C"/>
        </a:accent6>
        <a:hlink>
          <a:srgbClr val="999999"/>
        </a:hlink>
        <a:folHlink>
          <a:srgbClr val="84061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 rode achtergrond">
  <a:themeElements>
    <a:clrScheme name="OU rode achtergrond 1">
      <a:dk1>
        <a:srgbClr val="000000"/>
      </a:dk1>
      <a:lt1>
        <a:srgbClr val="FFFFFF"/>
      </a:lt1>
      <a:dk2>
        <a:srgbClr val="CD0921"/>
      </a:dk2>
      <a:lt2>
        <a:srgbClr val="808080"/>
      </a:lt2>
      <a:accent1>
        <a:srgbClr val="494949"/>
      </a:accent1>
      <a:accent2>
        <a:srgbClr val="F85266"/>
      </a:accent2>
      <a:accent3>
        <a:srgbClr val="FFFFFF"/>
      </a:accent3>
      <a:accent4>
        <a:srgbClr val="000000"/>
      </a:accent4>
      <a:accent5>
        <a:srgbClr val="B1B1B1"/>
      </a:accent5>
      <a:accent6>
        <a:srgbClr val="E1495C"/>
      </a:accent6>
      <a:hlink>
        <a:srgbClr val="999999"/>
      </a:hlink>
      <a:folHlink>
        <a:srgbClr val="840615"/>
      </a:folHlink>
    </a:clrScheme>
    <a:fontScheme name="OU rode achtergron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U rode achtergrond 1">
        <a:dk1>
          <a:srgbClr val="000000"/>
        </a:dk1>
        <a:lt1>
          <a:srgbClr val="FFFFFF"/>
        </a:lt1>
        <a:dk2>
          <a:srgbClr val="CD0921"/>
        </a:dk2>
        <a:lt2>
          <a:srgbClr val="808080"/>
        </a:lt2>
        <a:accent1>
          <a:srgbClr val="494949"/>
        </a:accent1>
        <a:accent2>
          <a:srgbClr val="F85266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1495C"/>
        </a:accent6>
        <a:hlink>
          <a:srgbClr val="999999"/>
        </a:hlink>
        <a:folHlink>
          <a:srgbClr val="84061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Lausanne</Template>
  <TotalTime>1409</TotalTime>
  <Words>721</Words>
  <Application>Microsoft Office PowerPoint</Application>
  <PresentationFormat>Diavoorstelling (4:3)</PresentationFormat>
  <Paragraphs>124</Paragraphs>
  <Slides>18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3</vt:i4>
      </vt:variant>
      <vt:variant>
        <vt:lpstr>Diatitels</vt:lpstr>
      </vt:variant>
      <vt:variant>
        <vt:i4>18</vt:i4>
      </vt:variant>
    </vt:vector>
  </HeadingPairs>
  <TitlesOfParts>
    <vt:vector size="21" baseType="lpstr">
      <vt:lpstr>OU witte achtergrond</vt:lpstr>
      <vt:lpstr>OU rode achtergrond</vt:lpstr>
      <vt:lpstr>Kantoorthema</vt:lpstr>
      <vt:lpstr>Software Development in Relation Algebra with Ampersand</vt:lpstr>
      <vt:lpstr>What characterizes Ampersand?</vt:lpstr>
      <vt:lpstr>Information Systems?</vt:lpstr>
      <vt:lpstr>PowerPoint-presentatie</vt:lpstr>
      <vt:lpstr>The IS enforces rules in 4 ways</vt:lpstr>
      <vt:lpstr>Argument Assistance</vt:lpstr>
      <vt:lpstr>Programming of automated enforcement</vt:lpstr>
      <vt:lpstr>Event Flow (example)</vt:lpstr>
      <vt:lpstr>PowerPoint-presentatie</vt:lpstr>
      <vt:lpstr>Example:  signal phrase update</vt:lpstr>
      <vt:lpstr>PowerPoint-presentatie</vt:lpstr>
      <vt:lpstr>Event Flow (example)</vt:lpstr>
      <vt:lpstr>Problem:</vt:lpstr>
      <vt:lpstr>Various options for satisfying:</vt:lpstr>
      <vt:lpstr>Switchboard diagram: </vt:lpstr>
      <vt:lpstr>Challenge:</vt:lpstr>
      <vt:lpstr>PowerPoint-presentatie</vt:lpstr>
      <vt:lpstr>PowerPoint-presentatie</vt:lpstr>
    </vt:vector>
  </TitlesOfParts>
  <Company>Open Universiteit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in Relation Algebra with Ampersand</dc:title>
  <dc:creator>Joosten, Stef</dc:creator>
  <cp:lastModifiedBy>Joosten, Stef</cp:lastModifiedBy>
  <cp:revision>4</cp:revision>
  <dcterms:created xsi:type="dcterms:W3CDTF">2017-05-17T09:24:01Z</dcterms:created>
  <dcterms:modified xsi:type="dcterms:W3CDTF">2017-05-18T08:53:53Z</dcterms:modified>
</cp:coreProperties>
</file>