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0" r:id="rId3"/>
    <p:sldMasterId id="2147483658" r:id="rId4"/>
    <p:sldMasterId id="2147483652" r:id="rId5"/>
    <p:sldMasterId id="2147483654" r:id="rId6"/>
  </p:sldMasterIdLst>
  <p:notesMasterIdLst>
    <p:notesMasterId r:id="rId28"/>
  </p:notesMasterIdLst>
  <p:sldIdLst>
    <p:sldId id="260" r:id="rId7"/>
    <p:sldId id="265" r:id="rId8"/>
    <p:sldId id="266" r:id="rId9"/>
    <p:sldId id="270" r:id="rId10"/>
    <p:sldId id="271" r:id="rId11"/>
    <p:sldId id="275" r:id="rId12"/>
    <p:sldId id="276" r:id="rId13"/>
    <p:sldId id="278" r:id="rId14"/>
    <p:sldId id="279" r:id="rId15"/>
    <p:sldId id="283" r:id="rId16"/>
    <p:sldId id="272" r:id="rId17"/>
    <p:sldId id="287" r:id="rId18"/>
    <p:sldId id="288" r:id="rId19"/>
    <p:sldId id="282" r:id="rId20"/>
    <p:sldId id="281" r:id="rId21"/>
    <p:sldId id="284" r:id="rId22"/>
    <p:sldId id="285" r:id="rId23"/>
    <p:sldId id="286" r:id="rId24"/>
    <p:sldId id="273" r:id="rId25"/>
    <p:sldId id="274" r:id="rId26"/>
    <p:sldId id="264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2E2C"/>
    <a:srgbClr val="FF555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154" d="100"/>
          <a:sy n="154" d="100"/>
        </p:scale>
        <p:origin x="-3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2DC97-4288-47DE-80FF-DB8BF5A1C8CC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9ECB-48DD-42F6-89E1-99E48D740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42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487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46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801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979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004" y="332413"/>
            <a:ext cx="8682976" cy="4673897"/>
          </a:xfrm>
          <a:prstGeom prst="rect">
            <a:avLst/>
          </a:prstGeom>
          <a:noFill/>
          <a:ln>
            <a:solidFill>
              <a:srgbClr val="FF5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124270" y="207400"/>
            <a:ext cx="1057159" cy="1057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" y="112510"/>
            <a:ext cx="1181429" cy="1152048"/>
            <a:chOff x="6838572" y="1707654"/>
            <a:chExt cx="1528980" cy="149095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7" name="도넛 6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도넛 7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501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46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5619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627784" y="807554"/>
            <a:ext cx="3888432" cy="3528392"/>
            <a:chOff x="2627784" y="807554"/>
            <a:chExt cx="3888432" cy="3528392"/>
          </a:xfrm>
        </p:grpSpPr>
        <p:sp>
          <p:nvSpPr>
            <p:cNvPr id="7" name="도넛 6"/>
            <p:cNvSpPr/>
            <p:nvPr userDrawn="1"/>
          </p:nvSpPr>
          <p:spPr>
            <a:xfrm>
              <a:off x="2807804" y="807554"/>
              <a:ext cx="3528392" cy="3528392"/>
            </a:xfrm>
            <a:prstGeom prst="donut">
              <a:avLst>
                <a:gd name="adj" fmla="val 7052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도넛 7"/>
            <p:cNvSpPr/>
            <p:nvPr userDrawn="1"/>
          </p:nvSpPr>
          <p:spPr>
            <a:xfrm>
              <a:off x="3082026" y="1081776"/>
              <a:ext cx="2979948" cy="2979948"/>
            </a:xfrm>
            <a:prstGeom prst="donut">
              <a:avLst>
                <a:gd name="adj" fmla="val 1934"/>
              </a:avLst>
            </a:prstGeom>
            <a:solidFill>
              <a:srgbClr val="FF55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 rot="19947125">
              <a:off x="2627784" y="2067694"/>
              <a:ext cx="3888432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/>
          <p:cNvSpPr/>
          <p:nvPr userDrawn="1"/>
        </p:nvSpPr>
        <p:spPr>
          <a:xfrm rot="9071116">
            <a:off x="2859830" y="833404"/>
            <a:ext cx="584705" cy="504056"/>
          </a:xfrm>
          <a:prstGeom prst="triangle">
            <a:avLst>
              <a:gd name="adj" fmla="val 13730"/>
            </a:avLst>
          </a:prstGeom>
          <a:solidFill>
            <a:srgbClr val="FF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531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74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683568" y="1735068"/>
            <a:ext cx="1528981" cy="1463542"/>
            <a:chOff x="683568" y="1735068"/>
            <a:chExt cx="1528981" cy="1463542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844397" y="1830458"/>
              <a:ext cx="1368152" cy="1368152"/>
              <a:chOff x="323528" y="699542"/>
              <a:chExt cx="3528392" cy="3528392"/>
            </a:xfrm>
          </p:grpSpPr>
          <p:sp>
            <p:nvSpPr>
              <p:cNvPr id="6" name="도넛 5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 userDrawn="1"/>
          </p:nvSpPr>
          <p:spPr>
            <a:xfrm>
              <a:off x="683568" y="1735068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2735236" y="1725930"/>
            <a:ext cx="1528981" cy="1472680"/>
            <a:chOff x="2735236" y="1725930"/>
            <a:chExt cx="1528981" cy="147268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2896065" y="1830458"/>
              <a:ext cx="1368152" cy="1368152"/>
              <a:chOff x="323528" y="699542"/>
              <a:chExt cx="3528392" cy="3528392"/>
            </a:xfrm>
          </p:grpSpPr>
          <p:sp>
            <p:nvSpPr>
              <p:cNvPr id="12" name="도넛 11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 userDrawn="1"/>
          </p:nvSpPr>
          <p:spPr>
            <a:xfrm>
              <a:off x="2735236" y="1725930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4786904" y="1716792"/>
            <a:ext cx="1528981" cy="1481818"/>
            <a:chOff x="4786904" y="1716792"/>
            <a:chExt cx="1528981" cy="1481818"/>
          </a:xfrm>
        </p:grpSpPr>
        <p:grpSp>
          <p:nvGrpSpPr>
            <p:cNvPr id="14" name="그룹 13"/>
            <p:cNvGrpSpPr/>
            <p:nvPr userDrawn="1"/>
          </p:nvGrpSpPr>
          <p:grpSpPr>
            <a:xfrm>
              <a:off x="4947733" y="1830458"/>
              <a:ext cx="1368152" cy="1368152"/>
              <a:chOff x="323528" y="699542"/>
              <a:chExt cx="3528392" cy="3528392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도넛 15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 userDrawn="1"/>
          </p:nvSpPr>
          <p:spPr>
            <a:xfrm>
              <a:off x="4786904" y="1716792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6838572" y="1707654"/>
            <a:ext cx="1528980" cy="1490956"/>
            <a:chOff x="6838572" y="1707654"/>
            <a:chExt cx="1528980" cy="1490956"/>
          </a:xfrm>
        </p:grpSpPr>
        <p:grpSp>
          <p:nvGrpSpPr>
            <p:cNvPr id="17" name="그룹 16"/>
            <p:cNvGrpSpPr/>
            <p:nvPr userDrawn="1"/>
          </p:nvGrpSpPr>
          <p:grpSpPr>
            <a:xfrm>
              <a:off x="6999400" y="1830458"/>
              <a:ext cx="1368152" cy="1368152"/>
              <a:chOff x="323528" y="699542"/>
              <a:chExt cx="3528392" cy="3528392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323528" y="699542"/>
                <a:ext cx="3528392" cy="3528392"/>
              </a:xfrm>
              <a:prstGeom prst="donut">
                <a:avLst>
                  <a:gd name="adj" fmla="val 7052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도넛 18"/>
              <p:cNvSpPr/>
              <p:nvPr/>
            </p:nvSpPr>
            <p:spPr>
              <a:xfrm>
                <a:off x="597750" y="973764"/>
                <a:ext cx="2979948" cy="2979948"/>
              </a:xfrm>
              <a:prstGeom prst="donut">
                <a:avLst>
                  <a:gd name="adj" fmla="val 1934"/>
                </a:avLst>
              </a:prstGeom>
              <a:solidFill>
                <a:srgbClr val="FF5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 userDrawn="1"/>
          </p:nvSpPr>
          <p:spPr>
            <a:xfrm>
              <a:off x="6838572" y="1707654"/>
              <a:ext cx="72008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76732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929906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983080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7036254" y="17644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6028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651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201" y="1509921"/>
            <a:ext cx="4171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</a:t>
            </a:r>
          </a:p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en-US" altLang="ko-KR" sz="4400" dirty="0" err="1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3363838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프로젝트 발표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전슬기 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 김태현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 김한주 </a:t>
            </a:r>
            <a:r>
              <a:rPr lang="ko-KR" altLang="en-US" sz="1400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4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98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5113274" y="1592530"/>
            <a:ext cx="3532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비회원도 이용 가능함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신청 </a:t>
            </a:r>
            <a:r>
              <a:rPr lang="ko-KR" altLang="ko-KR" sz="1200" dirty="0"/>
              <a:t>정보를 등록하면 테이블에 삽입</a:t>
            </a:r>
            <a:r>
              <a:rPr lang="en-US" altLang="ko-KR" sz="1200" dirty="0"/>
              <a:t>(</a:t>
            </a:r>
            <a:r>
              <a:rPr lang="ko-KR" altLang="en-US" sz="1200" dirty="0"/>
              <a:t>예약신청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목록을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에서 가져와서 사용</a:t>
            </a:r>
            <a:endParaRPr lang="en-US" altLang="ko-KR" sz="1200" dirty="0"/>
          </a:p>
          <a:p>
            <a:pPr fontAlgn="ctr"/>
            <a:r>
              <a:rPr lang="en-US" altLang="ko-KR" sz="1200" dirty="0"/>
              <a:t>    (</a:t>
            </a:r>
            <a:r>
              <a:rPr lang="ko-KR" altLang="en-US" sz="1200" dirty="0"/>
              <a:t>예약인 구분</a:t>
            </a:r>
            <a:r>
              <a:rPr lang="en-US" altLang="ko-KR" sz="1200" dirty="0"/>
              <a:t>,</a:t>
            </a:r>
            <a:r>
              <a:rPr lang="ko-KR" altLang="en-US" sz="1200" dirty="0"/>
              <a:t>선택과목 목록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예약신청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D35D29-7EA4-4466-A719-BBF4FAE6E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7204" y="1048067"/>
            <a:ext cx="3768164" cy="2320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055A031-14B7-441D-8C55-A399BBBC4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1423" y="3539061"/>
            <a:ext cx="3819727" cy="1086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9563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14105" y="2925592"/>
            <a:ext cx="3532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회원 정보를 등록하면 테이블에 삽입</a:t>
            </a:r>
            <a:r>
              <a:rPr lang="en-US" altLang="ko-KR" sz="1200" dirty="0"/>
              <a:t>(</a:t>
            </a:r>
            <a:r>
              <a:rPr lang="ko-KR" altLang="ko-KR" sz="1200" dirty="0"/>
              <a:t>회원가입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비밀번호 유효성 검사</a:t>
            </a:r>
            <a:endParaRPr lang="en-US" altLang="ko-KR" sz="1200" dirty="0"/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아이디 유효성 검사</a:t>
            </a:r>
            <a:r>
              <a:rPr lang="en-US" altLang="ko-KR" sz="1200" dirty="0"/>
              <a:t>(</a:t>
            </a:r>
            <a:r>
              <a:rPr lang="ko-KR" altLang="ko-KR" sz="1200" dirty="0"/>
              <a:t>중복 검사</a:t>
            </a:r>
            <a:r>
              <a:rPr lang="en-US" altLang="ko-KR" sz="1200" dirty="0"/>
              <a:t>)</a:t>
            </a:r>
          </a:p>
          <a:p>
            <a:pPr fontAlgn="ctr"/>
            <a:endParaRPr lang="ko-KR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ko-KR" sz="1200" dirty="0"/>
              <a:t>주소 </a:t>
            </a:r>
            <a:r>
              <a:rPr lang="en-US" altLang="ko-KR" sz="1200" dirty="0"/>
              <a:t>Open API </a:t>
            </a:r>
            <a:r>
              <a:rPr lang="ko-KR" altLang="ko-KR" sz="1200" dirty="0"/>
              <a:t>이</a:t>
            </a:r>
            <a:r>
              <a:rPr lang="ko-KR" altLang="en-US" sz="1200" dirty="0"/>
              <a:t>용</a:t>
            </a:r>
            <a:r>
              <a:rPr lang="en-US" altLang="ko-KR" sz="1200" dirty="0"/>
              <a:t>(juso.go.kr)</a:t>
            </a:r>
            <a:endParaRPr lang="ko-KR" altLang="ko-KR" sz="1200" dirty="0"/>
          </a:p>
          <a:p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2969E30-CCD5-4585-9926-D44257894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037880"/>
            <a:ext cx="2351024" cy="377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CCCFA58-E725-4173-AD94-428DF861C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3968" y="1152576"/>
            <a:ext cx="2948075" cy="170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7971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932040" y="3774897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등록된 과정 목록을 볼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설정하여 과정 추가 가능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0CF940C-8226-4F48-8D0F-C1491DF7AF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4763" y="1036758"/>
            <a:ext cx="3297237" cy="378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0064BE1-CC3E-4188-B4E9-EF15E1A2C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6964" y="748659"/>
            <a:ext cx="3375093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xmlns="" id="{8A38B8B5-497E-4E95-903A-9AA32C84BF4C}"/>
              </a:ext>
            </a:extLst>
          </p:cNvPr>
          <p:cNvCxnSpPr>
            <a:cxnSpLocks/>
          </p:cNvCxnSpPr>
          <p:nvPr/>
        </p:nvCxnSpPr>
        <p:spPr>
          <a:xfrm flipV="1">
            <a:off x="4644008" y="1995686"/>
            <a:ext cx="357786" cy="2880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644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893570" y="3147814"/>
            <a:ext cx="360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fontAlgn="ctr"/>
            <a:r>
              <a:rPr lang="en-US" altLang="ko-KR" sz="1200" dirty="0"/>
              <a:t> - </a:t>
            </a:r>
            <a:r>
              <a:rPr lang="ko-KR" altLang="en-US" sz="1200" dirty="0"/>
              <a:t>카테고리를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 할 수 있음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fontAlgn="ctr"/>
            <a:r>
              <a:rPr lang="en-US" altLang="ko-KR" sz="1200" dirty="0"/>
              <a:t> - Ajax</a:t>
            </a:r>
            <a:r>
              <a:rPr lang="ko-KR" altLang="en-US" sz="1200" dirty="0"/>
              <a:t>로 구현</a:t>
            </a:r>
            <a:r>
              <a:rPr lang="en-US" altLang="ko-KR" sz="1200" dirty="0"/>
              <a:t>.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과정 카테고리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5DD2DA-004E-4489-A541-E01685CD0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627534"/>
            <a:ext cx="2870026" cy="4101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5090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160018" y="3997209"/>
            <a:ext cx="353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Tx/>
              <a:buChar char="-"/>
            </a:pPr>
            <a:r>
              <a:rPr lang="ko-KR" altLang="en-US" sz="1200" dirty="0"/>
              <a:t>공고 등록</a:t>
            </a:r>
            <a:endParaRPr lang="en-US" altLang="ko-KR" sz="1200" dirty="0"/>
          </a:p>
          <a:p>
            <a:pPr marL="171450" indent="-171450" fontAlgn="ctr">
              <a:buFontTx/>
              <a:buChar char="-"/>
            </a:pPr>
            <a:r>
              <a:rPr lang="ko-KR" altLang="en-US" sz="1200" dirty="0"/>
              <a:t>회사 정보를 소개하고 등록 할 수 있음</a:t>
            </a:r>
            <a:endParaRPr lang="en-US" altLang="ko-KR" sz="1200" dirty="0"/>
          </a:p>
          <a:p>
            <a:pPr fontAlgn="ctr"/>
            <a:endParaRPr lang="ko-KR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33377BE-9A0E-41AC-A2ED-314FCBE2E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0204" y="1131590"/>
            <a:ext cx="1554120" cy="351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62DC2FB-0B52-4D6A-B977-FA1D925FC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704216"/>
            <a:ext cx="4292897" cy="306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xmlns="" id="{B26B4B4F-6A0A-48BC-B667-CD6FF3AD14A5}"/>
              </a:ext>
            </a:extLst>
          </p:cNvPr>
          <p:cNvCxnSpPr/>
          <p:nvPr/>
        </p:nvCxnSpPr>
        <p:spPr>
          <a:xfrm flipV="1">
            <a:off x="2987824" y="2283718"/>
            <a:ext cx="792088" cy="72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돋보기에 대한 이미지 검색결과">
            <a:extLst>
              <a:ext uri="{FF2B5EF4-FFF2-40B4-BE49-F238E27FC236}">
                <a16:creationId xmlns:a16="http://schemas.microsoft.com/office/drawing/2014/main" xmlns="" id="{2A5D9044-1041-4F92-8CD1-777F4DB9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0242" y="15051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605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목록을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일반 공고의 목록과 내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(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내가 올린 공고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로 설정된 목록을 따로 볼 수 있음</a:t>
            </a:r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공고 목록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384CCFE-4E42-4CE0-8ACB-F7E3AF7A0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560851"/>
            <a:ext cx="4030727" cy="1981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59A06FC-E1BC-4568-A18F-5672564E6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92" y="1739586"/>
            <a:ext cx="3295099" cy="2689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내 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3B6F89-9886-4056-A485-286BC79F357D}"/>
              </a:ext>
            </a:extLst>
          </p:cNvPr>
          <p:cNvSpPr txBox="1"/>
          <p:nvPr/>
        </p:nvSpPr>
        <p:spPr>
          <a:xfrm>
            <a:off x="6108747" y="2626941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공고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xmlns="" id="{82BE42AD-5B81-4B34-8FCE-C6B781615C37}"/>
              </a:ext>
            </a:extLst>
          </p:cNvPr>
          <p:cNvSpPr/>
          <p:nvPr/>
        </p:nvSpPr>
        <p:spPr>
          <a:xfrm>
            <a:off x="6036739" y="2671411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xmlns="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177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강의 목록을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수강생 목록을 확인 할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강의 목록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49FC39-630F-4E6B-BAFB-7A56504DF281}"/>
              </a:ext>
            </a:extLst>
          </p:cNvPr>
          <p:cNvSpPr txBox="1"/>
          <p:nvPr/>
        </p:nvSpPr>
        <p:spPr>
          <a:xfrm>
            <a:off x="2051720" y="45603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강의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3B6F89-9886-4056-A485-286BC79F357D}"/>
              </a:ext>
            </a:extLst>
          </p:cNvPr>
          <p:cNvSpPr txBox="1"/>
          <p:nvPr/>
        </p:nvSpPr>
        <p:spPr>
          <a:xfrm>
            <a:off x="6326133" y="2898156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수강생 목록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xmlns="" id="{82BE42AD-5B81-4B34-8FCE-C6B781615C37}"/>
              </a:ext>
            </a:extLst>
          </p:cNvPr>
          <p:cNvSpPr/>
          <p:nvPr/>
        </p:nvSpPr>
        <p:spPr>
          <a:xfrm>
            <a:off x="6254125" y="294262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xmlns="" id="{348F676E-9DD9-47B8-A8BB-382528F8F52F}"/>
              </a:ext>
            </a:extLst>
          </p:cNvPr>
          <p:cNvSpPr/>
          <p:nvPr/>
        </p:nvSpPr>
        <p:spPr>
          <a:xfrm>
            <a:off x="1979712" y="4603716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6AE201-89EA-4AFB-9AC0-9B5991658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555274"/>
            <a:ext cx="3847798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1A59386-37E8-4140-AB0C-432247406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576" y="2157499"/>
            <a:ext cx="3750287" cy="2035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1914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226863" y="3291830"/>
            <a:ext cx="468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출결 관리에서 출결 상태를 확인함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해당 날짜에 대한 정보를 볼 수 있음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1" y="563993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관리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5EABC9A-D615-434F-B1B5-F6DCC080C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1812" y="563994"/>
            <a:ext cx="4230243" cy="2295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21C4907-3A11-4B2E-843E-A6624F520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944" y="2283718"/>
            <a:ext cx="3582433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2705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729330-CEB6-4A30-8588-5A38361E709E}"/>
              </a:ext>
            </a:extLst>
          </p:cNvPr>
          <p:cNvSpPr txBox="1"/>
          <p:nvPr/>
        </p:nvSpPr>
        <p:spPr>
          <a:xfrm>
            <a:off x="4543140" y="3528352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학생 출석 상태를 확인 가능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- </a:t>
            </a:r>
            <a:r>
              <a:rPr lang="ko-KR" altLang="en-US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 희망일을 지정하고 사유를 작성하여 신청</a:t>
            </a:r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12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6A1B63-19B2-45DF-BDFB-D49C8EA71FD3}"/>
              </a:ext>
            </a:extLst>
          </p:cNvPr>
          <p:cNvSpPr txBox="1"/>
          <p:nvPr/>
        </p:nvSpPr>
        <p:spPr>
          <a:xfrm>
            <a:off x="1331640" y="563993"/>
            <a:ext cx="576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기능구현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출결 확인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휴가신청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학생 메뉴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49FC39-630F-4E6B-BAFB-7A56504DF281}"/>
              </a:ext>
            </a:extLst>
          </p:cNvPr>
          <p:cNvSpPr txBox="1"/>
          <p:nvPr/>
        </p:nvSpPr>
        <p:spPr>
          <a:xfrm>
            <a:off x="2051720" y="4348675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출석 상황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3B6F89-9886-4056-A485-286BC79F357D}"/>
              </a:ext>
            </a:extLst>
          </p:cNvPr>
          <p:cNvSpPr txBox="1"/>
          <p:nvPr/>
        </p:nvSpPr>
        <p:spPr>
          <a:xfrm>
            <a:off x="6336987" y="3139663"/>
            <a:ext cx="89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900" dirty="0">
                <a:latin typeface="HY나무B" panose="02030600000101010101" pitchFamily="18" charset="-127"/>
                <a:ea typeface="HY나무B" panose="02030600000101010101" pitchFamily="18" charset="-127"/>
              </a:rPr>
              <a:t>휴가 신청</a:t>
            </a:r>
            <a:endParaRPr lang="en-US" altLang="ko-KR" sz="9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xmlns="" id="{82BE42AD-5B81-4B34-8FCE-C6B781615C37}"/>
              </a:ext>
            </a:extLst>
          </p:cNvPr>
          <p:cNvSpPr/>
          <p:nvPr/>
        </p:nvSpPr>
        <p:spPr>
          <a:xfrm>
            <a:off x="6264979" y="318413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xmlns="" id="{348F676E-9DD9-47B8-A8BB-382528F8F52F}"/>
              </a:ext>
            </a:extLst>
          </p:cNvPr>
          <p:cNvSpPr/>
          <p:nvPr/>
        </p:nvSpPr>
        <p:spPr>
          <a:xfrm>
            <a:off x="1979712" y="4392083"/>
            <a:ext cx="144016" cy="144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D43C0A-212B-46DE-9E48-746F06EE0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2103457"/>
            <a:ext cx="3623254" cy="1966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283ABB7-49FA-4904-B0FD-70D1EA9F2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6132" y="840992"/>
            <a:ext cx="3970562" cy="215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41351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김태현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406268-D7B7-4764-94E8-9F2048422E74}"/>
              </a:ext>
            </a:extLst>
          </p:cNvPr>
          <p:cNvSpPr txBox="1"/>
          <p:nvPr/>
        </p:nvSpPr>
        <p:spPr>
          <a:xfrm>
            <a:off x="6372200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심재준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EA023B2-6483-4057-B661-B335796A3C8B}"/>
              </a:ext>
            </a:extLst>
          </p:cNvPr>
          <p:cNvSpPr txBox="1"/>
          <p:nvPr/>
        </p:nvSpPr>
        <p:spPr>
          <a:xfrm>
            <a:off x="6303826" y="153268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전슬기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F8E6919-A9C7-4654-AEB7-E697FE42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578" y="3137039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https://data.whicdn.com/images/5242460/original.jpg"/>
          <p:cNvPicPr>
            <a:picLocks noChangeAspect="1" noChangeArrowheads="1"/>
          </p:cNvPicPr>
          <p:nvPr/>
        </p:nvPicPr>
        <p:blipFill>
          <a:blip r:embed="rId4" cstate="print"/>
          <a:srcRect l="4388" r="7845"/>
          <a:stretch>
            <a:fillRect/>
          </a:stretch>
        </p:blipFill>
        <p:spPr bwMode="auto">
          <a:xfrm>
            <a:off x="611560" y="1419622"/>
            <a:ext cx="1440160" cy="14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411760" y="199826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로그인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취업연계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E77100-1325-4AE2-8632-F3EEB07A67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578" y="1420755"/>
            <a:ext cx="1442467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18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27627" y="629275"/>
            <a:ext cx="268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</a:t>
            </a:r>
            <a:r>
              <a:rPr lang="ko-KR" altLang="en-US" sz="3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4067944" y="1275606"/>
            <a:ext cx="956284" cy="0"/>
          </a:xfrm>
          <a:prstGeom prst="line">
            <a:avLst/>
          </a:prstGeom>
          <a:ln cap="rnd" cmpd="thickThin">
            <a:solidFill>
              <a:srgbClr val="FF5552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1328" y="2211179"/>
            <a:ext cx="13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</a:t>
            </a:r>
            <a:endParaRPr lang="en-US" altLang="ko-KR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710" y="2334291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ko-KR" altLang="en-US" sz="1600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9536" y="2324533"/>
            <a:ext cx="1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기능구현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218040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C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b="1" dirty="0" err="1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팀원별</a:t>
            </a:r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1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82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6EEA5D-17E4-483C-9EAE-B5E04FE56D96}"/>
              </a:ext>
            </a:extLst>
          </p:cNvPr>
          <p:cNvSpPr txBox="1"/>
          <p:nvPr/>
        </p:nvSpPr>
        <p:spPr>
          <a:xfrm>
            <a:off x="395536" y="38105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B161B7-DEAE-478C-B542-79B1A7DCF2E9}"/>
              </a:ext>
            </a:extLst>
          </p:cNvPr>
          <p:cNvSpPr txBox="1"/>
          <p:nvPr/>
        </p:nvSpPr>
        <p:spPr>
          <a:xfrm>
            <a:off x="1331640" y="563993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C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주요업무</a:t>
            </a:r>
            <a:endParaRPr lang="en-US" altLang="ko-KR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375609-AAFC-425D-AD9C-F78F2A31D89D}"/>
              </a:ext>
            </a:extLst>
          </p:cNvPr>
          <p:cNvSpPr txBox="1"/>
          <p:nvPr/>
        </p:nvSpPr>
        <p:spPr>
          <a:xfrm>
            <a:off x="2339752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장윤하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32C2D10B-5C1A-45A1-8D98-0E82C356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33" y="1379223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05BF5995-AD3E-4047-B484-3260573DB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932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9F4A92-8F56-4578-9636-00533E0D25E9}"/>
              </a:ext>
            </a:extLst>
          </p:cNvPr>
          <p:cNvSpPr txBox="1"/>
          <p:nvPr/>
        </p:nvSpPr>
        <p:spPr>
          <a:xfrm>
            <a:off x="219573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김한주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4" descr="카카오톡 프로필 사람 그림자에 대한 이미지 검색결과">
            <a:extLst>
              <a:ext uri="{FF2B5EF4-FFF2-40B4-BE49-F238E27FC236}">
                <a16:creationId xmlns:a16="http://schemas.microsoft.com/office/drawing/2014/main" xmlns="" id="{BCCC112F-7052-4A7C-B4AA-57969C7D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8418" y="3137040"/>
            <a:ext cx="1442467" cy="1442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406268-D7B7-4764-94E8-9F2048422E74}"/>
              </a:ext>
            </a:extLst>
          </p:cNvPr>
          <p:cNvSpPr txBox="1"/>
          <p:nvPr/>
        </p:nvSpPr>
        <p:spPr>
          <a:xfrm>
            <a:off x="6283256" y="343584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박의영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EA023B2-6483-4057-B661-B335796A3C8B}"/>
              </a:ext>
            </a:extLst>
          </p:cNvPr>
          <p:cNvSpPr txBox="1"/>
          <p:nvPr/>
        </p:nvSpPr>
        <p:spPr>
          <a:xfrm>
            <a:off x="6282819" y="152735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김현진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331981B-F839-4516-BAA4-D9A455C2172E}"/>
              </a:ext>
            </a:extLst>
          </p:cNvPr>
          <p:cNvSpPr txBox="1"/>
          <p:nvPr/>
        </p:nvSpPr>
        <p:spPr>
          <a:xfrm>
            <a:off x="6444208" y="192541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예약 상담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50E1ABF-79C3-45AD-AB8F-810B1058A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960" b="15635"/>
          <a:stretch/>
        </p:blipFill>
        <p:spPr>
          <a:xfrm>
            <a:off x="4693553" y="1379222"/>
            <a:ext cx="1452195" cy="1442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061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6121" y="2187030"/>
            <a:ext cx="2911759" cy="769441"/>
          </a:xfrm>
          <a:prstGeom prst="rect">
            <a:avLst/>
          </a:prstGeom>
          <a:noFill/>
          <a:effectLst>
            <a:outerShdw dist="38100" dir="3000000" algn="ctr" rotWithShape="0">
              <a:srgbClr val="FF5552">
                <a:alpha val="50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4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49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5536" y="39104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1D3CDA6-CB11-4728-B722-05E8992D2245}"/>
              </a:ext>
            </a:extLst>
          </p:cNvPr>
          <p:cNvSpPr txBox="1"/>
          <p:nvPr/>
        </p:nvSpPr>
        <p:spPr>
          <a:xfrm>
            <a:off x="1331640" y="595549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개발환경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업무일정</a:t>
            </a:r>
            <a:endParaRPr lang="ko-KR" altLang="en-US" dirty="0">
              <a:solidFill>
                <a:srgbClr val="2C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8C60907E-11DE-4B90-82FA-077C6879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5077768"/>
              </p:ext>
            </p:extLst>
          </p:nvPr>
        </p:nvGraphicFramePr>
        <p:xfrm>
          <a:off x="5769638" y="752035"/>
          <a:ext cx="3092053" cy="37424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1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1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2017.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10.24– 2017. 11. 22 (30</a:t>
                      </a:r>
                      <a:r>
                        <a:rPr lang="ko-KR" altLang="en-US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일간</a:t>
                      </a:r>
                      <a:r>
                        <a:rPr lang="en-US" altLang="ko-KR" sz="100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7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쌍용교육센터 홈페이지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기존 쌍용교육센터 홈페이지의 비효율적인 부분 개선과 증진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8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툴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Eclipse Neon /</a:t>
                      </a:r>
                    </a:p>
                    <a:p>
                      <a:pPr algn="ctr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Java (JDK1.8</a:t>
                      </a:r>
                      <a:r>
                        <a:rPr lang="en-US" altLang="ko-KR" sz="1050" b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),</a:t>
                      </a:r>
                      <a:r>
                        <a:rPr lang="en-US" altLang="ko-KR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Oracle SQL, JSP, </a:t>
                      </a:r>
                      <a:r>
                        <a:rPr lang="en-US" altLang="ko-KR" sz="1050" b="0" baseline="0" dirty="0" err="1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MyBatis</a:t>
                      </a:r>
                      <a:r>
                        <a:rPr lang="en-US" altLang="ko-KR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Spring </a:t>
                      </a:r>
                      <a:r>
                        <a:rPr lang="ko-KR" altLang="en-US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프레임워크</a:t>
                      </a:r>
                      <a:r>
                        <a:rPr lang="en-US" altLang="ko-KR" sz="1050" b="0" baseline="0" dirty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HTML, CSS</a:t>
                      </a:r>
                      <a:r>
                        <a:rPr lang="en-US" altLang="ko-KR" sz="1050" b="0" baseline="0" smtClean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JavaScript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7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Windows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xmlns="" id="{846F0550-7FB4-4EEA-BEE7-FF712C33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7140561"/>
              </p:ext>
            </p:extLst>
          </p:nvPr>
        </p:nvGraphicFramePr>
        <p:xfrm>
          <a:off x="417280" y="1225259"/>
          <a:ext cx="5184576" cy="316553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740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0288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9012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10.24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11.22</a:t>
                      </a:r>
                    </a:p>
                  </a:txBody>
                  <a:tcPr marL="68917" marR="68917" marT="34458" marB="344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프로젝트 기획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HY헤드라인M" pitchFamily="18" charset="-127"/>
                          <a:ea typeface="HY헤드라인M" pitchFamily="18" charset="-127"/>
                        </a:rPr>
                        <a:t>요구사항</a:t>
                      </a:r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 분석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데이터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기능 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HY헤드라인M" pitchFamily="18" charset="-127"/>
                          <a:ea typeface="HY헤드라인M" pitchFamily="18" charset="-127"/>
                        </a:rPr>
                        <a:t>설계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코딩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012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HY헤드라인M" pitchFamily="18" charset="-127"/>
                          <a:ea typeface="HY헤드라인M" pitchFamily="18" charset="-127"/>
                        </a:rPr>
                        <a:t>디버깅</a:t>
                      </a:r>
                      <a:endParaRPr 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917" marR="68917" marT="34458" marB="344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" name="Rectangle 45">
            <a:extLst>
              <a:ext uri="{FF2B5EF4-FFF2-40B4-BE49-F238E27FC236}">
                <a16:creationId xmlns:a16="http://schemas.microsoft.com/office/drawing/2014/main" xmlns="" id="{22D5BE16-CBBC-4E85-B6E6-654B23418E6B}"/>
              </a:ext>
            </a:extLst>
          </p:cNvPr>
          <p:cNvSpPr/>
          <p:nvPr/>
        </p:nvSpPr>
        <p:spPr>
          <a:xfrm>
            <a:off x="1714176" y="1699653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xmlns="" id="{6FE8C2B0-0E3A-4F91-8215-F755BD6BB415}"/>
              </a:ext>
            </a:extLst>
          </p:cNvPr>
          <p:cNvSpPr/>
          <p:nvPr/>
        </p:nvSpPr>
        <p:spPr>
          <a:xfrm>
            <a:off x="1812720" y="2079000"/>
            <a:ext cx="477999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xmlns="" id="{3C069615-7F2A-45E5-9F09-0B2B2DC7902C}"/>
              </a:ext>
            </a:extLst>
          </p:cNvPr>
          <p:cNvSpPr/>
          <p:nvPr/>
        </p:nvSpPr>
        <p:spPr>
          <a:xfrm>
            <a:off x="2051720" y="2454684"/>
            <a:ext cx="79986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xmlns="" id="{83B60910-03C5-4F0C-99F3-156301D8BDB5}"/>
              </a:ext>
            </a:extLst>
          </p:cNvPr>
          <p:cNvSpPr/>
          <p:nvPr/>
        </p:nvSpPr>
        <p:spPr>
          <a:xfrm>
            <a:off x="2188945" y="2848378"/>
            <a:ext cx="1022050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xmlns="" id="{F9736FC2-E69D-4E72-9940-FD07D735B195}"/>
              </a:ext>
            </a:extLst>
          </p:cNvPr>
          <p:cNvSpPr/>
          <p:nvPr/>
        </p:nvSpPr>
        <p:spPr>
          <a:xfrm>
            <a:off x="2542980" y="3236580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xmlns="" id="{006B4CCA-AF53-4D23-98FE-1DD7A8181662}"/>
              </a:ext>
            </a:extLst>
          </p:cNvPr>
          <p:cNvSpPr/>
          <p:nvPr/>
        </p:nvSpPr>
        <p:spPr>
          <a:xfrm>
            <a:off x="3009568" y="3629856"/>
            <a:ext cx="1866353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xmlns="" id="{C1AF42C5-0EBE-4137-8301-E504AFF34516}"/>
              </a:ext>
            </a:extLst>
          </p:cNvPr>
          <p:cNvSpPr/>
          <p:nvPr/>
        </p:nvSpPr>
        <p:spPr>
          <a:xfrm>
            <a:off x="4572000" y="4024448"/>
            <a:ext cx="933176" cy="33716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 anchorCtr="1"/>
          <a:lstStyle/>
          <a:p>
            <a:endParaRPr lang="en-US" sz="14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17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93FFA3-FF75-414A-A59A-8AB2236ABB72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12AF955-9430-4DBE-B41D-C66A9B981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347614"/>
            <a:ext cx="4716016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9C3BE569-6935-434C-88DD-9FAD5F57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1569553"/>
              </p:ext>
            </p:extLst>
          </p:nvPr>
        </p:nvGraphicFramePr>
        <p:xfrm>
          <a:off x="6084168" y="2067694"/>
          <a:ext cx="2736304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전체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쌍용학원의 데이터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비회원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 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구분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7461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9027936"/>
              </p:ext>
            </p:extLst>
          </p:nvPr>
        </p:nvGraphicFramePr>
        <p:xfrm>
          <a:off x="6012160" y="2045533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회원 테이블과 연결되어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학력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자격증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AAEC669-0C7D-4EE0-A031-3E59A3CBE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347614"/>
            <a:ext cx="4741660" cy="3007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수강생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96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2646974"/>
              </p:ext>
            </p:extLst>
          </p:nvPr>
        </p:nvGraphicFramePr>
        <p:xfrm>
          <a:off x="5777515" y="2948916"/>
          <a:ext cx="288032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과목별로 프로젝트가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프로젝트의 첨부 파일과 정보가 있고 팀원들은 서로를 평가 할 수 있도록 함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과목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&amp;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C521542-8EF6-4F38-905C-65F9DD446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995686"/>
            <a:ext cx="4905820" cy="2260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79FED55-DC83-4BCE-AC60-CD7E1D9709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4846" y="483518"/>
            <a:ext cx="2443577" cy="220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2967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7304461"/>
              </p:ext>
            </p:extLst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기업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수강생이나 학원에 연관된 기업에 대한 테이블들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회사의 형태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산업군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이름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주소등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정보를 가짐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3AFA8E7-A1D3-4474-9FBC-573CF1E95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130981"/>
            <a:ext cx="4264778" cy="3443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5230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52120" y="2045533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이력서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수강생의 이력서 정보를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경력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어학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학력 등의 정보를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-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이력서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3BB24A-5AD9-479B-95F4-38C81A4D1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322965"/>
            <a:ext cx="4884653" cy="3227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7995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46253" y="10405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5552">
                    <a:alpha val="4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4617F76-3FBE-4D83-A2FE-EA87BE6C672A}"/>
              </a:ext>
            </a:extLst>
          </p:cNvPr>
          <p:cNvSpPr/>
          <p:nvPr/>
        </p:nvSpPr>
        <p:spPr>
          <a:xfrm>
            <a:off x="7452320" y="4876854"/>
            <a:ext cx="1691680" cy="266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10X10" panose="020D0604000000000000" pitchFamily="50" charset="-127"/>
                <a:ea typeface="10X10" panose="020D0604000000000000" pitchFamily="50" charset="-127"/>
              </a:rPr>
              <a:t>Gagrammer’s</a:t>
            </a:r>
            <a:r>
              <a:rPr lang="en-US" altLang="ko-KR" sz="1100" dirty="0">
                <a:latin typeface="10X10" panose="020D0604000000000000" pitchFamily="50" charset="-127"/>
                <a:ea typeface="10X10" panose="020D0604000000000000" pitchFamily="50" charset="-127"/>
              </a:rPr>
              <a:t> Portfolio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DAF5372-8FFF-4A92-A5A5-5FA0001F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1538682"/>
              </p:ext>
            </p:extLst>
          </p:nvPr>
        </p:nvGraphicFramePr>
        <p:xfrm>
          <a:off x="5148064" y="3003798"/>
          <a:ext cx="3240360" cy="14599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42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ERD </a:t>
                      </a:r>
                      <a:endParaRPr lang="ko-KR" altLang="en-US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2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강사와 </a:t>
                      </a:r>
                      <a:r>
                        <a:rPr lang="ko-KR" altLang="en-US" sz="1050" b="0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매니져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- </a:t>
                      </a:r>
                      <a:r>
                        <a:rPr lang="ko-KR" altLang="en-US" sz="1050" b="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각각 프로젝트 생성과 근무 등의 특성을 가짐</a:t>
                      </a:r>
                      <a:endParaRPr lang="en-US" altLang="ko-KR" sz="1050" b="0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887152-4A96-4FCC-AC0C-20E5DFC597E0}"/>
              </a:ext>
            </a:extLst>
          </p:cNvPr>
          <p:cNvSpPr txBox="1"/>
          <p:nvPr/>
        </p:nvSpPr>
        <p:spPr>
          <a:xfrm>
            <a:off x="1433563" y="568526"/>
            <a:ext cx="5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ERD –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강사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매니져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17B01FC-760C-443B-823A-528D79C32133}"/>
              </a:ext>
            </a:extLst>
          </p:cNvPr>
          <p:cNvSpPr txBox="1"/>
          <p:nvPr/>
        </p:nvSpPr>
        <p:spPr>
          <a:xfrm>
            <a:off x="419721" y="390999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55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dirty="0">
              <a:solidFill>
                <a:srgbClr val="FF55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B12484F-B37A-405A-B824-5E7091378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2401" y="679801"/>
            <a:ext cx="3240360" cy="2008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8C4DB8-8C5A-43D0-99B2-3374F1AB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9210" y="1377091"/>
            <a:ext cx="3452790" cy="3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293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포트폴리오_김현진</Template>
  <TotalTime>306</TotalTime>
  <Words>579</Words>
  <Application>Microsoft Office PowerPoint</Application>
  <PresentationFormat>화면 슬라이드 쇼(16:9)</PresentationFormat>
  <Paragraphs>167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Office 테마</vt:lpstr>
      <vt:lpstr>4_Office 테마</vt:lpstr>
      <vt:lpstr>1_Office 테마</vt:lpstr>
      <vt:lpstr>5_Office 테마</vt:lpstr>
      <vt:lpstr>2_Office 테마</vt:lpstr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hyunjin-pc</dc:creator>
  <cp:lastModifiedBy>sist16</cp:lastModifiedBy>
  <cp:revision>95</cp:revision>
  <dcterms:created xsi:type="dcterms:W3CDTF">2017-11-21T05:25:11Z</dcterms:created>
  <dcterms:modified xsi:type="dcterms:W3CDTF">2017-11-22T04:59:27Z</dcterms:modified>
</cp:coreProperties>
</file>