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50" r:id="rId3"/>
    <p:sldMasterId id="2147483658" r:id="rId4"/>
    <p:sldMasterId id="2147483652" r:id="rId5"/>
    <p:sldMasterId id="2147483654" r:id="rId6"/>
  </p:sldMasterIdLst>
  <p:notesMasterIdLst>
    <p:notesMasterId r:id="rId28"/>
  </p:notesMasterIdLst>
  <p:sldIdLst>
    <p:sldId id="260" r:id="rId7"/>
    <p:sldId id="265" r:id="rId8"/>
    <p:sldId id="266" r:id="rId9"/>
    <p:sldId id="270" r:id="rId10"/>
    <p:sldId id="271" r:id="rId11"/>
    <p:sldId id="275" r:id="rId12"/>
    <p:sldId id="276" r:id="rId13"/>
    <p:sldId id="278" r:id="rId14"/>
    <p:sldId id="279" r:id="rId15"/>
    <p:sldId id="283" r:id="rId16"/>
    <p:sldId id="272" r:id="rId17"/>
    <p:sldId id="287" r:id="rId18"/>
    <p:sldId id="288" r:id="rId19"/>
    <p:sldId id="282" r:id="rId20"/>
    <p:sldId id="281" r:id="rId21"/>
    <p:sldId id="284" r:id="rId22"/>
    <p:sldId id="285" r:id="rId23"/>
    <p:sldId id="286" r:id="rId24"/>
    <p:sldId id="273" r:id="rId25"/>
    <p:sldId id="274" r:id="rId26"/>
    <p:sldId id="264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E2C"/>
    <a:srgbClr val="FF5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>
      <p:cViewPr varScale="1">
        <p:scale>
          <a:sx n="121" d="100"/>
          <a:sy n="121" d="100"/>
        </p:scale>
        <p:origin x="14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2DC97-4288-47DE-80FF-DB8BF5A1C8CC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99ECB-48DD-42F6-89E1-99E48D740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4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77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56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01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99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23004" y="332413"/>
            <a:ext cx="8682976" cy="4673897"/>
          </a:xfrm>
          <a:prstGeom prst="rect">
            <a:avLst/>
          </a:prstGeom>
          <a:noFill/>
          <a:ln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124270" y="207400"/>
            <a:ext cx="1057159" cy="10571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2" y="112510"/>
            <a:ext cx="1181429" cy="1152048"/>
            <a:chOff x="6838572" y="1707654"/>
            <a:chExt cx="1528980" cy="1490956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7" name="도넛 6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도넛 7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직사각형 5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015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61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2627784" y="807554"/>
            <a:ext cx="3888432" cy="3528392"/>
            <a:chOff x="2627784" y="807554"/>
            <a:chExt cx="3888432" cy="3528392"/>
          </a:xfrm>
        </p:grpSpPr>
        <p:sp>
          <p:nvSpPr>
            <p:cNvPr id="7" name="도넛 6"/>
            <p:cNvSpPr/>
            <p:nvPr userDrawn="1"/>
          </p:nvSpPr>
          <p:spPr>
            <a:xfrm>
              <a:off x="2807804" y="807554"/>
              <a:ext cx="3528392" cy="3528392"/>
            </a:xfrm>
            <a:prstGeom prst="donut">
              <a:avLst>
                <a:gd name="adj" fmla="val 7052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도넛 7"/>
            <p:cNvSpPr/>
            <p:nvPr userDrawn="1"/>
          </p:nvSpPr>
          <p:spPr>
            <a:xfrm>
              <a:off x="3082026" y="1081776"/>
              <a:ext cx="2979948" cy="2979948"/>
            </a:xfrm>
            <a:prstGeom prst="donut">
              <a:avLst>
                <a:gd name="adj" fmla="val 1934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 rot="19947125">
              <a:off x="2627784" y="2067694"/>
              <a:ext cx="388843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619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2627784" y="807554"/>
            <a:ext cx="3888432" cy="3528392"/>
            <a:chOff x="2627784" y="807554"/>
            <a:chExt cx="3888432" cy="3528392"/>
          </a:xfrm>
        </p:grpSpPr>
        <p:sp>
          <p:nvSpPr>
            <p:cNvPr id="7" name="도넛 6"/>
            <p:cNvSpPr/>
            <p:nvPr userDrawn="1"/>
          </p:nvSpPr>
          <p:spPr>
            <a:xfrm>
              <a:off x="2807804" y="807554"/>
              <a:ext cx="3528392" cy="3528392"/>
            </a:xfrm>
            <a:prstGeom prst="donut">
              <a:avLst>
                <a:gd name="adj" fmla="val 7052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도넛 7"/>
            <p:cNvSpPr/>
            <p:nvPr userDrawn="1"/>
          </p:nvSpPr>
          <p:spPr>
            <a:xfrm>
              <a:off x="3082026" y="1081776"/>
              <a:ext cx="2979948" cy="2979948"/>
            </a:xfrm>
            <a:prstGeom prst="donut">
              <a:avLst>
                <a:gd name="adj" fmla="val 1934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 rot="19947125">
              <a:off x="2627784" y="2067694"/>
              <a:ext cx="388843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이등변 삼각형 5"/>
          <p:cNvSpPr/>
          <p:nvPr userDrawn="1"/>
        </p:nvSpPr>
        <p:spPr>
          <a:xfrm rot="9071116">
            <a:off x="2859830" y="833404"/>
            <a:ext cx="584705" cy="504056"/>
          </a:xfrm>
          <a:prstGeom prst="triangle">
            <a:avLst>
              <a:gd name="adj" fmla="val 13730"/>
            </a:avLst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31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683568" y="1735068"/>
            <a:ext cx="1528981" cy="1463542"/>
            <a:chOff x="683568" y="1735068"/>
            <a:chExt cx="1528981" cy="1463542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844397" y="1830458"/>
              <a:ext cx="1368152" cy="1368152"/>
              <a:chOff x="323528" y="699542"/>
              <a:chExt cx="3528392" cy="3528392"/>
            </a:xfrm>
          </p:grpSpPr>
          <p:sp>
            <p:nvSpPr>
              <p:cNvPr id="6" name="도넛 5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도넛 9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직사각형 19"/>
            <p:cNvSpPr/>
            <p:nvPr userDrawn="1"/>
          </p:nvSpPr>
          <p:spPr>
            <a:xfrm>
              <a:off x="683568" y="1735068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2735236" y="1725930"/>
            <a:ext cx="1528981" cy="1472680"/>
            <a:chOff x="2735236" y="1725930"/>
            <a:chExt cx="1528981" cy="1472680"/>
          </a:xfrm>
        </p:grpSpPr>
        <p:grpSp>
          <p:nvGrpSpPr>
            <p:cNvPr id="11" name="그룹 10"/>
            <p:cNvGrpSpPr/>
            <p:nvPr userDrawn="1"/>
          </p:nvGrpSpPr>
          <p:grpSpPr>
            <a:xfrm>
              <a:off x="2896065" y="1830458"/>
              <a:ext cx="1368152" cy="1368152"/>
              <a:chOff x="323528" y="699542"/>
              <a:chExt cx="3528392" cy="3528392"/>
            </a:xfrm>
          </p:grpSpPr>
          <p:sp>
            <p:nvSpPr>
              <p:cNvPr id="12" name="도넛 11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도넛 12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직사각형 20"/>
            <p:cNvSpPr/>
            <p:nvPr userDrawn="1"/>
          </p:nvSpPr>
          <p:spPr>
            <a:xfrm>
              <a:off x="2735236" y="1725930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4786904" y="1716792"/>
            <a:ext cx="1528981" cy="1481818"/>
            <a:chOff x="4786904" y="1716792"/>
            <a:chExt cx="1528981" cy="1481818"/>
          </a:xfrm>
        </p:grpSpPr>
        <p:grpSp>
          <p:nvGrpSpPr>
            <p:cNvPr id="14" name="그룹 13"/>
            <p:cNvGrpSpPr/>
            <p:nvPr userDrawn="1"/>
          </p:nvGrpSpPr>
          <p:grpSpPr>
            <a:xfrm>
              <a:off x="4947733" y="1830458"/>
              <a:ext cx="1368152" cy="1368152"/>
              <a:chOff x="323528" y="699542"/>
              <a:chExt cx="3528392" cy="3528392"/>
            </a:xfrm>
          </p:grpSpPr>
          <p:sp>
            <p:nvSpPr>
              <p:cNvPr id="15" name="도넛 14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도넛 15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/>
            <p:cNvSpPr/>
            <p:nvPr userDrawn="1"/>
          </p:nvSpPr>
          <p:spPr>
            <a:xfrm>
              <a:off x="4786904" y="1716792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 userDrawn="1"/>
        </p:nvGrpSpPr>
        <p:grpSpPr>
          <a:xfrm>
            <a:off x="6838572" y="1707654"/>
            <a:ext cx="1528980" cy="1490956"/>
            <a:chOff x="6838572" y="1707654"/>
            <a:chExt cx="1528980" cy="1490956"/>
          </a:xfrm>
        </p:grpSpPr>
        <p:grpSp>
          <p:nvGrpSpPr>
            <p:cNvPr id="17" name="그룹 16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18" name="도넛 17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도넛 18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3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683568" y="1735068"/>
            <a:ext cx="1528981" cy="1463542"/>
            <a:chOff x="683568" y="1735068"/>
            <a:chExt cx="1528981" cy="1463542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844397" y="1830458"/>
              <a:ext cx="1368152" cy="1368152"/>
              <a:chOff x="323528" y="699542"/>
              <a:chExt cx="3528392" cy="3528392"/>
            </a:xfrm>
          </p:grpSpPr>
          <p:sp>
            <p:nvSpPr>
              <p:cNvPr id="6" name="도넛 5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도넛 9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직사각형 19"/>
            <p:cNvSpPr/>
            <p:nvPr userDrawn="1"/>
          </p:nvSpPr>
          <p:spPr>
            <a:xfrm>
              <a:off x="683568" y="1735068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2735236" y="1725930"/>
            <a:ext cx="1528981" cy="1472680"/>
            <a:chOff x="2735236" y="1725930"/>
            <a:chExt cx="1528981" cy="1472680"/>
          </a:xfrm>
        </p:grpSpPr>
        <p:grpSp>
          <p:nvGrpSpPr>
            <p:cNvPr id="11" name="그룹 10"/>
            <p:cNvGrpSpPr/>
            <p:nvPr userDrawn="1"/>
          </p:nvGrpSpPr>
          <p:grpSpPr>
            <a:xfrm>
              <a:off x="2896065" y="1830458"/>
              <a:ext cx="1368152" cy="1368152"/>
              <a:chOff x="323528" y="699542"/>
              <a:chExt cx="3528392" cy="3528392"/>
            </a:xfrm>
          </p:grpSpPr>
          <p:sp>
            <p:nvSpPr>
              <p:cNvPr id="12" name="도넛 11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도넛 12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직사각형 20"/>
            <p:cNvSpPr/>
            <p:nvPr userDrawn="1"/>
          </p:nvSpPr>
          <p:spPr>
            <a:xfrm>
              <a:off x="2735236" y="1725930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4786904" y="1716792"/>
            <a:ext cx="1528981" cy="1481818"/>
            <a:chOff x="4786904" y="1716792"/>
            <a:chExt cx="1528981" cy="1481818"/>
          </a:xfrm>
        </p:grpSpPr>
        <p:grpSp>
          <p:nvGrpSpPr>
            <p:cNvPr id="14" name="그룹 13"/>
            <p:cNvGrpSpPr/>
            <p:nvPr userDrawn="1"/>
          </p:nvGrpSpPr>
          <p:grpSpPr>
            <a:xfrm>
              <a:off x="4947733" y="1830458"/>
              <a:ext cx="1368152" cy="1368152"/>
              <a:chOff x="323528" y="699542"/>
              <a:chExt cx="3528392" cy="3528392"/>
            </a:xfrm>
          </p:grpSpPr>
          <p:sp>
            <p:nvSpPr>
              <p:cNvPr id="15" name="도넛 14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도넛 15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/>
            <p:cNvSpPr/>
            <p:nvPr userDrawn="1"/>
          </p:nvSpPr>
          <p:spPr>
            <a:xfrm>
              <a:off x="4786904" y="1716792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 userDrawn="1"/>
        </p:nvGrpSpPr>
        <p:grpSpPr>
          <a:xfrm>
            <a:off x="6838572" y="1707654"/>
            <a:ext cx="1528980" cy="1490956"/>
            <a:chOff x="6838572" y="1707654"/>
            <a:chExt cx="1528980" cy="1490956"/>
          </a:xfrm>
        </p:grpSpPr>
        <p:grpSp>
          <p:nvGrpSpPr>
            <p:cNvPr id="17" name="그룹 16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18" name="도넛 17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도넛 18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876732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929906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4983080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7036254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3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28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17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6201" y="1509921"/>
            <a:ext cx="41715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Spring</a:t>
            </a:r>
          </a:p>
          <a:p>
            <a:pPr algn="ctr"/>
            <a:r>
              <a:rPr lang="en-US" altLang="ko-KR" sz="44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en-US" altLang="ko-KR" sz="4400" dirty="0" err="1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MyBatis</a:t>
            </a:r>
            <a:endParaRPr lang="ko-KR" altLang="en-US" sz="44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3363838"/>
            <a:ext cx="22322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- 3</a:t>
            </a:r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 프로젝트 발표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심재준</a:t>
            </a:r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전슬기 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이해나 김태현 </a:t>
            </a:r>
            <a:r>
              <a:rPr lang="ko-KR" altLang="en-US" sz="1400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장윤하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김현진 김한주 </a:t>
            </a:r>
            <a:r>
              <a:rPr lang="ko-KR" altLang="en-US" sz="1400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박의영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98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5113274" y="1592530"/>
            <a:ext cx="3532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비회원도 이용 가능함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신청 </a:t>
            </a:r>
            <a:r>
              <a:rPr lang="ko-KR" altLang="ko-KR" sz="1200" dirty="0"/>
              <a:t>정보를 등록하면 테이블에 삽입</a:t>
            </a:r>
            <a:r>
              <a:rPr lang="en-US" altLang="ko-KR" sz="1200" dirty="0"/>
              <a:t>(</a:t>
            </a:r>
            <a:r>
              <a:rPr lang="ko-KR" altLang="en-US" sz="1200" dirty="0"/>
              <a:t>예약신청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목록을 </a:t>
            </a:r>
            <a:r>
              <a:rPr lang="en-US" altLang="ko-KR" sz="1200" dirty="0" err="1"/>
              <a:t>db</a:t>
            </a:r>
            <a:r>
              <a:rPr lang="ko-KR" altLang="en-US" sz="1200" dirty="0"/>
              <a:t>에서 가져와서 사용</a:t>
            </a:r>
            <a:endParaRPr lang="en-US" altLang="ko-KR" sz="1200" dirty="0"/>
          </a:p>
          <a:p>
            <a:pPr fontAlgn="ctr"/>
            <a:r>
              <a:rPr lang="en-US" altLang="ko-KR" sz="1200" dirty="0"/>
              <a:t>    (</a:t>
            </a:r>
            <a:r>
              <a:rPr lang="ko-KR" altLang="en-US" sz="1200" dirty="0"/>
              <a:t>예약인 구분</a:t>
            </a:r>
            <a:r>
              <a:rPr lang="en-US" altLang="ko-KR" sz="1200" dirty="0"/>
              <a:t>,</a:t>
            </a:r>
            <a:r>
              <a:rPr lang="ko-KR" altLang="en-US" sz="1200" dirty="0"/>
              <a:t>선택과목 목록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예약신청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D35D29-7EA4-4466-A719-BBF4FAE6E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04" y="1048067"/>
            <a:ext cx="3768164" cy="2320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55A031-14B7-441D-8C55-A399BBBC4E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423" y="3539061"/>
            <a:ext cx="3819727" cy="10869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563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214105" y="2925592"/>
            <a:ext cx="35326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회원 정보를 등록하면 테이블에 삽입</a:t>
            </a:r>
            <a:r>
              <a:rPr lang="en-US" altLang="ko-KR" sz="1200" dirty="0"/>
              <a:t>(</a:t>
            </a:r>
            <a:r>
              <a:rPr lang="ko-KR" altLang="ko-KR" sz="1200" dirty="0"/>
              <a:t>회원가입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비밀번호 유효성 검사</a:t>
            </a:r>
            <a:endParaRPr lang="en-US" altLang="ko-KR" sz="1200" dirty="0"/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아이디 유효성 검사</a:t>
            </a:r>
            <a:r>
              <a:rPr lang="en-US" altLang="ko-KR" sz="1200" dirty="0"/>
              <a:t>(</a:t>
            </a:r>
            <a:r>
              <a:rPr lang="ko-KR" altLang="ko-KR" sz="1200" dirty="0"/>
              <a:t>중복 검사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주소 </a:t>
            </a:r>
            <a:r>
              <a:rPr lang="en-US" altLang="ko-KR" sz="1200" dirty="0"/>
              <a:t>Open API </a:t>
            </a:r>
            <a:r>
              <a:rPr lang="ko-KR" altLang="ko-KR" sz="1200" dirty="0"/>
              <a:t>이</a:t>
            </a:r>
            <a:r>
              <a:rPr lang="ko-KR" altLang="en-US" sz="1200" dirty="0"/>
              <a:t>용</a:t>
            </a:r>
            <a:r>
              <a:rPr lang="en-US" altLang="ko-KR" sz="1200" dirty="0"/>
              <a:t>(juso.go.kr)</a:t>
            </a:r>
            <a:endParaRPr lang="ko-KR" altLang="ko-KR" sz="1200" dirty="0"/>
          </a:p>
          <a:p>
            <a:endParaRPr lang="ko-KR" altLang="en-US" sz="1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-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회원가입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969E30-CCD5-4585-9926-D44257894A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37880"/>
            <a:ext cx="2351024" cy="3775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CCFA58-E725-4173-AD94-428DF861C4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152576"/>
            <a:ext cx="2948075" cy="17024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971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932040" y="3774897"/>
            <a:ext cx="3604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등록된 과정 목록을 볼 수 있음</a:t>
            </a:r>
            <a:endParaRPr lang="en-US" altLang="ko-KR" sz="1200" dirty="0"/>
          </a:p>
          <a:p>
            <a:pPr fontAlgn="ctr"/>
            <a:endParaRPr lang="en-US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카테고리</a:t>
            </a:r>
            <a:r>
              <a:rPr lang="en-US" altLang="ko-KR" sz="1200" dirty="0"/>
              <a:t> </a:t>
            </a:r>
            <a:r>
              <a:rPr lang="ko-KR" altLang="en-US" sz="1200" dirty="0"/>
              <a:t>등을 설정하여 과정 추가 가능</a:t>
            </a:r>
            <a:endParaRPr lang="ko-KR" altLang="en-US" sz="1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과정 목록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CF940C-8226-4F48-8D0F-C1491DF7AF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63" y="1036758"/>
            <a:ext cx="3297237" cy="3784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064BE1-CC3E-4188-B4E9-EF15E1A2C7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964" y="748659"/>
            <a:ext cx="3375093" cy="25717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8A38B8B5-497E-4E95-903A-9AA32C84BF4C}"/>
              </a:ext>
            </a:extLst>
          </p:cNvPr>
          <p:cNvCxnSpPr>
            <a:cxnSpLocks/>
          </p:cNvCxnSpPr>
          <p:nvPr/>
        </p:nvCxnSpPr>
        <p:spPr>
          <a:xfrm flipV="1">
            <a:off x="4644008" y="1995686"/>
            <a:ext cx="357786" cy="2880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44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893570" y="3147814"/>
            <a:ext cx="3604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카테고리를 추가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  <a:r>
              <a:rPr lang="en-US" altLang="ko-KR" sz="1200" dirty="0"/>
              <a:t>, </a:t>
            </a:r>
            <a:r>
              <a:rPr lang="ko-KR" altLang="en-US" sz="1200" dirty="0"/>
              <a:t>수정 할 수 있음</a:t>
            </a:r>
            <a:endParaRPr lang="en-US" altLang="ko-KR" sz="1200" dirty="0"/>
          </a:p>
          <a:p>
            <a:pPr fontAlgn="ctr"/>
            <a:endParaRPr lang="en-US" altLang="ko-KR" sz="1200" dirty="0"/>
          </a:p>
          <a:p>
            <a:pPr fontAlgn="ctr"/>
            <a:r>
              <a:rPr lang="en-US" altLang="ko-KR" sz="1200" dirty="0"/>
              <a:t> - Ajax</a:t>
            </a:r>
            <a:r>
              <a:rPr lang="ko-KR" altLang="en-US" sz="1200" dirty="0"/>
              <a:t>로 구현</a:t>
            </a:r>
            <a:r>
              <a:rPr lang="en-US" altLang="ko-KR" sz="1200" dirty="0"/>
              <a:t>.</a:t>
            </a:r>
            <a:endParaRPr lang="ko-KR" altLang="en-US" sz="1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과정 카테고리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5DD2DA-004E-4489-A541-E01685CD0E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627534"/>
            <a:ext cx="2870026" cy="41017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090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160018" y="3997209"/>
            <a:ext cx="3532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ctr">
              <a:buFontTx/>
              <a:buChar char="-"/>
            </a:pPr>
            <a:r>
              <a:rPr lang="ko-KR" altLang="en-US" sz="1200" dirty="0"/>
              <a:t>공고 등록</a:t>
            </a:r>
            <a:endParaRPr lang="en-US" altLang="ko-KR" sz="1200" dirty="0"/>
          </a:p>
          <a:p>
            <a:pPr marL="171450" indent="-171450" fontAlgn="ctr">
              <a:buFontTx/>
              <a:buChar char="-"/>
            </a:pPr>
            <a:r>
              <a:rPr lang="ko-KR" altLang="en-US" sz="1200" dirty="0"/>
              <a:t>회사 정보를 소개하고 등록 할 수 있음</a:t>
            </a:r>
            <a:endParaRPr lang="en-US" altLang="ko-KR" sz="1200" dirty="0"/>
          </a:p>
          <a:p>
            <a:pPr fontAlgn="ctr"/>
            <a:endParaRPr lang="ko-KR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공고 등록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3377BE-9A0E-41AC-A2ED-314FCBE2E6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204" y="1131590"/>
            <a:ext cx="1554120" cy="3511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2DC2FB-0B52-4D6A-B977-FA1D925FCA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704216"/>
            <a:ext cx="4292897" cy="306311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B26B4B4F-6A0A-48BC-B667-CD6FF3AD14A5}"/>
              </a:ext>
            </a:extLst>
          </p:cNvPr>
          <p:cNvCxnSpPr/>
          <p:nvPr/>
        </p:nvCxnSpPr>
        <p:spPr>
          <a:xfrm flipV="1">
            <a:off x="2987824" y="2283718"/>
            <a:ext cx="792088" cy="7200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돋보기에 대한 이미지 검색결과">
            <a:extLst>
              <a:ext uri="{FF2B5EF4-FFF2-40B4-BE49-F238E27FC236}">
                <a16:creationId xmlns:a16="http://schemas.microsoft.com/office/drawing/2014/main" id="{2A5D9044-1041-4F92-8CD1-777F4DB9B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242" y="150512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05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226863" y="3291830"/>
            <a:ext cx="468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공고 목록을 볼 수 있음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일반 공고의 목록과 내 공고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(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내가 올린 공고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)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로 설정된 목록을 따로 볼 수 있음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공고 목록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84CCFE-4E42-4CE0-8ACB-F7E3AF7A09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60851"/>
            <a:ext cx="4030727" cy="19818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9A06FC-E1BC-4568-A18F-5672564E66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92" y="1739586"/>
            <a:ext cx="3295099" cy="2689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49FC39-630F-4E6B-BAFB-7A56504DF281}"/>
              </a:ext>
            </a:extLst>
          </p:cNvPr>
          <p:cNvSpPr txBox="1"/>
          <p:nvPr/>
        </p:nvSpPr>
        <p:spPr>
          <a:xfrm>
            <a:off x="2051720" y="4560308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내 공고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B6F89-9886-4056-A485-286BC79F357D}"/>
              </a:ext>
            </a:extLst>
          </p:cNvPr>
          <p:cNvSpPr txBox="1"/>
          <p:nvPr/>
        </p:nvSpPr>
        <p:spPr>
          <a:xfrm>
            <a:off x="6108747" y="2626941"/>
            <a:ext cx="89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공고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82BE42AD-5B81-4B34-8FCE-C6B781615C37}"/>
              </a:ext>
            </a:extLst>
          </p:cNvPr>
          <p:cNvSpPr/>
          <p:nvPr/>
        </p:nvSpPr>
        <p:spPr>
          <a:xfrm>
            <a:off x="6036739" y="2671411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348F676E-9DD9-47B8-A8BB-382528F8F52F}"/>
              </a:ext>
            </a:extLst>
          </p:cNvPr>
          <p:cNvSpPr/>
          <p:nvPr/>
        </p:nvSpPr>
        <p:spPr>
          <a:xfrm>
            <a:off x="1979712" y="4603716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7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226863" y="3291830"/>
            <a:ext cx="468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현재 강의 목록을 볼 수 있음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강의 수강생 목록을 확인 할 수 있음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수강생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강의 목록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en-US" sz="1200" dirty="0" err="1">
                <a:latin typeface="10X10" panose="020D0604000000000000" pitchFamily="50" charset="-127"/>
                <a:ea typeface="10X10" panose="020D0604000000000000" pitchFamily="50" charset="-127"/>
              </a:rPr>
              <a:t>매니져</a:t>
            </a:r>
            <a:r>
              <a: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rPr>
              <a:t> 메뉴</a:t>
            </a:r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endParaRPr lang="ko-KR" altLang="en-US" sz="12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9FC39-630F-4E6B-BAFB-7A56504DF281}"/>
              </a:ext>
            </a:extLst>
          </p:cNvPr>
          <p:cNvSpPr txBox="1"/>
          <p:nvPr/>
        </p:nvSpPr>
        <p:spPr>
          <a:xfrm>
            <a:off x="2051720" y="4560308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강의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B6F89-9886-4056-A485-286BC79F357D}"/>
              </a:ext>
            </a:extLst>
          </p:cNvPr>
          <p:cNvSpPr txBox="1"/>
          <p:nvPr/>
        </p:nvSpPr>
        <p:spPr>
          <a:xfrm>
            <a:off x="6326133" y="2898156"/>
            <a:ext cx="89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수강생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82BE42AD-5B81-4B34-8FCE-C6B781615C37}"/>
              </a:ext>
            </a:extLst>
          </p:cNvPr>
          <p:cNvSpPr/>
          <p:nvPr/>
        </p:nvSpPr>
        <p:spPr>
          <a:xfrm>
            <a:off x="6254125" y="2942626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348F676E-9DD9-47B8-A8BB-382528F8F52F}"/>
              </a:ext>
            </a:extLst>
          </p:cNvPr>
          <p:cNvSpPr/>
          <p:nvPr/>
        </p:nvSpPr>
        <p:spPr>
          <a:xfrm>
            <a:off x="1979712" y="4603716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6AE201-89EA-4AFB-9AC0-9B5991658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55274"/>
            <a:ext cx="3847798" cy="20882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A59386-37E8-4140-AB0C-432247406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76" y="2157499"/>
            <a:ext cx="3750287" cy="20353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91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226863" y="3291830"/>
            <a:ext cx="468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출결 관리에서 출결 상태를 확인함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해당 날짜에 대한 정보를 볼 수 있음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1" y="563993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출결 관리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en-US" sz="1200" dirty="0" err="1">
                <a:latin typeface="10X10" panose="020D0604000000000000" pitchFamily="50" charset="-127"/>
                <a:ea typeface="10X10" panose="020D0604000000000000" pitchFamily="50" charset="-127"/>
              </a:rPr>
              <a:t>매니져</a:t>
            </a:r>
            <a:r>
              <a: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rPr>
              <a:t> 메뉴</a:t>
            </a:r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endParaRPr lang="ko-KR" altLang="en-US" sz="1200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EABC9A-D615-434F-B1B5-F6DCC080C5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812" y="563994"/>
            <a:ext cx="4230243" cy="2295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1C4907-3A11-4B2E-843E-A6624F520C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44" y="2283718"/>
            <a:ext cx="3582433" cy="19442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70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543140" y="3528352"/>
            <a:ext cx="43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학생 출석 상태를 확인 가능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휴가 신청 희망일을 지정하고 사유를 작성하여 신청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출결 확인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,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휴가신청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rPr>
              <a:t>학생 메뉴</a:t>
            </a:r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endParaRPr lang="ko-KR" altLang="en-US" sz="12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9FC39-630F-4E6B-BAFB-7A56504DF281}"/>
              </a:ext>
            </a:extLst>
          </p:cNvPr>
          <p:cNvSpPr txBox="1"/>
          <p:nvPr/>
        </p:nvSpPr>
        <p:spPr>
          <a:xfrm>
            <a:off x="2051720" y="4348675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출석 상황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B6F89-9886-4056-A485-286BC79F357D}"/>
              </a:ext>
            </a:extLst>
          </p:cNvPr>
          <p:cNvSpPr txBox="1"/>
          <p:nvPr/>
        </p:nvSpPr>
        <p:spPr>
          <a:xfrm>
            <a:off x="6336987" y="3139663"/>
            <a:ext cx="89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휴가 신청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82BE42AD-5B81-4B34-8FCE-C6B781615C37}"/>
              </a:ext>
            </a:extLst>
          </p:cNvPr>
          <p:cNvSpPr/>
          <p:nvPr/>
        </p:nvSpPr>
        <p:spPr>
          <a:xfrm>
            <a:off x="6264979" y="3184133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348F676E-9DD9-47B8-A8BB-382528F8F52F}"/>
              </a:ext>
            </a:extLst>
          </p:cNvPr>
          <p:cNvSpPr/>
          <p:nvPr/>
        </p:nvSpPr>
        <p:spPr>
          <a:xfrm>
            <a:off x="1979712" y="4392083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D43C0A-212B-46DE-9E48-746F06EE03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03457"/>
            <a:ext cx="3623254" cy="19663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83ABB7-49FA-4904-B0FD-70D1EA9F2C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132" y="840992"/>
            <a:ext cx="3970562" cy="2154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351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6EEA5D-17E4-483C-9EAE-B5E04FE56D96}"/>
              </a:ext>
            </a:extLst>
          </p:cNvPr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161B7-DEAE-478C-B542-79B1A7DCF2E9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별 주요업무</a:t>
            </a:r>
            <a:endParaRPr lang="en-US" altLang="ko-KR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75609-AAFC-425D-AD9C-F78F2A31D89D}"/>
              </a:ext>
            </a:extLst>
          </p:cNvPr>
          <p:cNvSpPr txBox="1"/>
          <p:nvPr/>
        </p:nvSpPr>
        <p:spPr>
          <a:xfrm>
            <a:off x="2339752" y="1527351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이해나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id="{05BF5995-AD3E-4047-B484-3260573DB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32" y="3137040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9F4A92-8F56-4578-9636-00533E0D25E9}"/>
              </a:ext>
            </a:extLst>
          </p:cNvPr>
          <p:cNvSpPr txBox="1"/>
          <p:nvPr/>
        </p:nvSpPr>
        <p:spPr>
          <a:xfrm>
            <a:off x="2195736" y="343584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김태현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06268-D7B7-4764-94E8-9F2048422E74}"/>
              </a:ext>
            </a:extLst>
          </p:cNvPr>
          <p:cNvSpPr txBox="1"/>
          <p:nvPr/>
        </p:nvSpPr>
        <p:spPr>
          <a:xfrm>
            <a:off x="6372200" y="343584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심재준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A023B2-6483-4057-B661-B335796A3C8B}"/>
              </a:ext>
            </a:extLst>
          </p:cNvPr>
          <p:cNvSpPr txBox="1"/>
          <p:nvPr/>
        </p:nvSpPr>
        <p:spPr>
          <a:xfrm>
            <a:off x="6303826" y="1532680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전슬기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F8E6919-A9C7-4654-AEB7-E697FE4211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78" y="3137039"/>
            <a:ext cx="1442467" cy="1442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74" name="Picture 2" descr="https://data.whicdn.com/images/5242460/original.jpg"/>
          <p:cNvPicPr>
            <a:picLocks noChangeAspect="1" noChangeArrowheads="1"/>
          </p:cNvPicPr>
          <p:nvPr/>
        </p:nvPicPr>
        <p:blipFill>
          <a:blip r:embed="rId4" cstate="print"/>
          <a:srcRect l="4388" r="7845"/>
          <a:stretch>
            <a:fillRect/>
          </a:stretch>
        </p:blipFill>
        <p:spPr bwMode="auto">
          <a:xfrm>
            <a:off x="611560" y="1419622"/>
            <a:ext cx="1440160" cy="144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411760" y="1998266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로그인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취업연계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E77100-1325-4AE2-8632-F3EEB07A6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78" y="1420755"/>
            <a:ext cx="1442467" cy="14424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824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227627" y="629275"/>
            <a:ext cx="268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</a:t>
            </a:r>
            <a:r>
              <a:rPr lang="ko-KR" altLang="en-US" sz="3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4067944" y="1275606"/>
            <a:ext cx="956284" cy="0"/>
          </a:xfrm>
          <a:prstGeom prst="line">
            <a:avLst/>
          </a:prstGeom>
          <a:ln cap="rnd" cmpd="thickThin">
            <a:solidFill>
              <a:srgbClr val="FF5552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1328" y="2211179"/>
            <a:ext cx="1306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개발환경</a:t>
            </a:r>
            <a:endParaRPr lang="en-US" altLang="ko-KR" sz="16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업무일정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17710" y="2334291"/>
            <a:ext cx="58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ERD</a:t>
            </a:r>
            <a:endParaRPr lang="ko-KR" altLang="en-US" sz="16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49536" y="2324533"/>
            <a:ext cx="106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기능구현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64288" y="2180402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C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b="1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팀원별</a:t>
            </a:r>
            <a:r>
              <a:rPr lang="ko-KR" altLang="en-US" b="1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b="1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b="1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주요업무</a:t>
            </a:r>
            <a:endParaRPr lang="en-US" altLang="ko-KR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8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6EEA5D-17E4-483C-9EAE-B5E04FE56D96}"/>
              </a:ext>
            </a:extLst>
          </p:cNvPr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161B7-DEAE-478C-B542-79B1A7DCF2E9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별 주요업무</a:t>
            </a:r>
            <a:endParaRPr lang="en-US" altLang="ko-KR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75609-AAFC-425D-AD9C-F78F2A31D89D}"/>
              </a:ext>
            </a:extLst>
          </p:cNvPr>
          <p:cNvSpPr txBox="1"/>
          <p:nvPr/>
        </p:nvSpPr>
        <p:spPr>
          <a:xfrm>
            <a:off x="2339752" y="1527351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장윤하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id="{32C2D10B-5C1A-45A1-8D98-0E82C356F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33" y="1379223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id="{05BF5995-AD3E-4047-B484-3260573DB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32" y="3137040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9F4A92-8F56-4578-9636-00533E0D25E9}"/>
              </a:ext>
            </a:extLst>
          </p:cNvPr>
          <p:cNvSpPr txBox="1"/>
          <p:nvPr/>
        </p:nvSpPr>
        <p:spPr>
          <a:xfrm>
            <a:off x="2195736" y="343584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김한주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id="{BCCC112F-7052-4A7C-B4AA-57969C7D9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18" y="3137040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406268-D7B7-4764-94E8-9F2048422E74}"/>
              </a:ext>
            </a:extLst>
          </p:cNvPr>
          <p:cNvSpPr txBox="1"/>
          <p:nvPr/>
        </p:nvSpPr>
        <p:spPr>
          <a:xfrm>
            <a:off x="6283256" y="343584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박의영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A023B2-6483-4057-B661-B335796A3C8B}"/>
              </a:ext>
            </a:extLst>
          </p:cNvPr>
          <p:cNvSpPr txBox="1"/>
          <p:nvPr/>
        </p:nvSpPr>
        <p:spPr>
          <a:xfrm>
            <a:off x="6282819" y="1527351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김현진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31981B-F839-4516-BAA4-D9A455C2172E}"/>
              </a:ext>
            </a:extLst>
          </p:cNvPr>
          <p:cNvSpPr txBox="1"/>
          <p:nvPr/>
        </p:nvSpPr>
        <p:spPr>
          <a:xfrm>
            <a:off x="6444208" y="1925419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예약 상담 신청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0E1ABF-79C3-45AD-AB8F-810B1058A6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0" b="15635"/>
          <a:stretch/>
        </p:blipFill>
        <p:spPr>
          <a:xfrm>
            <a:off x="4693553" y="1379222"/>
            <a:ext cx="1452195" cy="14424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6177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6121" y="2187030"/>
            <a:ext cx="2911759" cy="769441"/>
          </a:xfrm>
          <a:prstGeom prst="rect">
            <a:avLst/>
          </a:prstGeom>
          <a:noFill/>
          <a:effectLst>
            <a:outerShdw dist="38100" dir="3000000" algn="ctr" rotWithShape="0">
              <a:srgbClr val="FF5552">
                <a:alpha val="50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44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49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9104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D3CDA6-CB11-4728-B722-05E8992D2245}"/>
              </a:ext>
            </a:extLst>
          </p:cNvPr>
          <p:cNvSpPr txBox="1"/>
          <p:nvPr/>
        </p:nvSpPr>
        <p:spPr>
          <a:xfrm>
            <a:off x="1331640" y="595549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개발환경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&amp;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업무일정</a:t>
            </a:r>
            <a:endParaRPr lang="ko-KR" altLang="en-US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C60907E-11DE-4B90-82FA-077C68792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077768"/>
              </p:ext>
            </p:extLst>
          </p:nvPr>
        </p:nvGraphicFramePr>
        <p:xfrm>
          <a:off x="5769638" y="752035"/>
          <a:ext cx="3092053" cy="374246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21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프로젝트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2017.</a:t>
                      </a:r>
                      <a:r>
                        <a:rPr lang="en-US" altLang="ko-KR" sz="100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10.24– 2017. 11. 22 (30</a:t>
                      </a:r>
                      <a:r>
                        <a:rPr lang="ko-KR" altLang="en-US" sz="100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일간</a:t>
                      </a:r>
                      <a:r>
                        <a:rPr lang="en-US" altLang="ko-KR" sz="100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)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쌍용교육센터 홈페이지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기존 쌍용교육센터 홈페이지의 비효율적인 부분 개선과 증진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개발 툴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언어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Eclipse Neon /</a:t>
                      </a:r>
                    </a:p>
                    <a:p>
                      <a:pPr algn="ctr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Java (JDK1.8)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7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개발 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Windows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846F0550-7FB4-4EEA-BEE7-FF712C338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40561"/>
              </p:ext>
            </p:extLst>
          </p:nvPr>
        </p:nvGraphicFramePr>
        <p:xfrm>
          <a:off x="417280" y="1225259"/>
          <a:ext cx="5184576" cy="316553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{5A111915-BE36-4E01-A7E5-04B1672EAD32}</a:tableStyleId>
              </a:tblPr>
              <a:tblGrid>
                <a:gridCol w="74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0123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10.24</a:t>
                      </a:r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11.22</a:t>
                      </a:r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프로젝트 기획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latin typeface="HY헤드라인M" pitchFamily="18" charset="-127"/>
                          <a:ea typeface="HY헤드라인M" pitchFamily="18" charset="-127"/>
                        </a:rPr>
                        <a:t>요구사항</a:t>
                      </a:r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 분석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데이터 설계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기능 설계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UI</a:t>
                      </a:r>
                      <a:r>
                        <a:rPr lang="en-US" sz="1200" baseline="0" dirty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HY헤드라인M" pitchFamily="18" charset="-127"/>
                          <a:ea typeface="HY헤드라인M" pitchFamily="18" charset="-127"/>
                        </a:rPr>
                        <a:t>설계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코딩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디버깅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Rectangle 45">
            <a:extLst>
              <a:ext uri="{FF2B5EF4-FFF2-40B4-BE49-F238E27FC236}">
                <a16:creationId xmlns:a16="http://schemas.microsoft.com/office/drawing/2014/main" id="{22D5BE16-CBBC-4E85-B6E6-654B23418E6B}"/>
              </a:ext>
            </a:extLst>
          </p:cNvPr>
          <p:cNvSpPr/>
          <p:nvPr/>
        </p:nvSpPr>
        <p:spPr>
          <a:xfrm>
            <a:off x="1714176" y="1699653"/>
            <a:ext cx="477999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25" name="Rectangle 45">
            <a:extLst>
              <a:ext uri="{FF2B5EF4-FFF2-40B4-BE49-F238E27FC236}">
                <a16:creationId xmlns:a16="http://schemas.microsoft.com/office/drawing/2014/main" id="{6FE8C2B0-0E3A-4F91-8215-F755BD6BB415}"/>
              </a:ext>
            </a:extLst>
          </p:cNvPr>
          <p:cNvSpPr/>
          <p:nvPr/>
        </p:nvSpPr>
        <p:spPr>
          <a:xfrm>
            <a:off x="1812720" y="2079000"/>
            <a:ext cx="477999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26" name="Rectangle 45">
            <a:extLst>
              <a:ext uri="{FF2B5EF4-FFF2-40B4-BE49-F238E27FC236}">
                <a16:creationId xmlns:a16="http://schemas.microsoft.com/office/drawing/2014/main" id="{3C069615-7F2A-45E5-9F09-0B2B2DC7902C}"/>
              </a:ext>
            </a:extLst>
          </p:cNvPr>
          <p:cNvSpPr/>
          <p:nvPr/>
        </p:nvSpPr>
        <p:spPr>
          <a:xfrm>
            <a:off x="2051720" y="2454684"/>
            <a:ext cx="799866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28" name="Rectangle 45">
            <a:extLst>
              <a:ext uri="{FF2B5EF4-FFF2-40B4-BE49-F238E27FC236}">
                <a16:creationId xmlns:a16="http://schemas.microsoft.com/office/drawing/2014/main" id="{83B60910-03C5-4F0C-99F3-156301D8BDB5}"/>
              </a:ext>
            </a:extLst>
          </p:cNvPr>
          <p:cNvSpPr/>
          <p:nvPr/>
        </p:nvSpPr>
        <p:spPr>
          <a:xfrm>
            <a:off x="2188945" y="2848378"/>
            <a:ext cx="1022050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34" name="Rectangle 45">
            <a:extLst>
              <a:ext uri="{FF2B5EF4-FFF2-40B4-BE49-F238E27FC236}">
                <a16:creationId xmlns:a16="http://schemas.microsoft.com/office/drawing/2014/main" id="{F9736FC2-E69D-4E72-9940-FD07D735B195}"/>
              </a:ext>
            </a:extLst>
          </p:cNvPr>
          <p:cNvSpPr/>
          <p:nvPr/>
        </p:nvSpPr>
        <p:spPr>
          <a:xfrm>
            <a:off x="2542980" y="3236580"/>
            <a:ext cx="933176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35" name="Rectangle 45">
            <a:extLst>
              <a:ext uri="{FF2B5EF4-FFF2-40B4-BE49-F238E27FC236}">
                <a16:creationId xmlns:a16="http://schemas.microsoft.com/office/drawing/2014/main" id="{006B4CCA-AF53-4D23-98FE-1DD7A8181662}"/>
              </a:ext>
            </a:extLst>
          </p:cNvPr>
          <p:cNvSpPr/>
          <p:nvPr/>
        </p:nvSpPr>
        <p:spPr>
          <a:xfrm>
            <a:off x="3009568" y="3629856"/>
            <a:ext cx="1866353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36" name="Rectangle 45">
            <a:extLst>
              <a:ext uri="{FF2B5EF4-FFF2-40B4-BE49-F238E27FC236}">
                <a16:creationId xmlns:a16="http://schemas.microsoft.com/office/drawing/2014/main" id="{C1AF42C5-0EBE-4137-8301-E504AFF34516}"/>
              </a:ext>
            </a:extLst>
          </p:cNvPr>
          <p:cNvSpPr/>
          <p:nvPr/>
        </p:nvSpPr>
        <p:spPr>
          <a:xfrm>
            <a:off x="4572000" y="4024448"/>
            <a:ext cx="933176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7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3FFA3-FF75-414A-A59A-8AB2236ABB72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2AF955-9430-4DBE-B41D-C66A9B9812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7614"/>
            <a:ext cx="4716016" cy="300741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C3BE569-6935-434C-88DD-9FAD5F57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69553"/>
              </p:ext>
            </p:extLst>
          </p:nvPr>
        </p:nvGraphicFramePr>
        <p:xfrm>
          <a:off x="6084168" y="2067694"/>
          <a:ext cx="2736304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전체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쌍용학원의 데이터 구조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비회원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회원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(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) 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강사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매니져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구분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61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27936"/>
              </p:ext>
            </p:extLst>
          </p:nvPr>
        </p:nvGraphicFramePr>
        <p:xfrm>
          <a:off x="6012160" y="2045533"/>
          <a:ext cx="288032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회원 테이블과 연결되어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수강생의 학력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자격증 등의 정보를 가짐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0AAEC669-0C7D-4EE0-A031-3E59A3CBEB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7614"/>
            <a:ext cx="4741660" cy="3007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 -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수강생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9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2-3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46974"/>
              </p:ext>
            </p:extLst>
          </p:nvPr>
        </p:nvGraphicFramePr>
        <p:xfrm>
          <a:off x="5777515" y="2948916"/>
          <a:ext cx="288032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프로젝트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과목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과목별로 프로젝트가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프로젝트의 첨부 파일과 정보가 있고 팀원들은 서로를 평가 할 수 있도록 함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 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과목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&amp;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프로젝트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521542-8EF6-4F38-905C-65F9DD4466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95686"/>
            <a:ext cx="4905820" cy="2260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9FED55-DC83-4BCE-AC60-CD7E1D9709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846" y="483518"/>
            <a:ext cx="2443577" cy="22047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96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2-4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304461"/>
              </p:ext>
            </p:extLst>
          </p:nvPr>
        </p:nvGraphicFramePr>
        <p:xfrm>
          <a:off x="5652120" y="2045533"/>
          <a:ext cx="324036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기업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수강생이나 학원에 연관된 기업에 대한 테이블들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회사의 형태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산업군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이름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주소등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정보를 가짐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 -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AFA8E7-A1D3-4474-9FBC-573CF1E958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30981"/>
            <a:ext cx="4264778" cy="3443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230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2-5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52120" y="2045533"/>
          <a:ext cx="324036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이력서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수강생의 이력서 정보를 가짐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경력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어학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학력 등의 정보를 가짐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 -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이력서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3BB24A-5AD9-479B-95F4-38C81A4D11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22965"/>
            <a:ext cx="4884653" cy="3227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99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2-6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538682"/>
              </p:ext>
            </p:extLst>
          </p:nvPr>
        </p:nvGraphicFramePr>
        <p:xfrm>
          <a:off x="5148064" y="3003798"/>
          <a:ext cx="324036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강사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매니져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강사와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매니져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각각 프로젝트 생성과 근무 등의 특성을 가짐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 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강사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dirty="0" err="1">
                <a:latin typeface="10X10" panose="020D0604000000000000" pitchFamily="50" charset="-127"/>
                <a:ea typeface="10X10" panose="020D0604000000000000" pitchFamily="50" charset="-127"/>
              </a:rPr>
              <a:t>매니져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12484F-B37A-405A-B824-5E70913785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401" y="679801"/>
            <a:ext cx="3240360" cy="20083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8C4DB8-8C5A-43D0-99B2-3374F1AB8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0" y="1377091"/>
            <a:ext cx="3452790" cy="31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3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포트폴리오_김현진</Template>
  <TotalTime>303</TotalTime>
  <Words>568</Words>
  <Application>Microsoft Office PowerPoint</Application>
  <PresentationFormat>화면 슬라이드 쇼(16:9)</PresentationFormat>
  <Paragraphs>167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21</vt:i4>
      </vt:variant>
    </vt:vector>
  </HeadingPairs>
  <TitlesOfParts>
    <vt:vector size="36" baseType="lpstr">
      <vt:lpstr>10X10</vt:lpstr>
      <vt:lpstr>HY나무B</vt:lpstr>
      <vt:lpstr>HY헤드라인M</vt:lpstr>
      <vt:lpstr>나눔스퀘어</vt:lpstr>
      <vt:lpstr>나눔스퀘어 Bold</vt:lpstr>
      <vt:lpstr>맑은 고딕</vt:lpstr>
      <vt:lpstr>한컴 윤체 L</vt:lpstr>
      <vt:lpstr>Arial</vt:lpstr>
      <vt:lpstr>Helvetica</vt:lpstr>
      <vt:lpstr>Office 테마</vt:lpstr>
      <vt:lpstr>4_Office 테마</vt:lpstr>
      <vt:lpstr>1_Office 테마</vt:lpstr>
      <vt:lpstr>5_Office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hyunjin-pc</dc:creator>
  <cp:lastModifiedBy>hyunjin-pc</cp:lastModifiedBy>
  <cp:revision>86</cp:revision>
  <dcterms:created xsi:type="dcterms:W3CDTF">2017-11-21T05:25:11Z</dcterms:created>
  <dcterms:modified xsi:type="dcterms:W3CDTF">2017-11-22T03:46:46Z</dcterms:modified>
</cp:coreProperties>
</file>