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5" r:id="rId7"/>
    <p:sldId id="263" r:id="rId8"/>
    <p:sldId id="264" r:id="rId9"/>
    <p:sldId id="266" r:id="rId10"/>
    <p:sldId id="267" r:id="rId11"/>
    <p:sldId id="268" r:id="rId12"/>
    <p:sldId id="269" r:id="rId13"/>
    <p:sldId id="26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-816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55F8-8ABB-4707-8119-F3E7F5E34AC3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835E-FB8A-44A6-B575-9471A4C86C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2994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55F8-8ABB-4707-8119-F3E7F5E34AC3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835E-FB8A-44A6-B575-9471A4C86C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0827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55F8-8ABB-4707-8119-F3E7F5E34AC3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835E-FB8A-44A6-B575-9471A4C86C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819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55F8-8ABB-4707-8119-F3E7F5E34AC3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835E-FB8A-44A6-B575-9471A4C86C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31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55F8-8ABB-4707-8119-F3E7F5E34AC3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835E-FB8A-44A6-B575-9471A4C86C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630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55F8-8ABB-4707-8119-F3E7F5E34AC3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835E-FB8A-44A6-B575-9471A4C86C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0331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55F8-8ABB-4707-8119-F3E7F5E34AC3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835E-FB8A-44A6-B575-9471A4C86C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8181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55F8-8ABB-4707-8119-F3E7F5E34AC3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835E-FB8A-44A6-B575-9471A4C86C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361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55F8-8ABB-4707-8119-F3E7F5E34AC3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835E-FB8A-44A6-B575-9471A4C86C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376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55F8-8ABB-4707-8119-F3E7F5E34AC3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835E-FB8A-44A6-B575-9471A4C86C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9802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55F8-8ABB-4707-8119-F3E7F5E34AC3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835E-FB8A-44A6-B575-9471A4C86C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0911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D55F8-8ABB-4707-8119-F3E7F5E34AC3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3835E-FB8A-44A6-B575-9471A4C86C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8340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任意多边形 70"/>
          <p:cNvSpPr/>
          <p:nvPr/>
        </p:nvSpPr>
        <p:spPr>
          <a:xfrm flipV="1">
            <a:off x="0" y="3136899"/>
            <a:ext cx="3752683" cy="348735"/>
          </a:xfrm>
          <a:custGeom>
            <a:avLst/>
            <a:gdLst>
              <a:gd name="connsiteX0" fmla="*/ 12137290 w 12192000"/>
              <a:gd name="connsiteY0" fmla="*/ 0 h 964598"/>
              <a:gd name="connsiteX1" fmla="*/ 12192000 w 12192000"/>
              <a:gd name="connsiteY1" fmla="*/ 1587 h 964598"/>
              <a:gd name="connsiteX2" fmla="*/ 12192000 w 12192000"/>
              <a:gd name="connsiteY2" fmla="*/ 28227 h 964598"/>
              <a:gd name="connsiteX3" fmla="*/ 12137290 w 12192000"/>
              <a:gd name="connsiteY3" fmla="*/ 26640 h 964598"/>
              <a:gd name="connsiteX4" fmla="*/ 8089901 w 12192000"/>
              <a:gd name="connsiteY4" fmla="*/ 964598 h 964598"/>
              <a:gd name="connsiteX5" fmla="*/ 4203701 w 12192000"/>
              <a:gd name="connsiteY5" fmla="*/ 177198 h 964598"/>
              <a:gd name="connsiteX6" fmla="*/ 219386 w 12192000"/>
              <a:gd name="connsiteY6" fmla="*/ 576994 h 964598"/>
              <a:gd name="connsiteX7" fmla="*/ 0 w 12192000"/>
              <a:gd name="connsiteY7" fmla="*/ 614307 h 964598"/>
              <a:gd name="connsiteX8" fmla="*/ 0 w 12192000"/>
              <a:gd name="connsiteY8" fmla="*/ 587667 h 964598"/>
              <a:gd name="connsiteX9" fmla="*/ 219386 w 12192000"/>
              <a:gd name="connsiteY9" fmla="*/ 550354 h 964598"/>
              <a:gd name="connsiteX10" fmla="*/ 4203701 w 12192000"/>
              <a:gd name="connsiteY10" fmla="*/ 150558 h 964598"/>
              <a:gd name="connsiteX11" fmla="*/ 8089901 w 12192000"/>
              <a:gd name="connsiteY11" fmla="*/ 937958 h 964598"/>
              <a:gd name="connsiteX12" fmla="*/ 12137290 w 12192000"/>
              <a:gd name="connsiteY12" fmla="*/ 0 h 964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964598">
                <a:moveTo>
                  <a:pt x="12137290" y="0"/>
                </a:moveTo>
                <a:lnTo>
                  <a:pt x="12192000" y="1587"/>
                </a:lnTo>
                <a:lnTo>
                  <a:pt x="12192000" y="28227"/>
                </a:lnTo>
                <a:lnTo>
                  <a:pt x="12137290" y="26640"/>
                </a:lnTo>
                <a:cubicBezTo>
                  <a:pt x="10987105" y="47949"/>
                  <a:pt x="9257640" y="964598"/>
                  <a:pt x="8089901" y="964598"/>
                </a:cubicBezTo>
                <a:cubicBezTo>
                  <a:pt x="6652684" y="964598"/>
                  <a:pt x="5740401" y="198365"/>
                  <a:pt x="4203701" y="177198"/>
                </a:cubicBezTo>
                <a:cubicBezTo>
                  <a:pt x="3147220" y="162646"/>
                  <a:pt x="1472457" y="370195"/>
                  <a:pt x="219386" y="576994"/>
                </a:cubicBezTo>
                <a:lnTo>
                  <a:pt x="0" y="614307"/>
                </a:lnTo>
                <a:lnTo>
                  <a:pt x="0" y="587667"/>
                </a:lnTo>
                <a:lnTo>
                  <a:pt x="219386" y="550354"/>
                </a:lnTo>
                <a:cubicBezTo>
                  <a:pt x="1472457" y="343555"/>
                  <a:pt x="3147220" y="136006"/>
                  <a:pt x="4203701" y="150558"/>
                </a:cubicBezTo>
                <a:cubicBezTo>
                  <a:pt x="5740401" y="171725"/>
                  <a:pt x="6652684" y="937958"/>
                  <a:pt x="8089901" y="937958"/>
                </a:cubicBezTo>
                <a:cubicBezTo>
                  <a:pt x="9257640" y="937958"/>
                  <a:pt x="10987105" y="21309"/>
                  <a:pt x="12137290" y="0"/>
                </a:cubicBez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rgbClr val="C0000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195762" y="1528763"/>
            <a:ext cx="3800475" cy="38004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988734" y="2203270"/>
            <a:ext cx="24477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汉仪醒示体简" panose="02010609000101010101" pitchFamily="49" charset="-122"/>
                <a:ea typeface="汉仪醒示体简" panose="02010609000101010101" pitchFamily="49" charset="-122"/>
              </a:rPr>
              <a:t>Colin</a:t>
            </a:r>
            <a:endParaRPr lang="zh-CN" altLang="en-US" sz="6600" dirty="0">
              <a:solidFill>
                <a:schemeClr val="bg1"/>
              </a:solidFill>
              <a:latin typeface="汉仪醒示体简" panose="02010609000101010101" pitchFamily="49" charset="-122"/>
              <a:ea typeface="汉仪醒示体简" panose="0201060900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650217" y="344560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弗莱英曼直播系统</a:t>
            </a:r>
            <a:endParaRPr lang="zh-CN" altLang="en-US" sz="28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608452" y="4065524"/>
            <a:ext cx="2986148" cy="0"/>
          </a:xfrm>
          <a:prstGeom prst="line">
            <a:avLst/>
          </a:prstGeom>
          <a:ln>
            <a:gradFill flip="none" rotWithShape="1">
              <a:gsLst>
                <a:gs pos="0">
                  <a:srgbClr val="C00000"/>
                </a:gs>
                <a:gs pos="57000">
                  <a:srgbClr val="FFC000"/>
                </a:gs>
                <a:gs pos="100000">
                  <a:srgbClr val="C00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5496315" y="4206383"/>
            <a:ext cx="159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韩浚生 李天麒 李琳科 吴迪</a:t>
            </a:r>
            <a:endParaRPr lang="zh-CN" altLang="en-US" sz="1400" dirty="0">
              <a:solidFill>
                <a:schemeClr val="bg1"/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 rot="18900000">
            <a:off x="4125826" y="1462323"/>
            <a:ext cx="3927875" cy="3947846"/>
            <a:chOff x="4120701" y="1460202"/>
            <a:chExt cx="3927875" cy="3947846"/>
          </a:xfrm>
        </p:grpSpPr>
        <p:sp>
          <p:nvSpPr>
            <p:cNvPr id="63" name="任意多边形 62"/>
            <p:cNvSpPr/>
            <p:nvPr/>
          </p:nvSpPr>
          <p:spPr>
            <a:xfrm>
              <a:off x="6384463" y="1460202"/>
              <a:ext cx="1664113" cy="3736657"/>
            </a:xfrm>
            <a:custGeom>
              <a:avLst/>
              <a:gdLst>
                <a:gd name="connsiteX0" fmla="*/ 0 w 1535098"/>
                <a:gd name="connsiteY0" fmla="*/ 0 h 3680057"/>
                <a:gd name="connsiteX1" fmla="*/ 17824 w 1535098"/>
                <a:gd name="connsiteY1" fmla="*/ 2720 h 3680057"/>
                <a:gd name="connsiteX2" fmla="*/ 1535098 w 1535098"/>
                <a:gd name="connsiteY2" fmla="*/ 1864352 h 3680057"/>
                <a:gd name="connsiteX3" fmla="*/ 199932 w 1535098"/>
                <a:gd name="connsiteY3" fmla="*/ 3679159 h 3680057"/>
                <a:gd name="connsiteX4" fmla="*/ 196438 w 1535098"/>
                <a:gd name="connsiteY4" fmla="*/ 3680057 h 3680057"/>
                <a:gd name="connsiteX5" fmla="*/ 198584 w 1535098"/>
                <a:gd name="connsiteY5" fmla="*/ 3679272 h 3680057"/>
                <a:gd name="connsiteX6" fmla="*/ 1261718 w 1535098"/>
                <a:gd name="connsiteY6" fmla="*/ 2075376 h 3680057"/>
                <a:gd name="connsiteX7" fmla="*/ 38657 w 1535098"/>
                <a:gd name="connsiteY7" fmla="*/ 412946 h 3680057"/>
                <a:gd name="connsiteX8" fmla="*/ 0 w 1535098"/>
                <a:gd name="connsiteY8" fmla="*/ 403006 h 3680057"/>
                <a:gd name="connsiteX9" fmla="*/ 0 w 1535098"/>
                <a:gd name="connsiteY9" fmla="*/ 0 h 368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5098" h="3680057">
                  <a:moveTo>
                    <a:pt x="0" y="0"/>
                  </a:moveTo>
                  <a:lnTo>
                    <a:pt x="17824" y="2720"/>
                  </a:lnTo>
                  <a:cubicBezTo>
                    <a:pt x="883730" y="179910"/>
                    <a:pt x="1535098" y="946064"/>
                    <a:pt x="1535098" y="1864352"/>
                  </a:cubicBezTo>
                  <a:cubicBezTo>
                    <a:pt x="1535098" y="2717048"/>
                    <a:pt x="973460" y="3438567"/>
                    <a:pt x="199932" y="3679159"/>
                  </a:cubicBezTo>
                  <a:lnTo>
                    <a:pt x="196438" y="3680057"/>
                  </a:lnTo>
                  <a:lnTo>
                    <a:pt x="198584" y="3679272"/>
                  </a:lnTo>
                  <a:cubicBezTo>
                    <a:pt x="823343" y="3415021"/>
                    <a:pt x="1261718" y="2796392"/>
                    <a:pt x="1261718" y="2075376"/>
                  </a:cubicBezTo>
                  <a:cubicBezTo>
                    <a:pt x="1261718" y="1294275"/>
                    <a:pt x="747236" y="633337"/>
                    <a:pt x="38657" y="412946"/>
                  </a:cubicBezTo>
                  <a:lnTo>
                    <a:pt x="0" y="403006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alpha val="58000"/>
                  </a:srgbClr>
                </a:gs>
                <a:gs pos="100000">
                  <a:srgbClr val="C000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 rot="10800000">
              <a:off x="4120701" y="1658690"/>
              <a:ext cx="1664113" cy="3749358"/>
            </a:xfrm>
            <a:custGeom>
              <a:avLst/>
              <a:gdLst>
                <a:gd name="connsiteX0" fmla="*/ 0 w 1535098"/>
                <a:gd name="connsiteY0" fmla="*/ 0 h 3680057"/>
                <a:gd name="connsiteX1" fmla="*/ 17824 w 1535098"/>
                <a:gd name="connsiteY1" fmla="*/ 2720 h 3680057"/>
                <a:gd name="connsiteX2" fmla="*/ 1535098 w 1535098"/>
                <a:gd name="connsiteY2" fmla="*/ 1864352 h 3680057"/>
                <a:gd name="connsiteX3" fmla="*/ 199932 w 1535098"/>
                <a:gd name="connsiteY3" fmla="*/ 3679159 h 3680057"/>
                <a:gd name="connsiteX4" fmla="*/ 196438 w 1535098"/>
                <a:gd name="connsiteY4" fmla="*/ 3680057 h 3680057"/>
                <a:gd name="connsiteX5" fmla="*/ 198584 w 1535098"/>
                <a:gd name="connsiteY5" fmla="*/ 3679272 h 3680057"/>
                <a:gd name="connsiteX6" fmla="*/ 1261718 w 1535098"/>
                <a:gd name="connsiteY6" fmla="*/ 2075376 h 3680057"/>
                <a:gd name="connsiteX7" fmla="*/ 38657 w 1535098"/>
                <a:gd name="connsiteY7" fmla="*/ 412946 h 3680057"/>
                <a:gd name="connsiteX8" fmla="*/ 0 w 1535098"/>
                <a:gd name="connsiteY8" fmla="*/ 403006 h 3680057"/>
                <a:gd name="connsiteX9" fmla="*/ 0 w 1535098"/>
                <a:gd name="connsiteY9" fmla="*/ 0 h 368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5098" h="3680057">
                  <a:moveTo>
                    <a:pt x="0" y="0"/>
                  </a:moveTo>
                  <a:lnTo>
                    <a:pt x="17824" y="2720"/>
                  </a:lnTo>
                  <a:cubicBezTo>
                    <a:pt x="883730" y="179910"/>
                    <a:pt x="1535098" y="946064"/>
                    <a:pt x="1535098" y="1864352"/>
                  </a:cubicBezTo>
                  <a:cubicBezTo>
                    <a:pt x="1535098" y="2717048"/>
                    <a:pt x="973460" y="3438567"/>
                    <a:pt x="199932" y="3679159"/>
                  </a:cubicBezTo>
                  <a:lnTo>
                    <a:pt x="196438" y="3680057"/>
                  </a:lnTo>
                  <a:lnTo>
                    <a:pt x="198584" y="3679272"/>
                  </a:lnTo>
                  <a:cubicBezTo>
                    <a:pt x="823343" y="3415021"/>
                    <a:pt x="1261718" y="2796392"/>
                    <a:pt x="1261718" y="2075376"/>
                  </a:cubicBezTo>
                  <a:cubicBezTo>
                    <a:pt x="1261718" y="1294275"/>
                    <a:pt x="747236" y="633337"/>
                    <a:pt x="38657" y="412946"/>
                  </a:cubicBezTo>
                  <a:lnTo>
                    <a:pt x="0" y="403006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alpha val="58000"/>
                  </a:srgbClr>
                </a:gs>
                <a:gs pos="100000">
                  <a:srgbClr val="C000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椭圆 74"/>
          <p:cNvSpPr/>
          <p:nvPr/>
        </p:nvSpPr>
        <p:spPr>
          <a:xfrm>
            <a:off x="3733042" y="3322336"/>
            <a:ext cx="220298" cy="220298"/>
          </a:xfrm>
          <a:prstGeom prst="ellipse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8271759" y="3322336"/>
            <a:ext cx="220298" cy="220298"/>
          </a:xfrm>
          <a:prstGeom prst="ellipse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 77"/>
          <p:cNvSpPr/>
          <p:nvPr/>
        </p:nvSpPr>
        <p:spPr>
          <a:xfrm flipH="1" flipV="1">
            <a:off x="8509949" y="3136899"/>
            <a:ext cx="3669575" cy="348736"/>
          </a:xfrm>
          <a:custGeom>
            <a:avLst/>
            <a:gdLst>
              <a:gd name="connsiteX0" fmla="*/ 12137290 w 12192000"/>
              <a:gd name="connsiteY0" fmla="*/ 0 h 964598"/>
              <a:gd name="connsiteX1" fmla="*/ 12192000 w 12192000"/>
              <a:gd name="connsiteY1" fmla="*/ 1587 h 964598"/>
              <a:gd name="connsiteX2" fmla="*/ 12192000 w 12192000"/>
              <a:gd name="connsiteY2" fmla="*/ 28227 h 964598"/>
              <a:gd name="connsiteX3" fmla="*/ 12137290 w 12192000"/>
              <a:gd name="connsiteY3" fmla="*/ 26640 h 964598"/>
              <a:gd name="connsiteX4" fmla="*/ 8089901 w 12192000"/>
              <a:gd name="connsiteY4" fmla="*/ 964598 h 964598"/>
              <a:gd name="connsiteX5" fmla="*/ 4203701 w 12192000"/>
              <a:gd name="connsiteY5" fmla="*/ 177198 h 964598"/>
              <a:gd name="connsiteX6" fmla="*/ 219386 w 12192000"/>
              <a:gd name="connsiteY6" fmla="*/ 576994 h 964598"/>
              <a:gd name="connsiteX7" fmla="*/ 0 w 12192000"/>
              <a:gd name="connsiteY7" fmla="*/ 614307 h 964598"/>
              <a:gd name="connsiteX8" fmla="*/ 0 w 12192000"/>
              <a:gd name="connsiteY8" fmla="*/ 587667 h 964598"/>
              <a:gd name="connsiteX9" fmla="*/ 219386 w 12192000"/>
              <a:gd name="connsiteY9" fmla="*/ 550354 h 964598"/>
              <a:gd name="connsiteX10" fmla="*/ 4203701 w 12192000"/>
              <a:gd name="connsiteY10" fmla="*/ 150558 h 964598"/>
              <a:gd name="connsiteX11" fmla="*/ 8089901 w 12192000"/>
              <a:gd name="connsiteY11" fmla="*/ 937958 h 964598"/>
              <a:gd name="connsiteX12" fmla="*/ 12137290 w 12192000"/>
              <a:gd name="connsiteY12" fmla="*/ 0 h 964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964598">
                <a:moveTo>
                  <a:pt x="12137290" y="0"/>
                </a:moveTo>
                <a:lnTo>
                  <a:pt x="12192000" y="1587"/>
                </a:lnTo>
                <a:lnTo>
                  <a:pt x="12192000" y="28227"/>
                </a:lnTo>
                <a:lnTo>
                  <a:pt x="12137290" y="26640"/>
                </a:lnTo>
                <a:cubicBezTo>
                  <a:pt x="10987105" y="47949"/>
                  <a:pt x="9257640" y="964598"/>
                  <a:pt x="8089901" y="964598"/>
                </a:cubicBezTo>
                <a:cubicBezTo>
                  <a:pt x="6652684" y="964598"/>
                  <a:pt x="5740401" y="198365"/>
                  <a:pt x="4203701" y="177198"/>
                </a:cubicBezTo>
                <a:cubicBezTo>
                  <a:pt x="3147220" y="162646"/>
                  <a:pt x="1472457" y="370195"/>
                  <a:pt x="219386" y="576994"/>
                </a:cubicBezTo>
                <a:lnTo>
                  <a:pt x="0" y="614307"/>
                </a:lnTo>
                <a:lnTo>
                  <a:pt x="0" y="587667"/>
                </a:lnTo>
                <a:lnTo>
                  <a:pt x="219386" y="550354"/>
                </a:lnTo>
                <a:cubicBezTo>
                  <a:pt x="1472457" y="343555"/>
                  <a:pt x="3147220" y="136006"/>
                  <a:pt x="4203701" y="150558"/>
                </a:cubicBezTo>
                <a:cubicBezTo>
                  <a:pt x="5740401" y="171725"/>
                  <a:pt x="6652684" y="937958"/>
                  <a:pt x="8089901" y="937958"/>
                </a:cubicBezTo>
                <a:cubicBezTo>
                  <a:pt x="9257640" y="937958"/>
                  <a:pt x="10987105" y="21309"/>
                  <a:pt x="12137290" y="0"/>
                </a:cubicBez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rgbClr val="C0000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/>
          <p:cNvCxnSpPr/>
          <p:nvPr/>
        </p:nvCxnSpPr>
        <p:spPr>
          <a:xfrm>
            <a:off x="4608452" y="3374962"/>
            <a:ext cx="2986148" cy="0"/>
          </a:xfrm>
          <a:prstGeom prst="line">
            <a:avLst/>
          </a:prstGeom>
          <a:ln>
            <a:gradFill flip="none" rotWithShape="1">
              <a:gsLst>
                <a:gs pos="0">
                  <a:srgbClr val="C00000"/>
                </a:gs>
                <a:gs pos="57000">
                  <a:srgbClr val="FFC000"/>
                </a:gs>
                <a:gs pos="100000">
                  <a:srgbClr val="C00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 rot="6300000">
            <a:off x="3990729" y="830896"/>
            <a:ext cx="4367193" cy="4852246"/>
          </a:xfrm>
          <a:prstGeom prst="ellipse">
            <a:avLst/>
          </a:prstGeom>
          <a:solidFill>
            <a:schemeClr val="bg1">
              <a:alpha val="9000"/>
            </a:schemeClr>
          </a:solidFill>
          <a:ln w="12700">
            <a:gradFill>
              <a:gsLst>
                <a:gs pos="0">
                  <a:schemeClr val="accent1">
                    <a:alpha val="0"/>
                    <a:lumMod val="7000"/>
                    <a:lumOff val="93000"/>
                  </a:schemeClr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6094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>
          <a:xfrm rot="6300000">
            <a:off x="1517696" y="1882166"/>
            <a:ext cx="2782601" cy="2782601"/>
          </a:xfrm>
          <a:prstGeom prst="ellipse">
            <a:avLst/>
          </a:prstGeom>
          <a:solidFill>
            <a:srgbClr val="FFC000">
              <a:alpha val="3000"/>
            </a:srgbClr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6300000">
            <a:off x="1954626" y="2374482"/>
            <a:ext cx="1908742" cy="1908742"/>
          </a:xfrm>
          <a:prstGeom prst="ellipse">
            <a:avLst/>
          </a:prstGeom>
          <a:solidFill>
            <a:srgbClr val="FFC000">
              <a:alpha val="3000"/>
            </a:srgbClr>
          </a:solidFill>
          <a:ln w="254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2467755" y="2957537"/>
            <a:ext cx="7713690" cy="81864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350238" y="31821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小组分工情况</a:t>
            </a:r>
            <a:endParaRPr lang="zh-CN" altLang="en-US" dirty="0">
              <a:solidFill>
                <a:schemeClr val="bg1"/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2517668" y="3009136"/>
            <a:ext cx="7586452" cy="528662"/>
          </a:xfrm>
          <a:custGeom>
            <a:avLst/>
            <a:gdLst>
              <a:gd name="connsiteX0" fmla="*/ 409320 w 7713690"/>
              <a:gd name="connsiteY0" fmla="*/ 0 h 528662"/>
              <a:gd name="connsiteX1" fmla="*/ 7304370 w 7713690"/>
              <a:gd name="connsiteY1" fmla="*/ 0 h 528662"/>
              <a:gd name="connsiteX2" fmla="*/ 7713690 w 7713690"/>
              <a:gd name="connsiteY2" fmla="*/ 409320 h 528662"/>
              <a:gd name="connsiteX3" fmla="*/ 7705374 w 7713690"/>
              <a:gd name="connsiteY3" fmla="*/ 491812 h 528662"/>
              <a:gd name="connsiteX4" fmla="*/ 7693935 w 7713690"/>
              <a:gd name="connsiteY4" fmla="*/ 528662 h 528662"/>
              <a:gd name="connsiteX5" fmla="*/ 7681524 w 7713690"/>
              <a:gd name="connsiteY5" fmla="*/ 488678 h 528662"/>
              <a:gd name="connsiteX6" fmla="*/ 7304370 w 7713690"/>
              <a:gd name="connsiteY6" fmla="*/ 238684 h 528662"/>
              <a:gd name="connsiteX7" fmla="*/ 409320 w 7713690"/>
              <a:gd name="connsiteY7" fmla="*/ 238684 h 528662"/>
              <a:gd name="connsiteX8" fmla="*/ 32166 w 7713690"/>
              <a:gd name="connsiteY8" fmla="*/ 488678 h 528662"/>
              <a:gd name="connsiteX9" fmla="*/ 19755 w 7713690"/>
              <a:gd name="connsiteY9" fmla="*/ 528662 h 528662"/>
              <a:gd name="connsiteX10" fmla="*/ 8316 w 7713690"/>
              <a:gd name="connsiteY10" fmla="*/ 491812 h 528662"/>
              <a:gd name="connsiteX11" fmla="*/ 0 w 7713690"/>
              <a:gd name="connsiteY11" fmla="*/ 409320 h 528662"/>
              <a:gd name="connsiteX12" fmla="*/ 409320 w 7713690"/>
              <a:gd name="connsiteY12" fmla="*/ 0 h 52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13690" h="528662">
                <a:moveTo>
                  <a:pt x="409320" y="0"/>
                </a:moveTo>
                <a:lnTo>
                  <a:pt x="7304370" y="0"/>
                </a:lnTo>
                <a:cubicBezTo>
                  <a:pt x="7530431" y="0"/>
                  <a:pt x="7713690" y="183259"/>
                  <a:pt x="7713690" y="409320"/>
                </a:cubicBezTo>
                <a:cubicBezTo>
                  <a:pt x="7713690" y="437578"/>
                  <a:pt x="7710827" y="465167"/>
                  <a:pt x="7705374" y="491812"/>
                </a:cubicBezTo>
                <a:lnTo>
                  <a:pt x="7693935" y="528662"/>
                </a:lnTo>
                <a:lnTo>
                  <a:pt x="7681524" y="488678"/>
                </a:lnTo>
                <a:cubicBezTo>
                  <a:pt x="7619385" y="341767"/>
                  <a:pt x="7473916" y="238684"/>
                  <a:pt x="7304370" y="238684"/>
                </a:cubicBezTo>
                <a:lnTo>
                  <a:pt x="409320" y="238684"/>
                </a:lnTo>
                <a:cubicBezTo>
                  <a:pt x="239774" y="238684"/>
                  <a:pt x="94305" y="341767"/>
                  <a:pt x="32166" y="488678"/>
                </a:cubicBezTo>
                <a:lnTo>
                  <a:pt x="19755" y="528662"/>
                </a:lnTo>
                <a:lnTo>
                  <a:pt x="8316" y="491812"/>
                </a:lnTo>
                <a:cubicBezTo>
                  <a:pt x="2864" y="465167"/>
                  <a:pt x="0" y="437578"/>
                  <a:pt x="0" y="409320"/>
                </a:cubicBezTo>
                <a:cubicBezTo>
                  <a:pt x="0" y="183259"/>
                  <a:pt x="183259" y="0"/>
                  <a:pt x="40932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2000"/>
                </a:schemeClr>
              </a:gs>
            </a:gsLst>
            <a:lin ang="13500000" scaled="1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613401" y="3078921"/>
            <a:ext cx="591192" cy="591192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/>
              <a:t>3</a:t>
            </a:r>
            <a:endParaRPr lang="zh-CN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xmlns="" val="378803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650992" y="4663441"/>
            <a:ext cx="3715606" cy="1572259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970521" y="1091769"/>
            <a:ext cx="10304032" cy="5143931"/>
          </a:xfrm>
          <a:prstGeom prst="roundRect">
            <a:avLst>
              <a:gd name="adj" fmla="val 0"/>
            </a:avLst>
          </a:prstGeom>
          <a:solidFill>
            <a:schemeClr val="tx1">
              <a:alpha val="40000"/>
            </a:schemeClr>
          </a:solidFill>
          <a:ln w="6350">
            <a:solidFill>
              <a:schemeClr val="bg1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366598" y="1091770"/>
            <a:ext cx="1906887" cy="1286086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74381" y="2332242"/>
            <a:ext cx="4461458" cy="907688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621691" y="359084"/>
            <a:ext cx="10651794" cy="818640"/>
          </a:xfrm>
          <a:custGeom>
            <a:avLst/>
            <a:gdLst>
              <a:gd name="connsiteX0" fmla="*/ 409320 w 11590457"/>
              <a:gd name="connsiteY0" fmla="*/ 0 h 818640"/>
              <a:gd name="connsiteX1" fmla="*/ 11590457 w 11590457"/>
              <a:gd name="connsiteY1" fmla="*/ 0 h 818640"/>
              <a:gd name="connsiteX2" fmla="*/ 11590457 w 11590457"/>
              <a:gd name="connsiteY2" fmla="*/ 818640 h 818640"/>
              <a:gd name="connsiteX3" fmla="*/ 409320 w 11590457"/>
              <a:gd name="connsiteY3" fmla="*/ 818640 h 818640"/>
              <a:gd name="connsiteX4" fmla="*/ 0 w 11590457"/>
              <a:gd name="connsiteY4" fmla="*/ 409320 h 818640"/>
              <a:gd name="connsiteX5" fmla="*/ 409320 w 11590457"/>
              <a:gd name="connsiteY5" fmla="*/ 0 h 81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90457" h="818640">
                <a:moveTo>
                  <a:pt x="409320" y="0"/>
                </a:moveTo>
                <a:lnTo>
                  <a:pt x="11590457" y="0"/>
                </a:lnTo>
                <a:lnTo>
                  <a:pt x="11590457" y="818640"/>
                </a:lnTo>
                <a:lnTo>
                  <a:pt x="409320" y="818640"/>
                </a:lnTo>
                <a:cubicBezTo>
                  <a:pt x="183259" y="818640"/>
                  <a:pt x="0" y="635381"/>
                  <a:pt x="0" y="409320"/>
                </a:cubicBezTo>
                <a:cubicBezTo>
                  <a:pt x="0" y="183259"/>
                  <a:pt x="183259" y="0"/>
                  <a:pt x="40932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72238" y="5534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小组分工</a:t>
            </a:r>
          </a:p>
        </p:txBody>
      </p:sp>
      <p:sp>
        <p:nvSpPr>
          <p:cNvPr id="16" name="任意多边形 15"/>
          <p:cNvSpPr/>
          <p:nvPr/>
        </p:nvSpPr>
        <p:spPr>
          <a:xfrm>
            <a:off x="701900" y="359084"/>
            <a:ext cx="10572653" cy="848290"/>
          </a:xfrm>
          <a:custGeom>
            <a:avLst/>
            <a:gdLst>
              <a:gd name="connsiteX0" fmla="*/ 646923 w 11490100"/>
              <a:gd name="connsiteY0" fmla="*/ 0 h 528662"/>
              <a:gd name="connsiteX1" fmla="*/ 11490100 w 11490100"/>
              <a:gd name="connsiteY1" fmla="*/ 0 h 528662"/>
              <a:gd name="connsiteX2" fmla="*/ 11490100 w 11490100"/>
              <a:gd name="connsiteY2" fmla="*/ 238684 h 528662"/>
              <a:gd name="connsiteX3" fmla="*/ 646923 w 11490100"/>
              <a:gd name="connsiteY3" fmla="*/ 238684 h 528662"/>
              <a:gd name="connsiteX4" fmla="*/ 50838 w 11490100"/>
              <a:gd name="connsiteY4" fmla="*/ 488678 h 528662"/>
              <a:gd name="connsiteX5" fmla="*/ 31222 w 11490100"/>
              <a:gd name="connsiteY5" fmla="*/ 528662 h 528662"/>
              <a:gd name="connsiteX6" fmla="*/ 13143 w 11490100"/>
              <a:gd name="connsiteY6" fmla="*/ 491812 h 528662"/>
              <a:gd name="connsiteX7" fmla="*/ 0 w 11490100"/>
              <a:gd name="connsiteY7" fmla="*/ 409320 h 528662"/>
              <a:gd name="connsiteX8" fmla="*/ 646923 w 11490100"/>
              <a:gd name="connsiteY8" fmla="*/ 0 h 52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90100" h="528662">
                <a:moveTo>
                  <a:pt x="646923" y="0"/>
                </a:moveTo>
                <a:lnTo>
                  <a:pt x="11490100" y="0"/>
                </a:lnTo>
                <a:lnTo>
                  <a:pt x="11490100" y="238684"/>
                </a:lnTo>
                <a:lnTo>
                  <a:pt x="646923" y="238684"/>
                </a:lnTo>
                <a:cubicBezTo>
                  <a:pt x="378958" y="238684"/>
                  <a:pt x="149047" y="341767"/>
                  <a:pt x="50838" y="488678"/>
                </a:cubicBezTo>
                <a:lnTo>
                  <a:pt x="31222" y="528662"/>
                </a:lnTo>
                <a:lnTo>
                  <a:pt x="13143" y="491812"/>
                </a:lnTo>
                <a:cubicBezTo>
                  <a:pt x="4527" y="465167"/>
                  <a:pt x="0" y="437578"/>
                  <a:pt x="0" y="409320"/>
                </a:cubicBezTo>
                <a:cubicBezTo>
                  <a:pt x="0" y="183259"/>
                  <a:pt x="289637" y="0"/>
                  <a:pt x="646923" y="0"/>
                </a:cubicBezTo>
                <a:close/>
              </a:path>
            </a:pathLst>
          </a:cu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59609" y="2455546"/>
            <a:ext cx="3890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负责视频的传输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  <a:cs typeface="Microsoft JhengHei UI Light" panose="020B030403050404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框架的创建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  <a:cs typeface="Microsoft JhengHei UI Light" panose="020B030403050404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35093" y="1879067"/>
            <a:ext cx="1270202" cy="45317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545406" y="19426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韩浚生</a:t>
            </a:r>
          </a:p>
        </p:txBody>
      </p:sp>
      <p:sp>
        <p:nvSpPr>
          <p:cNvPr id="24" name="椭圆 23"/>
          <p:cNvSpPr/>
          <p:nvPr/>
        </p:nvSpPr>
        <p:spPr>
          <a:xfrm rot="6300000">
            <a:off x="214490" y="-31626"/>
            <a:ext cx="1908742" cy="1908742"/>
          </a:xfrm>
          <a:prstGeom prst="ellipse">
            <a:avLst/>
          </a:prstGeom>
          <a:solidFill>
            <a:srgbClr val="FFC000">
              <a:alpha val="3000"/>
            </a:srgbClr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560801" y="2334015"/>
            <a:ext cx="4461458" cy="907688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646029" y="2457319"/>
            <a:ext cx="3890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负责登陆、注册功能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  <a:cs typeface="Microsoft JhengHei UI Light" panose="020B030403050404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负责数据库交互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  <a:cs typeface="Microsoft JhengHei UI Light" panose="020B030403050404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621513" y="1880840"/>
            <a:ext cx="1270202" cy="45317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831826" y="19444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李天麒</a:t>
            </a:r>
            <a:endParaRPr lang="zh-CN" altLang="en-US" dirty="0">
              <a:solidFill>
                <a:schemeClr val="bg1"/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274382" y="4677098"/>
            <a:ext cx="3980916" cy="907688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359610" y="4800402"/>
            <a:ext cx="389568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负责弹幕、礼物相关的功能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  <a:cs typeface="Microsoft JhengHei UI Light" panose="020B030403050404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335093" y="4223923"/>
            <a:ext cx="1276573" cy="45317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545407" y="4287532"/>
            <a:ext cx="88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李琳科</a:t>
            </a:r>
            <a:endParaRPr lang="zh-CN" altLang="en-US" dirty="0">
              <a:solidFill>
                <a:schemeClr val="bg1"/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560801" y="4736630"/>
            <a:ext cx="4461458" cy="907688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646029" y="4859934"/>
            <a:ext cx="3890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负责关注和开播提醒功能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  <a:cs typeface="Microsoft JhengHei UI Light" panose="020B030403050404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负责数据库交互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  <a:cs typeface="Microsoft JhengHei UI Light" panose="020B030403050404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621513" y="4283455"/>
            <a:ext cx="1270202" cy="45317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831826" y="4347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李天麒</a:t>
            </a:r>
            <a:endParaRPr lang="zh-CN" altLang="en-US" dirty="0">
              <a:solidFill>
                <a:schemeClr val="bg1"/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8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>
          <a:xfrm rot="6300000">
            <a:off x="1517696" y="1882166"/>
            <a:ext cx="2782601" cy="2782601"/>
          </a:xfrm>
          <a:prstGeom prst="ellipse">
            <a:avLst/>
          </a:prstGeom>
          <a:solidFill>
            <a:srgbClr val="FFC000">
              <a:alpha val="3000"/>
            </a:srgbClr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6300000">
            <a:off x="1954626" y="2374482"/>
            <a:ext cx="1908742" cy="1908742"/>
          </a:xfrm>
          <a:prstGeom prst="ellipse">
            <a:avLst/>
          </a:prstGeom>
          <a:solidFill>
            <a:srgbClr val="FFC000">
              <a:alpha val="3000"/>
            </a:srgbClr>
          </a:solidFill>
          <a:ln w="254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2467755" y="2957537"/>
            <a:ext cx="7713690" cy="81864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350238" y="31821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项目演示</a:t>
            </a:r>
            <a:endParaRPr lang="zh-CN" altLang="en-US" dirty="0">
              <a:solidFill>
                <a:schemeClr val="bg1"/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2517668" y="3009136"/>
            <a:ext cx="7586452" cy="528662"/>
          </a:xfrm>
          <a:custGeom>
            <a:avLst/>
            <a:gdLst>
              <a:gd name="connsiteX0" fmla="*/ 409320 w 7713690"/>
              <a:gd name="connsiteY0" fmla="*/ 0 h 528662"/>
              <a:gd name="connsiteX1" fmla="*/ 7304370 w 7713690"/>
              <a:gd name="connsiteY1" fmla="*/ 0 h 528662"/>
              <a:gd name="connsiteX2" fmla="*/ 7713690 w 7713690"/>
              <a:gd name="connsiteY2" fmla="*/ 409320 h 528662"/>
              <a:gd name="connsiteX3" fmla="*/ 7705374 w 7713690"/>
              <a:gd name="connsiteY3" fmla="*/ 491812 h 528662"/>
              <a:gd name="connsiteX4" fmla="*/ 7693935 w 7713690"/>
              <a:gd name="connsiteY4" fmla="*/ 528662 h 528662"/>
              <a:gd name="connsiteX5" fmla="*/ 7681524 w 7713690"/>
              <a:gd name="connsiteY5" fmla="*/ 488678 h 528662"/>
              <a:gd name="connsiteX6" fmla="*/ 7304370 w 7713690"/>
              <a:gd name="connsiteY6" fmla="*/ 238684 h 528662"/>
              <a:gd name="connsiteX7" fmla="*/ 409320 w 7713690"/>
              <a:gd name="connsiteY7" fmla="*/ 238684 h 528662"/>
              <a:gd name="connsiteX8" fmla="*/ 32166 w 7713690"/>
              <a:gd name="connsiteY8" fmla="*/ 488678 h 528662"/>
              <a:gd name="connsiteX9" fmla="*/ 19755 w 7713690"/>
              <a:gd name="connsiteY9" fmla="*/ 528662 h 528662"/>
              <a:gd name="connsiteX10" fmla="*/ 8316 w 7713690"/>
              <a:gd name="connsiteY10" fmla="*/ 491812 h 528662"/>
              <a:gd name="connsiteX11" fmla="*/ 0 w 7713690"/>
              <a:gd name="connsiteY11" fmla="*/ 409320 h 528662"/>
              <a:gd name="connsiteX12" fmla="*/ 409320 w 7713690"/>
              <a:gd name="connsiteY12" fmla="*/ 0 h 52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13690" h="528662">
                <a:moveTo>
                  <a:pt x="409320" y="0"/>
                </a:moveTo>
                <a:lnTo>
                  <a:pt x="7304370" y="0"/>
                </a:lnTo>
                <a:cubicBezTo>
                  <a:pt x="7530431" y="0"/>
                  <a:pt x="7713690" y="183259"/>
                  <a:pt x="7713690" y="409320"/>
                </a:cubicBezTo>
                <a:cubicBezTo>
                  <a:pt x="7713690" y="437578"/>
                  <a:pt x="7710827" y="465167"/>
                  <a:pt x="7705374" y="491812"/>
                </a:cubicBezTo>
                <a:lnTo>
                  <a:pt x="7693935" y="528662"/>
                </a:lnTo>
                <a:lnTo>
                  <a:pt x="7681524" y="488678"/>
                </a:lnTo>
                <a:cubicBezTo>
                  <a:pt x="7619385" y="341767"/>
                  <a:pt x="7473916" y="238684"/>
                  <a:pt x="7304370" y="238684"/>
                </a:cubicBezTo>
                <a:lnTo>
                  <a:pt x="409320" y="238684"/>
                </a:lnTo>
                <a:cubicBezTo>
                  <a:pt x="239774" y="238684"/>
                  <a:pt x="94305" y="341767"/>
                  <a:pt x="32166" y="488678"/>
                </a:cubicBezTo>
                <a:lnTo>
                  <a:pt x="19755" y="528662"/>
                </a:lnTo>
                <a:lnTo>
                  <a:pt x="8316" y="491812"/>
                </a:lnTo>
                <a:cubicBezTo>
                  <a:pt x="2864" y="465167"/>
                  <a:pt x="0" y="437578"/>
                  <a:pt x="0" y="409320"/>
                </a:cubicBezTo>
                <a:cubicBezTo>
                  <a:pt x="0" y="183259"/>
                  <a:pt x="183259" y="0"/>
                  <a:pt x="40932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2000"/>
                </a:schemeClr>
              </a:gs>
            </a:gsLst>
            <a:lin ang="13500000" scaled="1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613401" y="3078921"/>
            <a:ext cx="591192" cy="591192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/>
              <a:t>4</a:t>
            </a:r>
            <a:endParaRPr lang="zh-CN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xmlns="" val="192179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25497" y="935738"/>
            <a:ext cx="4937759" cy="4937759"/>
            <a:chOff x="1517697" y="1975557"/>
            <a:chExt cx="2782601" cy="2782601"/>
          </a:xfrm>
        </p:grpSpPr>
        <p:sp>
          <p:nvSpPr>
            <p:cNvPr id="5" name="椭圆 4"/>
            <p:cNvSpPr/>
            <p:nvPr/>
          </p:nvSpPr>
          <p:spPr>
            <a:xfrm rot="6300000">
              <a:off x="1517697" y="1975557"/>
              <a:ext cx="2782601" cy="2782601"/>
            </a:xfrm>
            <a:prstGeom prst="ellipse">
              <a:avLst/>
            </a:prstGeom>
            <a:solidFill>
              <a:srgbClr val="FFC000">
                <a:alpha val="3000"/>
              </a:srgbClr>
            </a:soli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FFC00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 rot="6300000">
              <a:off x="1954626" y="2374482"/>
              <a:ext cx="1908742" cy="1908742"/>
            </a:xfrm>
            <a:prstGeom prst="ellipse">
              <a:avLst/>
            </a:prstGeom>
            <a:solidFill>
              <a:srgbClr val="FFC000">
                <a:alpha val="3000"/>
              </a:srgbClr>
            </a:soli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FFC00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圆角矩形 7"/>
          <p:cNvSpPr/>
          <p:nvPr/>
        </p:nvSpPr>
        <p:spPr>
          <a:xfrm>
            <a:off x="3832850" y="2323190"/>
            <a:ext cx="5088368" cy="202797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25156" y="2681342"/>
            <a:ext cx="48317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chemeClr val="bg1"/>
                </a:solidFill>
                <a:latin typeface="汉仪醒示体简" panose="02010609000101010101" pitchFamily="49" charset="-122"/>
                <a:ea typeface="汉仪醒示体简" panose="02010609000101010101" pitchFamily="49" charset="-122"/>
              </a:rPr>
              <a:t>THANKS</a:t>
            </a:r>
            <a:endParaRPr lang="zh-CN" altLang="en-US" sz="8800" dirty="0">
              <a:solidFill>
                <a:schemeClr val="bg1"/>
              </a:solidFill>
              <a:latin typeface="汉仪醒示体简" panose="02010609000101010101" pitchFamily="49" charset="-122"/>
              <a:ea typeface="汉仪醒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01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椭圆 71"/>
          <p:cNvSpPr/>
          <p:nvPr/>
        </p:nvSpPr>
        <p:spPr>
          <a:xfrm rot="6300000">
            <a:off x="1884004" y="-693820"/>
            <a:ext cx="2715619" cy="2715619"/>
          </a:xfrm>
          <a:prstGeom prst="ellipse">
            <a:avLst/>
          </a:prstGeom>
          <a:solidFill>
            <a:srgbClr val="FFC000">
              <a:alpha val="3000"/>
            </a:srgbClr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2239155" y="1410169"/>
            <a:ext cx="7713690" cy="81864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614064" y="47290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目  录</a:t>
            </a:r>
            <a:endParaRPr lang="zh-CN" altLang="en-US" sz="2800" dirty="0">
              <a:solidFill>
                <a:schemeClr val="bg1"/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21638" y="1634823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FFMPEG</a:t>
            </a:r>
            <a:r>
              <a:rPr lang="zh-CN" altLang="en-US" dirty="0" smtClean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SDL</a:t>
            </a:r>
            <a:r>
              <a:rPr lang="zh-CN" altLang="en-US" dirty="0" smtClean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的介绍</a:t>
            </a:r>
            <a:endParaRPr lang="zh-CN" altLang="en-US" dirty="0">
              <a:solidFill>
                <a:schemeClr val="bg1"/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</a:endParaRPr>
          </a:p>
        </p:txBody>
      </p:sp>
      <p:sp>
        <p:nvSpPr>
          <p:cNvPr id="70" name="椭圆 69"/>
          <p:cNvSpPr/>
          <p:nvPr/>
        </p:nvSpPr>
        <p:spPr>
          <a:xfrm rot="6300000">
            <a:off x="346193" y="1305768"/>
            <a:ext cx="1908742" cy="1908742"/>
          </a:xfrm>
          <a:prstGeom prst="ellipse">
            <a:avLst/>
          </a:prstGeom>
          <a:solidFill>
            <a:srgbClr val="FFC000">
              <a:alpha val="3000"/>
            </a:srgbClr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 rot="6300000">
            <a:off x="545149" y="3256562"/>
            <a:ext cx="635905" cy="635905"/>
          </a:xfrm>
          <a:prstGeom prst="ellipse">
            <a:avLst/>
          </a:prstGeom>
          <a:solidFill>
            <a:srgbClr val="FFC000">
              <a:alpha val="3000"/>
            </a:srgbClr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2289068" y="1461768"/>
            <a:ext cx="7586452" cy="528662"/>
          </a:xfrm>
          <a:custGeom>
            <a:avLst/>
            <a:gdLst>
              <a:gd name="connsiteX0" fmla="*/ 409320 w 7713690"/>
              <a:gd name="connsiteY0" fmla="*/ 0 h 528662"/>
              <a:gd name="connsiteX1" fmla="*/ 7304370 w 7713690"/>
              <a:gd name="connsiteY1" fmla="*/ 0 h 528662"/>
              <a:gd name="connsiteX2" fmla="*/ 7713690 w 7713690"/>
              <a:gd name="connsiteY2" fmla="*/ 409320 h 528662"/>
              <a:gd name="connsiteX3" fmla="*/ 7705374 w 7713690"/>
              <a:gd name="connsiteY3" fmla="*/ 491812 h 528662"/>
              <a:gd name="connsiteX4" fmla="*/ 7693935 w 7713690"/>
              <a:gd name="connsiteY4" fmla="*/ 528662 h 528662"/>
              <a:gd name="connsiteX5" fmla="*/ 7681524 w 7713690"/>
              <a:gd name="connsiteY5" fmla="*/ 488678 h 528662"/>
              <a:gd name="connsiteX6" fmla="*/ 7304370 w 7713690"/>
              <a:gd name="connsiteY6" fmla="*/ 238684 h 528662"/>
              <a:gd name="connsiteX7" fmla="*/ 409320 w 7713690"/>
              <a:gd name="connsiteY7" fmla="*/ 238684 h 528662"/>
              <a:gd name="connsiteX8" fmla="*/ 32166 w 7713690"/>
              <a:gd name="connsiteY8" fmla="*/ 488678 h 528662"/>
              <a:gd name="connsiteX9" fmla="*/ 19755 w 7713690"/>
              <a:gd name="connsiteY9" fmla="*/ 528662 h 528662"/>
              <a:gd name="connsiteX10" fmla="*/ 8316 w 7713690"/>
              <a:gd name="connsiteY10" fmla="*/ 491812 h 528662"/>
              <a:gd name="connsiteX11" fmla="*/ 0 w 7713690"/>
              <a:gd name="connsiteY11" fmla="*/ 409320 h 528662"/>
              <a:gd name="connsiteX12" fmla="*/ 409320 w 7713690"/>
              <a:gd name="connsiteY12" fmla="*/ 0 h 52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13690" h="528662">
                <a:moveTo>
                  <a:pt x="409320" y="0"/>
                </a:moveTo>
                <a:lnTo>
                  <a:pt x="7304370" y="0"/>
                </a:lnTo>
                <a:cubicBezTo>
                  <a:pt x="7530431" y="0"/>
                  <a:pt x="7713690" y="183259"/>
                  <a:pt x="7713690" y="409320"/>
                </a:cubicBezTo>
                <a:cubicBezTo>
                  <a:pt x="7713690" y="437578"/>
                  <a:pt x="7710827" y="465167"/>
                  <a:pt x="7705374" y="491812"/>
                </a:cubicBezTo>
                <a:lnTo>
                  <a:pt x="7693935" y="528662"/>
                </a:lnTo>
                <a:lnTo>
                  <a:pt x="7681524" y="488678"/>
                </a:lnTo>
                <a:cubicBezTo>
                  <a:pt x="7619385" y="341767"/>
                  <a:pt x="7473916" y="238684"/>
                  <a:pt x="7304370" y="238684"/>
                </a:cubicBezTo>
                <a:lnTo>
                  <a:pt x="409320" y="238684"/>
                </a:lnTo>
                <a:cubicBezTo>
                  <a:pt x="239774" y="238684"/>
                  <a:pt x="94305" y="341767"/>
                  <a:pt x="32166" y="488678"/>
                </a:cubicBezTo>
                <a:lnTo>
                  <a:pt x="19755" y="528662"/>
                </a:lnTo>
                <a:lnTo>
                  <a:pt x="8316" y="491812"/>
                </a:lnTo>
                <a:cubicBezTo>
                  <a:pt x="2864" y="465167"/>
                  <a:pt x="0" y="437578"/>
                  <a:pt x="0" y="409320"/>
                </a:cubicBezTo>
                <a:cubicBezTo>
                  <a:pt x="0" y="183259"/>
                  <a:pt x="183259" y="0"/>
                  <a:pt x="40932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2000"/>
                </a:schemeClr>
              </a:gs>
            </a:gsLst>
            <a:lin ang="13500000" scaled="1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384801" y="1531553"/>
            <a:ext cx="591192" cy="591192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 smtClean="0"/>
              <a:t>1</a:t>
            </a:r>
            <a:endParaRPr lang="zh-CN" altLang="en-US" sz="2800" i="1" dirty="0"/>
          </a:p>
        </p:txBody>
      </p:sp>
      <p:sp>
        <p:nvSpPr>
          <p:cNvPr id="86" name="圆角矩形 85"/>
          <p:cNvSpPr/>
          <p:nvPr/>
        </p:nvSpPr>
        <p:spPr>
          <a:xfrm>
            <a:off x="2239155" y="2771335"/>
            <a:ext cx="7713690" cy="81864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3121638" y="299598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弗莱英曼直播系统</a:t>
            </a:r>
            <a:endParaRPr lang="zh-CN" altLang="en-US" dirty="0">
              <a:solidFill>
                <a:schemeClr val="bg1"/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</a:endParaRPr>
          </a:p>
        </p:txBody>
      </p:sp>
      <p:sp>
        <p:nvSpPr>
          <p:cNvPr id="88" name="任意多边形 87"/>
          <p:cNvSpPr/>
          <p:nvPr/>
        </p:nvSpPr>
        <p:spPr>
          <a:xfrm>
            <a:off x="2289068" y="2822934"/>
            <a:ext cx="7586452" cy="528662"/>
          </a:xfrm>
          <a:custGeom>
            <a:avLst/>
            <a:gdLst>
              <a:gd name="connsiteX0" fmla="*/ 409320 w 7713690"/>
              <a:gd name="connsiteY0" fmla="*/ 0 h 528662"/>
              <a:gd name="connsiteX1" fmla="*/ 7304370 w 7713690"/>
              <a:gd name="connsiteY1" fmla="*/ 0 h 528662"/>
              <a:gd name="connsiteX2" fmla="*/ 7713690 w 7713690"/>
              <a:gd name="connsiteY2" fmla="*/ 409320 h 528662"/>
              <a:gd name="connsiteX3" fmla="*/ 7705374 w 7713690"/>
              <a:gd name="connsiteY3" fmla="*/ 491812 h 528662"/>
              <a:gd name="connsiteX4" fmla="*/ 7693935 w 7713690"/>
              <a:gd name="connsiteY4" fmla="*/ 528662 h 528662"/>
              <a:gd name="connsiteX5" fmla="*/ 7681524 w 7713690"/>
              <a:gd name="connsiteY5" fmla="*/ 488678 h 528662"/>
              <a:gd name="connsiteX6" fmla="*/ 7304370 w 7713690"/>
              <a:gd name="connsiteY6" fmla="*/ 238684 h 528662"/>
              <a:gd name="connsiteX7" fmla="*/ 409320 w 7713690"/>
              <a:gd name="connsiteY7" fmla="*/ 238684 h 528662"/>
              <a:gd name="connsiteX8" fmla="*/ 32166 w 7713690"/>
              <a:gd name="connsiteY8" fmla="*/ 488678 h 528662"/>
              <a:gd name="connsiteX9" fmla="*/ 19755 w 7713690"/>
              <a:gd name="connsiteY9" fmla="*/ 528662 h 528662"/>
              <a:gd name="connsiteX10" fmla="*/ 8316 w 7713690"/>
              <a:gd name="connsiteY10" fmla="*/ 491812 h 528662"/>
              <a:gd name="connsiteX11" fmla="*/ 0 w 7713690"/>
              <a:gd name="connsiteY11" fmla="*/ 409320 h 528662"/>
              <a:gd name="connsiteX12" fmla="*/ 409320 w 7713690"/>
              <a:gd name="connsiteY12" fmla="*/ 0 h 52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13690" h="528662">
                <a:moveTo>
                  <a:pt x="409320" y="0"/>
                </a:moveTo>
                <a:lnTo>
                  <a:pt x="7304370" y="0"/>
                </a:lnTo>
                <a:cubicBezTo>
                  <a:pt x="7530431" y="0"/>
                  <a:pt x="7713690" y="183259"/>
                  <a:pt x="7713690" y="409320"/>
                </a:cubicBezTo>
                <a:cubicBezTo>
                  <a:pt x="7713690" y="437578"/>
                  <a:pt x="7710827" y="465167"/>
                  <a:pt x="7705374" y="491812"/>
                </a:cubicBezTo>
                <a:lnTo>
                  <a:pt x="7693935" y="528662"/>
                </a:lnTo>
                <a:lnTo>
                  <a:pt x="7681524" y="488678"/>
                </a:lnTo>
                <a:cubicBezTo>
                  <a:pt x="7619385" y="341767"/>
                  <a:pt x="7473916" y="238684"/>
                  <a:pt x="7304370" y="238684"/>
                </a:cubicBezTo>
                <a:lnTo>
                  <a:pt x="409320" y="238684"/>
                </a:lnTo>
                <a:cubicBezTo>
                  <a:pt x="239774" y="238684"/>
                  <a:pt x="94305" y="341767"/>
                  <a:pt x="32166" y="488678"/>
                </a:cubicBezTo>
                <a:lnTo>
                  <a:pt x="19755" y="528662"/>
                </a:lnTo>
                <a:lnTo>
                  <a:pt x="8316" y="491812"/>
                </a:lnTo>
                <a:cubicBezTo>
                  <a:pt x="2864" y="465167"/>
                  <a:pt x="0" y="437578"/>
                  <a:pt x="0" y="409320"/>
                </a:cubicBezTo>
                <a:cubicBezTo>
                  <a:pt x="0" y="183259"/>
                  <a:pt x="183259" y="0"/>
                  <a:pt x="40932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2000"/>
                </a:schemeClr>
              </a:gs>
            </a:gsLst>
            <a:lin ang="13500000" scaled="1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2384801" y="2892719"/>
            <a:ext cx="591192" cy="591192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 smtClean="0"/>
              <a:t>2</a:t>
            </a:r>
            <a:endParaRPr lang="zh-CN" altLang="en-US" sz="2800" i="1" dirty="0"/>
          </a:p>
        </p:txBody>
      </p:sp>
      <p:sp>
        <p:nvSpPr>
          <p:cNvPr id="90" name="圆角矩形 89"/>
          <p:cNvSpPr/>
          <p:nvPr/>
        </p:nvSpPr>
        <p:spPr>
          <a:xfrm>
            <a:off x="2239155" y="4132501"/>
            <a:ext cx="7713690" cy="81864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3121638" y="43571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小组分工情况</a:t>
            </a:r>
            <a:endParaRPr lang="zh-CN" altLang="en-US" dirty="0">
              <a:solidFill>
                <a:schemeClr val="bg1"/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</a:endParaRPr>
          </a:p>
        </p:txBody>
      </p:sp>
      <p:sp>
        <p:nvSpPr>
          <p:cNvPr id="92" name="任意多边形 91"/>
          <p:cNvSpPr/>
          <p:nvPr/>
        </p:nvSpPr>
        <p:spPr>
          <a:xfrm>
            <a:off x="2289068" y="4184100"/>
            <a:ext cx="7586452" cy="528662"/>
          </a:xfrm>
          <a:custGeom>
            <a:avLst/>
            <a:gdLst>
              <a:gd name="connsiteX0" fmla="*/ 409320 w 7713690"/>
              <a:gd name="connsiteY0" fmla="*/ 0 h 528662"/>
              <a:gd name="connsiteX1" fmla="*/ 7304370 w 7713690"/>
              <a:gd name="connsiteY1" fmla="*/ 0 h 528662"/>
              <a:gd name="connsiteX2" fmla="*/ 7713690 w 7713690"/>
              <a:gd name="connsiteY2" fmla="*/ 409320 h 528662"/>
              <a:gd name="connsiteX3" fmla="*/ 7705374 w 7713690"/>
              <a:gd name="connsiteY3" fmla="*/ 491812 h 528662"/>
              <a:gd name="connsiteX4" fmla="*/ 7693935 w 7713690"/>
              <a:gd name="connsiteY4" fmla="*/ 528662 h 528662"/>
              <a:gd name="connsiteX5" fmla="*/ 7681524 w 7713690"/>
              <a:gd name="connsiteY5" fmla="*/ 488678 h 528662"/>
              <a:gd name="connsiteX6" fmla="*/ 7304370 w 7713690"/>
              <a:gd name="connsiteY6" fmla="*/ 238684 h 528662"/>
              <a:gd name="connsiteX7" fmla="*/ 409320 w 7713690"/>
              <a:gd name="connsiteY7" fmla="*/ 238684 h 528662"/>
              <a:gd name="connsiteX8" fmla="*/ 32166 w 7713690"/>
              <a:gd name="connsiteY8" fmla="*/ 488678 h 528662"/>
              <a:gd name="connsiteX9" fmla="*/ 19755 w 7713690"/>
              <a:gd name="connsiteY9" fmla="*/ 528662 h 528662"/>
              <a:gd name="connsiteX10" fmla="*/ 8316 w 7713690"/>
              <a:gd name="connsiteY10" fmla="*/ 491812 h 528662"/>
              <a:gd name="connsiteX11" fmla="*/ 0 w 7713690"/>
              <a:gd name="connsiteY11" fmla="*/ 409320 h 528662"/>
              <a:gd name="connsiteX12" fmla="*/ 409320 w 7713690"/>
              <a:gd name="connsiteY12" fmla="*/ 0 h 52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13690" h="528662">
                <a:moveTo>
                  <a:pt x="409320" y="0"/>
                </a:moveTo>
                <a:lnTo>
                  <a:pt x="7304370" y="0"/>
                </a:lnTo>
                <a:cubicBezTo>
                  <a:pt x="7530431" y="0"/>
                  <a:pt x="7713690" y="183259"/>
                  <a:pt x="7713690" y="409320"/>
                </a:cubicBezTo>
                <a:cubicBezTo>
                  <a:pt x="7713690" y="437578"/>
                  <a:pt x="7710827" y="465167"/>
                  <a:pt x="7705374" y="491812"/>
                </a:cubicBezTo>
                <a:lnTo>
                  <a:pt x="7693935" y="528662"/>
                </a:lnTo>
                <a:lnTo>
                  <a:pt x="7681524" y="488678"/>
                </a:lnTo>
                <a:cubicBezTo>
                  <a:pt x="7619385" y="341767"/>
                  <a:pt x="7473916" y="238684"/>
                  <a:pt x="7304370" y="238684"/>
                </a:cubicBezTo>
                <a:lnTo>
                  <a:pt x="409320" y="238684"/>
                </a:lnTo>
                <a:cubicBezTo>
                  <a:pt x="239774" y="238684"/>
                  <a:pt x="94305" y="341767"/>
                  <a:pt x="32166" y="488678"/>
                </a:cubicBezTo>
                <a:lnTo>
                  <a:pt x="19755" y="528662"/>
                </a:lnTo>
                <a:lnTo>
                  <a:pt x="8316" y="491812"/>
                </a:lnTo>
                <a:cubicBezTo>
                  <a:pt x="2864" y="465167"/>
                  <a:pt x="0" y="437578"/>
                  <a:pt x="0" y="409320"/>
                </a:cubicBezTo>
                <a:cubicBezTo>
                  <a:pt x="0" y="183259"/>
                  <a:pt x="183259" y="0"/>
                  <a:pt x="40932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2000"/>
                </a:schemeClr>
              </a:gs>
            </a:gsLst>
            <a:lin ang="13500000" scaled="1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2384801" y="4253885"/>
            <a:ext cx="591192" cy="591192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 smtClean="0"/>
              <a:t>3</a:t>
            </a:r>
            <a:endParaRPr lang="zh-CN" altLang="en-US" sz="2800" i="1" dirty="0"/>
          </a:p>
        </p:txBody>
      </p:sp>
      <p:sp>
        <p:nvSpPr>
          <p:cNvPr id="18" name="圆角矩形 17"/>
          <p:cNvSpPr/>
          <p:nvPr/>
        </p:nvSpPr>
        <p:spPr>
          <a:xfrm>
            <a:off x="2239155" y="5348653"/>
            <a:ext cx="7713690" cy="81864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121638" y="55733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项目预览</a:t>
            </a:r>
            <a:endParaRPr lang="zh-CN" altLang="en-US" dirty="0">
              <a:solidFill>
                <a:schemeClr val="bg1"/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2289068" y="5400252"/>
            <a:ext cx="7586452" cy="528662"/>
          </a:xfrm>
          <a:custGeom>
            <a:avLst/>
            <a:gdLst>
              <a:gd name="connsiteX0" fmla="*/ 409320 w 7713690"/>
              <a:gd name="connsiteY0" fmla="*/ 0 h 528662"/>
              <a:gd name="connsiteX1" fmla="*/ 7304370 w 7713690"/>
              <a:gd name="connsiteY1" fmla="*/ 0 h 528662"/>
              <a:gd name="connsiteX2" fmla="*/ 7713690 w 7713690"/>
              <a:gd name="connsiteY2" fmla="*/ 409320 h 528662"/>
              <a:gd name="connsiteX3" fmla="*/ 7705374 w 7713690"/>
              <a:gd name="connsiteY3" fmla="*/ 491812 h 528662"/>
              <a:gd name="connsiteX4" fmla="*/ 7693935 w 7713690"/>
              <a:gd name="connsiteY4" fmla="*/ 528662 h 528662"/>
              <a:gd name="connsiteX5" fmla="*/ 7681524 w 7713690"/>
              <a:gd name="connsiteY5" fmla="*/ 488678 h 528662"/>
              <a:gd name="connsiteX6" fmla="*/ 7304370 w 7713690"/>
              <a:gd name="connsiteY6" fmla="*/ 238684 h 528662"/>
              <a:gd name="connsiteX7" fmla="*/ 409320 w 7713690"/>
              <a:gd name="connsiteY7" fmla="*/ 238684 h 528662"/>
              <a:gd name="connsiteX8" fmla="*/ 32166 w 7713690"/>
              <a:gd name="connsiteY8" fmla="*/ 488678 h 528662"/>
              <a:gd name="connsiteX9" fmla="*/ 19755 w 7713690"/>
              <a:gd name="connsiteY9" fmla="*/ 528662 h 528662"/>
              <a:gd name="connsiteX10" fmla="*/ 8316 w 7713690"/>
              <a:gd name="connsiteY10" fmla="*/ 491812 h 528662"/>
              <a:gd name="connsiteX11" fmla="*/ 0 w 7713690"/>
              <a:gd name="connsiteY11" fmla="*/ 409320 h 528662"/>
              <a:gd name="connsiteX12" fmla="*/ 409320 w 7713690"/>
              <a:gd name="connsiteY12" fmla="*/ 0 h 52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13690" h="528662">
                <a:moveTo>
                  <a:pt x="409320" y="0"/>
                </a:moveTo>
                <a:lnTo>
                  <a:pt x="7304370" y="0"/>
                </a:lnTo>
                <a:cubicBezTo>
                  <a:pt x="7530431" y="0"/>
                  <a:pt x="7713690" y="183259"/>
                  <a:pt x="7713690" y="409320"/>
                </a:cubicBezTo>
                <a:cubicBezTo>
                  <a:pt x="7713690" y="437578"/>
                  <a:pt x="7710827" y="465167"/>
                  <a:pt x="7705374" y="491812"/>
                </a:cubicBezTo>
                <a:lnTo>
                  <a:pt x="7693935" y="528662"/>
                </a:lnTo>
                <a:lnTo>
                  <a:pt x="7681524" y="488678"/>
                </a:lnTo>
                <a:cubicBezTo>
                  <a:pt x="7619385" y="341767"/>
                  <a:pt x="7473916" y="238684"/>
                  <a:pt x="7304370" y="238684"/>
                </a:cubicBezTo>
                <a:lnTo>
                  <a:pt x="409320" y="238684"/>
                </a:lnTo>
                <a:cubicBezTo>
                  <a:pt x="239774" y="238684"/>
                  <a:pt x="94305" y="341767"/>
                  <a:pt x="32166" y="488678"/>
                </a:cubicBezTo>
                <a:lnTo>
                  <a:pt x="19755" y="528662"/>
                </a:lnTo>
                <a:lnTo>
                  <a:pt x="8316" y="491812"/>
                </a:lnTo>
                <a:cubicBezTo>
                  <a:pt x="2864" y="465167"/>
                  <a:pt x="0" y="437578"/>
                  <a:pt x="0" y="409320"/>
                </a:cubicBezTo>
                <a:cubicBezTo>
                  <a:pt x="0" y="183259"/>
                  <a:pt x="183259" y="0"/>
                  <a:pt x="40932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2000"/>
                </a:schemeClr>
              </a:gs>
            </a:gsLst>
            <a:lin ang="13500000" scaled="1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384801" y="5470037"/>
            <a:ext cx="591192" cy="591192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/>
              <a:t>4</a:t>
            </a:r>
            <a:endParaRPr lang="zh-CN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xmlns="" val="40527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 rot="6300000">
            <a:off x="1954626" y="2374482"/>
            <a:ext cx="1908742" cy="1908742"/>
          </a:xfrm>
          <a:prstGeom prst="ellipse">
            <a:avLst/>
          </a:prstGeom>
          <a:solidFill>
            <a:srgbClr val="FFC000">
              <a:alpha val="3000"/>
            </a:srgbClr>
          </a:solidFill>
          <a:ln w="254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2467755" y="2957537"/>
            <a:ext cx="7713690" cy="81864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350238" y="3182191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FFMPEG</a:t>
            </a:r>
            <a:r>
              <a:rPr lang="zh-CN" altLang="en-US" dirty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SDL</a:t>
            </a:r>
            <a:r>
              <a:rPr lang="zh-CN" altLang="en-US" dirty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的介绍</a:t>
            </a:r>
          </a:p>
        </p:txBody>
      </p:sp>
      <p:sp>
        <p:nvSpPr>
          <p:cNvPr id="24" name="任意多边形 23"/>
          <p:cNvSpPr/>
          <p:nvPr/>
        </p:nvSpPr>
        <p:spPr>
          <a:xfrm>
            <a:off x="2517668" y="3009136"/>
            <a:ext cx="7586452" cy="528662"/>
          </a:xfrm>
          <a:custGeom>
            <a:avLst/>
            <a:gdLst>
              <a:gd name="connsiteX0" fmla="*/ 409320 w 7713690"/>
              <a:gd name="connsiteY0" fmla="*/ 0 h 528662"/>
              <a:gd name="connsiteX1" fmla="*/ 7304370 w 7713690"/>
              <a:gd name="connsiteY1" fmla="*/ 0 h 528662"/>
              <a:gd name="connsiteX2" fmla="*/ 7713690 w 7713690"/>
              <a:gd name="connsiteY2" fmla="*/ 409320 h 528662"/>
              <a:gd name="connsiteX3" fmla="*/ 7705374 w 7713690"/>
              <a:gd name="connsiteY3" fmla="*/ 491812 h 528662"/>
              <a:gd name="connsiteX4" fmla="*/ 7693935 w 7713690"/>
              <a:gd name="connsiteY4" fmla="*/ 528662 h 528662"/>
              <a:gd name="connsiteX5" fmla="*/ 7681524 w 7713690"/>
              <a:gd name="connsiteY5" fmla="*/ 488678 h 528662"/>
              <a:gd name="connsiteX6" fmla="*/ 7304370 w 7713690"/>
              <a:gd name="connsiteY6" fmla="*/ 238684 h 528662"/>
              <a:gd name="connsiteX7" fmla="*/ 409320 w 7713690"/>
              <a:gd name="connsiteY7" fmla="*/ 238684 h 528662"/>
              <a:gd name="connsiteX8" fmla="*/ 32166 w 7713690"/>
              <a:gd name="connsiteY8" fmla="*/ 488678 h 528662"/>
              <a:gd name="connsiteX9" fmla="*/ 19755 w 7713690"/>
              <a:gd name="connsiteY9" fmla="*/ 528662 h 528662"/>
              <a:gd name="connsiteX10" fmla="*/ 8316 w 7713690"/>
              <a:gd name="connsiteY10" fmla="*/ 491812 h 528662"/>
              <a:gd name="connsiteX11" fmla="*/ 0 w 7713690"/>
              <a:gd name="connsiteY11" fmla="*/ 409320 h 528662"/>
              <a:gd name="connsiteX12" fmla="*/ 409320 w 7713690"/>
              <a:gd name="connsiteY12" fmla="*/ 0 h 52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13690" h="528662">
                <a:moveTo>
                  <a:pt x="409320" y="0"/>
                </a:moveTo>
                <a:lnTo>
                  <a:pt x="7304370" y="0"/>
                </a:lnTo>
                <a:cubicBezTo>
                  <a:pt x="7530431" y="0"/>
                  <a:pt x="7713690" y="183259"/>
                  <a:pt x="7713690" y="409320"/>
                </a:cubicBezTo>
                <a:cubicBezTo>
                  <a:pt x="7713690" y="437578"/>
                  <a:pt x="7710827" y="465167"/>
                  <a:pt x="7705374" y="491812"/>
                </a:cubicBezTo>
                <a:lnTo>
                  <a:pt x="7693935" y="528662"/>
                </a:lnTo>
                <a:lnTo>
                  <a:pt x="7681524" y="488678"/>
                </a:lnTo>
                <a:cubicBezTo>
                  <a:pt x="7619385" y="341767"/>
                  <a:pt x="7473916" y="238684"/>
                  <a:pt x="7304370" y="238684"/>
                </a:cubicBezTo>
                <a:lnTo>
                  <a:pt x="409320" y="238684"/>
                </a:lnTo>
                <a:cubicBezTo>
                  <a:pt x="239774" y="238684"/>
                  <a:pt x="94305" y="341767"/>
                  <a:pt x="32166" y="488678"/>
                </a:cubicBezTo>
                <a:lnTo>
                  <a:pt x="19755" y="528662"/>
                </a:lnTo>
                <a:lnTo>
                  <a:pt x="8316" y="491812"/>
                </a:lnTo>
                <a:cubicBezTo>
                  <a:pt x="2864" y="465167"/>
                  <a:pt x="0" y="437578"/>
                  <a:pt x="0" y="409320"/>
                </a:cubicBezTo>
                <a:cubicBezTo>
                  <a:pt x="0" y="183259"/>
                  <a:pt x="183259" y="0"/>
                  <a:pt x="40932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2000"/>
                </a:schemeClr>
              </a:gs>
            </a:gsLst>
            <a:lin ang="13500000" scaled="1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613401" y="3078921"/>
            <a:ext cx="591192" cy="591192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 smtClean="0"/>
              <a:t>1</a:t>
            </a:r>
            <a:endParaRPr lang="zh-CN" altLang="en-US" sz="2800" i="1" dirty="0"/>
          </a:p>
        </p:txBody>
      </p:sp>
      <p:sp>
        <p:nvSpPr>
          <p:cNvPr id="26" name="椭圆 25"/>
          <p:cNvSpPr/>
          <p:nvPr/>
        </p:nvSpPr>
        <p:spPr>
          <a:xfrm rot="6300000">
            <a:off x="1517697" y="1975557"/>
            <a:ext cx="2782601" cy="2782601"/>
          </a:xfrm>
          <a:prstGeom prst="ellipse">
            <a:avLst/>
          </a:prstGeom>
          <a:solidFill>
            <a:srgbClr val="FFC000">
              <a:alpha val="3000"/>
            </a:srgbClr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660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 rot="6300000">
            <a:off x="214490" y="-31626"/>
            <a:ext cx="1908742" cy="1908742"/>
          </a:xfrm>
          <a:prstGeom prst="ellipse">
            <a:avLst/>
          </a:prstGeom>
          <a:solidFill>
            <a:srgbClr val="FFC000">
              <a:alpha val="3000"/>
            </a:srgbClr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970521" y="1091769"/>
            <a:ext cx="10304032" cy="5143931"/>
          </a:xfrm>
          <a:prstGeom prst="roundRect">
            <a:avLst>
              <a:gd name="adj" fmla="val 0"/>
            </a:avLst>
          </a:prstGeom>
          <a:solidFill>
            <a:schemeClr val="tx1">
              <a:alpha val="40000"/>
            </a:schemeClr>
          </a:solidFill>
          <a:ln w="6350">
            <a:solidFill>
              <a:schemeClr val="bg1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52511" y="2030382"/>
            <a:ext cx="4398480" cy="3593178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621691" y="359084"/>
            <a:ext cx="10651794" cy="818640"/>
          </a:xfrm>
          <a:custGeom>
            <a:avLst/>
            <a:gdLst>
              <a:gd name="connsiteX0" fmla="*/ 409320 w 11590457"/>
              <a:gd name="connsiteY0" fmla="*/ 0 h 818640"/>
              <a:gd name="connsiteX1" fmla="*/ 11590457 w 11590457"/>
              <a:gd name="connsiteY1" fmla="*/ 0 h 818640"/>
              <a:gd name="connsiteX2" fmla="*/ 11590457 w 11590457"/>
              <a:gd name="connsiteY2" fmla="*/ 818640 h 818640"/>
              <a:gd name="connsiteX3" fmla="*/ 409320 w 11590457"/>
              <a:gd name="connsiteY3" fmla="*/ 818640 h 818640"/>
              <a:gd name="connsiteX4" fmla="*/ 0 w 11590457"/>
              <a:gd name="connsiteY4" fmla="*/ 409320 h 818640"/>
              <a:gd name="connsiteX5" fmla="*/ 409320 w 11590457"/>
              <a:gd name="connsiteY5" fmla="*/ 0 h 81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90457" h="818640">
                <a:moveTo>
                  <a:pt x="409320" y="0"/>
                </a:moveTo>
                <a:lnTo>
                  <a:pt x="11590457" y="0"/>
                </a:lnTo>
                <a:lnTo>
                  <a:pt x="11590457" y="818640"/>
                </a:lnTo>
                <a:lnTo>
                  <a:pt x="409320" y="818640"/>
                </a:lnTo>
                <a:cubicBezTo>
                  <a:pt x="183259" y="818640"/>
                  <a:pt x="0" y="635381"/>
                  <a:pt x="0" y="409320"/>
                </a:cubicBezTo>
                <a:cubicBezTo>
                  <a:pt x="0" y="183259"/>
                  <a:pt x="183259" y="0"/>
                  <a:pt x="40932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72238" y="553413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FFMPEG</a:t>
            </a:r>
            <a:r>
              <a:rPr lang="zh-CN" altLang="en-US" dirty="0" smtClean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SDL</a:t>
            </a:r>
            <a:endParaRPr lang="zh-CN" altLang="en-US" dirty="0">
              <a:solidFill>
                <a:schemeClr val="bg1"/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701900" y="359084"/>
            <a:ext cx="10572653" cy="848290"/>
          </a:xfrm>
          <a:custGeom>
            <a:avLst/>
            <a:gdLst>
              <a:gd name="connsiteX0" fmla="*/ 646923 w 11490100"/>
              <a:gd name="connsiteY0" fmla="*/ 0 h 528662"/>
              <a:gd name="connsiteX1" fmla="*/ 11490100 w 11490100"/>
              <a:gd name="connsiteY1" fmla="*/ 0 h 528662"/>
              <a:gd name="connsiteX2" fmla="*/ 11490100 w 11490100"/>
              <a:gd name="connsiteY2" fmla="*/ 238684 h 528662"/>
              <a:gd name="connsiteX3" fmla="*/ 646923 w 11490100"/>
              <a:gd name="connsiteY3" fmla="*/ 238684 h 528662"/>
              <a:gd name="connsiteX4" fmla="*/ 50838 w 11490100"/>
              <a:gd name="connsiteY4" fmla="*/ 488678 h 528662"/>
              <a:gd name="connsiteX5" fmla="*/ 31222 w 11490100"/>
              <a:gd name="connsiteY5" fmla="*/ 528662 h 528662"/>
              <a:gd name="connsiteX6" fmla="*/ 13143 w 11490100"/>
              <a:gd name="connsiteY6" fmla="*/ 491812 h 528662"/>
              <a:gd name="connsiteX7" fmla="*/ 0 w 11490100"/>
              <a:gd name="connsiteY7" fmla="*/ 409320 h 528662"/>
              <a:gd name="connsiteX8" fmla="*/ 646923 w 11490100"/>
              <a:gd name="connsiteY8" fmla="*/ 0 h 52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90100" h="528662">
                <a:moveTo>
                  <a:pt x="646923" y="0"/>
                </a:moveTo>
                <a:lnTo>
                  <a:pt x="11490100" y="0"/>
                </a:lnTo>
                <a:lnTo>
                  <a:pt x="11490100" y="238684"/>
                </a:lnTo>
                <a:lnTo>
                  <a:pt x="646923" y="238684"/>
                </a:lnTo>
                <a:cubicBezTo>
                  <a:pt x="378958" y="238684"/>
                  <a:pt x="149047" y="341767"/>
                  <a:pt x="50838" y="488678"/>
                </a:cubicBezTo>
                <a:lnTo>
                  <a:pt x="31222" y="528662"/>
                </a:lnTo>
                <a:lnTo>
                  <a:pt x="13143" y="491812"/>
                </a:lnTo>
                <a:cubicBezTo>
                  <a:pt x="4527" y="465167"/>
                  <a:pt x="0" y="437578"/>
                  <a:pt x="0" y="409320"/>
                </a:cubicBezTo>
                <a:cubicBezTo>
                  <a:pt x="0" y="183259"/>
                  <a:pt x="289637" y="0"/>
                  <a:pt x="646923" y="0"/>
                </a:cubicBezTo>
                <a:close/>
              </a:path>
            </a:pathLst>
          </a:cu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06266" y="2227533"/>
            <a:ext cx="3890969" cy="328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FFmpeg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是一套可以用来记录、转换数字音频、视频，并能将其转化为流的开源计算机程序。采用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LGPL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或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GPL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许可证。它提供了录制、转换以及流化音视频的完整解决方案。它包含了非常先进的音频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/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视频编解码库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libavcodec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，为了保证高可移植性和编解码质量，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libavcodec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里很多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code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都是从头开发的。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FFmpeg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在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Linux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平台下开发，但它同样也可以在其它操作系统环境中编译运行，包括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Windows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、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Mac OS X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等。</a:t>
            </a:r>
          </a:p>
        </p:txBody>
      </p:sp>
      <p:sp>
        <p:nvSpPr>
          <p:cNvPr id="13" name="矩形 12"/>
          <p:cNvSpPr/>
          <p:nvPr/>
        </p:nvSpPr>
        <p:spPr>
          <a:xfrm>
            <a:off x="5650992" y="4663441"/>
            <a:ext cx="3715606" cy="1572259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366598" y="1091770"/>
            <a:ext cx="1906887" cy="1286086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54271" y="2377855"/>
            <a:ext cx="3811259" cy="242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27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970521" y="1091769"/>
            <a:ext cx="10304032" cy="5143931"/>
          </a:xfrm>
          <a:prstGeom prst="roundRect">
            <a:avLst>
              <a:gd name="adj" fmla="val 0"/>
            </a:avLst>
          </a:prstGeom>
          <a:solidFill>
            <a:schemeClr val="tx1">
              <a:alpha val="40000"/>
            </a:schemeClr>
          </a:solidFill>
          <a:ln w="6350">
            <a:solidFill>
              <a:schemeClr val="bg1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52511" y="2030382"/>
            <a:ext cx="4398480" cy="2633059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621691" y="359084"/>
            <a:ext cx="10651794" cy="818640"/>
          </a:xfrm>
          <a:custGeom>
            <a:avLst/>
            <a:gdLst>
              <a:gd name="connsiteX0" fmla="*/ 409320 w 11590457"/>
              <a:gd name="connsiteY0" fmla="*/ 0 h 818640"/>
              <a:gd name="connsiteX1" fmla="*/ 11590457 w 11590457"/>
              <a:gd name="connsiteY1" fmla="*/ 0 h 818640"/>
              <a:gd name="connsiteX2" fmla="*/ 11590457 w 11590457"/>
              <a:gd name="connsiteY2" fmla="*/ 818640 h 818640"/>
              <a:gd name="connsiteX3" fmla="*/ 409320 w 11590457"/>
              <a:gd name="connsiteY3" fmla="*/ 818640 h 818640"/>
              <a:gd name="connsiteX4" fmla="*/ 0 w 11590457"/>
              <a:gd name="connsiteY4" fmla="*/ 409320 h 818640"/>
              <a:gd name="connsiteX5" fmla="*/ 409320 w 11590457"/>
              <a:gd name="connsiteY5" fmla="*/ 0 h 81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90457" h="818640">
                <a:moveTo>
                  <a:pt x="409320" y="0"/>
                </a:moveTo>
                <a:lnTo>
                  <a:pt x="11590457" y="0"/>
                </a:lnTo>
                <a:lnTo>
                  <a:pt x="11590457" y="818640"/>
                </a:lnTo>
                <a:lnTo>
                  <a:pt x="409320" y="818640"/>
                </a:lnTo>
                <a:cubicBezTo>
                  <a:pt x="183259" y="818640"/>
                  <a:pt x="0" y="635381"/>
                  <a:pt x="0" y="409320"/>
                </a:cubicBezTo>
                <a:cubicBezTo>
                  <a:pt x="0" y="183259"/>
                  <a:pt x="183259" y="0"/>
                  <a:pt x="40932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72238" y="553413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FFMPEG</a:t>
            </a:r>
            <a:r>
              <a:rPr lang="zh-CN" altLang="en-US" dirty="0" smtClean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SDL</a:t>
            </a:r>
            <a:endParaRPr lang="zh-CN" altLang="en-US" dirty="0">
              <a:solidFill>
                <a:schemeClr val="bg1"/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701900" y="359084"/>
            <a:ext cx="10572653" cy="848290"/>
          </a:xfrm>
          <a:custGeom>
            <a:avLst/>
            <a:gdLst>
              <a:gd name="connsiteX0" fmla="*/ 646923 w 11490100"/>
              <a:gd name="connsiteY0" fmla="*/ 0 h 528662"/>
              <a:gd name="connsiteX1" fmla="*/ 11490100 w 11490100"/>
              <a:gd name="connsiteY1" fmla="*/ 0 h 528662"/>
              <a:gd name="connsiteX2" fmla="*/ 11490100 w 11490100"/>
              <a:gd name="connsiteY2" fmla="*/ 238684 h 528662"/>
              <a:gd name="connsiteX3" fmla="*/ 646923 w 11490100"/>
              <a:gd name="connsiteY3" fmla="*/ 238684 h 528662"/>
              <a:gd name="connsiteX4" fmla="*/ 50838 w 11490100"/>
              <a:gd name="connsiteY4" fmla="*/ 488678 h 528662"/>
              <a:gd name="connsiteX5" fmla="*/ 31222 w 11490100"/>
              <a:gd name="connsiteY5" fmla="*/ 528662 h 528662"/>
              <a:gd name="connsiteX6" fmla="*/ 13143 w 11490100"/>
              <a:gd name="connsiteY6" fmla="*/ 491812 h 528662"/>
              <a:gd name="connsiteX7" fmla="*/ 0 w 11490100"/>
              <a:gd name="connsiteY7" fmla="*/ 409320 h 528662"/>
              <a:gd name="connsiteX8" fmla="*/ 646923 w 11490100"/>
              <a:gd name="connsiteY8" fmla="*/ 0 h 52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90100" h="528662">
                <a:moveTo>
                  <a:pt x="646923" y="0"/>
                </a:moveTo>
                <a:lnTo>
                  <a:pt x="11490100" y="0"/>
                </a:lnTo>
                <a:lnTo>
                  <a:pt x="11490100" y="238684"/>
                </a:lnTo>
                <a:lnTo>
                  <a:pt x="646923" y="238684"/>
                </a:lnTo>
                <a:cubicBezTo>
                  <a:pt x="378958" y="238684"/>
                  <a:pt x="149047" y="341767"/>
                  <a:pt x="50838" y="488678"/>
                </a:cubicBezTo>
                <a:lnTo>
                  <a:pt x="31222" y="528662"/>
                </a:lnTo>
                <a:lnTo>
                  <a:pt x="13143" y="491812"/>
                </a:lnTo>
                <a:cubicBezTo>
                  <a:pt x="4527" y="465167"/>
                  <a:pt x="0" y="437578"/>
                  <a:pt x="0" y="409320"/>
                </a:cubicBezTo>
                <a:cubicBezTo>
                  <a:pt x="0" y="183259"/>
                  <a:pt x="289637" y="0"/>
                  <a:pt x="646923" y="0"/>
                </a:cubicBezTo>
                <a:close/>
              </a:path>
            </a:pathLst>
          </a:cu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06266" y="2227533"/>
            <a:ext cx="3890969" cy="231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SDL</a:t>
            </a: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（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Simple DirectMedia Layer</a:t>
            </a: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）是一套开放源代码的跨平台多媒体开发库，使用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C</a:t>
            </a: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语言写成。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SDL</a:t>
            </a: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提供了数种控制图像、声音、输出入的函数，让开发者只要用相同或是相似的代码就可以开发出跨多个平台（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Linux</a:t>
            </a: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、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Windows</a:t>
            </a: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、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Mac OS X</a:t>
            </a: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等）的应用软件。目前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SDL</a:t>
            </a: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多用于开发游戏、模拟器、媒体播放器等多媒体应用领域。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  <a:cs typeface="Microsoft JhengHei UI Light" panose="020B030403050404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50992" y="4663441"/>
            <a:ext cx="3715606" cy="1572259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366598" y="1091770"/>
            <a:ext cx="1906887" cy="1286086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38792" y="2377856"/>
            <a:ext cx="3926738" cy="2285585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 rot="6300000">
            <a:off x="214490" y="-31626"/>
            <a:ext cx="1908742" cy="1908742"/>
          </a:xfrm>
          <a:prstGeom prst="ellipse">
            <a:avLst/>
          </a:prstGeom>
          <a:solidFill>
            <a:srgbClr val="FFC000">
              <a:alpha val="3000"/>
            </a:srgbClr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998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970521" y="1091769"/>
            <a:ext cx="10304032" cy="5143931"/>
          </a:xfrm>
          <a:prstGeom prst="roundRect">
            <a:avLst>
              <a:gd name="adj" fmla="val 0"/>
            </a:avLst>
          </a:prstGeom>
          <a:solidFill>
            <a:schemeClr val="tx1">
              <a:alpha val="40000"/>
            </a:schemeClr>
          </a:solidFill>
          <a:ln w="6350">
            <a:solidFill>
              <a:schemeClr val="bg1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52511" y="2030382"/>
            <a:ext cx="4398480" cy="2633059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621691" y="359084"/>
            <a:ext cx="10651794" cy="818640"/>
          </a:xfrm>
          <a:custGeom>
            <a:avLst/>
            <a:gdLst>
              <a:gd name="connsiteX0" fmla="*/ 409320 w 11590457"/>
              <a:gd name="connsiteY0" fmla="*/ 0 h 818640"/>
              <a:gd name="connsiteX1" fmla="*/ 11590457 w 11590457"/>
              <a:gd name="connsiteY1" fmla="*/ 0 h 818640"/>
              <a:gd name="connsiteX2" fmla="*/ 11590457 w 11590457"/>
              <a:gd name="connsiteY2" fmla="*/ 818640 h 818640"/>
              <a:gd name="connsiteX3" fmla="*/ 409320 w 11590457"/>
              <a:gd name="connsiteY3" fmla="*/ 818640 h 818640"/>
              <a:gd name="connsiteX4" fmla="*/ 0 w 11590457"/>
              <a:gd name="connsiteY4" fmla="*/ 409320 h 818640"/>
              <a:gd name="connsiteX5" fmla="*/ 409320 w 11590457"/>
              <a:gd name="connsiteY5" fmla="*/ 0 h 81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90457" h="818640">
                <a:moveTo>
                  <a:pt x="409320" y="0"/>
                </a:moveTo>
                <a:lnTo>
                  <a:pt x="11590457" y="0"/>
                </a:lnTo>
                <a:lnTo>
                  <a:pt x="11590457" y="818640"/>
                </a:lnTo>
                <a:lnTo>
                  <a:pt x="409320" y="818640"/>
                </a:lnTo>
                <a:cubicBezTo>
                  <a:pt x="183259" y="818640"/>
                  <a:pt x="0" y="635381"/>
                  <a:pt x="0" y="409320"/>
                </a:cubicBezTo>
                <a:cubicBezTo>
                  <a:pt x="0" y="183259"/>
                  <a:pt x="183259" y="0"/>
                  <a:pt x="40932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72238" y="55341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RTMP</a:t>
            </a:r>
            <a:endParaRPr lang="zh-CN" altLang="en-US" dirty="0">
              <a:solidFill>
                <a:schemeClr val="bg1"/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701900" y="359084"/>
            <a:ext cx="10572653" cy="848290"/>
          </a:xfrm>
          <a:custGeom>
            <a:avLst/>
            <a:gdLst>
              <a:gd name="connsiteX0" fmla="*/ 646923 w 11490100"/>
              <a:gd name="connsiteY0" fmla="*/ 0 h 528662"/>
              <a:gd name="connsiteX1" fmla="*/ 11490100 w 11490100"/>
              <a:gd name="connsiteY1" fmla="*/ 0 h 528662"/>
              <a:gd name="connsiteX2" fmla="*/ 11490100 w 11490100"/>
              <a:gd name="connsiteY2" fmla="*/ 238684 h 528662"/>
              <a:gd name="connsiteX3" fmla="*/ 646923 w 11490100"/>
              <a:gd name="connsiteY3" fmla="*/ 238684 h 528662"/>
              <a:gd name="connsiteX4" fmla="*/ 50838 w 11490100"/>
              <a:gd name="connsiteY4" fmla="*/ 488678 h 528662"/>
              <a:gd name="connsiteX5" fmla="*/ 31222 w 11490100"/>
              <a:gd name="connsiteY5" fmla="*/ 528662 h 528662"/>
              <a:gd name="connsiteX6" fmla="*/ 13143 w 11490100"/>
              <a:gd name="connsiteY6" fmla="*/ 491812 h 528662"/>
              <a:gd name="connsiteX7" fmla="*/ 0 w 11490100"/>
              <a:gd name="connsiteY7" fmla="*/ 409320 h 528662"/>
              <a:gd name="connsiteX8" fmla="*/ 646923 w 11490100"/>
              <a:gd name="connsiteY8" fmla="*/ 0 h 52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90100" h="528662">
                <a:moveTo>
                  <a:pt x="646923" y="0"/>
                </a:moveTo>
                <a:lnTo>
                  <a:pt x="11490100" y="0"/>
                </a:lnTo>
                <a:lnTo>
                  <a:pt x="11490100" y="238684"/>
                </a:lnTo>
                <a:lnTo>
                  <a:pt x="646923" y="238684"/>
                </a:lnTo>
                <a:cubicBezTo>
                  <a:pt x="378958" y="238684"/>
                  <a:pt x="149047" y="341767"/>
                  <a:pt x="50838" y="488678"/>
                </a:cubicBezTo>
                <a:lnTo>
                  <a:pt x="31222" y="528662"/>
                </a:lnTo>
                <a:lnTo>
                  <a:pt x="13143" y="491812"/>
                </a:lnTo>
                <a:cubicBezTo>
                  <a:pt x="4527" y="465167"/>
                  <a:pt x="0" y="437578"/>
                  <a:pt x="0" y="409320"/>
                </a:cubicBezTo>
                <a:cubicBezTo>
                  <a:pt x="0" y="183259"/>
                  <a:pt x="289637" y="0"/>
                  <a:pt x="646923" y="0"/>
                </a:cubicBezTo>
                <a:close/>
              </a:path>
            </a:pathLst>
          </a:cu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06266" y="2227533"/>
            <a:ext cx="389096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RTMP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是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Real Time Messaging Protocol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（实时消息传输协议）的首字母缩写。该协议基于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，默认使用端口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1935,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是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一个协议族，包括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RTMP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基本协议及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RTMPT/RTMPS/RTMPE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等多种变种。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RTMP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是一种设计用来进行实时数据通信的网络协议，主要用来在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Flash/AIR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平台和支持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RTMP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协议的流媒体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/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交互服务器之间进行音视频和数据通信。支持该协议的软件包括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Adobe Media Server/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Ultrant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 Media Server/red5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等。</a:t>
            </a:r>
          </a:p>
        </p:txBody>
      </p:sp>
      <p:sp>
        <p:nvSpPr>
          <p:cNvPr id="13" name="矩形 12"/>
          <p:cNvSpPr/>
          <p:nvPr/>
        </p:nvSpPr>
        <p:spPr>
          <a:xfrm>
            <a:off x="5650992" y="4663441"/>
            <a:ext cx="3715606" cy="1572259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366598" y="1091770"/>
            <a:ext cx="1906887" cy="1286086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34636" y="3189167"/>
            <a:ext cx="4398480" cy="1136403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788391" y="3406855"/>
            <a:ext cx="3890969" cy="70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RTMPdump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。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这是一个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C++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的开源工程。主要作用是下载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RTMP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流媒体。</a:t>
            </a:r>
          </a:p>
        </p:txBody>
      </p:sp>
      <p:sp>
        <p:nvSpPr>
          <p:cNvPr id="17" name="椭圆 16"/>
          <p:cNvSpPr/>
          <p:nvPr/>
        </p:nvSpPr>
        <p:spPr>
          <a:xfrm rot="6300000">
            <a:off x="214490" y="-31626"/>
            <a:ext cx="1908742" cy="1908742"/>
          </a:xfrm>
          <a:prstGeom prst="ellipse">
            <a:avLst/>
          </a:prstGeom>
          <a:solidFill>
            <a:srgbClr val="FFC000">
              <a:alpha val="3000"/>
            </a:srgbClr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56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>
          <a:xfrm rot="6300000">
            <a:off x="1517696" y="1882166"/>
            <a:ext cx="2782601" cy="2782601"/>
          </a:xfrm>
          <a:prstGeom prst="ellipse">
            <a:avLst/>
          </a:prstGeom>
          <a:solidFill>
            <a:srgbClr val="FFC000">
              <a:alpha val="3000"/>
            </a:srgbClr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6300000">
            <a:off x="1954626" y="2374482"/>
            <a:ext cx="1908742" cy="1908742"/>
          </a:xfrm>
          <a:prstGeom prst="ellipse">
            <a:avLst/>
          </a:prstGeom>
          <a:solidFill>
            <a:srgbClr val="FFC000">
              <a:alpha val="3000"/>
            </a:srgbClr>
          </a:solidFill>
          <a:ln w="254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2467755" y="2957537"/>
            <a:ext cx="7713690" cy="81864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350238" y="318219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弗莱英曼直播系统</a:t>
            </a:r>
          </a:p>
        </p:txBody>
      </p:sp>
      <p:sp>
        <p:nvSpPr>
          <p:cNvPr id="24" name="任意多边形 23"/>
          <p:cNvSpPr/>
          <p:nvPr/>
        </p:nvSpPr>
        <p:spPr>
          <a:xfrm>
            <a:off x="2517668" y="3009136"/>
            <a:ext cx="7586452" cy="528662"/>
          </a:xfrm>
          <a:custGeom>
            <a:avLst/>
            <a:gdLst>
              <a:gd name="connsiteX0" fmla="*/ 409320 w 7713690"/>
              <a:gd name="connsiteY0" fmla="*/ 0 h 528662"/>
              <a:gd name="connsiteX1" fmla="*/ 7304370 w 7713690"/>
              <a:gd name="connsiteY1" fmla="*/ 0 h 528662"/>
              <a:gd name="connsiteX2" fmla="*/ 7713690 w 7713690"/>
              <a:gd name="connsiteY2" fmla="*/ 409320 h 528662"/>
              <a:gd name="connsiteX3" fmla="*/ 7705374 w 7713690"/>
              <a:gd name="connsiteY3" fmla="*/ 491812 h 528662"/>
              <a:gd name="connsiteX4" fmla="*/ 7693935 w 7713690"/>
              <a:gd name="connsiteY4" fmla="*/ 528662 h 528662"/>
              <a:gd name="connsiteX5" fmla="*/ 7681524 w 7713690"/>
              <a:gd name="connsiteY5" fmla="*/ 488678 h 528662"/>
              <a:gd name="connsiteX6" fmla="*/ 7304370 w 7713690"/>
              <a:gd name="connsiteY6" fmla="*/ 238684 h 528662"/>
              <a:gd name="connsiteX7" fmla="*/ 409320 w 7713690"/>
              <a:gd name="connsiteY7" fmla="*/ 238684 h 528662"/>
              <a:gd name="connsiteX8" fmla="*/ 32166 w 7713690"/>
              <a:gd name="connsiteY8" fmla="*/ 488678 h 528662"/>
              <a:gd name="connsiteX9" fmla="*/ 19755 w 7713690"/>
              <a:gd name="connsiteY9" fmla="*/ 528662 h 528662"/>
              <a:gd name="connsiteX10" fmla="*/ 8316 w 7713690"/>
              <a:gd name="connsiteY10" fmla="*/ 491812 h 528662"/>
              <a:gd name="connsiteX11" fmla="*/ 0 w 7713690"/>
              <a:gd name="connsiteY11" fmla="*/ 409320 h 528662"/>
              <a:gd name="connsiteX12" fmla="*/ 409320 w 7713690"/>
              <a:gd name="connsiteY12" fmla="*/ 0 h 52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13690" h="528662">
                <a:moveTo>
                  <a:pt x="409320" y="0"/>
                </a:moveTo>
                <a:lnTo>
                  <a:pt x="7304370" y="0"/>
                </a:lnTo>
                <a:cubicBezTo>
                  <a:pt x="7530431" y="0"/>
                  <a:pt x="7713690" y="183259"/>
                  <a:pt x="7713690" y="409320"/>
                </a:cubicBezTo>
                <a:cubicBezTo>
                  <a:pt x="7713690" y="437578"/>
                  <a:pt x="7710827" y="465167"/>
                  <a:pt x="7705374" y="491812"/>
                </a:cubicBezTo>
                <a:lnTo>
                  <a:pt x="7693935" y="528662"/>
                </a:lnTo>
                <a:lnTo>
                  <a:pt x="7681524" y="488678"/>
                </a:lnTo>
                <a:cubicBezTo>
                  <a:pt x="7619385" y="341767"/>
                  <a:pt x="7473916" y="238684"/>
                  <a:pt x="7304370" y="238684"/>
                </a:cubicBezTo>
                <a:lnTo>
                  <a:pt x="409320" y="238684"/>
                </a:lnTo>
                <a:cubicBezTo>
                  <a:pt x="239774" y="238684"/>
                  <a:pt x="94305" y="341767"/>
                  <a:pt x="32166" y="488678"/>
                </a:cubicBezTo>
                <a:lnTo>
                  <a:pt x="19755" y="528662"/>
                </a:lnTo>
                <a:lnTo>
                  <a:pt x="8316" y="491812"/>
                </a:lnTo>
                <a:cubicBezTo>
                  <a:pt x="2864" y="465167"/>
                  <a:pt x="0" y="437578"/>
                  <a:pt x="0" y="409320"/>
                </a:cubicBezTo>
                <a:cubicBezTo>
                  <a:pt x="0" y="183259"/>
                  <a:pt x="183259" y="0"/>
                  <a:pt x="40932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2000"/>
                </a:schemeClr>
              </a:gs>
            </a:gsLst>
            <a:lin ang="13500000" scaled="1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613401" y="3078921"/>
            <a:ext cx="591192" cy="591192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/>
              <a:t>2</a:t>
            </a:r>
            <a:endParaRPr lang="zh-CN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xmlns="" val="107288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533685" y="2430453"/>
            <a:ext cx="4461458" cy="2009009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366598" y="1091770"/>
            <a:ext cx="1906887" cy="1286086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650992" y="4663441"/>
            <a:ext cx="3715606" cy="1572259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970521" y="1091769"/>
            <a:ext cx="10304032" cy="5143931"/>
          </a:xfrm>
          <a:prstGeom prst="roundRect">
            <a:avLst>
              <a:gd name="adj" fmla="val 0"/>
            </a:avLst>
          </a:prstGeom>
          <a:solidFill>
            <a:schemeClr val="tx1">
              <a:alpha val="40000"/>
            </a:schemeClr>
          </a:solidFill>
          <a:ln w="6350">
            <a:solidFill>
              <a:schemeClr val="bg1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89534" y="1401704"/>
            <a:ext cx="4461458" cy="2263688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621691" y="359084"/>
            <a:ext cx="10651794" cy="818640"/>
          </a:xfrm>
          <a:custGeom>
            <a:avLst/>
            <a:gdLst>
              <a:gd name="connsiteX0" fmla="*/ 409320 w 11590457"/>
              <a:gd name="connsiteY0" fmla="*/ 0 h 818640"/>
              <a:gd name="connsiteX1" fmla="*/ 11590457 w 11590457"/>
              <a:gd name="connsiteY1" fmla="*/ 0 h 818640"/>
              <a:gd name="connsiteX2" fmla="*/ 11590457 w 11590457"/>
              <a:gd name="connsiteY2" fmla="*/ 818640 h 818640"/>
              <a:gd name="connsiteX3" fmla="*/ 409320 w 11590457"/>
              <a:gd name="connsiteY3" fmla="*/ 818640 h 818640"/>
              <a:gd name="connsiteX4" fmla="*/ 0 w 11590457"/>
              <a:gd name="connsiteY4" fmla="*/ 409320 h 818640"/>
              <a:gd name="connsiteX5" fmla="*/ 409320 w 11590457"/>
              <a:gd name="connsiteY5" fmla="*/ 0 h 81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90457" h="818640">
                <a:moveTo>
                  <a:pt x="409320" y="0"/>
                </a:moveTo>
                <a:lnTo>
                  <a:pt x="11590457" y="0"/>
                </a:lnTo>
                <a:lnTo>
                  <a:pt x="11590457" y="818640"/>
                </a:lnTo>
                <a:lnTo>
                  <a:pt x="409320" y="818640"/>
                </a:lnTo>
                <a:cubicBezTo>
                  <a:pt x="183259" y="818640"/>
                  <a:pt x="0" y="635381"/>
                  <a:pt x="0" y="409320"/>
                </a:cubicBezTo>
                <a:cubicBezTo>
                  <a:pt x="0" y="183259"/>
                  <a:pt x="183259" y="0"/>
                  <a:pt x="40932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72238" y="55341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弗莱英曼直播系统</a:t>
            </a:r>
          </a:p>
        </p:txBody>
      </p:sp>
      <p:sp>
        <p:nvSpPr>
          <p:cNvPr id="16" name="任意多边形 15"/>
          <p:cNvSpPr/>
          <p:nvPr/>
        </p:nvSpPr>
        <p:spPr>
          <a:xfrm>
            <a:off x="701900" y="359084"/>
            <a:ext cx="10572653" cy="848290"/>
          </a:xfrm>
          <a:custGeom>
            <a:avLst/>
            <a:gdLst>
              <a:gd name="connsiteX0" fmla="*/ 646923 w 11490100"/>
              <a:gd name="connsiteY0" fmla="*/ 0 h 528662"/>
              <a:gd name="connsiteX1" fmla="*/ 11490100 w 11490100"/>
              <a:gd name="connsiteY1" fmla="*/ 0 h 528662"/>
              <a:gd name="connsiteX2" fmla="*/ 11490100 w 11490100"/>
              <a:gd name="connsiteY2" fmla="*/ 238684 h 528662"/>
              <a:gd name="connsiteX3" fmla="*/ 646923 w 11490100"/>
              <a:gd name="connsiteY3" fmla="*/ 238684 h 528662"/>
              <a:gd name="connsiteX4" fmla="*/ 50838 w 11490100"/>
              <a:gd name="connsiteY4" fmla="*/ 488678 h 528662"/>
              <a:gd name="connsiteX5" fmla="*/ 31222 w 11490100"/>
              <a:gd name="connsiteY5" fmla="*/ 528662 h 528662"/>
              <a:gd name="connsiteX6" fmla="*/ 13143 w 11490100"/>
              <a:gd name="connsiteY6" fmla="*/ 491812 h 528662"/>
              <a:gd name="connsiteX7" fmla="*/ 0 w 11490100"/>
              <a:gd name="connsiteY7" fmla="*/ 409320 h 528662"/>
              <a:gd name="connsiteX8" fmla="*/ 646923 w 11490100"/>
              <a:gd name="connsiteY8" fmla="*/ 0 h 52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90100" h="528662">
                <a:moveTo>
                  <a:pt x="646923" y="0"/>
                </a:moveTo>
                <a:lnTo>
                  <a:pt x="11490100" y="0"/>
                </a:lnTo>
                <a:lnTo>
                  <a:pt x="11490100" y="238684"/>
                </a:lnTo>
                <a:lnTo>
                  <a:pt x="646923" y="238684"/>
                </a:lnTo>
                <a:cubicBezTo>
                  <a:pt x="378958" y="238684"/>
                  <a:pt x="149047" y="341767"/>
                  <a:pt x="50838" y="488678"/>
                </a:cubicBezTo>
                <a:lnTo>
                  <a:pt x="31222" y="528662"/>
                </a:lnTo>
                <a:lnTo>
                  <a:pt x="13143" y="491812"/>
                </a:lnTo>
                <a:cubicBezTo>
                  <a:pt x="4527" y="465167"/>
                  <a:pt x="0" y="437578"/>
                  <a:pt x="0" y="409320"/>
                </a:cubicBezTo>
                <a:cubicBezTo>
                  <a:pt x="0" y="183259"/>
                  <a:pt x="289637" y="0"/>
                  <a:pt x="646923" y="0"/>
                </a:cubicBezTo>
                <a:close/>
              </a:path>
            </a:pathLst>
          </a:cu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59962" y="1541733"/>
            <a:ext cx="38909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Microsoft JhengHei UI Light" panose="020B0304030504040204" pitchFamily="34" charset="-122"/>
              </a:rPr>
              <a:t>       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系统分为服务器端，主播端和观众端。采用客户端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-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服务器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-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客户端的模型，所有数据上传到服务器，由服务器进行处理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。采用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TCP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与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UDP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结合的方式，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TCP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负责实时数据传输，其他采用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UDP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传输。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  <a:cs typeface="Microsoft JhengHei UI Light" panose="020B030403050404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  <a:cs typeface="Microsoft JhengHei UI Light" panose="020B030403050404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18929" y="2742459"/>
            <a:ext cx="38909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1.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 登陆、注册功能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  <a:cs typeface="Microsoft JhengHei UI Light" panose="020B030403050404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2.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图像实时直播功能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  <a:cs typeface="Microsoft JhengHei UI Light" panose="020B030403050404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3.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礼物、弹幕、聊天功能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  <a:cs typeface="Microsoft JhengHei UI Light" panose="020B030403050404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4.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关注和开播提醒功能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  <a:cs typeface="Microsoft JhengHei UI Light" panose="020B030403050404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183361" y="1979886"/>
            <a:ext cx="2783176" cy="45317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493132" y="20218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主要功能：</a:t>
            </a:r>
            <a:endParaRPr lang="zh-CN" altLang="en-US" dirty="0">
              <a:solidFill>
                <a:schemeClr val="bg1"/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rot="6300000">
            <a:off x="214490" y="-31626"/>
            <a:ext cx="1908742" cy="1908742"/>
          </a:xfrm>
          <a:prstGeom prst="ellipse">
            <a:avLst/>
          </a:prstGeom>
          <a:solidFill>
            <a:srgbClr val="FFC000">
              <a:alpha val="3000"/>
            </a:srgbClr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9611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970521" y="1091769"/>
            <a:ext cx="10304032" cy="5143931"/>
          </a:xfrm>
          <a:prstGeom prst="roundRect">
            <a:avLst>
              <a:gd name="adj" fmla="val 0"/>
            </a:avLst>
          </a:prstGeom>
          <a:solidFill>
            <a:schemeClr val="tx1">
              <a:alpha val="40000"/>
            </a:schemeClr>
          </a:solidFill>
          <a:ln w="6350">
            <a:solidFill>
              <a:schemeClr val="bg1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533685" y="1973252"/>
            <a:ext cx="4461458" cy="3416753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366598" y="1091770"/>
            <a:ext cx="1906887" cy="1286086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89534" y="3055422"/>
            <a:ext cx="4461458" cy="2815026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621691" y="359084"/>
            <a:ext cx="10651794" cy="818640"/>
          </a:xfrm>
          <a:custGeom>
            <a:avLst/>
            <a:gdLst>
              <a:gd name="connsiteX0" fmla="*/ 409320 w 11590457"/>
              <a:gd name="connsiteY0" fmla="*/ 0 h 818640"/>
              <a:gd name="connsiteX1" fmla="*/ 11590457 w 11590457"/>
              <a:gd name="connsiteY1" fmla="*/ 0 h 818640"/>
              <a:gd name="connsiteX2" fmla="*/ 11590457 w 11590457"/>
              <a:gd name="connsiteY2" fmla="*/ 818640 h 818640"/>
              <a:gd name="connsiteX3" fmla="*/ 409320 w 11590457"/>
              <a:gd name="connsiteY3" fmla="*/ 818640 h 818640"/>
              <a:gd name="connsiteX4" fmla="*/ 0 w 11590457"/>
              <a:gd name="connsiteY4" fmla="*/ 409320 h 818640"/>
              <a:gd name="connsiteX5" fmla="*/ 409320 w 11590457"/>
              <a:gd name="connsiteY5" fmla="*/ 0 h 81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90457" h="818640">
                <a:moveTo>
                  <a:pt x="409320" y="0"/>
                </a:moveTo>
                <a:lnTo>
                  <a:pt x="11590457" y="0"/>
                </a:lnTo>
                <a:lnTo>
                  <a:pt x="11590457" y="818640"/>
                </a:lnTo>
                <a:lnTo>
                  <a:pt x="409320" y="818640"/>
                </a:lnTo>
                <a:cubicBezTo>
                  <a:pt x="183259" y="818640"/>
                  <a:pt x="0" y="635381"/>
                  <a:pt x="0" y="409320"/>
                </a:cubicBezTo>
                <a:cubicBezTo>
                  <a:pt x="0" y="183259"/>
                  <a:pt x="183259" y="0"/>
                  <a:pt x="40932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72238" y="55341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弗莱英曼直播系统</a:t>
            </a:r>
          </a:p>
          <a:p>
            <a:endParaRPr lang="zh-CN" altLang="en-US" dirty="0">
              <a:solidFill>
                <a:schemeClr val="bg1"/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701900" y="359084"/>
            <a:ext cx="10572653" cy="848290"/>
          </a:xfrm>
          <a:custGeom>
            <a:avLst/>
            <a:gdLst>
              <a:gd name="connsiteX0" fmla="*/ 646923 w 11490100"/>
              <a:gd name="connsiteY0" fmla="*/ 0 h 528662"/>
              <a:gd name="connsiteX1" fmla="*/ 11490100 w 11490100"/>
              <a:gd name="connsiteY1" fmla="*/ 0 h 528662"/>
              <a:gd name="connsiteX2" fmla="*/ 11490100 w 11490100"/>
              <a:gd name="connsiteY2" fmla="*/ 238684 h 528662"/>
              <a:gd name="connsiteX3" fmla="*/ 646923 w 11490100"/>
              <a:gd name="connsiteY3" fmla="*/ 238684 h 528662"/>
              <a:gd name="connsiteX4" fmla="*/ 50838 w 11490100"/>
              <a:gd name="connsiteY4" fmla="*/ 488678 h 528662"/>
              <a:gd name="connsiteX5" fmla="*/ 31222 w 11490100"/>
              <a:gd name="connsiteY5" fmla="*/ 528662 h 528662"/>
              <a:gd name="connsiteX6" fmla="*/ 13143 w 11490100"/>
              <a:gd name="connsiteY6" fmla="*/ 491812 h 528662"/>
              <a:gd name="connsiteX7" fmla="*/ 0 w 11490100"/>
              <a:gd name="connsiteY7" fmla="*/ 409320 h 528662"/>
              <a:gd name="connsiteX8" fmla="*/ 646923 w 11490100"/>
              <a:gd name="connsiteY8" fmla="*/ 0 h 52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90100" h="528662">
                <a:moveTo>
                  <a:pt x="646923" y="0"/>
                </a:moveTo>
                <a:lnTo>
                  <a:pt x="11490100" y="0"/>
                </a:lnTo>
                <a:lnTo>
                  <a:pt x="11490100" y="238684"/>
                </a:lnTo>
                <a:lnTo>
                  <a:pt x="646923" y="238684"/>
                </a:lnTo>
                <a:cubicBezTo>
                  <a:pt x="378958" y="238684"/>
                  <a:pt x="149047" y="341767"/>
                  <a:pt x="50838" y="488678"/>
                </a:cubicBezTo>
                <a:lnTo>
                  <a:pt x="31222" y="528662"/>
                </a:lnTo>
                <a:lnTo>
                  <a:pt x="13143" y="491812"/>
                </a:lnTo>
                <a:cubicBezTo>
                  <a:pt x="4527" y="465167"/>
                  <a:pt x="0" y="437578"/>
                  <a:pt x="0" y="409320"/>
                </a:cubicBezTo>
                <a:cubicBezTo>
                  <a:pt x="0" y="183259"/>
                  <a:pt x="289637" y="0"/>
                  <a:pt x="646923" y="0"/>
                </a:cubicBezTo>
                <a:close/>
              </a:path>
            </a:pathLst>
          </a:cu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18676" y="3095079"/>
            <a:ext cx="38909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网络模型：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  <a:cs typeface="Microsoft JhengHei UI Light" panose="020B030403050404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TCP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：基于线程池的完成端口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  <a:cs typeface="Microsoft JhengHei UI Light" panose="020B030403050404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  <a:cs typeface="Microsoft JhengHei UI Light" panose="020B030403050404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分流原理：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  <a:cs typeface="Microsoft JhengHei UI Light" panose="020B030403050404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UDP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：基于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UDP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广播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  <a:cs typeface="Microsoft JhengHei UI Light" panose="020B030403050404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TCP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：基于线程池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  <a:cs typeface="Microsoft JhengHei UI Light" panose="020B030403050404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  <a:cs typeface="Microsoft JhengHei UI Light" panose="020B030403050404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处理各种如登陆、注册等与数据库交互的信息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  <a:cs typeface="Microsoft JhengHei UI Light" panose="020B030403050404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18929" y="2175531"/>
            <a:ext cx="389096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网络模型：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  <a:cs typeface="Microsoft JhengHei UI Light" panose="020B030403050404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UDP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：异步选择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  <a:cs typeface="Microsoft JhengHei UI Light" panose="020B030403050404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  <a:cs typeface="Microsoft JhengHei UI Light" panose="020B030403050404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主播端：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  <a:cs typeface="Microsoft JhengHei UI Light" panose="020B030403050404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采集桌面视频信息，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YUV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格式，采用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H264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编码方式进行编码，上传到服务器。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  <a:cs typeface="Microsoft JhengHei UI Light" panose="020B030403050404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  <a:cs typeface="Microsoft JhengHei UI Light" panose="020B030403050404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观众端：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  <a:cs typeface="Microsoft JhengHei UI Light" panose="020B030403050404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接收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  <a:cs typeface="Microsoft JhengHei UI Light" panose="020B0304030504040204" pitchFamily="34" charset="-122"/>
              </a:rPr>
              <a:t>到视频信息，进行解码，播放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  <a:cs typeface="Microsoft JhengHei UI Light" panose="020B030403050404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549121" y="1522686"/>
            <a:ext cx="2783176" cy="45317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694300" y="156460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主播</a:t>
            </a:r>
            <a:r>
              <a:rPr lang="zh-CN" altLang="en-US" dirty="0" smtClean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端、观众端</a:t>
            </a:r>
            <a:endParaRPr lang="zh-CN" altLang="en-US" dirty="0">
              <a:solidFill>
                <a:schemeClr val="bg1"/>
              </a:solidFill>
              <a:latin typeface="锐字云字库细圆体1.0" panose="02010604000000000000" pitchFamily="2" charset="-122"/>
              <a:ea typeface="锐字云字库细圆体1.0" panose="02010604000000000000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189534" y="2470733"/>
            <a:ext cx="2783176" cy="45317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399847" y="25343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锐字云字库细圆体1.0" panose="02010604000000000000" pitchFamily="2" charset="-122"/>
                <a:ea typeface="锐字云字库细圆体1.0" panose="02010604000000000000" pitchFamily="2" charset="-122"/>
              </a:rPr>
              <a:t>服务器</a:t>
            </a:r>
          </a:p>
        </p:txBody>
      </p:sp>
      <p:sp>
        <p:nvSpPr>
          <p:cNvPr id="23" name="椭圆 22"/>
          <p:cNvSpPr/>
          <p:nvPr/>
        </p:nvSpPr>
        <p:spPr>
          <a:xfrm rot="6300000">
            <a:off x="214490" y="-31626"/>
            <a:ext cx="1908742" cy="1908742"/>
          </a:xfrm>
          <a:prstGeom prst="ellipse">
            <a:avLst/>
          </a:prstGeom>
          <a:solidFill>
            <a:srgbClr val="FFC000">
              <a:alpha val="3000"/>
            </a:srgbClr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95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572</Words>
  <Application>Microsoft Office PowerPoint</Application>
  <PresentationFormat>自定义</PresentationFormat>
  <Paragraphs>67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YANGS</dc:creator>
  <cp:lastModifiedBy>Administrator</cp:lastModifiedBy>
  <cp:revision>105</cp:revision>
  <dcterms:created xsi:type="dcterms:W3CDTF">2016-11-20T03:19:26Z</dcterms:created>
  <dcterms:modified xsi:type="dcterms:W3CDTF">2016-11-25T04:58:17Z</dcterms:modified>
</cp:coreProperties>
</file>