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64664" autoAdjust="0"/>
  </p:normalViewPr>
  <p:slideViewPr>
    <p:cSldViewPr snapToGrid="0">
      <p:cViewPr varScale="1">
        <p:scale>
          <a:sx n="49" d="100"/>
          <a:sy n="49" d="100"/>
        </p:scale>
        <p:origin x="98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C989F-81A5-41FD-A116-72C73A31C2D5}" type="datetimeFigureOut">
              <a:rPr lang="en-US" smtClean="0"/>
              <a:t>10/17/2020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9825C-B7DB-45B3-AD66-9F6FE5C9D196}" type="slidenum">
              <a:rPr lang="en-US" smtClean="0"/>
              <a:t>‹#›</a:t>
            </a:fld>
            <a:endParaRPr lang="en-US"/>
          </a:p>
        </p:txBody>
      </p:sp>
    </p:spTree>
    <p:extLst>
      <p:ext uri="{BB962C8B-B14F-4D97-AF65-F5344CB8AC3E}">
        <p14:creationId xmlns:p14="http://schemas.microsoft.com/office/powerpoint/2010/main" val="66033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data error. There was a random date, July 7, 2020, where all the values besides OHLC prices were zero. Thought there was going to be a data issue, but resolves itself if you continually re-run data pull. Data pull function has log transformation in it, so 0 error would show up if there was the data pull error.</a:t>
            </a:r>
          </a:p>
        </p:txBody>
      </p:sp>
      <p:sp>
        <p:nvSpPr>
          <p:cNvPr id="4" name="Slide Number Placeholder 3"/>
          <p:cNvSpPr>
            <a:spLocks noGrp="1"/>
          </p:cNvSpPr>
          <p:nvPr>
            <p:ph type="sldNum" sz="quarter" idx="5"/>
          </p:nvPr>
        </p:nvSpPr>
        <p:spPr/>
        <p:txBody>
          <a:bodyPr/>
          <a:lstStyle/>
          <a:p>
            <a:fld id="{0C29825C-B7DB-45B3-AD66-9F6FE5C9D196}" type="slidenum">
              <a:rPr lang="en-US" smtClean="0"/>
              <a:t>3</a:t>
            </a:fld>
            <a:endParaRPr lang="en-US"/>
          </a:p>
        </p:txBody>
      </p:sp>
    </p:spTree>
    <p:extLst>
      <p:ext uri="{BB962C8B-B14F-4D97-AF65-F5344CB8AC3E}">
        <p14:creationId xmlns:p14="http://schemas.microsoft.com/office/powerpoint/2010/main" val="4065823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best model for Ethereum was a random forest regression factoring Bitcoin price, Litecoin Price, and Volume. The R-</a:t>
            </a:r>
            <a:r>
              <a:rPr lang="en-US" sz="1800" b="0" i="0" u="none" strike="noStrike" dirty="0" err="1">
                <a:solidFill>
                  <a:srgbClr val="000000"/>
                </a:solidFill>
                <a:effectLst/>
                <a:latin typeface="Arial" panose="020B0604020202020204" pitchFamily="34" charset="0"/>
              </a:rPr>
              <a:t>squred</a:t>
            </a:r>
            <a:r>
              <a:rPr lang="en-US" sz="1800" b="0" i="0" u="none" strike="noStrike" dirty="0">
                <a:solidFill>
                  <a:srgbClr val="000000"/>
                </a:solidFill>
                <a:effectLst/>
                <a:latin typeface="Arial" panose="020B0604020202020204" pitchFamily="34" charset="0"/>
              </a:rPr>
              <a:t> on the training set was 0.98 and 0.96 on the test set. It is a very well fit model that generalizes well.</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best model for Litecoin was a random forest regression factoring Bitcoin price and Ethereum price. The R-squared on the training set was 0.92 and 0.83. It is slightly overfit but generalizes best out of all Litecoin models.</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When compared to the baseline of just using yesterday’s price to predict today’s price, each model is better than the baseline. The baseline Ethereum R-squared was only 0.639, compared to the 0.96 from our best model. However the baseline Litecoin R-squared was marginally lower than our model’s R-squared, 0.801 and 0.83 respectively.</a:t>
            </a:r>
            <a:endParaRPr lang="en-US" b="0" dirty="0">
              <a:effectLst/>
            </a:endParaRPr>
          </a:p>
          <a:p>
            <a:br>
              <a:rPr lang="en-US" dirty="0"/>
            </a:b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C29825C-B7DB-45B3-AD66-9F6FE5C9D196}" type="slidenum">
              <a:rPr lang="en-US" smtClean="0"/>
              <a:t>16</a:t>
            </a:fld>
            <a:endParaRPr lang="en-US"/>
          </a:p>
        </p:txBody>
      </p:sp>
    </p:spTree>
    <p:extLst>
      <p:ext uri="{BB962C8B-B14F-4D97-AF65-F5344CB8AC3E}">
        <p14:creationId xmlns:p14="http://schemas.microsoft.com/office/powerpoint/2010/main" val="92985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know that there is a relationship between the assets that can be quantified. This could be used as the foundation for a mean reversion trading strategy.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Further analysis could be used to analyze the effects of volatility on prices. Bitcoin and other crypto-assets have received significant attention for their price swings. If there is a significant trend in volatility, it could also be used as a trading strategy.</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C29825C-B7DB-45B3-AD66-9F6FE5C9D196}" type="slidenum">
              <a:rPr lang="en-US" smtClean="0"/>
              <a:t>17</a:t>
            </a:fld>
            <a:endParaRPr lang="en-US"/>
          </a:p>
        </p:txBody>
      </p:sp>
    </p:spTree>
    <p:extLst>
      <p:ext uri="{BB962C8B-B14F-4D97-AF65-F5344CB8AC3E}">
        <p14:creationId xmlns:p14="http://schemas.microsoft.com/office/powerpoint/2010/main" val="82099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VWAP encapsulates the price movements throughout day so better than using high and lows.</a:t>
            </a:r>
          </a:p>
          <a:p>
            <a:r>
              <a:rPr lang="en-US" dirty="0"/>
              <a:t>Also, open and close isn’t like regular stock data since crypto exchanges don’t have formal market openings and closings.</a:t>
            </a:r>
          </a:p>
        </p:txBody>
      </p:sp>
      <p:sp>
        <p:nvSpPr>
          <p:cNvPr id="4" name="Slide Number Placeholder 3"/>
          <p:cNvSpPr>
            <a:spLocks noGrp="1"/>
          </p:cNvSpPr>
          <p:nvPr>
            <p:ph type="sldNum" sz="quarter" idx="5"/>
          </p:nvPr>
        </p:nvSpPr>
        <p:spPr/>
        <p:txBody>
          <a:bodyPr/>
          <a:lstStyle/>
          <a:p>
            <a:fld id="{0C29825C-B7DB-45B3-AD66-9F6FE5C9D196}" type="slidenum">
              <a:rPr lang="en-US" smtClean="0"/>
              <a:t>4</a:t>
            </a:fld>
            <a:endParaRPr lang="en-US"/>
          </a:p>
        </p:txBody>
      </p:sp>
    </p:spTree>
    <p:extLst>
      <p:ext uri="{BB962C8B-B14F-4D97-AF65-F5344CB8AC3E}">
        <p14:creationId xmlns:p14="http://schemas.microsoft.com/office/powerpoint/2010/main" val="1169301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scales data and also normalizes returns. Much easier to see relationship now.</a:t>
            </a:r>
          </a:p>
        </p:txBody>
      </p:sp>
      <p:sp>
        <p:nvSpPr>
          <p:cNvPr id="4" name="Slide Number Placeholder 3"/>
          <p:cNvSpPr>
            <a:spLocks noGrp="1"/>
          </p:cNvSpPr>
          <p:nvPr>
            <p:ph type="sldNum" sz="quarter" idx="5"/>
          </p:nvPr>
        </p:nvSpPr>
        <p:spPr/>
        <p:txBody>
          <a:bodyPr/>
          <a:lstStyle/>
          <a:p>
            <a:fld id="{0C29825C-B7DB-45B3-AD66-9F6FE5C9D196}" type="slidenum">
              <a:rPr lang="en-US" smtClean="0"/>
              <a:t>5</a:t>
            </a:fld>
            <a:endParaRPr lang="en-US"/>
          </a:p>
        </p:txBody>
      </p:sp>
    </p:spTree>
    <p:extLst>
      <p:ext uri="{BB962C8B-B14F-4D97-AF65-F5344CB8AC3E}">
        <p14:creationId xmlns:p14="http://schemas.microsoft.com/office/powerpoint/2010/main" val="2082398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similarities between them.</a:t>
            </a:r>
          </a:p>
        </p:txBody>
      </p:sp>
      <p:sp>
        <p:nvSpPr>
          <p:cNvPr id="4" name="Slide Number Placeholder 3"/>
          <p:cNvSpPr>
            <a:spLocks noGrp="1"/>
          </p:cNvSpPr>
          <p:nvPr>
            <p:ph type="sldNum" sz="quarter" idx="5"/>
          </p:nvPr>
        </p:nvSpPr>
        <p:spPr/>
        <p:txBody>
          <a:bodyPr/>
          <a:lstStyle/>
          <a:p>
            <a:fld id="{0C29825C-B7DB-45B3-AD66-9F6FE5C9D196}" type="slidenum">
              <a:rPr lang="en-US" smtClean="0"/>
              <a:t>6</a:t>
            </a:fld>
            <a:endParaRPr lang="en-US"/>
          </a:p>
        </p:txBody>
      </p:sp>
    </p:spTree>
    <p:extLst>
      <p:ext uri="{BB962C8B-B14F-4D97-AF65-F5344CB8AC3E}">
        <p14:creationId xmlns:p14="http://schemas.microsoft.com/office/powerpoint/2010/main" val="385663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Fairly symmetric with some left skew which are negative returns. The relative normal distribution is good to see before modeling. Modeling assumes normal distribution.</a:t>
            </a:r>
          </a:p>
        </p:txBody>
      </p:sp>
      <p:sp>
        <p:nvSpPr>
          <p:cNvPr id="4" name="Slide Number Placeholder 3"/>
          <p:cNvSpPr>
            <a:spLocks noGrp="1"/>
          </p:cNvSpPr>
          <p:nvPr>
            <p:ph type="sldNum" sz="quarter" idx="5"/>
          </p:nvPr>
        </p:nvSpPr>
        <p:spPr/>
        <p:txBody>
          <a:bodyPr/>
          <a:lstStyle/>
          <a:p>
            <a:fld id="{0C29825C-B7DB-45B3-AD66-9F6FE5C9D196}" type="slidenum">
              <a:rPr lang="en-US" smtClean="0"/>
              <a:t>7</a:t>
            </a:fld>
            <a:endParaRPr lang="en-US"/>
          </a:p>
        </p:txBody>
      </p:sp>
    </p:spTree>
    <p:extLst>
      <p:ext uri="{BB962C8B-B14F-4D97-AF65-F5344CB8AC3E}">
        <p14:creationId xmlns:p14="http://schemas.microsoft.com/office/powerpoint/2010/main" val="19459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Reindex issue first appeared when started EDA. The prices were trending negatively which raised suspicion.</a:t>
            </a:r>
          </a:p>
        </p:txBody>
      </p:sp>
      <p:sp>
        <p:nvSpPr>
          <p:cNvPr id="4" name="Slide Number Placeholder 3"/>
          <p:cNvSpPr>
            <a:spLocks noGrp="1"/>
          </p:cNvSpPr>
          <p:nvPr>
            <p:ph type="sldNum" sz="quarter" idx="5"/>
          </p:nvPr>
        </p:nvSpPr>
        <p:spPr/>
        <p:txBody>
          <a:bodyPr/>
          <a:lstStyle/>
          <a:p>
            <a:fld id="{0C29825C-B7DB-45B3-AD66-9F6FE5C9D196}" type="slidenum">
              <a:rPr lang="en-US" smtClean="0"/>
              <a:t>9</a:t>
            </a:fld>
            <a:endParaRPr lang="en-US"/>
          </a:p>
        </p:txBody>
      </p:sp>
    </p:spTree>
    <p:extLst>
      <p:ext uri="{BB962C8B-B14F-4D97-AF65-F5344CB8AC3E}">
        <p14:creationId xmlns:p14="http://schemas.microsoft.com/office/powerpoint/2010/main" val="970389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Before doing any time-series analysis, the Augmented Dickey Fuller Test (</a:t>
            </a:r>
            <a:r>
              <a:rPr lang="en-US" sz="1800" b="0" i="0" u="none" strike="noStrike" dirty="0" err="1">
                <a:solidFill>
                  <a:srgbClr val="000000"/>
                </a:solidFill>
                <a:effectLst/>
                <a:latin typeface="Arial" panose="020B0604020202020204" pitchFamily="34" charset="0"/>
              </a:rPr>
              <a:t>ADFuller</a:t>
            </a:r>
            <a:r>
              <a:rPr lang="en-US" sz="1800" b="0" i="0" u="none" strike="noStrike" dirty="0">
                <a:solidFill>
                  <a:srgbClr val="000000"/>
                </a:solidFill>
                <a:effectLst/>
                <a:latin typeface="Arial" panose="020B0604020202020204" pitchFamily="34" charset="0"/>
              </a:rPr>
              <a:t> Test) was conducted on the VWAP, Log VWAP, Daily VWAP Returns, and Log Daily VWAP Returns. The purpose of the </a:t>
            </a:r>
            <a:r>
              <a:rPr lang="en-US" sz="1800" b="0" i="0" u="none" strike="noStrike" dirty="0" err="1">
                <a:solidFill>
                  <a:srgbClr val="000000"/>
                </a:solidFill>
                <a:effectLst/>
                <a:latin typeface="Arial" panose="020B0604020202020204" pitchFamily="34" charset="0"/>
              </a:rPr>
              <a:t>ADFuller</a:t>
            </a:r>
            <a:r>
              <a:rPr lang="en-US" sz="1800" b="0" i="0" u="none" strike="noStrike" dirty="0">
                <a:solidFill>
                  <a:srgbClr val="000000"/>
                </a:solidFill>
                <a:effectLst/>
                <a:latin typeface="Arial" panose="020B0604020202020204" pitchFamily="34" charset="0"/>
              </a:rPr>
              <a:t> Test is to see if the time-series is stationary, the properties do not depend on the time at which the series is observed. The expectation is that the price series will be non-stationary, due to trends in the price, and that the returns series will be stationary. The expectation for the returns being stationary is from their plots and histograms not showing an identifiable trend.</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After running the </a:t>
            </a:r>
            <a:r>
              <a:rPr lang="en-US" sz="1800" b="0" i="0" u="none" strike="noStrike" dirty="0" err="1">
                <a:solidFill>
                  <a:srgbClr val="000000"/>
                </a:solidFill>
                <a:effectLst/>
                <a:latin typeface="Arial" panose="020B0604020202020204" pitchFamily="34" charset="0"/>
              </a:rPr>
              <a:t>ADFuller</a:t>
            </a:r>
            <a:r>
              <a:rPr lang="en-US" sz="1800" b="0" i="0" u="none" strike="noStrike" dirty="0">
                <a:solidFill>
                  <a:srgbClr val="000000"/>
                </a:solidFill>
                <a:effectLst/>
                <a:latin typeface="Arial" panose="020B0604020202020204" pitchFamily="34" charset="0"/>
              </a:rPr>
              <a:t> Tests, the expectations were generally accurate. The only price series that was stationary was Ethereum, although its log price was non-stationary. All returns series were stationary.</a:t>
            </a:r>
            <a:br>
              <a:rPr lang="en-US" dirty="0"/>
            </a:br>
            <a:endParaRPr lang="en-US" dirty="0"/>
          </a:p>
        </p:txBody>
      </p:sp>
      <p:sp>
        <p:nvSpPr>
          <p:cNvPr id="4" name="Slide Number Placeholder 3"/>
          <p:cNvSpPr>
            <a:spLocks noGrp="1"/>
          </p:cNvSpPr>
          <p:nvPr>
            <p:ph type="sldNum" sz="quarter" idx="5"/>
          </p:nvPr>
        </p:nvSpPr>
        <p:spPr/>
        <p:txBody>
          <a:bodyPr/>
          <a:lstStyle/>
          <a:p>
            <a:fld id="{0C29825C-B7DB-45B3-AD66-9F6FE5C9D196}" type="slidenum">
              <a:rPr lang="en-US" smtClean="0"/>
              <a:t>10</a:t>
            </a:fld>
            <a:endParaRPr lang="en-US"/>
          </a:p>
        </p:txBody>
      </p:sp>
    </p:spTree>
    <p:extLst>
      <p:ext uri="{BB962C8B-B14F-4D97-AF65-F5344CB8AC3E}">
        <p14:creationId xmlns:p14="http://schemas.microsoft.com/office/powerpoint/2010/main" val="177001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The </a:t>
            </a:r>
            <a:r>
              <a:rPr lang="en-US" sz="1800" b="0" i="0" u="none" strike="noStrike" dirty="0" err="1">
                <a:solidFill>
                  <a:srgbClr val="000000"/>
                </a:solidFill>
                <a:effectLst/>
                <a:latin typeface="Arial" panose="020B0604020202020204" pitchFamily="34" charset="0"/>
              </a:rPr>
              <a:t>ADFuller</a:t>
            </a:r>
            <a:r>
              <a:rPr lang="en-US" sz="1800" b="0" i="0" u="none" strike="noStrike" dirty="0">
                <a:solidFill>
                  <a:srgbClr val="000000"/>
                </a:solidFill>
                <a:effectLst/>
                <a:latin typeface="Arial" panose="020B0604020202020204" pitchFamily="34" charset="0"/>
              </a:rPr>
              <a:t> Tests results were done to establish whether or not the series needed to be differenced to make it stationary and model. The </a:t>
            </a:r>
            <a:r>
              <a:rPr lang="en-US" sz="1800" b="0" i="0" u="none" strike="noStrike" dirty="0" err="1">
                <a:solidFill>
                  <a:srgbClr val="000000"/>
                </a:solidFill>
                <a:effectLst/>
                <a:latin typeface="Arial" panose="020B0604020202020204" pitchFamily="34" charset="0"/>
              </a:rPr>
              <a:t>Auto_Arima</a:t>
            </a:r>
            <a:r>
              <a:rPr lang="en-US" sz="1800" b="0" i="0" u="none" strike="noStrike" dirty="0">
                <a:solidFill>
                  <a:srgbClr val="000000"/>
                </a:solidFill>
                <a:effectLst/>
                <a:latin typeface="Arial" panose="020B0604020202020204" pitchFamily="34" charset="0"/>
              </a:rPr>
              <a:t> package was used to model each price and return series and provide an expectation for the Vector </a:t>
            </a:r>
            <a:r>
              <a:rPr lang="en-US" sz="1800" b="0" i="0" u="none" strike="noStrike" dirty="0" err="1">
                <a:solidFill>
                  <a:srgbClr val="000000"/>
                </a:solidFill>
                <a:effectLst/>
                <a:latin typeface="Arial" panose="020B0604020202020204" pitchFamily="34" charset="0"/>
              </a:rPr>
              <a:t>AutoRegression</a:t>
            </a:r>
            <a:r>
              <a:rPr lang="en-US" sz="1800" b="0" i="0" u="none" strike="noStrike" dirty="0">
                <a:solidFill>
                  <a:srgbClr val="000000"/>
                </a:solidFill>
                <a:effectLst/>
                <a:latin typeface="Arial" panose="020B0604020202020204" pitchFamily="34" charset="0"/>
              </a:rPr>
              <a:t> of Returns. Each model had a Moving Average (MA) component that ranged from 1 to 4. Only the price models were integrated (meaning they were ARIMA models). The most interesting observation was that ETH and BTC did not have an Autoregressive component which suggests that yesterday’s price does not have an influence on today’s price. However, LTC had an AR component of 4, which indicates the lagged prices from one to four days ago affect today’s price.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C29825C-B7DB-45B3-AD66-9F6FE5C9D196}" type="slidenum">
              <a:rPr lang="en-US" smtClean="0"/>
              <a:t>11</a:t>
            </a:fld>
            <a:endParaRPr lang="en-US"/>
          </a:p>
        </p:txBody>
      </p:sp>
    </p:spTree>
    <p:extLst>
      <p:ext uri="{BB962C8B-B14F-4D97-AF65-F5344CB8AC3E}">
        <p14:creationId xmlns:p14="http://schemas.microsoft.com/office/powerpoint/2010/main" val="312844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29825C-B7DB-45B3-AD66-9F6FE5C9D196}" type="slidenum">
              <a:rPr lang="en-US" smtClean="0"/>
              <a:t>14</a:t>
            </a:fld>
            <a:endParaRPr lang="en-US"/>
          </a:p>
        </p:txBody>
      </p:sp>
    </p:spTree>
    <p:extLst>
      <p:ext uri="{BB962C8B-B14F-4D97-AF65-F5344CB8AC3E}">
        <p14:creationId xmlns:p14="http://schemas.microsoft.com/office/powerpoint/2010/main" val="426473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AAA6F-F185-47CA-B852-146A982EFC0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323506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AA6F-F185-47CA-B852-146A982EFC0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94224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AA6F-F185-47CA-B852-146A982EFC0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411008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AA6F-F185-47CA-B852-146A982EFC0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3272867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AA6F-F185-47CA-B852-146A982EFC06}"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38773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AAA6F-F185-47CA-B852-146A982EFC0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57142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AAA6F-F185-47CA-B852-146A982EFC06}"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101709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AAA6F-F185-47CA-B852-146A982EFC06}"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347288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AAA6F-F185-47CA-B852-146A982EFC06}"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190245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AAA6F-F185-47CA-B852-146A982EFC0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256328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AAA6F-F185-47CA-B852-146A982EFC06}"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5ECE4-889C-42D2-9B2A-1FE726EA2AA3}" type="slidenum">
              <a:rPr lang="en-US" smtClean="0"/>
              <a:t>‹#›</a:t>
            </a:fld>
            <a:endParaRPr lang="en-US"/>
          </a:p>
        </p:txBody>
      </p:sp>
    </p:spTree>
    <p:extLst>
      <p:ext uri="{BB962C8B-B14F-4D97-AF65-F5344CB8AC3E}">
        <p14:creationId xmlns:p14="http://schemas.microsoft.com/office/powerpoint/2010/main" val="408612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AAA6F-F185-47CA-B852-146A982EFC06}" type="datetimeFigureOut">
              <a:rPr lang="en-US" smtClean="0"/>
              <a:t>10/17/2020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5ECE4-889C-42D2-9B2A-1FE726EA2AA3}" type="slidenum">
              <a:rPr lang="en-US" smtClean="0"/>
              <a:t>‹#›</a:t>
            </a:fld>
            <a:endParaRPr lang="en-US"/>
          </a:p>
        </p:txBody>
      </p:sp>
    </p:spTree>
    <p:extLst>
      <p:ext uri="{BB962C8B-B14F-4D97-AF65-F5344CB8AC3E}">
        <p14:creationId xmlns:p14="http://schemas.microsoft.com/office/powerpoint/2010/main" val="2179674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519B-1201-4191-974F-E5FB44B6B51C}"/>
              </a:ext>
            </a:extLst>
          </p:cNvPr>
          <p:cNvSpPr>
            <a:spLocks noGrp="1"/>
          </p:cNvSpPr>
          <p:nvPr>
            <p:ph type="ctrTitle"/>
          </p:nvPr>
        </p:nvSpPr>
        <p:spPr/>
        <p:txBody>
          <a:bodyPr>
            <a:normAutofit fontScale="90000"/>
          </a:bodyPr>
          <a:lstStyle/>
          <a:p>
            <a:r>
              <a:rPr lang="en-US" dirty="0"/>
              <a:t>Predicting </a:t>
            </a:r>
            <a:r>
              <a:rPr lang="en-US" dirty="0" err="1"/>
              <a:t>CryptoAsset</a:t>
            </a:r>
            <a:r>
              <a:rPr lang="en-US" dirty="0"/>
              <a:t> Prices Based on BTC, ETH, LTC Prices and Volume.</a:t>
            </a:r>
          </a:p>
        </p:txBody>
      </p:sp>
      <p:sp>
        <p:nvSpPr>
          <p:cNvPr id="3" name="Subtitle 2">
            <a:extLst>
              <a:ext uri="{FF2B5EF4-FFF2-40B4-BE49-F238E27FC236}">
                <a16:creationId xmlns:a16="http://schemas.microsoft.com/office/drawing/2014/main" id="{E6F36C68-72AD-46EC-959E-DB970CB94CB1}"/>
              </a:ext>
            </a:extLst>
          </p:cNvPr>
          <p:cNvSpPr>
            <a:spLocks noGrp="1"/>
          </p:cNvSpPr>
          <p:nvPr>
            <p:ph type="subTitle" idx="1"/>
          </p:nvPr>
        </p:nvSpPr>
        <p:spPr/>
        <p:txBody>
          <a:bodyPr/>
          <a:lstStyle/>
          <a:p>
            <a:r>
              <a:rPr lang="en-US" dirty="0"/>
              <a:t>Hank Butler, MS</a:t>
            </a:r>
          </a:p>
          <a:p>
            <a:r>
              <a:rPr lang="en-US" dirty="0"/>
              <a:t>Springboard Data Science Career Track</a:t>
            </a:r>
          </a:p>
          <a:p>
            <a:r>
              <a:rPr lang="en-US" dirty="0"/>
              <a:t>May 2020</a:t>
            </a:r>
          </a:p>
        </p:txBody>
      </p:sp>
    </p:spTree>
    <p:extLst>
      <p:ext uri="{BB962C8B-B14F-4D97-AF65-F5344CB8AC3E}">
        <p14:creationId xmlns:p14="http://schemas.microsoft.com/office/powerpoint/2010/main" val="105509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FD45-0996-4BC7-A540-4BEF192E3F01}"/>
              </a:ext>
            </a:extLst>
          </p:cNvPr>
          <p:cNvSpPr>
            <a:spLocks noGrp="1"/>
          </p:cNvSpPr>
          <p:nvPr>
            <p:ph type="title"/>
          </p:nvPr>
        </p:nvSpPr>
        <p:spPr/>
        <p:txBody>
          <a:bodyPr/>
          <a:lstStyle/>
          <a:p>
            <a:r>
              <a:rPr lang="en-US" dirty="0"/>
              <a:t>Modeling – First Stages</a:t>
            </a:r>
          </a:p>
        </p:txBody>
      </p:sp>
      <p:sp>
        <p:nvSpPr>
          <p:cNvPr id="3" name="Content Placeholder 2">
            <a:extLst>
              <a:ext uri="{FF2B5EF4-FFF2-40B4-BE49-F238E27FC236}">
                <a16:creationId xmlns:a16="http://schemas.microsoft.com/office/drawing/2014/main" id="{02619AEC-B90B-41A1-9615-44ADDD27BC52}"/>
              </a:ext>
            </a:extLst>
          </p:cNvPr>
          <p:cNvSpPr>
            <a:spLocks noGrp="1"/>
          </p:cNvSpPr>
          <p:nvPr>
            <p:ph idx="1"/>
          </p:nvPr>
        </p:nvSpPr>
        <p:spPr/>
        <p:txBody>
          <a:bodyPr/>
          <a:lstStyle/>
          <a:p>
            <a:r>
              <a:rPr lang="en-US" dirty="0"/>
              <a:t>Augmented Dickey-Fuller Test</a:t>
            </a:r>
          </a:p>
          <a:p>
            <a:pPr lvl="1"/>
            <a:r>
              <a:rPr lang="en-US" dirty="0"/>
              <a:t>Tests for stationarity</a:t>
            </a:r>
          </a:p>
        </p:txBody>
      </p:sp>
    </p:spTree>
    <p:extLst>
      <p:ext uri="{BB962C8B-B14F-4D97-AF65-F5344CB8AC3E}">
        <p14:creationId xmlns:p14="http://schemas.microsoft.com/office/powerpoint/2010/main" val="311197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CE7B-8B4F-46B5-A02A-9955F286EE8A}"/>
              </a:ext>
            </a:extLst>
          </p:cNvPr>
          <p:cNvSpPr>
            <a:spLocks noGrp="1"/>
          </p:cNvSpPr>
          <p:nvPr>
            <p:ph type="title"/>
          </p:nvPr>
        </p:nvSpPr>
        <p:spPr/>
        <p:txBody>
          <a:bodyPr/>
          <a:lstStyle/>
          <a:p>
            <a:r>
              <a:rPr lang="en-US" dirty="0"/>
              <a:t>Modeling – </a:t>
            </a:r>
            <a:r>
              <a:rPr lang="en-US" dirty="0" err="1"/>
              <a:t>Auto_Arima</a:t>
            </a:r>
            <a:endParaRPr lang="en-US" dirty="0"/>
          </a:p>
        </p:txBody>
      </p:sp>
      <p:sp>
        <p:nvSpPr>
          <p:cNvPr id="3" name="Content Placeholder 2">
            <a:extLst>
              <a:ext uri="{FF2B5EF4-FFF2-40B4-BE49-F238E27FC236}">
                <a16:creationId xmlns:a16="http://schemas.microsoft.com/office/drawing/2014/main" id="{7D9D1F8E-D73A-42B1-B321-9AD2282EEFE4}"/>
              </a:ext>
            </a:extLst>
          </p:cNvPr>
          <p:cNvSpPr>
            <a:spLocks noGrp="1"/>
          </p:cNvSpPr>
          <p:nvPr>
            <p:ph idx="1"/>
          </p:nvPr>
        </p:nvSpPr>
        <p:spPr/>
        <p:txBody>
          <a:bodyPr/>
          <a:lstStyle/>
          <a:p>
            <a:r>
              <a:rPr lang="en-US" dirty="0" err="1"/>
              <a:t>Auto_Arima</a:t>
            </a:r>
            <a:r>
              <a:rPr lang="en-US" dirty="0"/>
              <a:t> package determines models based on minimizing AIC.</a:t>
            </a:r>
          </a:p>
          <a:p>
            <a:r>
              <a:rPr lang="en-US" dirty="0"/>
              <a:t>Used before doing Vector </a:t>
            </a:r>
            <a:r>
              <a:rPr lang="en-US" dirty="0" err="1"/>
              <a:t>AutoRegression</a:t>
            </a:r>
            <a:r>
              <a:rPr lang="en-US" dirty="0"/>
              <a:t> to provide general outlook on what to expect.</a:t>
            </a:r>
          </a:p>
        </p:txBody>
      </p:sp>
    </p:spTree>
    <p:extLst>
      <p:ext uri="{BB962C8B-B14F-4D97-AF65-F5344CB8AC3E}">
        <p14:creationId xmlns:p14="http://schemas.microsoft.com/office/powerpoint/2010/main" val="102352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681E-2D5E-444F-9D19-F3C3322E407B}"/>
              </a:ext>
            </a:extLst>
          </p:cNvPr>
          <p:cNvSpPr>
            <a:spLocks noGrp="1"/>
          </p:cNvSpPr>
          <p:nvPr>
            <p:ph type="title"/>
          </p:nvPr>
        </p:nvSpPr>
        <p:spPr/>
        <p:txBody>
          <a:bodyPr/>
          <a:lstStyle/>
          <a:p>
            <a:r>
              <a:rPr lang="en-US" dirty="0"/>
              <a:t>Modeling – Vector </a:t>
            </a:r>
            <a:r>
              <a:rPr lang="en-US" dirty="0" err="1"/>
              <a:t>AutoRegression</a:t>
            </a:r>
            <a:r>
              <a:rPr lang="en-US" dirty="0"/>
              <a:t> (VAR)</a:t>
            </a:r>
          </a:p>
        </p:txBody>
      </p:sp>
      <p:sp>
        <p:nvSpPr>
          <p:cNvPr id="3" name="Content Placeholder 2">
            <a:extLst>
              <a:ext uri="{FF2B5EF4-FFF2-40B4-BE49-F238E27FC236}">
                <a16:creationId xmlns:a16="http://schemas.microsoft.com/office/drawing/2014/main" id="{E12B0A29-31D2-4547-BA77-92C41BADB9B7}"/>
              </a:ext>
            </a:extLst>
          </p:cNvPr>
          <p:cNvSpPr>
            <a:spLocks noGrp="1"/>
          </p:cNvSpPr>
          <p:nvPr>
            <p:ph idx="1"/>
          </p:nvPr>
        </p:nvSpPr>
        <p:spPr/>
        <p:txBody>
          <a:bodyPr>
            <a:normAutofit fontScale="92500" lnSpcReduction="10000"/>
          </a:bodyPr>
          <a:lstStyle/>
          <a:p>
            <a:r>
              <a:rPr lang="en-US" dirty="0"/>
              <a:t>VAR was used to forecast returns.</a:t>
            </a:r>
          </a:p>
          <a:p>
            <a:r>
              <a:rPr lang="en-US" dirty="0"/>
              <a:t>Decent job, however returns are near distributed around 0</a:t>
            </a:r>
          </a:p>
          <a:p>
            <a:pPr lvl="1"/>
            <a:r>
              <a:rPr lang="en-US" dirty="0"/>
              <a:t>Forecast for returns is roughly 0.</a:t>
            </a:r>
          </a:p>
          <a:p>
            <a:pPr lvl="1"/>
            <a:r>
              <a:rPr lang="en-US" dirty="0"/>
              <a:t>After multiple steps ahead, forecast simply becomes trend.</a:t>
            </a:r>
            <a:br>
              <a:rPr lang="en-US" dirty="0"/>
            </a:br>
            <a:endParaRPr lang="en-US" dirty="0"/>
          </a:p>
          <a:p>
            <a:r>
              <a:rPr lang="en-US" dirty="0"/>
              <a:t>Correlation matrix for returns</a:t>
            </a:r>
            <a:br>
              <a:rPr lang="en-US" dirty="0"/>
            </a:br>
            <a:endParaRPr lang="en-US" dirty="0"/>
          </a:p>
          <a:p>
            <a:pPr rtl="0">
              <a:spcBef>
                <a:spcPts val="0"/>
              </a:spcBef>
              <a:spcAft>
                <a:spcPts val="0"/>
              </a:spcAft>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BTC_daily_return</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ETH_daily_return</a:t>
            </a: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LTC_daily_return</a:t>
            </a:r>
            <a:endParaRPr lang="en-US" b="0" dirty="0">
              <a:effectLst/>
            </a:endParaRPr>
          </a:p>
          <a:p>
            <a:pPr rtl="0">
              <a:spcBef>
                <a:spcPts val="0"/>
              </a:spcBef>
              <a:spcAft>
                <a:spcPts val="0"/>
              </a:spcAft>
            </a:pPr>
            <a:r>
              <a:rPr lang="en-US" sz="1800" b="0" i="0" u="none" strike="noStrike" dirty="0" err="1">
                <a:effectLst/>
                <a:latin typeface="Arial" panose="020B0604020202020204" pitchFamily="34" charset="0"/>
              </a:rPr>
              <a:t>BTC_daily_return</a:t>
            </a:r>
            <a:r>
              <a:rPr lang="en-US" sz="1800" b="0" i="0" u="none" strike="noStrike" dirty="0">
                <a:effectLst/>
                <a:latin typeface="Arial" panose="020B0604020202020204" pitchFamily="34" charset="0"/>
              </a:rPr>
              <a:t>            1.000000          0.822321          0.773713</a:t>
            </a:r>
            <a:endParaRPr lang="en-US" b="0" dirty="0">
              <a:effectLst/>
            </a:endParaRPr>
          </a:p>
          <a:p>
            <a:pPr rtl="0">
              <a:spcBef>
                <a:spcPts val="0"/>
              </a:spcBef>
              <a:spcAft>
                <a:spcPts val="0"/>
              </a:spcAft>
            </a:pPr>
            <a:r>
              <a:rPr lang="en-US" sz="1800" b="0" i="0" u="none" strike="noStrike" dirty="0" err="1">
                <a:effectLst/>
                <a:latin typeface="Arial" panose="020B0604020202020204" pitchFamily="34" charset="0"/>
              </a:rPr>
              <a:t>ETH_daily_return</a:t>
            </a:r>
            <a:r>
              <a:rPr lang="en-US" sz="1800" b="0" i="0" u="none" strike="noStrike" dirty="0">
                <a:effectLst/>
                <a:latin typeface="Arial" panose="020B0604020202020204" pitchFamily="34" charset="0"/>
              </a:rPr>
              <a:t>            0.822321          1.000000          0.832074</a:t>
            </a:r>
            <a:endParaRPr lang="en-US" b="0" dirty="0">
              <a:effectLst/>
            </a:endParaRPr>
          </a:p>
          <a:p>
            <a:pPr rtl="0">
              <a:spcBef>
                <a:spcPts val="0"/>
              </a:spcBef>
              <a:spcAft>
                <a:spcPts val="0"/>
              </a:spcAft>
            </a:pPr>
            <a:r>
              <a:rPr lang="en-US" sz="1800" b="0" i="0" u="none" strike="noStrike" dirty="0" err="1">
                <a:effectLst/>
                <a:latin typeface="Arial" panose="020B0604020202020204" pitchFamily="34" charset="0"/>
              </a:rPr>
              <a:t>LTC_daily_return</a:t>
            </a:r>
            <a:r>
              <a:rPr lang="en-US" sz="1800" b="0" i="0" u="none" strike="noStrike" dirty="0">
                <a:effectLst/>
                <a:latin typeface="Arial" panose="020B0604020202020204" pitchFamily="34" charset="0"/>
              </a:rPr>
              <a:t>            0.773713          0.832074          1.000000</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3069615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1A0C-D167-4C48-84F2-1D911EBD2EAF}"/>
              </a:ext>
            </a:extLst>
          </p:cNvPr>
          <p:cNvSpPr>
            <a:spLocks noGrp="1"/>
          </p:cNvSpPr>
          <p:nvPr>
            <p:ph type="title"/>
          </p:nvPr>
        </p:nvSpPr>
        <p:spPr/>
        <p:txBody>
          <a:bodyPr/>
          <a:lstStyle/>
          <a:p>
            <a:r>
              <a:rPr lang="en-US" dirty="0"/>
              <a:t>Vector </a:t>
            </a:r>
            <a:r>
              <a:rPr lang="en-US" dirty="0" err="1"/>
              <a:t>AutoRegression</a:t>
            </a:r>
            <a:endParaRPr lang="en-US" dirty="0"/>
          </a:p>
        </p:txBody>
      </p:sp>
      <p:pic>
        <p:nvPicPr>
          <p:cNvPr id="6" name="Content Placeholder 5" descr="Graphical user interface&#10;&#10;Description automatically generated">
            <a:extLst>
              <a:ext uri="{FF2B5EF4-FFF2-40B4-BE49-F238E27FC236}">
                <a16:creationId xmlns:a16="http://schemas.microsoft.com/office/drawing/2014/main" id="{B66BEC94-010D-470C-89B7-C010E0B688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pic>
        <p:nvPicPr>
          <p:cNvPr id="8" name="Content Placeholder 7" descr="A picture containing chart&#10;&#10;Description automatically generated">
            <a:extLst>
              <a:ext uri="{FF2B5EF4-FFF2-40B4-BE49-F238E27FC236}">
                <a16:creationId xmlns:a16="http://schemas.microsoft.com/office/drawing/2014/main" id="{2B18431E-0304-467A-83F0-9F16D558CD5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59855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4CF6-72E2-46D2-93A6-3DDA82A1EA84}"/>
              </a:ext>
            </a:extLst>
          </p:cNvPr>
          <p:cNvSpPr>
            <a:spLocks noGrp="1"/>
          </p:cNvSpPr>
          <p:nvPr>
            <p:ph type="title"/>
          </p:nvPr>
        </p:nvSpPr>
        <p:spPr/>
        <p:txBody>
          <a:bodyPr/>
          <a:lstStyle/>
          <a:p>
            <a:r>
              <a:rPr lang="en-US" dirty="0"/>
              <a:t>Modeling - Regressions</a:t>
            </a:r>
          </a:p>
        </p:txBody>
      </p:sp>
      <p:sp>
        <p:nvSpPr>
          <p:cNvPr id="3" name="Content Placeholder 2">
            <a:extLst>
              <a:ext uri="{FF2B5EF4-FFF2-40B4-BE49-F238E27FC236}">
                <a16:creationId xmlns:a16="http://schemas.microsoft.com/office/drawing/2014/main" id="{8F0CD0E3-D1E9-4640-A2B6-017E00C33C84}"/>
              </a:ext>
            </a:extLst>
          </p:cNvPr>
          <p:cNvSpPr>
            <a:spLocks noGrp="1"/>
          </p:cNvSpPr>
          <p:nvPr>
            <p:ph idx="1"/>
          </p:nvPr>
        </p:nvSpPr>
        <p:spPr/>
        <p:txBody>
          <a:bodyPr/>
          <a:lstStyle/>
          <a:p>
            <a:r>
              <a:rPr lang="en-US" dirty="0"/>
              <a:t>Interested in:</a:t>
            </a:r>
          </a:p>
          <a:p>
            <a:pPr lvl="1"/>
            <a:r>
              <a:rPr lang="en-US" dirty="0"/>
              <a:t>Bitcoin and Litecoin prices affecting Ethereum</a:t>
            </a:r>
          </a:p>
          <a:p>
            <a:pPr lvl="1"/>
            <a:r>
              <a:rPr lang="en-US" dirty="0"/>
              <a:t>Bitcoin and Ethereum prices affecting Litecoin</a:t>
            </a:r>
          </a:p>
          <a:p>
            <a:pPr lvl="1"/>
            <a:r>
              <a:rPr lang="en-US" dirty="0"/>
              <a:t>Then factoring in Volume</a:t>
            </a:r>
          </a:p>
        </p:txBody>
      </p:sp>
    </p:spTree>
    <p:extLst>
      <p:ext uri="{BB962C8B-B14F-4D97-AF65-F5344CB8AC3E}">
        <p14:creationId xmlns:p14="http://schemas.microsoft.com/office/powerpoint/2010/main" val="119831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32D9-0B63-4D76-A9E3-49CC7249C3E6}"/>
              </a:ext>
            </a:extLst>
          </p:cNvPr>
          <p:cNvSpPr>
            <a:spLocks noGrp="1"/>
          </p:cNvSpPr>
          <p:nvPr>
            <p:ph type="title"/>
          </p:nvPr>
        </p:nvSpPr>
        <p:spPr/>
        <p:txBody>
          <a:bodyPr/>
          <a:lstStyle/>
          <a:p>
            <a:r>
              <a:rPr lang="en-US" dirty="0"/>
              <a:t>Modeling – Regression</a:t>
            </a:r>
          </a:p>
        </p:txBody>
      </p:sp>
      <p:sp>
        <p:nvSpPr>
          <p:cNvPr id="3" name="Content Placeholder 2">
            <a:extLst>
              <a:ext uri="{FF2B5EF4-FFF2-40B4-BE49-F238E27FC236}">
                <a16:creationId xmlns:a16="http://schemas.microsoft.com/office/drawing/2014/main" id="{F4FAB1A7-407C-4CC7-A51A-0E5426654C55}"/>
              </a:ext>
            </a:extLst>
          </p:cNvPr>
          <p:cNvSpPr>
            <a:spLocks noGrp="1"/>
          </p:cNvSpPr>
          <p:nvPr>
            <p:ph idx="1"/>
          </p:nvPr>
        </p:nvSpPr>
        <p:spPr/>
        <p:txBody>
          <a:bodyPr/>
          <a:lstStyle/>
          <a:p>
            <a:r>
              <a:rPr lang="en-US" dirty="0"/>
              <a:t>Started with Linear Regression</a:t>
            </a:r>
          </a:p>
          <a:p>
            <a:r>
              <a:rPr lang="en-US" dirty="0"/>
              <a:t>Tried Random Forests</a:t>
            </a:r>
          </a:p>
          <a:p>
            <a:r>
              <a:rPr lang="en-US" dirty="0"/>
              <a:t>Also tried Gradient Boosting Regression after an Random Forest was overfitting.</a:t>
            </a:r>
          </a:p>
        </p:txBody>
      </p:sp>
    </p:spTree>
    <p:extLst>
      <p:ext uri="{BB962C8B-B14F-4D97-AF65-F5344CB8AC3E}">
        <p14:creationId xmlns:p14="http://schemas.microsoft.com/office/powerpoint/2010/main" val="395808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82F3-8EBD-43C1-B19A-05E6928CD3C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F75B511-5656-4290-AA3A-B435B25A53EE}"/>
              </a:ext>
            </a:extLst>
          </p:cNvPr>
          <p:cNvSpPr>
            <a:spLocks noGrp="1"/>
          </p:cNvSpPr>
          <p:nvPr>
            <p:ph idx="1"/>
          </p:nvPr>
        </p:nvSpPr>
        <p:spPr/>
        <p:txBody>
          <a:bodyPr/>
          <a:lstStyle/>
          <a:p>
            <a:r>
              <a:rPr lang="en-US" dirty="0"/>
              <a:t>Best models</a:t>
            </a:r>
          </a:p>
          <a:p>
            <a:pPr lvl="1"/>
            <a:r>
              <a:rPr lang="en-US" dirty="0"/>
              <a:t>Ethereum (with Volume)</a:t>
            </a:r>
          </a:p>
          <a:p>
            <a:pPr lvl="2"/>
            <a:r>
              <a:rPr lang="en-US" dirty="0"/>
              <a:t>Random Forest – R-sq of 0.96 on test set</a:t>
            </a:r>
          </a:p>
          <a:p>
            <a:pPr lvl="1"/>
            <a:r>
              <a:rPr lang="en-US" dirty="0"/>
              <a:t>Litecoin (without Volume)</a:t>
            </a:r>
          </a:p>
          <a:p>
            <a:pPr lvl="2"/>
            <a:r>
              <a:rPr lang="en-US" dirty="0"/>
              <a:t>Random Forest – R-sq of 0.83 on test set</a:t>
            </a:r>
          </a:p>
          <a:p>
            <a:r>
              <a:rPr lang="en-US" dirty="0"/>
              <a:t>Baseline</a:t>
            </a:r>
          </a:p>
          <a:p>
            <a:pPr lvl="1"/>
            <a:r>
              <a:rPr lang="en-US" dirty="0"/>
              <a:t>Compared models to just predicting today’s price based on </a:t>
            </a:r>
            <a:r>
              <a:rPr lang="en-US" dirty="0" err="1"/>
              <a:t>yesterday’sprice</a:t>
            </a:r>
            <a:endParaRPr lang="en-US" dirty="0"/>
          </a:p>
          <a:p>
            <a:pPr lvl="2"/>
            <a:r>
              <a:rPr lang="en-US" dirty="0"/>
              <a:t>Model’s performed better</a:t>
            </a:r>
          </a:p>
        </p:txBody>
      </p:sp>
    </p:spTree>
    <p:extLst>
      <p:ext uri="{BB962C8B-B14F-4D97-AF65-F5344CB8AC3E}">
        <p14:creationId xmlns:p14="http://schemas.microsoft.com/office/powerpoint/2010/main" val="10923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821-FEA7-4B2D-A9D7-F04F87A352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55ED8C56-8D0F-47A7-8A05-950E39170071}"/>
              </a:ext>
            </a:extLst>
          </p:cNvPr>
          <p:cNvSpPr>
            <a:spLocks noGrp="1"/>
          </p:cNvSpPr>
          <p:nvPr>
            <p:ph idx="1"/>
          </p:nvPr>
        </p:nvSpPr>
        <p:spPr/>
        <p:txBody>
          <a:bodyPr/>
          <a:lstStyle/>
          <a:p>
            <a:r>
              <a:rPr lang="en-US" dirty="0"/>
              <a:t>Know that the relationship between assets can be quantified</a:t>
            </a:r>
          </a:p>
          <a:p>
            <a:pPr lvl="1"/>
            <a:r>
              <a:rPr lang="en-US" dirty="0"/>
              <a:t>Foundation of trading strategy</a:t>
            </a:r>
          </a:p>
          <a:p>
            <a:r>
              <a:rPr lang="en-US" dirty="0"/>
              <a:t>Next analysis</a:t>
            </a:r>
          </a:p>
          <a:p>
            <a:pPr lvl="1"/>
            <a:r>
              <a:rPr lang="en-US" dirty="0"/>
              <a:t>Factor in volatility</a:t>
            </a:r>
          </a:p>
          <a:p>
            <a:pPr lvl="1"/>
            <a:r>
              <a:rPr lang="en-US" dirty="0"/>
              <a:t>More advanced forecast model</a:t>
            </a:r>
          </a:p>
        </p:txBody>
      </p:sp>
    </p:spTree>
    <p:extLst>
      <p:ext uri="{BB962C8B-B14F-4D97-AF65-F5344CB8AC3E}">
        <p14:creationId xmlns:p14="http://schemas.microsoft.com/office/powerpoint/2010/main" val="63820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C3C0-8C4B-4756-956F-8206B7F3363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3DBA030-3A9D-45D5-A791-716DDBCEC521}"/>
              </a:ext>
            </a:extLst>
          </p:cNvPr>
          <p:cNvSpPr>
            <a:spLocks noGrp="1"/>
          </p:cNvSpPr>
          <p:nvPr>
            <p:ph idx="1"/>
          </p:nvPr>
        </p:nvSpPr>
        <p:spPr/>
        <p:txBody>
          <a:bodyPr/>
          <a:lstStyle/>
          <a:p>
            <a:r>
              <a:rPr lang="en-US" dirty="0"/>
              <a:t>The goal of the project is to see how Bitcoin price and volume affect the price of Ethereum and Litecoin. </a:t>
            </a:r>
          </a:p>
          <a:p>
            <a:r>
              <a:rPr lang="en-US" dirty="0"/>
              <a:t>Daily returns for each asset will also be forecasted.</a:t>
            </a:r>
          </a:p>
        </p:txBody>
      </p:sp>
    </p:spTree>
    <p:extLst>
      <p:ext uri="{BB962C8B-B14F-4D97-AF65-F5344CB8AC3E}">
        <p14:creationId xmlns:p14="http://schemas.microsoft.com/office/powerpoint/2010/main" val="107929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CB29-4B76-4F09-941E-91460E91CD1B}"/>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823B3CB-85A1-48FA-846C-892902D77879}"/>
              </a:ext>
            </a:extLst>
          </p:cNvPr>
          <p:cNvSpPr>
            <a:spLocks noGrp="1"/>
          </p:cNvSpPr>
          <p:nvPr>
            <p:ph idx="1"/>
          </p:nvPr>
        </p:nvSpPr>
        <p:spPr/>
        <p:txBody>
          <a:bodyPr/>
          <a:lstStyle/>
          <a:p>
            <a:r>
              <a:rPr lang="en-US" dirty="0"/>
              <a:t>Kraken Digital Asset Exchange</a:t>
            </a:r>
          </a:p>
          <a:p>
            <a:pPr lvl="1"/>
            <a:r>
              <a:rPr lang="en-US" dirty="0"/>
              <a:t>Third Party Python Library</a:t>
            </a:r>
          </a:p>
          <a:p>
            <a:r>
              <a:rPr lang="en-US" dirty="0"/>
              <a:t>Pulls data directly into Pandas </a:t>
            </a:r>
            <a:r>
              <a:rPr lang="en-US" dirty="0" err="1"/>
              <a:t>DataFrame</a:t>
            </a:r>
            <a:endParaRPr lang="en-US" dirty="0"/>
          </a:p>
          <a:p>
            <a:pPr lvl="1"/>
            <a:r>
              <a:rPr lang="en-US" dirty="0"/>
              <a:t>Date-time set as index</a:t>
            </a:r>
          </a:p>
          <a:p>
            <a:r>
              <a:rPr lang="en-US" dirty="0"/>
              <a:t>Very user-friendly</a:t>
            </a:r>
          </a:p>
        </p:txBody>
      </p:sp>
    </p:spTree>
    <p:extLst>
      <p:ext uri="{BB962C8B-B14F-4D97-AF65-F5344CB8AC3E}">
        <p14:creationId xmlns:p14="http://schemas.microsoft.com/office/powerpoint/2010/main" val="399247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709B-1574-4E37-B147-312AEDD15F7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624275E-0737-47CD-AC1B-F78FF97780AF}"/>
              </a:ext>
            </a:extLst>
          </p:cNvPr>
          <p:cNvSpPr>
            <a:spLocks noGrp="1"/>
          </p:cNvSpPr>
          <p:nvPr>
            <p:ph sz="half" idx="1"/>
          </p:nvPr>
        </p:nvSpPr>
        <p:spPr/>
        <p:txBody>
          <a:bodyPr/>
          <a:lstStyle/>
          <a:p>
            <a:r>
              <a:rPr lang="en-US" dirty="0"/>
              <a:t>Volume Weighted Avg. Price (VWAP)</a:t>
            </a:r>
          </a:p>
          <a:p>
            <a:r>
              <a:rPr lang="en-US" dirty="0"/>
              <a:t>First chart shows all three asset prices</a:t>
            </a:r>
          </a:p>
          <a:p>
            <a:r>
              <a:rPr lang="en-US" dirty="0"/>
              <a:t>Massive difference in scale.</a:t>
            </a:r>
          </a:p>
        </p:txBody>
      </p:sp>
      <p:pic>
        <p:nvPicPr>
          <p:cNvPr id="6" name="Content Placeholder 5" descr="Chart&#10;&#10;Description automatically generated">
            <a:extLst>
              <a:ext uri="{FF2B5EF4-FFF2-40B4-BE49-F238E27FC236}">
                <a16:creationId xmlns:a16="http://schemas.microsoft.com/office/drawing/2014/main" id="{DF6F1326-0B4E-448D-BA58-97C8740198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74094"/>
            <a:ext cx="5181600" cy="3454399"/>
          </a:xfrm>
        </p:spPr>
      </p:pic>
    </p:spTree>
    <p:extLst>
      <p:ext uri="{BB962C8B-B14F-4D97-AF65-F5344CB8AC3E}">
        <p14:creationId xmlns:p14="http://schemas.microsoft.com/office/powerpoint/2010/main" val="195812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6AEE-7156-45B0-BF58-83A230578042}"/>
              </a:ext>
            </a:extLst>
          </p:cNvPr>
          <p:cNvSpPr>
            <a:spLocks noGrp="1"/>
          </p:cNvSpPr>
          <p:nvPr>
            <p:ph type="title"/>
          </p:nvPr>
        </p:nvSpPr>
        <p:spPr/>
        <p:txBody>
          <a:bodyPr/>
          <a:lstStyle/>
          <a:p>
            <a:r>
              <a:rPr lang="en-US" dirty="0"/>
              <a:t>EDA – </a:t>
            </a:r>
            <a:r>
              <a:rPr lang="en-US" dirty="0" err="1"/>
              <a:t>con’t</a:t>
            </a:r>
            <a:endParaRPr lang="en-US" dirty="0"/>
          </a:p>
        </p:txBody>
      </p:sp>
      <p:sp>
        <p:nvSpPr>
          <p:cNvPr id="3" name="Content Placeholder 2">
            <a:extLst>
              <a:ext uri="{FF2B5EF4-FFF2-40B4-BE49-F238E27FC236}">
                <a16:creationId xmlns:a16="http://schemas.microsoft.com/office/drawing/2014/main" id="{32799103-7B85-4C39-A9A5-D24D94D71B72}"/>
              </a:ext>
            </a:extLst>
          </p:cNvPr>
          <p:cNvSpPr>
            <a:spLocks noGrp="1"/>
          </p:cNvSpPr>
          <p:nvPr>
            <p:ph sz="half" idx="1"/>
          </p:nvPr>
        </p:nvSpPr>
        <p:spPr/>
        <p:txBody>
          <a:bodyPr/>
          <a:lstStyle/>
          <a:p>
            <a:r>
              <a:rPr lang="en-US" dirty="0"/>
              <a:t>Log VWAP</a:t>
            </a:r>
          </a:p>
          <a:p>
            <a:r>
              <a:rPr lang="en-US" dirty="0"/>
              <a:t>Log transformation scales data</a:t>
            </a:r>
          </a:p>
          <a:p>
            <a:endParaRPr lang="en-US" dirty="0"/>
          </a:p>
        </p:txBody>
      </p:sp>
      <p:pic>
        <p:nvPicPr>
          <p:cNvPr id="8" name="Content Placeholder 7" descr="Chart, line chart&#10;&#10;Description automatically generated">
            <a:extLst>
              <a:ext uri="{FF2B5EF4-FFF2-40B4-BE49-F238E27FC236}">
                <a16:creationId xmlns:a16="http://schemas.microsoft.com/office/drawing/2014/main" id="{203175CD-3C2C-42FB-9C51-B64F1D8C7E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74094"/>
            <a:ext cx="5181600" cy="3454399"/>
          </a:xfrm>
        </p:spPr>
      </p:pic>
    </p:spTree>
    <p:extLst>
      <p:ext uri="{BB962C8B-B14F-4D97-AF65-F5344CB8AC3E}">
        <p14:creationId xmlns:p14="http://schemas.microsoft.com/office/powerpoint/2010/main" val="106646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702B-0519-4ACD-BDC7-3B736B0D8CE4}"/>
              </a:ext>
            </a:extLst>
          </p:cNvPr>
          <p:cNvSpPr>
            <a:spLocks noGrp="1"/>
          </p:cNvSpPr>
          <p:nvPr>
            <p:ph type="title"/>
          </p:nvPr>
        </p:nvSpPr>
        <p:spPr/>
        <p:txBody>
          <a:bodyPr/>
          <a:lstStyle/>
          <a:p>
            <a:r>
              <a:rPr lang="en-US" dirty="0"/>
              <a:t>EDA – </a:t>
            </a:r>
            <a:r>
              <a:rPr lang="en-US" dirty="0" err="1"/>
              <a:t>Con’t</a:t>
            </a:r>
            <a:endParaRPr lang="en-US" dirty="0"/>
          </a:p>
        </p:txBody>
      </p:sp>
      <p:sp>
        <p:nvSpPr>
          <p:cNvPr id="4" name="Text Placeholder 3">
            <a:extLst>
              <a:ext uri="{FF2B5EF4-FFF2-40B4-BE49-F238E27FC236}">
                <a16:creationId xmlns:a16="http://schemas.microsoft.com/office/drawing/2014/main" id="{32CD7A9A-601B-4C1A-BB59-533D38E21F16}"/>
              </a:ext>
            </a:extLst>
          </p:cNvPr>
          <p:cNvSpPr>
            <a:spLocks noGrp="1"/>
          </p:cNvSpPr>
          <p:nvPr>
            <p:ph type="body" idx="1"/>
          </p:nvPr>
        </p:nvSpPr>
        <p:spPr/>
        <p:txBody>
          <a:bodyPr/>
          <a:lstStyle/>
          <a:p>
            <a:r>
              <a:rPr lang="en-US" dirty="0"/>
              <a:t>Daily Returns</a:t>
            </a:r>
          </a:p>
        </p:txBody>
      </p:sp>
      <p:pic>
        <p:nvPicPr>
          <p:cNvPr id="8" name="Content Placeholder 7" descr="Chart&#10;&#10;Description automatically generated">
            <a:extLst>
              <a:ext uri="{FF2B5EF4-FFF2-40B4-BE49-F238E27FC236}">
                <a16:creationId xmlns:a16="http://schemas.microsoft.com/office/drawing/2014/main" id="{8E45F0C5-AF59-4D01-B58A-14EA9147EF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628107"/>
            <a:ext cx="5157787" cy="3438524"/>
          </a:xfrm>
        </p:spPr>
      </p:pic>
      <p:sp>
        <p:nvSpPr>
          <p:cNvPr id="5" name="Text Placeholder 4">
            <a:extLst>
              <a:ext uri="{FF2B5EF4-FFF2-40B4-BE49-F238E27FC236}">
                <a16:creationId xmlns:a16="http://schemas.microsoft.com/office/drawing/2014/main" id="{808BE521-3978-4067-92A2-C1DCC405BB93}"/>
              </a:ext>
            </a:extLst>
          </p:cNvPr>
          <p:cNvSpPr>
            <a:spLocks noGrp="1"/>
          </p:cNvSpPr>
          <p:nvPr>
            <p:ph type="body" sz="quarter" idx="3"/>
          </p:nvPr>
        </p:nvSpPr>
        <p:spPr/>
        <p:txBody>
          <a:bodyPr/>
          <a:lstStyle/>
          <a:p>
            <a:r>
              <a:rPr lang="en-US" dirty="0"/>
              <a:t>Log Daily Returns</a:t>
            </a:r>
          </a:p>
        </p:txBody>
      </p:sp>
      <p:pic>
        <p:nvPicPr>
          <p:cNvPr id="10" name="Content Placeholder 9" descr="Chart&#10;&#10;Description automatically generated">
            <a:extLst>
              <a:ext uri="{FF2B5EF4-FFF2-40B4-BE49-F238E27FC236}">
                <a16:creationId xmlns:a16="http://schemas.microsoft.com/office/drawing/2014/main" id="{6D996D7B-05B3-4126-ACD3-2D9E5795CDF5}"/>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909239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C137-CB91-437C-837B-3DD78DBA00F4}"/>
              </a:ext>
            </a:extLst>
          </p:cNvPr>
          <p:cNvSpPr>
            <a:spLocks noGrp="1"/>
          </p:cNvSpPr>
          <p:nvPr>
            <p:ph type="title"/>
          </p:nvPr>
        </p:nvSpPr>
        <p:spPr/>
        <p:txBody>
          <a:bodyPr/>
          <a:lstStyle/>
          <a:p>
            <a:r>
              <a:rPr lang="en-US" dirty="0"/>
              <a:t>EDA – </a:t>
            </a:r>
            <a:r>
              <a:rPr lang="en-US" dirty="0" err="1"/>
              <a:t>Con’t</a:t>
            </a:r>
            <a:endParaRPr lang="en-US" dirty="0"/>
          </a:p>
        </p:txBody>
      </p:sp>
      <p:sp>
        <p:nvSpPr>
          <p:cNvPr id="3" name="Content Placeholder 2">
            <a:extLst>
              <a:ext uri="{FF2B5EF4-FFF2-40B4-BE49-F238E27FC236}">
                <a16:creationId xmlns:a16="http://schemas.microsoft.com/office/drawing/2014/main" id="{02C41C67-A81F-487A-A228-D87D3249F8F2}"/>
              </a:ext>
            </a:extLst>
          </p:cNvPr>
          <p:cNvSpPr>
            <a:spLocks noGrp="1"/>
          </p:cNvSpPr>
          <p:nvPr>
            <p:ph sz="half" idx="1"/>
          </p:nvPr>
        </p:nvSpPr>
        <p:spPr/>
        <p:txBody>
          <a:bodyPr/>
          <a:lstStyle/>
          <a:p>
            <a:r>
              <a:rPr lang="en-US" dirty="0"/>
              <a:t>KDE’s of returns.</a:t>
            </a:r>
          </a:p>
        </p:txBody>
      </p:sp>
      <p:pic>
        <p:nvPicPr>
          <p:cNvPr id="6" name="Content Placeholder 5" descr="Chart, line chart&#10;&#10;Description automatically generated">
            <a:extLst>
              <a:ext uri="{FF2B5EF4-FFF2-40B4-BE49-F238E27FC236}">
                <a16:creationId xmlns:a16="http://schemas.microsoft.com/office/drawing/2014/main" id="{4CF14438-46D3-4DDC-BD6E-7CFA8BC0CD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74094"/>
            <a:ext cx="5181600" cy="3454399"/>
          </a:xfrm>
        </p:spPr>
      </p:pic>
    </p:spTree>
    <p:extLst>
      <p:ext uri="{BB962C8B-B14F-4D97-AF65-F5344CB8AC3E}">
        <p14:creationId xmlns:p14="http://schemas.microsoft.com/office/powerpoint/2010/main" val="260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386C-B025-4F12-9040-26C2A6547904}"/>
              </a:ext>
            </a:extLst>
          </p:cNvPr>
          <p:cNvSpPr>
            <a:spLocks noGrp="1"/>
          </p:cNvSpPr>
          <p:nvPr>
            <p:ph type="title"/>
          </p:nvPr>
        </p:nvSpPr>
        <p:spPr/>
        <p:txBody>
          <a:bodyPr/>
          <a:lstStyle/>
          <a:p>
            <a:r>
              <a:rPr lang="en-US" dirty="0"/>
              <a:t>EDA – </a:t>
            </a:r>
            <a:r>
              <a:rPr lang="en-US" dirty="0" err="1"/>
              <a:t>con’t</a:t>
            </a:r>
            <a:endParaRPr lang="en-US" dirty="0"/>
          </a:p>
        </p:txBody>
      </p:sp>
      <p:sp>
        <p:nvSpPr>
          <p:cNvPr id="3" name="Content Placeholder 2">
            <a:extLst>
              <a:ext uri="{FF2B5EF4-FFF2-40B4-BE49-F238E27FC236}">
                <a16:creationId xmlns:a16="http://schemas.microsoft.com/office/drawing/2014/main" id="{B09240F1-FAF7-4913-8443-63FB141963F2}"/>
              </a:ext>
            </a:extLst>
          </p:cNvPr>
          <p:cNvSpPr>
            <a:spLocks noGrp="1"/>
          </p:cNvSpPr>
          <p:nvPr>
            <p:ph sz="half" idx="1"/>
          </p:nvPr>
        </p:nvSpPr>
        <p:spPr/>
        <p:txBody>
          <a:bodyPr/>
          <a:lstStyle/>
          <a:p>
            <a:r>
              <a:rPr lang="en-US" dirty="0"/>
              <a:t>Correlation Heat Map for Returns.</a:t>
            </a:r>
          </a:p>
        </p:txBody>
      </p:sp>
      <p:pic>
        <p:nvPicPr>
          <p:cNvPr id="6" name="Content Placeholder 5" descr="Chart, bar chart, treemap chart&#10;&#10;Description automatically generated">
            <a:extLst>
              <a:ext uri="{FF2B5EF4-FFF2-40B4-BE49-F238E27FC236}">
                <a16:creationId xmlns:a16="http://schemas.microsoft.com/office/drawing/2014/main" id="{24523A64-CD9C-4C9B-BF58-9F1BF4B8BB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81549"/>
            <a:ext cx="5181600" cy="4239490"/>
          </a:xfrm>
        </p:spPr>
      </p:pic>
    </p:spTree>
    <p:extLst>
      <p:ext uri="{BB962C8B-B14F-4D97-AF65-F5344CB8AC3E}">
        <p14:creationId xmlns:p14="http://schemas.microsoft.com/office/powerpoint/2010/main" val="25677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81BD-457E-41A2-B333-AC4BA74F24E6}"/>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42E7AD56-95EC-4F1B-877B-50616F6128D5}"/>
              </a:ext>
            </a:extLst>
          </p:cNvPr>
          <p:cNvSpPr>
            <a:spLocks noGrp="1"/>
          </p:cNvSpPr>
          <p:nvPr>
            <p:ph idx="1"/>
          </p:nvPr>
        </p:nvSpPr>
        <p:spPr/>
        <p:txBody>
          <a:bodyPr/>
          <a:lstStyle/>
          <a:p>
            <a:r>
              <a:rPr lang="en-US" dirty="0"/>
              <a:t>Exported .csv file after pulling data from API</a:t>
            </a:r>
          </a:p>
          <a:p>
            <a:r>
              <a:rPr lang="en-US" dirty="0"/>
              <a:t>.</a:t>
            </a:r>
            <a:r>
              <a:rPr lang="en-US" dirty="0" err="1"/>
              <a:t>read_csv</a:t>
            </a:r>
            <a:r>
              <a:rPr lang="en-US" dirty="0"/>
              <a:t>() method from Pandas</a:t>
            </a:r>
          </a:p>
          <a:p>
            <a:r>
              <a:rPr lang="en-US" dirty="0"/>
              <a:t>Have to reindex data</a:t>
            </a:r>
          </a:p>
          <a:p>
            <a:r>
              <a:rPr lang="en-US" dirty="0"/>
              <a:t>.</a:t>
            </a:r>
            <a:r>
              <a:rPr lang="en-US" dirty="0" err="1"/>
              <a:t>pct_change</a:t>
            </a:r>
            <a:r>
              <a:rPr lang="en-US" dirty="0"/>
              <a:t>() function was used to calculate daily and log daily returns.</a:t>
            </a:r>
          </a:p>
          <a:p>
            <a:endParaRPr lang="en-US" dirty="0"/>
          </a:p>
        </p:txBody>
      </p:sp>
    </p:spTree>
    <p:extLst>
      <p:ext uri="{BB962C8B-B14F-4D97-AF65-F5344CB8AC3E}">
        <p14:creationId xmlns:p14="http://schemas.microsoft.com/office/powerpoint/2010/main" val="769768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1122</Words>
  <Application>Microsoft Office PowerPoint</Application>
  <PresentationFormat>Widescreen</PresentationFormat>
  <Paragraphs>105</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Predicting CryptoAsset Prices Based on BTC, ETH, LTC Prices and Volume.</vt:lpstr>
      <vt:lpstr>Overview</vt:lpstr>
      <vt:lpstr>Data Wrangling</vt:lpstr>
      <vt:lpstr>Exploratory Data Analysis</vt:lpstr>
      <vt:lpstr>EDA – con’t</vt:lpstr>
      <vt:lpstr>EDA – Con’t</vt:lpstr>
      <vt:lpstr>EDA – Con’t</vt:lpstr>
      <vt:lpstr>EDA – con’t</vt:lpstr>
      <vt:lpstr>Data Pre-Processing</vt:lpstr>
      <vt:lpstr>Modeling – First Stages</vt:lpstr>
      <vt:lpstr>Modeling – Auto_Arima</vt:lpstr>
      <vt:lpstr>Modeling – Vector AutoRegression (VAR)</vt:lpstr>
      <vt:lpstr>Vector AutoRegression</vt:lpstr>
      <vt:lpstr>Modeling - Regressions</vt:lpstr>
      <vt:lpstr>Modeling – Regression</vt:lpstr>
      <vt:lpstr>Results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CryptoAsset Prices Based on BTC, ETH, LTC Prices and Volume.</dc:title>
  <dc:creator>pam</dc:creator>
  <cp:lastModifiedBy>pam</cp:lastModifiedBy>
  <cp:revision>10</cp:revision>
  <dcterms:created xsi:type="dcterms:W3CDTF">2020-10-16T19:47:42Z</dcterms:created>
  <dcterms:modified xsi:type="dcterms:W3CDTF">2020-10-17T23:47:27Z</dcterms:modified>
</cp:coreProperties>
</file>