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46A0BC-5196-440C-80D9-283DC23F0F9C}">
  <a:tblStyle styleId="{9E46A0BC-5196-440C-80D9-283DC23F0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78D4E8-D030-4BAB-A958-1979582D9F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5fdc622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5fdc622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5fdc622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5fdc622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5fdc622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5fdc622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5fdc62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5fdc62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5fdc622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5fdc622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5fdc622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5fdc622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5fdc62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5fdc62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5fdc622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5fdc622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5fdc622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5fdc622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5fdc622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5fdc622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5fdc62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5fdc62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5fdc62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5fdc62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5fdc62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5fdc62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5fdc62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5fdc62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5fdc62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5fdc62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5fdc622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5fdc622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5fdc622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5fdc622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5fdc622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5fdc622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5fdc622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5fdc622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Healthcare Application based on FHIR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7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16262"/>
            <a:ext cx="53613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Name       ID                       E-mail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高子翔 107598065 t107598065@ntut.org.tw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吳炘哲 107598005 t107598005@ntut.org.tw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林稟宸 108598051 t108598051@ntut.org.tw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葉柏志 108598025 t108598025@ntut.org.tw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2"/>
          <p:cNvGraphicFramePr/>
          <p:nvPr/>
        </p:nvGraphicFramePr>
        <p:xfrm>
          <a:off x="235425" y="2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065750"/>
                <a:gridCol w="2311400"/>
                <a:gridCol w="2477525"/>
                <a:gridCol w="2698950"/>
              </a:tblGrid>
              <a:tr h="136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圖表功能實作與測試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里程碑: 完成軟體實作與測試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3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整合測試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Python、seleniumLibrary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3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軟體系統測試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Python、seleniumLibrary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里程碑： 完成整合與測試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98020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Task Scheduling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588"/>
            <a:ext cx="7637053" cy="514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Requirements(completeness and testability of requirements)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6"/>
          <p:cNvGraphicFramePr/>
          <p:nvPr/>
        </p:nvGraphicFramePr>
        <p:xfrm>
          <a:off x="403463" y="3195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94575"/>
                <a:gridCol w="1118300"/>
                <a:gridCol w="5701650"/>
              </a:tblGrid>
              <a:tr h="30772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HS-N-03</a:t>
                      </a: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需要穩定的網路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marR="1333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HS-N-04</a:t>
                      </a:r>
                      <a:r>
                        <a:rPr lang="zh-TW">
                          <a:solidFill>
                            <a:srgbClr val="0070C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需要健康照護相關知識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26"/>
          <p:cNvGraphicFramePr/>
          <p:nvPr/>
        </p:nvGraphicFramePr>
        <p:xfrm>
          <a:off x="403488" y="1508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94575"/>
                <a:gridCol w="1118300"/>
                <a:gridCol w="2425550"/>
                <a:gridCol w="3276075"/>
              </a:tblGrid>
              <a:tr h="370975">
                <a:tc>
                  <a:txBody>
                    <a:bodyPr/>
                    <a:lstStyle/>
                    <a:p>
                      <a:pPr indent="-57785" lvl="0" marL="5778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9525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HS-N-05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個人資料介面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HS-N-06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登入介面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HS-N-07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帳單介面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HS-N-08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身體檢測介面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HS-N-09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病情介面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HS-N-10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照護資料介面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HS-N-11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租用設備介面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圖表介面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7"/>
          <p:cNvGraphicFramePr/>
          <p:nvPr/>
        </p:nvGraphicFramePr>
        <p:xfrm>
          <a:off x="340425" y="488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06925"/>
                <a:gridCol w="1056850"/>
                <a:gridCol w="5388225"/>
              </a:tblGrid>
              <a:tr h="42692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HS-N-13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AMS與FHIR Server間必須能傳送與接收資料。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HS-N-14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HMS與FHIR Server間必須能傳送與接收資料。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HS-N-15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AMS與Server間必須能傳送與接收資料。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HS-N-16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HMS與Server間必須能傳送與接收資料。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AMS允許患者與照護人員登入、註冊，及可更改個人帳戶資料。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HS-N-18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HMS允許患者查看健康資訊與病情紀錄。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HS-N-19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HMS允許照護人員查看或修改患者健康資訊及病情紀錄。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HS-N-20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透過網路傳送資料。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92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28"/>
          <p:cNvGraphicFramePr/>
          <p:nvPr/>
        </p:nvGraphicFramePr>
        <p:xfrm>
          <a:off x="488200" y="4107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73575"/>
                <a:gridCol w="1103600"/>
                <a:gridCol w="5626550"/>
              </a:tblGrid>
              <a:tr h="30507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AMS能夠向HMS取得租用設備資料。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HMS能夠向AMS取得個人資料。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28"/>
          <p:cNvGraphicFramePr/>
          <p:nvPr/>
        </p:nvGraphicFramePr>
        <p:xfrm>
          <a:off x="488200" y="13913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73575"/>
                <a:gridCol w="1103575"/>
                <a:gridCol w="5626575"/>
              </a:tblGrid>
              <a:tr h="26047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HS-F-01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提供帳戶管理功能。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HS-F-02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提供健康管理功能。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8"/>
          <p:cNvGraphicFramePr/>
          <p:nvPr/>
        </p:nvGraphicFramePr>
        <p:xfrm>
          <a:off x="488138" y="22866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84775"/>
                <a:gridCol w="1100200"/>
                <a:gridCol w="5618775"/>
              </a:tblGrid>
              <a:tr h="282300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網頁回應必須小於 3 秒。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圖表產生必須小於 5 秒。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8"/>
          <p:cNvGraphicFramePr/>
          <p:nvPr/>
        </p:nvGraphicFramePr>
        <p:xfrm>
          <a:off x="488200" y="33156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73575"/>
                <a:gridCol w="1103600"/>
                <a:gridCol w="5626550"/>
              </a:tblGrid>
              <a:tr h="39072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9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使用TDD方法的寫Test Case。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28"/>
          <p:cNvGraphicFramePr/>
          <p:nvPr/>
        </p:nvGraphicFramePr>
        <p:xfrm>
          <a:off x="488175" y="4211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573575"/>
                <a:gridCol w="1103600"/>
                <a:gridCol w="5626575"/>
              </a:tblGrid>
              <a:tr h="290050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需要提供可恢復資料及可備份資料的方法。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9"/>
          <p:cNvGraphicFramePr/>
          <p:nvPr/>
        </p:nvGraphicFramePr>
        <p:xfrm>
          <a:off x="371950" y="474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416025"/>
                <a:gridCol w="993100"/>
                <a:gridCol w="5063200"/>
              </a:tblGrid>
              <a:tr h="277250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CPU需要Intel i9-9980XE。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固態硬碟(</a:t>
                      </a:r>
                      <a:r>
                        <a:rPr lang="zh-TW">
                          <a:highlight>
                            <a:srgbClr val="FFFFFF"/>
                          </a:highlight>
                        </a:rPr>
                        <a:t>Solid-state Disk)空間需要1TB以上。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HS-N-29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記憶體32GB以上。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顯卡需要RTX2080Ti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0" marR="57150" marL="692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29"/>
          <p:cNvGraphicFramePr/>
          <p:nvPr/>
        </p:nvGraphicFramePr>
        <p:xfrm>
          <a:off x="371950" y="21434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466500"/>
                <a:gridCol w="1026550"/>
                <a:gridCol w="5096125"/>
              </a:tblGrid>
              <a:tr h="383925">
                <a:tc>
                  <a:txBody>
                    <a:bodyPr/>
                    <a:lstStyle/>
                    <a:p>
                      <a:pPr indent="-57785" lvl="0" marL="5778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95250" lvl="0" marL="9525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安裝NodeJS環境。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安裝Python環境。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安裝Vscode編輯器。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6514" lvl="0" marL="56514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9215" lvl="0" marL="6921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安裝Chrome瀏覽器。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3650" marB="0" marR="5715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0"/>
          <p:cNvGraphicFramePr/>
          <p:nvPr/>
        </p:nvGraphicFramePr>
        <p:xfrm>
          <a:off x="489025" y="6236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334375"/>
                <a:gridCol w="935825"/>
                <a:gridCol w="4771250"/>
              </a:tblGrid>
              <a:tr h="544700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通過Unit Test。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完成四份文件: PEP、SRS、SDD、STD。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7475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30"/>
          <p:cNvGraphicFramePr/>
          <p:nvPr/>
        </p:nvGraphicFramePr>
        <p:xfrm>
          <a:off x="489025" y="25113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{8578D4E8-D030-4BAB-A958-1979582D9F93}</a:tableStyleId>
              </a:tblPr>
              <a:tblGrid>
                <a:gridCol w="1334375"/>
                <a:gridCol w="935825"/>
                <a:gridCol w="4771250"/>
              </a:tblGrid>
              <a:tr h="692800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需求編號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26035" lvl="0" marL="26035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優先順序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需求描述</a:t>
                      </a:r>
                      <a:r>
                        <a:rPr b="1"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由程式開發進行人員進行程式的維護服務。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HS-N-38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建立子系統的獨立架構，使維護性提高。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57150" marL="692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Block Diagram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25" y="1800200"/>
            <a:ext cx="62007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Meeting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91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◆地點:Lab1321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◆一周兩次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◆使用大螢幕討論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325" y="160163"/>
            <a:ext cx="4057801" cy="482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Prototype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98020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WBS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0" y="54850"/>
            <a:ext cx="8049023" cy="49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Assignments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中英文對應表用來分配工作</a:t>
            </a:r>
            <a:endParaRPr sz="1800"/>
          </a:p>
        </p:txBody>
      </p:sp>
      <p:graphicFrame>
        <p:nvGraphicFramePr>
          <p:cNvPr id="153" name="Google Shape;153;p17"/>
          <p:cNvGraphicFramePr/>
          <p:nvPr/>
        </p:nvGraphicFramePr>
        <p:xfrm>
          <a:off x="4807500" y="23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533525"/>
                <a:gridCol w="1524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姓名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英文名字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高子翔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吳炘哲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林稟宸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葉柏志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8"/>
          <p:cNvGraphicFramePr/>
          <p:nvPr/>
        </p:nvGraphicFramePr>
        <p:xfrm>
          <a:off x="323650" y="3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056925"/>
                <a:gridCol w="2292300"/>
                <a:gridCol w="2457000"/>
                <a:gridCol w="2676600"/>
              </a:tblGrid>
              <a:tr h="416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專案人員需求規格表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41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活動與交付項目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負責人員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所需的知識與技能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專案執行計畫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專案分析、軟體架構、 軟體工程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軟體需求規格書撰寫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專案分析、管理、軟體 架構、軟體工程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軟體設計描述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專案分析、軟體架構、 軟體工程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軟體測試文件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軟體架構、軟體測試、 專業技術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專案企劃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專案分析、管理、軟體 架構、軟體工程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專案控管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程式設計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9"/>
          <p:cNvGraphicFramePr/>
          <p:nvPr/>
        </p:nvGraphicFramePr>
        <p:xfrm>
          <a:off x="319275" y="2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051200"/>
                <a:gridCol w="2279900"/>
                <a:gridCol w="2443725"/>
                <a:gridCol w="2662150"/>
              </a:tblGrid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需求分析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軟體設計、軟體架構、 專業技術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系統設計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軟體設計、軟體架構、 專業技術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專案執行計畫修改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專案分析、管理、軟體 架構、軟體工程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軟體需求規格書修改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專案分析、管理、軟體 架構、軟體工程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里程碑： 完成PEP與SRS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登入功能設計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個人資料功能設計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租用設備功能設計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0"/>
          <p:cNvGraphicFramePr/>
          <p:nvPr/>
        </p:nvGraphicFramePr>
        <p:xfrm>
          <a:off x="321850" y="3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046775"/>
                <a:gridCol w="2270275"/>
                <a:gridCol w="2433425"/>
                <a:gridCol w="2650900"/>
              </a:tblGrid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照護資料功能設計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身體檢測功能設計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病情功能設計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帳單功能設計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圖表功能設計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軟體架構、軟體設計、軟體系統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4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1.4.9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里程碑: 完成軟體設計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登入功能實作與測試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5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個人資料功能實作與測試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1"/>
          <p:cNvGraphicFramePr/>
          <p:nvPr/>
        </p:nvGraphicFramePr>
        <p:xfrm>
          <a:off x="323050" y="27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{9E46A0BC-5196-440C-80D9-283DC23F0F9C}</a:tableStyleId>
              </a:tblPr>
              <a:tblGrid>
                <a:gridCol w="1063525"/>
                <a:gridCol w="2306625"/>
                <a:gridCol w="2472350"/>
                <a:gridCol w="2693375"/>
              </a:tblGrid>
              <a:tr h="9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租用設備功能實作與測試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照護資料功能實作與測試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身體檢測功能實作與測試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病情功能實作與測試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1.5.7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帳單功能實作與測試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Dora、Hank、Bing、Jeff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Angular、TypeScript、Karma、NodeJs、bootstrap、JavaScript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