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63xX3vYZ/uTsEKw3oF1+87tEv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BBDDFA-AEAC-4E9E-AADA-F87CDFB0057C}">
  <a:tblStyle styleId="{F8BBDDFA-AEAC-4E9E-AADA-F87CDFB0057C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fill>
          <a:solidFill>
            <a:srgbClr val="E5CBCD"/>
          </a:solidFill>
        </a:fill>
      </a:tcStyle>
    </a:band1H>
    <a:band2H>
      <a:tcTxStyle/>
    </a:band2H>
    <a:band1V>
      <a:tcTxStyle/>
      <a:tcStyle>
        <a:fill>
          <a:solidFill>
            <a:srgbClr val="E5CBCD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B2BD176-7CF6-4D35-A8A3-DC48AB6A3C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Nunito-boldItalic.fntdata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d6c50e45_19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d6c50e45_1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d6c50e45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bd6c50e4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d6c50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bd6c50e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bd6c50e45_1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bd6c50e45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bd6c50e45_1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bd6c50e45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d6c50e45_1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d6c50e45_1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bd6c50e45_17_15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7bd6c50e45_17_15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7bd6c50e45_17_15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7bd6c50e45_17_156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7bd6c50e45_17_156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7bd6c50e45_17_156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7bd6c50e45_17_15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7bd6c50e45_17_156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7bd6c50e45_17_156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7bd6c50e45_17_156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7bd6c50e45_17_156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7bd6c50e45_17_15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7bd6c50e45_17_15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g7bd6c50e45_17_15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7bd6c50e45_17_15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7bd6c50e45_17_1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7bd6c50e45_17_156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g7bd6c50e45_17_15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7bd6c50e45_17_15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7bd6c50e45_17_1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7bd6c50e45_17_156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g7bd6c50e45_17_15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7bd6c50e45_17_15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7bd6c50e45_17_1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7bd6c50e45_17_156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g7bd6c50e45_17_156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7bd6c50e45_17_15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d6c50e45_17_25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7bd6c50e45_17_256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g7bd6c50e45_17_25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7bd6c50e45_17_25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7bd6c50e45_17_2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7bd6c50e45_17_256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g7bd6c50e45_17_25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7bd6c50e45_17_25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7bd6c50e45_17_2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7bd6c50e45_17_256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7bd6c50e45_17_256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g7bd6c50e45_17_25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d6c50e45_17_26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d6c50e45_17_271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g7bd6c50e45_17_271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g7bd6c50e45_17_271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7bd6c50e45_17_271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7bd6c50e45_17_271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g7bd6c50e45_17_271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bd6c50e45_17_184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7bd6c50e45_17_184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g7bd6c50e45_17_18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7bd6c50e45_17_18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7bd6c50e45_17_18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7bd6c50e45_17_184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g7bd6c50e45_17_18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7bd6c50e45_17_18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7bd6c50e45_17_18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7bd6c50e45_17_184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7bd6c50e45_17_18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bd6c50e45_17_19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7bd6c50e45_17_19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bd6c50e45_17_19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7bd6c50e45_17_19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g7bd6c50e45_17_196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7bd6c50e45_17_19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d6c50e45_17_20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7bd6c50e45_17_20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7bd6c50e45_17_20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7bd6c50e45_17_203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g7bd6c50e45_17_203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g7bd6c50e45_17_203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g7bd6c50e45_17_20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d6c50e45_17_21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7bd6c50e45_17_21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7bd6c50e45_17_21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7bd6c50e45_17_211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g7bd6c50e45_17_2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d6c50e45_17_21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7bd6c50e45_17_21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7bd6c50e45_17_21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7bd6c50e45_17_21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g7bd6c50e45_17_21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g7bd6c50e45_17_21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d6c50e45_17_224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bd6c50e45_17_224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7bd6c50e45_17_224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g7bd6c50e45_17_22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7bd6c50e45_17_22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7bd6c50e45_17_22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7bd6c50e45_17_22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7bd6c50e45_17_224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g7bd6c50e45_17_2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7bd6c50e45_17_2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7bd6c50e45_17_2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7bd6c50e45_17_224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g7bd6c50e45_17_2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7bd6c50e45_17_2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7bd6c50e45_17_2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7bd6c50e45_17_224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g7bd6c50e45_17_22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d6c50e45_17_24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7bd6c50e45_17_24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bd6c50e45_17_24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bd6c50e45_17_242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g7bd6c50e45_17_242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7bd6c50e45_17_242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7bd6c50e45_17_24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d6c50e45_17_25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bd6c50e45_17_25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bd6c50e45_17_25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bd6c50e45_17_25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7bd6c50e45_17_25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bd6c50e45_17_15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7bd6c50e45_17_152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7bd6c50e45_17_15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40.124.181.142:4200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100" y="614375"/>
            <a:ext cx="121920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Health Tracking System</a:t>
            </a:r>
            <a:endParaRPr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0" y="2845400"/>
            <a:ext cx="121920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BiauKai"/>
                <a:ea typeface="BiauKai"/>
                <a:cs typeface="BiauKai"/>
                <a:sym typeface="BiauKai"/>
              </a:rPr>
              <a:t>第七組</a:t>
            </a:r>
            <a:endParaRPr b="1" sz="2400">
              <a:latin typeface="BiauKai"/>
              <a:ea typeface="BiauKai"/>
              <a:cs typeface="BiauKai"/>
              <a:sym typeface="BiauKai"/>
            </a:endParaRPr>
          </a:p>
          <a:p>
            <a:pPr indent="0" lvl="0" marL="609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      高子翔 107598065     t107598065@ntut.org.tw</a:t>
            </a:r>
            <a:endParaRPr/>
          </a:p>
          <a:p>
            <a:pPr indent="0" lvl="0" marL="609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    </a:t>
            </a: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  </a:t>
            </a: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吳炘哲 107598005     t107598005@</a:t>
            </a: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ntut.org.tw</a:t>
            </a:r>
            <a:endParaRPr/>
          </a:p>
          <a:p>
            <a:pPr indent="0" lvl="0" marL="609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      林稟宸 108598051     t108598051@</a:t>
            </a: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ntut.org.tw</a:t>
            </a:r>
            <a:endParaRPr/>
          </a:p>
          <a:p>
            <a:pPr indent="0" lvl="0" marL="609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 </a:t>
            </a: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     葉柏志 108598025     t108598025@</a:t>
            </a: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ntut.org.tw</a:t>
            </a:r>
            <a:r>
              <a:rPr lang="en-US" sz="2000">
                <a:latin typeface="BiauKai"/>
                <a:ea typeface="BiauKai"/>
                <a:cs typeface="BiauKai"/>
                <a:sym typeface="BiauKai"/>
              </a:rPr>
              <a:t> </a:t>
            </a:r>
            <a:endParaRPr/>
          </a:p>
          <a:p>
            <a:pPr indent="0" lvl="0" marL="609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BiauKai"/>
                <a:ea typeface="BiauKai"/>
                <a:cs typeface="BiauKai"/>
                <a:sym typeface="BiauKai"/>
              </a:rPr>
              <a:t>2019/12/25</a:t>
            </a:r>
            <a:endParaRPr b="1" sz="2000"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268950" y="266875"/>
            <a:ext cx="116505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Analysis And Design Models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System </a:t>
            </a:r>
            <a:r>
              <a:rPr lang="en-US"/>
              <a:t>Block Diagram</a:t>
            </a:r>
            <a:endParaRPr/>
          </a:p>
        </p:txBody>
      </p:sp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175" y="1843150"/>
            <a:ext cx="74866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500800" y="288225"/>
            <a:ext cx="11099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US"/>
              <a:t>Analysis And Design Models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US"/>
              <a:t>Class Diagram</a:t>
            </a:r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950" y="1418050"/>
            <a:ext cx="6642848" cy="54359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1092150" y="288192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Analysis And Design Models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Sequence Diagram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1451579" y="1348189"/>
            <a:ext cx="41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SzPts val="2800"/>
              <a:buFont typeface="Impact"/>
              <a:buChar char="•"/>
            </a:pPr>
            <a:r>
              <a:rPr b="1" i="0" lang="en-US" sz="2800" u="none" cap="none" strike="noStrike">
                <a:latin typeface="Impact"/>
                <a:ea typeface="Impact"/>
                <a:cs typeface="Impact"/>
                <a:sym typeface="Impact"/>
              </a:rPr>
              <a:t>建立身體檢測資料</a:t>
            </a:r>
            <a:endParaRPr b="1" i="0" sz="2800" u="none" cap="none" strike="noStrike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6" name="Google Shape;21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5" y="1961209"/>
            <a:ext cx="8939677" cy="468179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bd6c50e45_19_7"/>
          <p:cNvSpPr txBox="1"/>
          <p:nvPr>
            <p:ph type="title"/>
          </p:nvPr>
        </p:nvSpPr>
        <p:spPr>
          <a:xfrm>
            <a:off x="0" y="278650"/>
            <a:ext cx="121920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Project </a:t>
            </a:r>
            <a:r>
              <a:rPr lang="en-US"/>
              <a:t>Deliverables</a:t>
            </a:r>
            <a:endParaRPr/>
          </a:p>
        </p:txBody>
      </p:sp>
      <p:sp>
        <p:nvSpPr>
          <p:cNvPr id="223" name="Google Shape;223;g7bd6c50e45_19_7"/>
          <p:cNvSpPr txBox="1"/>
          <p:nvPr>
            <p:ph idx="1" type="body"/>
          </p:nvPr>
        </p:nvSpPr>
        <p:spPr>
          <a:xfrm>
            <a:off x="1092200" y="19954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PEP  文件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SRS  文件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  文件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SDD 文件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HTS 系統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7bd6c50e45_19_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>
            <p:ph type="title"/>
          </p:nvPr>
        </p:nvSpPr>
        <p:spPr>
          <a:xfrm>
            <a:off x="268950" y="293775"/>
            <a:ext cx="11650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Change History Of The Project(Github)</a:t>
            </a:r>
            <a:endParaRPr/>
          </a:p>
        </p:txBody>
      </p:sp>
      <p:pic>
        <p:nvPicPr>
          <p:cNvPr id="230" name="Google Shape;23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000" y="1035375"/>
            <a:ext cx="9302176" cy="52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d6c50e45_9_0"/>
          <p:cNvSpPr txBox="1"/>
          <p:nvPr>
            <p:ph type="title"/>
          </p:nvPr>
        </p:nvSpPr>
        <p:spPr>
          <a:xfrm>
            <a:off x="100" y="248025"/>
            <a:ext cx="12192000" cy="80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Test Result</a:t>
            </a:r>
            <a:endParaRPr/>
          </a:p>
        </p:txBody>
      </p:sp>
      <p:sp>
        <p:nvSpPr>
          <p:cNvPr id="237" name="Google Shape;237;g7bd6c50e45_9_0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7bd6c50e45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621"/>
            <a:ext cx="12192001" cy="533960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7bd6c50e45_9_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>
            <p:ph type="title"/>
          </p:nvPr>
        </p:nvSpPr>
        <p:spPr>
          <a:xfrm>
            <a:off x="50" y="280300"/>
            <a:ext cx="121920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Project Retrospective</a:t>
            </a:r>
            <a:endParaRPr/>
          </a:p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>
            <a:off x="1092150" y="17399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Good :</a:t>
            </a:r>
            <a:endParaRPr b="1" sz="2400"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團隊</a:t>
            </a:r>
            <a:r>
              <a:rPr lang="en-US" sz="2400"/>
              <a:t>對實作Health Tracking System 從完全陌生，到能以Angular + FHIR 做出系統。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Could Be Better :</a:t>
            </a:r>
            <a:endParaRPr b="1" sz="2400"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SzPts val="2400"/>
              <a:buChar char="●"/>
            </a:pPr>
            <a:r>
              <a:rPr lang="en-US" sz="2400"/>
              <a:t>由於我們小組是透過mob programming進行專案開發，但是</a:t>
            </a:r>
            <a:r>
              <a:rPr lang="en-US" sz="2400"/>
              <a:t>四個人</a:t>
            </a:r>
            <a:r>
              <a:rPr lang="en-US" sz="2400"/>
              <a:t>共同</a:t>
            </a:r>
            <a:r>
              <a:rPr lang="en-US" sz="2400"/>
              <a:t>開發的效果，並不如預期理想</a:t>
            </a:r>
            <a:r>
              <a:rPr lang="en-US" sz="2400"/>
              <a:t>，所以就算進行mob programming也還是需要</a:t>
            </a:r>
            <a:r>
              <a:rPr lang="en-US" sz="2400"/>
              <a:t>適當</a:t>
            </a:r>
            <a:r>
              <a:rPr lang="en-US" sz="2400"/>
              <a:t>的進行團隊分工</a:t>
            </a:r>
            <a:r>
              <a:rPr lang="en-US" sz="2400"/>
              <a:t>。</a:t>
            </a:r>
            <a:endParaRPr sz="2400"/>
          </a:p>
        </p:txBody>
      </p:sp>
      <p:sp>
        <p:nvSpPr>
          <p:cNvPr id="246" name="Google Shape;246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1190350" y="357601"/>
            <a:ext cx="10007700" cy="142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1190350" y="1886125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036500" y="1215625"/>
            <a:ext cx="108828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Personal Evaluation to Project Contributions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 And Design Models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Overall Project Deliverables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 History of The Project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Unit Test Result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Retrospective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3"/>
          <p:cNvGraphicFramePr/>
          <p:nvPr/>
        </p:nvGraphicFramePr>
        <p:xfrm>
          <a:off x="6365515" y="19178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{F8BBDDFA-AEAC-4E9E-AADA-F87CDFB0057C}</a:tableStyleId>
              </a:tblPr>
              <a:tblGrid>
                <a:gridCol w="2063750"/>
                <a:gridCol w="2063750"/>
              </a:tblGrid>
              <a:tr h="64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團隊成員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貢獻比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6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吳炘哲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25%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6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高子翔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25%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6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葉柏志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25%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6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林稟宸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25%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0" name="Google Shape;150;p3"/>
          <p:cNvGraphicFramePr/>
          <p:nvPr/>
        </p:nvGraphicFramePr>
        <p:xfrm>
          <a:off x="1112684" y="19178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{F8BBDDFA-AEAC-4E9E-AADA-F87CDFB0057C}</a:tableStyleId>
              </a:tblPr>
              <a:tblGrid>
                <a:gridCol w="2415125"/>
                <a:gridCol w="2415125"/>
              </a:tblGrid>
              <a:tr h="66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工作項目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團隊成員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4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API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吳炘哲 、葉柏志、林稟宸 、高子翔</a:t>
                      </a:r>
                      <a:endParaRPr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T="45725" marB="45725" marR="91450" marL="91450"/>
                </a:tc>
              </a:tr>
              <a:tr h="54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UI設計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54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後端設計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54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文件撰寫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54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Unit Test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151" name="Google Shape;151;p3"/>
          <p:cNvSpPr txBox="1"/>
          <p:nvPr/>
        </p:nvSpPr>
        <p:spPr>
          <a:xfrm>
            <a:off x="1112675" y="648525"/>
            <a:ext cx="107904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Personal Evaluation to Project Contributions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3"/>
          <p:cNvSpPr txBox="1"/>
          <p:nvPr>
            <p:ph type="title"/>
          </p:nvPr>
        </p:nvSpPr>
        <p:spPr>
          <a:xfrm>
            <a:off x="270000" y="506475"/>
            <a:ext cx="116493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Personal Evaluation to Project Contributions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282150" y="249975"/>
            <a:ext cx="116373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Use Case Diagram (AMS)</a:t>
            </a:r>
            <a:endParaRPr/>
          </a:p>
        </p:txBody>
      </p:sp>
      <p:pic>
        <p:nvPicPr>
          <p:cNvPr descr="https://lh3.googleusercontent.com/6BUyVga0DrtYCVxFXBSVt_LvJuY2-_rBP1hIdTqVaTLKlV6uUk1RTQfByWMgHBsd8jLw96Tvn7XonyOMcDvz-FgvZd3nHKM2eRxkaI9JQoXYfVusvZRAjcOmBqKbNM3Qo0ONmBVI" id="159" name="Google Shape;15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8250" y="998125"/>
            <a:ext cx="5557800" cy="54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283500" y="276975"/>
            <a:ext cx="116358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Use Case Diagram (HMS)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050" y="927352"/>
            <a:ext cx="2250300" cy="58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d6c50e45_0_0"/>
          <p:cNvSpPr txBox="1"/>
          <p:nvPr>
            <p:ph type="title"/>
          </p:nvPr>
        </p:nvSpPr>
        <p:spPr>
          <a:xfrm>
            <a:off x="270000" y="249975"/>
            <a:ext cx="116493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73" name="Google Shape;173;g7bd6c50e45_0_0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SzPts val="2000"/>
              <a:buNone/>
            </a:pPr>
            <a:r>
              <a:rPr lang="en-US" sz="4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http://140.124.181.142:4200/</a:t>
            </a:r>
            <a:endParaRPr sz="4800">
              <a:solidFill>
                <a:srgbClr val="0000FF"/>
              </a:solidFill>
            </a:endParaRPr>
          </a:p>
        </p:txBody>
      </p:sp>
      <p:sp>
        <p:nvSpPr>
          <p:cNvPr id="174" name="Google Shape;174;g7bd6c50e45_0_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d6c50e45_10_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0" name="Google Shape;180;g7bd6c50e45_10_5"/>
          <p:cNvGraphicFramePr/>
          <p:nvPr/>
        </p:nvGraphicFramePr>
        <p:xfrm>
          <a:off x="1759363" y="13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{7B2BD176-7CF6-4D35-A8A3-DC48AB6A3C22}</a:tableStyleId>
              </a:tblPr>
              <a:tblGrid>
                <a:gridCol w="3179725"/>
                <a:gridCol w="5493550"/>
              </a:tblGrid>
              <a:tr h="48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Case ID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HMS-F-01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8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Case Name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產生身體檢驗資料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Scope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Health Management Subsystem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Level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goal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Primary Actor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患者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Stakeholders and Interests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患者 : 節省親自去醫院的時間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Preonditions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1.FHIR server 正常運作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2.患者開啟HTS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3.患者已登入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 Guarantee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身體檢驗資料成功新增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1" name="Google Shape;181;g7bd6c50e45_10_5"/>
          <p:cNvSpPr txBox="1"/>
          <p:nvPr/>
        </p:nvSpPr>
        <p:spPr>
          <a:xfrm>
            <a:off x="272700" y="265425"/>
            <a:ext cx="116466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Case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bd6c50e45_10_1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7" name="Google Shape;187;g7bd6c50e45_10_19"/>
          <p:cNvGraphicFramePr/>
          <p:nvPr/>
        </p:nvGraphicFramePr>
        <p:xfrm>
          <a:off x="1523513" y="11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{7B2BD176-7CF6-4D35-A8A3-DC48AB6A3C22}</a:tableStyleId>
              </a:tblPr>
              <a:tblGrid>
                <a:gridCol w="4571975"/>
                <a:gridCol w="4573000"/>
              </a:tblGrid>
              <a:tr h="44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Success Scenario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Extensions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6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1.系統顯示HTS首頁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2.患者選擇身體檢驗資料功能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3.系統顯示身體檢驗資料頁面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4.患者選擇新增身體檢驗資料功能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5.系統顯示新增身體檢驗資料頁面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6.患者輸入身體檢驗資料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7.患者選擇新增選項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8.系統將身體檢驗資料新增至FHIR server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9.系統重新整理當前頁面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*a HTS系統異常崩潰: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1.維護人員重新啟動HTS系統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*b FHIR server異常崩潰: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1.通報FHIR server維護人員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進行處理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*c 連線斷線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1.系統嘗試重新連線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2.患者手動重新連線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6a. 患者輸入錯誤格式資料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1.系統提示患者輸入錯誤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8a.身體檢驗資料送出失敗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1.系統重新送出身體檢驗資料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8" name="Google Shape;188;g7bd6c50e45_10_19"/>
          <p:cNvSpPr txBox="1"/>
          <p:nvPr/>
        </p:nvSpPr>
        <p:spPr>
          <a:xfrm>
            <a:off x="284050" y="284050"/>
            <a:ext cx="116352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Case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d6c50e45_10_2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4" name="Google Shape;194;g7bd6c50e45_10_29"/>
          <p:cNvGraphicFramePr/>
          <p:nvPr/>
        </p:nvGraphicFramePr>
        <p:xfrm>
          <a:off x="1703525" y="13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{7B2BD176-7CF6-4D35-A8A3-DC48AB6A3C22}</a:tableStyleId>
              </a:tblPr>
              <a:tblGrid>
                <a:gridCol w="3496550"/>
                <a:gridCol w="5218750"/>
              </a:tblGrid>
              <a:tr h="5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Special Requirements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傳送資料時間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 and Data Variations List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網路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 of Occurrence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常被使用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9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Miscellaneous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透過裝置自動取得患者身體檢驗資料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5" name="Google Shape;195;g7bd6c50e45_10_29"/>
          <p:cNvSpPr txBox="1"/>
          <p:nvPr/>
        </p:nvSpPr>
        <p:spPr>
          <a:xfrm>
            <a:off x="269475" y="256000"/>
            <a:ext cx="116499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Case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2019-12-20T11:34:04Z</dcterms:created>
  <dc:creator>先生 林</dc:creator>
</cp:coreProperties>
</file>