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B521CF-E389-4D4C-848B-2BABE3009D70}">
  <a:tblStyle styleId="{F0B521CF-E389-4D4C-848B-2BABE3009D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93189ba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93189ba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3189baf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3189baf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93189baf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93189baf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93189baf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93189baf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c858940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c858940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6ffb3c7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6ffb3c7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6ffb3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16ffb3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16ffb3c7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16ffb3c7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9358a16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9358a16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16ffb3c7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16ffb3c7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c328d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c328d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173fbd396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173fbd396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173fbd396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173fbd396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516ffb3c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516ffb3c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5c328d96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5c328d9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16ffb3c7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16ffb3c7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173fbd396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173fbd396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73fbd396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73fbd396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73fbd3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73fbd3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173fbd396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173fbd396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173fbd396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173fbd396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6ffb3c7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6ffb3c7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Digital System Design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Final Project Presentation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7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sp>
        <p:nvSpPr>
          <p:cNvPr id="124" name="Google Shape;124;p22"/>
          <p:cNvSpPr txBox="1"/>
          <p:nvPr>
            <p:ph idx="4294967295" type="body"/>
          </p:nvPr>
        </p:nvSpPr>
        <p:spPr>
          <a:xfrm>
            <a:off x="311700" y="115247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Problems needed to be solved: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Information in C instructions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 Increment Selection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Address Alignment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Decompressor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PC+4 or PC+2 depending on fetched instruction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Registers storing low/high address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875" y="1017725"/>
            <a:ext cx="6857637" cy="384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Decompressor</a:t>
            </a:r>
            <a:endParaRPr/>
          </a:p>
        </p:txBody>
      </p:sp>
      <p:sp>
        <p:nvSpPr>
          <p:cNvPr id="131" name="Google Shape;131;p23"/>
          <p:cNvSpPr txBox="1"/>
          <p:nvPr>
            <p:ph idx="4294967295" type="body"/>
          </p:nvPr>
        </p:nvSpPr>
        <p:spPr>
          <a:xfrm>
            <a:off x="311700" y="1227375"/>
            <a:ext cx="85206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sp>
        <p:nvSpPr>
          <p:cNvPr id="137" name="Google Shape;137;p24"/>
          <p:cNvSpPr txBox="1"/>
          <p:nvPr>
            <p:ph idx="4294967295" type="body"/>
          </p:nvPr>
        </p:nvSpPr>
        <p:spPr>
          <a:xfrm>
            <a:off x="311700" y="115247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Strategy: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ICACHE_addr = PC[31:2] or PC[31:2] + 1, depending on PC[1]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2 registers to store low/high part of ICACHE_rdata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compressed instruction from high_data register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the original instruction into Decompressor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Adjustment: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PC jump/branch to 2 bytes boundary, ICACHE_data = PC[31:2]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looking ahead, stall PC &amp; insert a nop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51498"/>
          <a:stretch/>
        </p:blipFill>
        <p:spPr>
          <a:xfrm>
            <a:off x="2875001" y="2657575"/>
            <a:ext cx="6141350" cy="19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50062" l="-1103" r="18744" t="0"/>
          <a:stretch/>
        </p:blipFill>
        <p:spPr>
          <a:xfrm>
            <a:off x="3123650" y="170675"/>
            <a:ext cx="4695125" cy="19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602900" y="2078750"/>
            <a:ext cx="83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 = { ICACHE_rdata[23:16],   ICACHE_rdata[31:24],   high_data[7:0],    high_data[15:8] }</a:t>
            </a:r>
            <a:endParaRPr b="1"/>
          </a:p>
        </p:txBody>
      </p:sp>
      <p:sp>
        <p:nvSpPr>
          <p:cNvPr id="145" name="Google Shape;145;p25"/>
          <p:cNvSpPr txBox="1"/>
          <p:nvPr/>
        </p:nvSpPr>
        <p:spPr>
          <a:xfrm>
            <a:off x="602900" y="4654025"/>
            <a:ext cx="7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 = { </a:t>
            </a:r>
            <a:r>
              <a:rPr b="1" lang="en"/>
              <a:t>low_data[7:0],   low_data[15:8],   high_data[7:0],   high_data[15:8] </a:t>
            </a:r>
            <a:r>
              <a:rPr b="1" lang="en"/>
              <a:t>}</a:t>
            </a:r>
            <a:endParaRPr b="1"/>
          </a:p>
        </p:txBody>
      </p:sp>
      <p:cxnSp>
        <p:nvCxnSpPr>
          <p:cNvPr id="146" name="Google Shape;146;p25"/>
          <p:cNvCxnSpPr/>
          <p:nvPr/>
        </p:nvCxnSpPr>
        <p:spPr>
          <a:xfrm flipH="1" rot="10800000">
            <a:off x="602875" y="2528850"/>
            <a:ext cx="8202300" cy="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500" y="4379615"/>
            <a:ext cx="312000" cy="27441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483125" y="4316725"/>
            <a:ext cx="3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</a:t>
            </a:r>
            <a:endParaRPr/>
          </a:p>
        </p:txBody>
      </p:sp>
      <p:sp>
        <p:nvSpPr>
          <p:cNvPr id="155" name="Google Shape;155;p26"/>
          <p:cNvSpPr txBox="1"/>
          <p:nvPr>
            <p:ph idx="4294967295" type="body"/>
          </p:nvPr>
        </p:nvSpPr>
        <p:spPr>
          <a:xfrm>
            <a:off x="311700" y="115247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Performance: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Area:</a:t>
            </a:r>
            <a:r>
              <a:rPr lang="en"/>
              <a:t> 335,525 um^2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Sdc/Tb cycle time</a:t>
            </a:r>
            <a:r>
              <a:rPr lang="en"/>
              <a:t>: 4.2/4.5 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Gate-level simulation time: </a:t>
            </a:r>
            <a:r>
              <a:rPr lang="en"/>
              <a:t>2081.25ns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A*T value: </a:t>
            </a:r>
            <a:r>
              <a:rPr lang="en"/>
              <a:t>6.98E11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Critical path: </a:t>
            </a:r>
            <a:r>
              <a:rPr lang="en"/>
              <a:t>Dcache data -&gt; Branch comparator -&gt; IF/ID register flush or not 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950" y="3762600"/>
            <a:ext cx="4332051" cy="138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- Branch Prediction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/>
        </p:nvSpPr>
        <p:spPr>
          <a:xfrm>
            <a:off x="1980175" y="1823900"/>
            <a:ext cx="7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prediction</a:t>
            </a:r>
            <a:endParaRPr sz="1000"/>
          </a:p>
        </p:txBody>
      </p:sp>
      <p:sp>
        <p:nvSpPr>
          <p:cNvPr id="167" name="Google Shape;167;p28"/>
          <p:cNvSpPr txBox="1"/>
          <p:nvPr/>
        </p:nvSpPr>
        <p:spPr>
          <a:xfrm>
            <a:off x="3692050" y="4430250"/>
            <a:ext cx="52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inst [31:0]</a:t>
            </a:r>
            <a:endParaRPr sz="1000"/>
          </a:p>
        </p:txBody>
      </p:sp>
      <p:sp>
        <p:nvSpPr>
          <p:cNvPr id="168" name="Google Shape;168;p28"/>
          <p:cNvSpPr txBox="1"/>
          <p:nvPr/>
        </p:nvSpPr>
        <p:spPr>
          <a:xfrm>
            <a:off x="4842625" y="3363775"/>
            <a:ext cx="52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r>
              <a:rPr lang="en" sz="1000"/>
              <a:t>s1 [4:0]</a:t>
            </a:r>
            <a:endParaRPr sz="1000"/>
          </a:p>
        </p:txBody>
      </p:sp>
      <p:sp>
        <p:nvSpPr>
          <p:cNvPr id="169" name="Google Shape;169;p28"/>
          <p:cNvSpPr txBox="1"/>
          <p:nvPr/>
        </p:nvSpPr>
        <p:spPr>
          <a:xfrm>
            <a:off x="2301275" y="3218625"/>
            <a:ext cx="52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[31:0]</a:t>
            </a:r>
            <a:endParaRPr sz="1000"/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</a:t>
            </a:r>
            <a:endParaRPr/>
          </a:p>
        </p:txBody>
      </p:sp>
      <p:grpSp>
        <p:nvGrpSpPr>
          <p:cNvPr id="171" name="Google Shape;171;p28"/>
          <p:cNvGrpSpPr/>
          <p:nvPr/>
        </p:nvGrpSpPr>
        <p:grpSpPr>
          <a:xfrm>
            <a:off x="4280325" y="1324975"/>
            <a:ext cx="490500" cy="3652875"/>
            <a:chOff x="2187300" y="1265325"/>
            <a:chExt cx="490500" cy="3652875"/>
          </a:xfrm>
        </p:grpSpPr>
        <p:sp>
          <p:nvSpPr>
            <p:cNvPr id="172" name="Google Shape;172;p28"/>
            <p:cNvSpPr/>
            <p:nvPr/>
          </p:nvSpPr>
          <p:spPr>
            <a:xfrm>
              <a:off x="2293350" y="1551000"/>
              <a:ext cx="278400" cy="3367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 txBox="1"/>
            <p:nvPr/>
          </p:nvSpPr>
          <p:spPr>
            <a:xfrm>
              <a:off x="2187300" y="1265325"/>
              <a:ext cx="4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IF/ID</a:t>
              </a:r>
              <a:endParaRPr sz="1000"/>
            </a:p>
          </p:txBody>
        </p:sp>
      </p:grpSp>
      <p:grpSp>
        <p:nvGrpSpPr>
          <p:cNvPr id="174" name="Google Shape;174;p28"/>
          <p:cNvGrpSpPr/>
          <p:nvPr/>
        </p:nvGrpSpPr>
        <p:grpSpPr>
          <a:xfrm>
            <a:off x="8179150" y="1324975"/>
            <a:ext cx="596700" cy="3652875"/>
            <a:chOff x="2134250" y="1265325"/>
            <a:chExt cx="596700" cy="3652875"/>
          </a:xfrm>
        </p:grpSpPr>
        <p:sp>
          <p:nvSpPr>
            <p:cNvPr id="175" name="Google Shape;175;p28"/>
            <p:cNvSpPr/>
            <p:nvPr/>
          </p:nvSpPr>
          <p:spPr>
            <a:xfrm>
              <a:off x="2293350" y="1551000"/>
              <a:ext cx="278400" cy="3367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 txBox="1"/>
            <p:nvPr/>
          </p:nvSpPr>
          <p:spPr>
            <a:xfrm>
              <a:off x="2134250" y="1265325"/>
              <a:ext cx="59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ID/EX</a:t>
              </a:r>
              <a:endParaRPr sz="1000"/>
            </a:p>
          </p:txBody>
        </p:sp>
      </p:grpSp>
      <p:sp>
        <p:nvSpPr>
          <p:cNvPr id="177" name="Google Shape;177;p28"/>
          <p:cNvSpPr/>
          <p:nvPr/>
        </p:nvSpPr>
        <p:spPr>
          <a:xfrm>
            <a:off x="2714225" y="1916475"/>
            <a:ext cx="1086900" cy="403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Prediction Unit</a:t>
            </a:r>
            <a:endParaRPr sz="1000"/>
          </a:p>
        </p:txBody>
      </p:sp>
      <p:sp>
        <p:nvSpPr>
          <p:cNvPr id="178" name="Google Shape;178;p28"/>
          <p:cNvSpPr/>
          <p:nvPr/>
        </p:nvSpPr>
        <p:spPr>
          <a:xfrm>
            <a:off x="1114800" y="4308300"/>
            <a:ext cx="417600" cy="33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PC</a:t>
            </a:r>
            <a:endParaRPr sz="1000"/>
          </a:p>
        </p:txBody>
      </p:sp>
      <p:sp>
        <p:nvSpPr>
          <p:cNvPr id="179" name="Google Shape;179;p28"/>
          <p:cNvSpPr/>
          <p:nvPr/>
        </p:nvSpPr>
        <p:spPr>
          <a:xfrm>
            <a:off x="2790425" y="4215600"/>
            <a:ext cx="934500" cy="52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Instruction Memory</a:t>
            </a:r>
            <a:endParaRPr sz="1000"/>
          </a:p>
        </p:txBody>
      </p:sp>
      <p:cxnSp>
        <p:nvCxnSpPr>
          <p:cNvPr id="180" name="Google Shape;180;p28"/>
          <p:cNvCxnSpPr>
            <a:stCxn id="178" idx="3"/>
            <a:endCxn id="179" idx="1"/>
          </p:cNvCxnSpPr>
          <p:nvPr/>
        </p:nvCxnSpPr>
        <p:spPr>
          <a:xfrm>
            <a:off x="1532400" y="4477350"/>
            <a:ext cx="125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8"/>
          <p:cNvCxnSpPr>
            <a:stCxn id="179" idx="3"/>
            <a:endCxn id="182" idx="1"/>
          </p:cNvCxnSpPr>
          <p:nvPr/>
        </p:nvCxnSpPr>
        <p:spPr>
          <a:xfrm>
            <a:off x="3724925" y="4477350"/>
            <a:ext cx="6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8"/>
          <p:cNvSpPr/>
          <p:nvPr/>
        </p:nvSpPr>
        <p:spPr>
          <a:xfrm>
            <a:off x="2790425" y="3453200"/>
            <a:ext cx="934500" cy="46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Immediate Generator</a:t>
            </a:r>
            <a:endParaRPr sz="1000"/>
          </a:p>
        </p:txBody>
      </p:sp>
      <p:cxnSp>
        <p:nvCxnSpPr>
          <p:cNvPr id="184" name="Google Shape;184;p28"/>
          <p:cNvCxnSpPr>
            <a:stCxn id="179" idx="3"/>
            <a:endCxn id="183" idx="3"/>
          </p:cNvCxnSpPr>
          <p:nvPr/>
        </p:nvCxnSpPr>
        <p:spPr>
          <a:xfrm flipH="1" rot="10800000">
            <a:off x="3724925" y="3685350"/>
            <a:ext cx="600" cy="792000"/>
          </a:xfrm>
          <a:prstGeom prst="bentConnector3">
            <a:avLst>
              <a:gd fmla="val 552583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8"/>
          <p:cNvSpPr/>
          <p:nvPr/>
        </p:nvSpPr>
        <p:spPr>
          <a:xfrm>
            <a:off x="6984675" y="1929000"/>
            <a:ext cx="1086900" cy="52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Branch Comparator</a:t>
            </a:r>
            <a:endParaRPr sz="1000"/>
          </a:p>
        </p:txBody>
      </p:sp>
      <p:sp>
        <p:nvSpPr>
          <p:cNvPr id="186" name="Google Shape;186;p28"/>
          <p:cNvSpPr/>
          <p:nvPr/>
        </p:nvSpPr>
        <p:spPr>
          <a:xfrm>
            <a:off x="5326225" y="3289200"/>
            <a:ext cx="1414800" cy="166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Register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File</a:t>
            </a:r>
            <a:endParaRPr sz="1000"/>
          </a:p>
        </p:txBody>
      </p:sp>
      <p:cxnSp>
        <p:nvCxnSpPr>
          <p:cNvPr id="187" name="Google Shape;187;p28"/>
          <p:cNvCxnSpPr/>
          <p:nvPr/>
        </p:nvCxnSpPr>
        <p:spPr>
          <a:xfrm flipH="1" rot="10800000">
            <a:off x="4664724" y="3824550"/>
            <a:ext cx="661500" cy="652800"/>
          </a:xfrm>
          <a:prstGeom prst="bentConnector3">
            <a:avLst>
              <a:gd fmla="val 39309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4664724" y="4477350"/>
            <a:ext cx="6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8"/>
          <p:cNvSpPr/>
          <p:nvPr/>
        </p:nvSpPr>
        <p:spPr>
          <a:xfrm>
            <a:off x="3871062" y="4298100"/>
            <a:ext cx="37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endParaRPr sz="1800"/>
          </a:p>
        </p:txBody>
      </p:sp>
      <p:sp>
        <p:nvSpPr>
          <p:cNvPr id="190" name="Google Shape;190;p28"/>
          <p:cNvSpPr/>
          <p:nvPr/>
        </p:nvSpPr>
        <p:spPr>
          <a:xfrm>
            <a:off x="4742688" y="4298088"/>
            <a:ext cx="3585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endParaRPr sz="1800"/>
          </a:p>
        </p:txBody>
      </p:sp>
      <p:cxnSp>
        <p:nvCxnSpPr>
          <p:cNvPr id="191" name="Google Shape;191;p28"/>
          <p:cNvCxnSpPr/>
          <p:nvPr/>
        </p:nvCxnSpPr>
        <p:spPr>
          <a:xfrm rot="-5400000">
            <a:off x="6344437" y="2848950"/>
            <a:ext cx="1372200" cy="579000"/>
          </a:xfrm>
          <a:prstGeom prst="bentConnector3">
            <a:avLst>
              <a:gd fmla="val -47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8"/>
          <p:cNvCxnSpPr/>
          <p:nvPr/>
        </p:nvCxnSpPr>
        <p:spPr>
          <a:xfrm rot="-5400000">
            <a:off x="6236737" y="2956650"/>
            <a:ext cx="2025000" cy="1016400"/>
          </a:xfrm>
          <a:prstGeom prst="bentConnector3">
            <a:avLst>
              <a:gd fmla="val -16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8"/>
          <p:cNvSpPr txBox="1"/>
          <p:nvPr/>
        </p:nvSpPr>
        <p:spPr>
          <a:xfrm>
            <a:off x="6699775" y="3363775"/>
            <a:ext cx="66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r>
              <a:rPr lang="en" sz="1000"/>
              <a:t>s1 data [31:0]</a:t>
            </a:r>
            <a:endParaRPr sz="1000"/>
          </a:p>
        </p:txBody>
      </p:sp>
      <p:sp>
        <p:nvSpPr>
          <p:cNvPr id="194" name="Google Shape;194;p28"/>
          <p:cNvSpPr txBox="1"/>
          <p:nvPr/>
        </p:nvSpPr>
        <p:spPr>
          <a:xfrm>
            <a:off x="4834100" y="4403725"/>
            <a:ext cx="48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r>
              <a:rPr lang="en" sz="1000"/>
              <a:t>s2 [4:0]</a:t>
            </a:r>
            <a:endParaRPr sz="1000"/>
          </a:p>
        </p:txBody>
      </p:sp>
      <p:sp>
        <p:nvSpPr>
          <p:cNvPr id="195" name="Google Shape;195;p28"/>
          <p:cNvSpPr txBox="1"/>
          <p:nvPr/>
        </p:nvSpPr>
        <p:spPr>
          <a:xfrm>
            <a:off x="6918475" y="4430250"/>
            <a:ext cx="66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rs2 data [31:0]</a:t>
            </a:r>
            <a:endParaRPr sz="1000"/>
          </a:p>
        </p:txBody>
      </p:sp>
      <p:sp>
        <p:nvSpPr>
          <p:cNvPr id="196" name="Google Shape;196;p28"/>
          <p:cNvSpPr/>
          <p:nvPr/>
        </p:nvSpPr>
        <p:spPr>
          <a:xfrm>
            <a:off x="1905275" y="3498050"/>
            <a:ext cx="374400" cy="37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197" name="Google Shape;197;p28"/>
          <p:cNvCxnSpPr>
            <a:stCxn id="183" idx="1"/>
            <a:endCxn id="196" idx="6"/>
          </p:cNvCxnSpPr>
          <p:nvPr/>
        </p:nvCxnSpPr>
        <p:spPr>
          <a:xfrm rot="10800000">
            <a:off x="2279525" y="3685250"/>
            <a:ext cx="51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8"/>
          <p:cNvCxnSpPr>
            <a:stCxn id="178" idx="0"/>
            <a:endCxn id="199" idx="4"/>
          </p:cNvCxnSpPr>
          <p:nvPr/>
        </p:nvCxnSpPr>
        <p:spPr>
          <a:xfrm rot="10800000">
            <a:off x="1323600" y="3872400"/>
            <a:ext cx="0" cy="43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8"/>
          <p:cNvSpPr/>
          <p:nvPr/>
        </p:nvSpPr>
        <p:spPr>
          <a:xfrm>
            <a:off x="1136400" y="3498050"/>
            <a:ext cx="374400" cy="37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200" name="Google Shape;200;p28"/>
          <p:cNvSpPr txBox="1"/>
          <p:nvPr/>
        </p:nvSpPr>
        <p:spPr>
          <a:xfrm>
            <a:off x="1609113" y="3515900"/>
            <a:ext cx="2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</a:t>
            </a:r>
            <a:endParaRPr sz="1000"/>
          </a:p>
        </p:txBody>
      </p:sp>
      <p:cxnSp>
        <p:nvCxnSpPr>
          <p:cNvPr id="201" name="Google Shape;201;p28"/>
          <p:cNvCxnSpPr>
            <a:stCxn id="202" idx="1"/>
            <a:endCxn id="199" idx="6"/>
          </p:cNvCxnSpPr>
          <p:nvPr/>
        </p:nvCxnSpPr>
        <p:spPr>
          <a:xfrm rot="10800000">
            <a:off x="1510800" y="3685250"/>
            <a:ext cx="1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/>
          <p:nvPr/>
        </p:nvSpPr>
        <p:spPr>
          <a:xfrm>
            <a:off x="1186425" y="2844225"/>
            <a:ext cx="1048500" cy="374400"/>
          </a:xfrm>
          <a:prstGeom prst="trapezoid">
            <a:avLst>
              <a:gd fmla="val 5488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04" name="Google Shape;204;p28"/>
          <p:cNvCxnSpPr>
            <a:stCxn id="199" idx="0"/>
            <a:endCxn id="205" idx="2"/>
          </p:cNvCxnSpPr>
          <p:nvPr/>
        </p:nvCxnSpPr>
        <p:spPr>
          <a:xfrm rot="10800000">
            <a:off x="1323600" y="3218750"/>
            <a:ext cx="0" cy="27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8"/>
          <p:cNvCxnSpPr>
            <a:stCxn id="196" idx="0"/>
            <a:endCxn id="207" idx="2"/>
          </p:cNvCxnSpPr>
          <p:nvPr/>
        </p:nvCxnSpPr>
        <p:spPr>
          <a:xfrm rot="10800000">
            <a:off x="2092475" y="3218750"/>
            <a:ext cx="0" cy="27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28"/>
          <p:cNvSpPr/>
          <p:nvPr/>
        </p:nvSpPr>
        <p:spPr>
          <a:xfrm>
            <a:off x="2790425" y="2799375"/>
            <a:ext cx="934500" cy="464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Branch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Detection</a:t>
            </a:r>
            <a:endParaRPr sz="1000"/>
          </a:p>
        </p:txBody>
      </p:sp>
      <p:cxnSp>
        <p:nvCxnSpPr>
          <p:cNvPr id="209" name="Google Shape;209;p28"/>
          <p:cNvCxnSpPr>
            <a:stCxn id="179" idx="3"/>
            <a:endCxn id="208" idx="3"/>
          </p:cNvCxnSpPr>
          <p:nvPr/>
        </p:nvCxnSpPr>
        <p:spPr>
          <a:xfrm flipH="1" rot="10800000">
            <a:off x="3724925" y="3031350"/>
            <a:ext cx="600" cy="1446000"/>
          </a:xfrm>
          <a:prstGeom prst="bentConnector3">
            <a:avLst>
              <a:gd fmla="val 552583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8"/>
          <p:cNvSpPr/>
          <p:nvPr/>
        </p:nvSpPr>
        <p:spPr>
          <a:xfrm>
            <a:off x="3871124" y="3506000"/>
            <a:ext cx="37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endParaRPr sz="1800"/>
          </a:p>
        </p:txBody>
      </p:sp>
      <p:cxnSp>
        <p:nvCxnSpPr>
          <p:cNvPr id="211" name="Google Shape;211;p28"/>
          <p:cNvCxnSpPr>
            <a:stCxn id="212" idx="0"/>
            <a:endCxn id="178" idx="1"/>
          </p:cNvCxnSpPr>
          <p:nvPr/>
        </p:nvCxnSpPr>
        <p:spPr>
          <a:xfrm flipH="1" rot="-5400000">
            <a:off x="28975" y="3391625"/>
            <a:ext cx="1829700" cy="342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8"/>
          <p:cNvCxnSpPr>
            <a:stCxn id="178" idx="0"/>
            <a:endCxn id="196" idx="4"/>
          </p:cNvCxnSpPr>
          <p:nvPr/>
        </p:nvCxnSpPr>
        <p:spPr>
          <a:xfrm rot="-5400000">
            <a:off x="1490100" y="3705900"/>
            <a:ext cx="435900" cy="768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8"/>
          <p:cNvSpPr/>
          <p:nvPr/>
        </p:nvSpPr>
        <p:spPr>
          <a:xfrm>
            <a:off x="1136412" y="3911125"/>
            <a:ext cx="37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endParaRPr sz="1800"/>
          </a:p>
        </p:txBody>
      </p:sp>
      <p:sp>
        <p:nvSpPr>
          <p:cNvPr id="212" name="Google Shape;212;p28"/>
          <p:cNvSpPr/>
          <p:nvPr/>
        </p:nvSpPr>
        <p:spPr>
          <a:xfrm rot="10800000">
            <a:off x="248575" y="2273375"/>
            <a:ext cx="1048500" cy="374400"/>
          </a:xfrm>
          <a:prstGeom prst="trapezoid">
            <a:avLst>
              <a:gd fmla="val 54881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5" name="Google Shape;215;p28"/>
          <p:cNvSpPr/>
          <p:nvPr/>
        </p:nvSpPr>
        <p:spPr>
          <a:xfrm>
            <a:off x="804637" y="2273375"/>
            <a:ext cx="278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466537" y="2273375"/>
            <a:ext cx="2784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8"/>
          <p:cNvCxnSpPr>
            <a:stCxn id="203" idx="0"/>
            <a:endCxn id="215" idx="0"/>
          </p:cNvCxnSpPr>
          <p:nvPr/>
        </p:nvCxnSpPr>
        <p:spPr>
          <a:xfrm flipH="1" rot="5400000">
            <a:off x="1041825" y="2175375"/>
            <a:ext cx="570900" cy="766800"/>
          </a:xfrm>
          <a:prstGeom prst="bentConnector3">
            <a:avLst>
              <a:gd fmla="val 1417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>
            <a:stCxn id="219" idx="1"/>
            <a:endCxn id="212" idx="1"/>
          </p:cNvCxnSpPr>
          <p:nvPr/>
        </p:nvCxnSpPr>
        <p:spPr>
          <a:xfrm flipH="1">
            <a:off x="1194475" y="1226125"/>
            <a:ext cx="4411800" cy="1234500"/>
          </a:xfrm>
          <a:prstGeom prst="bentConnector3">
            <a:avLst>
              <a:gd fmla="val 9417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8"/>
          <p:cNvCxnSpPr>
            <a:stCxn id="208" idx="0"/>
            <a:endCxn id="177" idx="2"/>
          </p:cNvCxnSpPr>
          <p:nvPr/>
        </p:nvCxnSpPr>
        <p:spPr>
          <a:xfrm rot="10800000">
            <a:off x="3257675" y="2319975"/>
            <a:ext cx="0" cy="47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8"/>
          <p:cNvCxnSpPr>
            <a:stCxn id="177" idx="1"/>
            <a:endCxn id="203" idx="3"/>
          </p:cNvCxnSpPr>
          <p:nvPr/>
        </p:nvCxnSpPr>
        <p:spPr>
          <a:xfrm flipH="1">
            <a:off x="2132225" y="2118225"/>
            <a:ext cx="582000" cy="913200"/>
          </a:xfrm>
          <a:prstGeom prst="bentConnector3">
            <a:avLst>
              <a:gd fmla="val 3814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8"/>
          <p:cNvSpPr txBox="1"/>
          <p:nvPr/>
        </p:nvSpPr>
        <p:spPr>
          <a:xfrm>
            <a:off x="6888500" y="915163"/>
            <a:ext cx="134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</a:t>
            </a:r>
            <a:r>
              <a:rPr lang="en" sz="1000"/>
              <a:t>aken / not taken</a:t>
            </a:r>
            <a:endParaRPr sz="1000"/>
          </a:p>
        </p:txBody>
      </p:sp>
      <p:cxnSp>
        <p:nvCxnSpPr>
          <p:cNvPr id="223" name="Google Shape;223;p28"/>
          <p:cNvCxnSpPr>
            <a:stCxn id="219" idx="1"/>
            <a:endCxn id="177" idx="0"/>
          </p:cNvCxnSpPr>
          <p:nvPr/>
        </p:nvCxnSpPr>
        <p:spPr>
          <a:xfrm flipH="1">
            <a:off x="3257575" y="1226125"/>
            <a:ext cx="2348700" cy="690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8"/>
          <p:cNvSpPr/>
          <p:nvPr/>
        </p:nvSpPr>
        <p:spPr>
          <a:xfrm>
            <a:off x="3070474" y="1046900"/>
            <a:ext cx="37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endParaRPr sz="1800"/>
          </a:p>
        </p:txBody>
      </p:sp>
      <p:sp>
        <p:nvSpPr>
          <p:cNvPr id="225" name="Google Shape;225;p28"/>
          <p:cNvSpPr txBox="1"/>
          <p:nvPr/>
        </p:nvSpPr>
        <p:spPr>
          <a:xfrm>
            <a:off x="1648625" y="2273363"/>
            <a:ext cx="66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PC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[31:0]</a:t>
            </a:r>
            <a:endParaRPr sz="1000"/>
          </a:p>
        </p:txBody>
      </p:sp>
      <p:sp>
        <p:nvSpPr>
          <p:cNvPr id="226" name="Google Shape;226;p28"/>
          <p:cNvSpPr txBox="1"/>
          <p:nvPr/>
        </p:nvSpPr>
        <p:spPr>
          <a:xfrm>
            <a:off x="189475" y="1331300"/>
            <a:ext cx="83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correct</a:t>
            </a:r>
            <a:r>
              <a:rPr lang="en" sz="1000"/>
              <a:t> PC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[31:0]</a:t>
            </a:r>
            <a:endParaRPr sz="1000"/>
          </a:p>
        </p:txBody>
      </p:sp>
      <p:cxnSp>
        <p:nvCxnSpPr>
          <p:cNvPr id="227" name="Google Shape;227;p28"/>
          <p:cNvCxnSpPr>
            <a:stCxn id="226" idx="2"/>
            <a:endCxn id="216" idx="0"/>
          </p:cNvCxnSpPr>
          <p:nvPr/>
        </p:nvCxnSpPr>
        <p:spPr>
          <a:xfrm>
            <a:off x="605725" y="1823900"/>
            <a:ext cx="0" cy="44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8"/>
          <p:cNvCxnSpPr>
            <a:stCxn id="177" idx="1"/>
            <a:endCxn id="229" idx="1"/>
          </p:cNvCxnSpPr>
          <p:nvPr/>
        </p:nvCxnSpPr>
        <p:spPr>
          <a:xfrm>
            <a:off x="2714225" y="2118225"/>
            <a:ext cx="1672200" cy="441300"/>
          </a:xfrm>
          <a:prstGeom prst="bentConnector3">
            <a:avLst>
              <a:gd fmla="val -1327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/>
          <p:nvPr/>
        </p:nvSpPr>
        <p:spPr>
          <a:xfrm>
            <a:off x="2296974" y="2380425"/>
            <a:ext cx="3744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</a:t>
            </a:r>
            <a:endParaRPr sz="1800"/>
          </a:p>
        </p:txBody>
      </p:sp>
      <p:sp>
        <p:nvSpPr>
          <p:cNvPr id="219" name="Google Shape;219;p28"/>
          <p:cNvSpPr/>
          <p:nvPr/>
        </p:nvSpPr>
        <p:spPr>
          <a:xfrm>
            <a:off x="5606275" y="921175"/>
            <a:ext cx="886200" cy="60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Branch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Prediction Checker</a:t>
            </a:r>
            <a:endParaRPr sz="1000"/>
          </a:p>
        </p:txBody>
      </p:sp>
      <p:cxnSp>
        <p:nvCxnSpPr>
          <p:cNvPr id="231" name="Google Shape;231;p28"/>
          <p:cNvCxnSpPr>
            <a:endCxn id="219" idx="3"/>
          </p:cNvCxnSpPr>
          <p:nvPr/>
        </p:nvCxnSpPr>
        <p:spPr>
          <a:xfrm rot="10800000">
            <a:off x="6492475" y="1226125"/>
            <a:ext cx="1035600" cy="702900"/>
          </a:xfrm>
          <a:prstGeom prst="bentConnector3">
            <a:avLst>
              <a:gd fmla="val -15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8"/>
          <p:cNvSpPr txBox="1"/>
          <p:nvPr/>
        </p:nvSpPr>
        <p:spPr>
          <a:xfrm>
            <a:off x="4023025" y="956088"/>
            <a:ext cx="134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success / fail</a:t>
            </a:r>
            <a:endParaRPr sz="1000"/>
          </a:p>
        </p:txBody>
      </p:sp>
      <p:cxnSp>
        <p:nvCxnSpPr>
          <p:cNvPr id="233" name="Google Shape;233;p28"/>
          <p:cNvCxnSpPr>
            <a:stCxn id="234" idx="3"/>
            <a:endCxn id="219" idx="2"/>
          </p:cNvCxnSpPr>
          <p:nvPr/>
        </p:nvCxnSpPr>
        <p:spPr>
          <a:xfrm flipH="1" rot="10800000">
            <a:off x="4664875" y="1531075"/>
            <a:ext cx="1384500" cy="1028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8"/>
          <p:cNvSpPr txBox="1"/>
          <p:nvPr/>
        </p:nvSpPr>
        <p:spPr>
          <a:xfrm>
            <a:off x="4695350" y="2251788"/>
            <a:ext cx="76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prediction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Unit</a:t>
            </a:r>
            <a:endParaRPr/>
          </a:p>
        </p:txBody>
      </p:sp>
      <p:graphicFrame>
        <p:nvGraphicFramePr>
          <p:cNvPr id="241" name="Google Shape;241;p29"/>
          <p:cNvGraphicFramePr/>
          <p:nvPr/>
        </p:nvGraphicFramePr>
        <p:xfrm>
          <a:off x="8609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{F0B521CF-E389-4D4C-848B-2BABE3009D70}</a:tableStyleId>
              </a:tblPr>
              <a:tblGrid>
                <a:gridCol w="2558825"/>
                <a:gridCol w="1289450"/>
                <a:gridCol w="1122450"/>
                <a:gridCol w="1493425"/>
                <a:gridCol w="1232175"/>
              </a:tblGrid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Predictor Type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Q_sort RTL Time (ns)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Synthesis Area (um^2)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Q_sort Gate-Level Time (ns)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A*T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always not-taken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442926.750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290995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670042.750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194,979,090,036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always taken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455302.750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1-bit local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447991.250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2-bit local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443609.250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2-bit local + 2-bit PC table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442828.750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316636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671310.250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212,560,992,319</a:t>
                      </a:r>
                      <a:endParaRPr sz="900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2-bit local + 4-bit PC table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443108.750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2-bit local + 1-bit global history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449244.250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2-bit local + 2-bit global history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449219.750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2-bit local + 4-bit global history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449181.250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2-bit local + 2-bit PC table + 2-bit global history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449282.750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2-bit local + 4-bit PC table + 2-bit global history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449132.250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/>
          <p:nvPr/>
        </p:nvSpPr>
        <p:spPr>
          <a:xfrm>
            <a:off x="947650" y="1196000"/>
            <a:ext cx="7260900" cy="362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Unit: 2-Bit PC Table</a:t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3605600" y="1481600"/>
            <a:ext cx="675300" cy="67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FSM 00</a:t>
            </a:r>
            <a:endParaRPr sz="1000"/>
          </a:p>
        </p:txBody>
      </p:sp>
      <p:sp>
        <p:nvSpPr>
          <p:cNvPr id="249" name="Google Shape;249;p30"/>
          <p:cNvSpPr/>
          <p:nvPr/>
        </p:nvSpPr>
        <p:spPr>
          <a:xfrm>
            <a:off x="4280900" y="2156900"/>
            <a:ext cx="675300" cy="67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FSM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01</a:t>
            </a:r>
            <a:endParaRPr sz="1000"/>
          </a:p>
        </p:txBody>
      </p:sp>
      <p:sp>
        <p:nvSpPr>
          <p:cNvPr id="250" name="Google Shape;250;p30"/>
          <p:cNvSpPr/>
          <p:nvPr/>
        </p:nvSpPr>
        <p:spPr>
          <a:xfrm>
            <a:off x="3605600" y="2832200"/>
            <a:ext cx="675300" cy="67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FSM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</a:t>
            </a:r>
            <a:endParaRPr sz="1000"/>
          </a:p>
        </p:txBody>
      </p:sp>
      <p:sp>
        <p:nvSpPr>
          <p:cNvPr id="251" name="Google Shape;251;p30"/>
          <p:cNvSpPr/>
          <p:nvPr/>
        </p:nvSpPr>
        <p:spPr>
          <a:xfrm>
            <a:off x="4280900" y="3507500"/>
            <a:ext cx="675300" cy="67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local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FSM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11</a:t>
            </a:r>
            <a:endParaRPr sz="1000"/>
          </a:p>
        </p:txBody>
      </p:sp>
      <p:sp>
        <p:nvSpPr>
          <p:cNvPr id="252" name="Google Shape;252;p30"/>
          <p:cNvSpPr txBox="1"/>
          <p:nvPr/>
        </p:nvSpPr>
        <p:spPr>
          <a:xfrm>
            <a:off x="947650" y="1196000"/>
            <a:ext cx="15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Unit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 rot="5400000">
            <a:off x="4788800" y="2553700"/>
            <a:ext cx="2959500" cy="690900"/>
          </a:xfrm>
          <a:prstGeom prst="trapezoid">
            <a:avLst>
              <a:gd fmla="val 12185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30"/>
          <p:cNvCxnSpPr>
            <a:stCxn id="248" idx="6"/>
            <a:endCxn id="255" idx="1"/>
          </p:cNvCxnSpPr>
          <p:nvPr/>
        </p:nvCxnSpPr>
        <p:spPr>
          <a:xfrm>
            <a:off x="4280900" y="1819250"/>
            <a:ext cx="16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30"/>
          <p:cNvCxnSpPr>
            <a:stCxn id="249" idx="6"/>
            <a:endCxn id="257" idx="1"/>
          </p:cNvCxnSpPr>
          <p:nvPr/>
        </p:nvCxnSpPr>
        <p:spPr>
          <a:xfrm>
            <a:off x="4956200" y="2494550"/>
            <a:ext cx="96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0"/>
          <p:cNvCxnSpPr>
            <a:stCxn id="250" idx="6"/>
            <a:endCxn id="259" idx="1"/>
          </p:cNvCxnSpPr>
          <p:nvPr/>
        </p:nvCxnSpPr>
        <p:spPr>
          <a:xfrm>
            <a:off x="4280900" y="3169850"/>
            <a:ext cx="16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0"/>
          <p:cNvCxnSpPr>
            <a:stCxn id="251" idx="6"/>
            <a:endCxn id="261" idx="1"/>
          </p:cNvCxnSpPr>
          <p:nvPr/>
        </p:nvCxnSpPr>
        <p:spPr>
          <a:xfrm>
            <a:off x="4956200" y="3845150"/>
            <a:ext cx="96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0"/>
          <p:cNvSpPr/>
          <p:nvPr/>
        </p:nvSpPr>
        <p:spPr>
          <a:xfrm rot="-5400000">
            <a:off x="1302175" y="2581150"/>
            <a:ext cx="2959500" cy="636000"/>
          </a:xfrm>
          <a:prstGeom prst="trapezoid">
            <a:avLst>
              <a:gd fmla="val 12024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30"/>
          <p:cNvCxnSpPr>
            <a:stCxn id="264" idx="1"/>
            <a:endCxn id="248" idx="2"/>
          </p:cNvCxnSpPr>
          <p:nvPr/>
        </p:nvCxnSpPr>
        <p:spPr>
          <a:xfrm>
            <a:off x="3099800" y="1819250"/>
            <a:ext cx="50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0"/>
          <p:cNvCxnSpPr>
            <a:stCxn id="266" idx="1"/>
            <a:endCxn id="249" idx="2"/>
          </p:cNvCxnSpPr>
          <p:nvPr/>
        </p:nvCxnSpPr>
        <p:spPr>
          <a:xfrm>
            <a:off x="3099800" y="2494550"/>
            <a:ext cx="118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0"/>
          <p:cNvCxnSpPr>
            <a:stCxn id="268" idx="1"/>
            <a:endCxn id="250" idx="2"/>
          </p:cNvCxnSpPr>
          <p:nvPr/>
        </p:nvCxnSpPr>
        <p:spPr>
          <a:xfrm>
            <a:off x="3099800" y="3169850"/>
            <a:ext cx="50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0"/>
          <p:cNvCxnSpPr>
            <a:stCxn id="270" idx="1"/>
            <a:endCxn id="251" idx="2"/>
          </p:cNvCxnSpPr>
          <p:nvPr/>
        </p:nvCxnSpPr>
        <p:spPr>
          <a:xfrm>
            <a:off x="3099800" y="3845150"/>
            <a:ext cx="118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30"/>
          <p:cNvSpPr txBox="1"/>
          <p:nvPr/>
        </p:nvSpPr>
        <p:spPr>
          <a:xfrm>
            <a:off x="5785100" y="4431100"/>
            <a:ext cx="96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IF PC [1:0]</a:t>
            </a:r>
            <a:endParaRPr sz="1000"/>
          </a:p>
        </p:txBody>
      </p:sp>
      <p:cxnSp>
        <p:nvCxnSpPr>
          <p:cNvPr id="272" name="Google Shape;272;p30"/>
          <p:cNvCxnSpPr>
            <a:stCxn id="271" idx="0"/>
            <a:endCxn id="253" idx="3"/>
          </p:cNvCxnSpPr>
          <p:nvPr/>
        </p:nvCxnSpPr>
        <p:spPr>
          <a:xfrm rot="10800000">
            <a:off x="6268550" y="3958000"/>
            <a:ext cx="0" cy="4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3" name="Google Shape;273;p30"/>
          <p:cNvSpPr txBox="1"/>
          <p:nvPr/>
        </p:nvSpPr>
        <p:spPr>
          <a:xfrm>
            <a:off x="1203450" y="2652850"/>
            <a:ext cx="75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</a:t>
            </a:r>
            <a:r>
              <a:rPr lang="en" sz="1000"/>
              <a:t>rediction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result</a:t>
            </a:r>
            <a:endParaRPr sz="1000"/>
          </a:p>
        </p:txBody>
      </p:sp>
      <p:cxnSp>
        <p:nvCxnSpPr>
          <p:cNvPr id="274" name="Google Shape;274;p30"/>
          <p:cNvCxnSpPr>
            <a:stCxn id="273" idx="3"/>
            <a:endCxn id="262" idx="0"/>
          </p:cNvCxnSpPr>
          <p:nvPr/>
        </p:nvCxnSpPr>
        <p:spPr>
          <a:xfrm>
            <a:off x="1958250" y="2899150"/>
            <a:ext cx="50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5" name="Google Shape;275;p30"/>
          <p:cNvSpPr txBox="1"/>
          <p:nvPr/>
        </p:nvSpPr>
        <p:spPr>
          <a:xfrm>
            <a:off x="7159425" y="2729800"/>
            <a:ext cx="7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prediction </a:t>
            </a:r>
            <a:endParaRPr sz="1000"/>
          </a:p>
        </p:txBody>
      </p:sp>
      <p:cxnSp>
        <p:nvCxnSpPr>
          <p:cNvPr id="276" name="Google Shape;276;p30"/>
          <p:cNvCxnSpPr>
            <a:stCxn id="253" idx="0"/>
            <a:endCxn id="275" idx="1"/>
          </p:cNvCxnSpPr>
          <p:nvPr/>
        </p:nvCxnSpPr>
        <p:spPr>
          <a:xfrm>
            <a:off x="6614000" y="2899150"/>
            <a:ext cx="54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0"/>
          <p:cNvSpPr txBox="1"/>
          <p:nvPr/>
        </p:nvSpPr>
        <p:spPr>
          <a:xfrm>
            <a:off x="2298475" y="4444475"/>
            <a:ext cx="96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 PC [1:0]</a:t>
            </a:r>
            <a:endParaRPr sz="1000"/>
          </a:p>
        </p:txBody>
      </p:sp>
      <p:cxnSp>
        <p:nvCxnSpPr>
          <p:cNvPr id="278" name="Google Shape;278;p30"/>
          <p:cNvCxnSpPr>
            <a:stCxn id="277" idx="0"/>
            <a:endCxn id="262" idx="1"/>
          </p:cNvCxnSpPr>
          <p:nvPr/>
        </p:nvCxnSpPr>
        <p:spPr>
          <a:xfrm rot="10800000">
            <a:off x="2781925" y="3996575"/>
            <a:ext cx="0" cy="44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79" name="Google Shape;279;p30"/>
          <p:cNvSpPr txBox="1"/>
          <p:nvPr/>
        </p:nvSpPr>
        <p:spPr>
          <a:xfrm>
            <a:off x="2436475" y="2738563"/>
            <a:ext cx="6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DEMUX</a:t>
            </a:r>
            <a:endParaRPr sz="1000"/>
          </a:p>
        </p:txBody>
      </p:sp>
      <p:sp>
        <p:nvSpPr>
          <p:cNvPr id="280" name="Google Shape;280;p30"/>
          <p:cNvSpPr txBox="1"/>
          <p:nvPr/>
        </p:nvSpPr>
        <p:spPr>
          <a:xfrm>
            <a:off x="5928250" y="2738563"/>
            <a:ext cx="6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MUX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Architecture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- Compression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 - Branch Prediction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Q-Sort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 Predictor: 2-bit predictor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Cache: Write back policy with write back buffer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 Time(testbench):5.0ns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simulation time(T): 465182ns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Area(A): 321613um^2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A*T =  </a:t>
            </a:r>
            <a:r>
              <a:rPr lang="en"/>
              <a:t>149,608,578,566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3035425"/>
            <a:ext cx="5772151" cy="210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652463"/>
            <a:ext cx="61531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吳庭毅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Compression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田祐行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 Branch predictor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林沛翰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Optimize Cache: write back and write buffer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2" name="Google Shape;72;p16"/>
          <p:cNvSpPr txBox="1"/>
          <p:nvPr/>
        </p:nvSpPr>
        <p:spPr>
          <a:xfrm>
            <a:off x="3494225" y="2086850"/>
            <a:ext cx="31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Cache</a:t>
            </a:r>
            <a:endParaRPr sz="2520"/>
          </a:p>
        </p:txBody>
      </p:sp>
      <p:sp>
        <p:nvSpPr>
          <p:cNvPr id="74" name="Google Shape;74;p16"/>
          <p:cNvSpPr/>
          <p:nvPr/>
        </p:nvSpPr>
        <p:spPr>
          <a:xfrm>
            <a:off x="622675" y="1351200"/>
            <a:ext cx="1788000" cy="3166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Cache</a:t>
            </a:r>
            <a:endParaRPr sz="1600"/>
          </a:p>
        </p:txBody>
      </p:sp>
      <p:sp>
        <p:nvSpPr>
          <p:cNvPr id="75" name="Google Shape;75;p16"/>
          <p:cNvSpPr/>
          <p:nvPr/>
        </p:nvSpPr>
        <p:spPr>
          <a:xfrm>
            <a:off x="2631700" y="2265325"/>
            <a:ext cx="3912900" cy="1451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buffer(</a:t>
            </a:r>
            <a:r>
              <a:rPr b="1" lang="en">
                <a:solidFill>
                  <a:srgbClr val="FF0000"/>
                </a:solidFill>
              </a:rPr>
              <a:t>128 + 128 bits</a:t>
            </a:r>
            <a:r>
              <a:rPr lang="en"/>
              <a:t>) </a:t>
            </a:r>
            <a:br>
              <a:rPr lang="en"/>
            </a:br>
            <a:r>
              <a:rPr lang="en"/>
              <a:t>with addr_reg(28bits)</a:t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2934262" y="28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{F0B521CF-E389-4D4C-848B-2BABE3009D70}</a:tableStyleId>
              </a:tblPr>
              <a:tblGrid>
                <a:gridCol w="413475"/>
                <a:gridCol w="413475"/>
                <a:gridCol w="413475"/>
                <a:gridCol w="413475"/>
                <a:gridCol w="413475"/>
                <a:gridCol w="413475"/>
                <a:gridCol w="413475"/>
                <a:gridCol w="413475"/>
              </a:tblGrid>
              <a:tr h="29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…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6"/>
          <p:cNvSpPr/>
          <p:nvPr/>
        </p:nvSpPr>
        <p:spPr>
          <a:xfrm>
            <a:off x="6844200" y="1277575"/>
            <a:ext cx="1788000" cy="3166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Slow memory</a:t>
            </a:r>
            <a:endParaRPr sz="1600"/>
          </a:p>
        </p:txBody>
      </p:sp>
      <p:sp>
        <p:nvSpPr>
          <p:cNvPr id="78" name="Google Shape;78;p16"/>
          <p:cNvSpPr/>
          <p:nvPr/>
        </p:nvSpPr>
        <p:spPr>
          <a:xfrm>
            <a:off x="2295125" y="2958963"/>
            <a:ext cx="441900" cy="220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439275" y="2958950"/>
            <a:ext cx="441900" cy="220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7"/>
          <p:cNvSpPr txBox="1"/>
          <p:nvPr/>
        </p:nvSpPr>
        <p:spPr>
          <a:xfrm>
            <a:off x="3494225" y="2086850"/>
            <a:ext cx="312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Cache</a:t>
            </a:r>
            <a:endParaRPr sz="2520"/>
          </a:p>
        </p:txBody>
      </p:sp>
      <p:sp>
        <p:nvSpPr>
          <p:cNvPr id="87" name="Google Shape;87;p17"/>
          <p:cNvSpPr/>
          <p:nvPr/>
        </p:nvSpPr>
        <p:spPr>
          <a:xfrm>
            <a:off x="622675" y="1351200"/>
            <a:ext cx="1788000" cy="3166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Cache</a:t>
            </a:r>
            <a:endParaRPr sz="1600"/>
          </a:p>
        </p:txBody>
      </p:sp>
      <p:sp>
        <p:nvSpPr>
          <p:cNvPr id="88" name="Google Shape;88;p17"/>
          <p:cNvSpPr/>
          <p:nvPr/>
        </p:nvSpPr>
        <p:spPr>
          <a:xfrm>
            <a:off x="2631700" y="2265325"/>
            <a:ext cx="3912900" cy="1451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buffer(</a:t>
            </a:r>
            <a:r>
              <a:rPr b="1" lang="en">
                <a:solidFill>
                  <a:srgbClr val="FF0000"/>
                </a:solidFill>
              </a:rPr>
              <a:t>128 bits</a:t>
            </a:r>
            <a:r>
              <a:rPr lang="en"/>
              <a:t>) with addr_reg(28bits)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2934262" y="28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{F0B521CF-E389-4D4C-848B-2BABE3009D70}</a:tableStyleId>
              </a:tblPr>
              <a:tblGrid>
                <a:gridCol w="413475"/>
                <a:gridCol w="413475"/>
                <a:gridCol w="413475"/>
                <a:gridCol w="413475"/>
                <a:gridCol w="413475"/>
                <a:gridCol w="413475"/>
                <a:gridCol w="413475"/>
                <a:gridCol w="413475"/>
              </a:tblGrid>
              <a:tr h="29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…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7"/>
          <p:cNvSpPr/>
          <p:nvPr/>
        </p:nvSpPr>
        <p:spPr>
          <a:xfrm>
            <a:off x="6844200" y="1277575"/>
            <a:ext cx="1788000" cy="3166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Slow memory</a:t>
            </a:r>
            <a:endParaRPr sz="1600"/>
          </a:p>
        </p:txBody>
      </p:sp>
      <p:sp>
        <p:nvSpPr>
          <p:cNvPr id="91" name="Google Shape;91;p17"/>
          <p:cNvSpPr/>
          <p:nvPr/>
        </p:nvSpPr>
        <p:spPr>
          <a:xfrm>
            <a:off x="2295125" y="2958963"/>
            <a:ext cx="441900" cy="220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439275" y="2958950"/>
            <a:ext cx="441900" cy="220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8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IDLE:</a:t>
            </a:r>
            <a:r>
              <a:rPr lang="en"/>
              <a:t> </a:t>
            </a:r>
            <a:br>
              <a:rPr lang="en"/>
            </a:br>
            <a:r>
              <a:rPr lang="en"/>
              <a:t>Wait for proc_read and proc_write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READ:</a:t>
            </a:r>
            <a:br>
              <a:rPr b="1" lang="en"/>
            </a:br>
            <a:r>
              <a:rPr lang="en"/>
              <a:t>Read memory data from write buffer if buffer is not busy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WRITE_BACK(for read): </a:t>
            </a:r>
            <a:br>
              <a:rPr b="1" lang="en"/>
            </a:br>
            <a:r>
              <a:rPr lang="en"/>
              <a:t>Control Write Buffer — write dirty data to memory, which allows our cpu not to stall when we write data to memory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WRITE_ALLOCATE(for write):</a:t>
            </a:r>
            <a:br>
              <a:rPr b="1" lang="en"/>
            </a:br>
            <a:r>
              <a:rPr lang="en"/>
              <a:t>Update Cache</a:t>
            </a:r>
            <a:r>
              <a:rPr lang="en"/>
              <a:t>, and Write back dirty data when we are writing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75" y="904000"/>
            <a:ext cx="6144875" cy="36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Cache(with two bit branch predictor)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12" name="Google Shape;112;p20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600" y="1152475"/>
            <a:ext cx="6219201" cy="38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350" y="132425"/>
            <a:ext cx="3154950" cy="8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- Compression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