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4" r:id="rId3"/>
    <p:sldId id="289" r:id="rId4"/>
    <p:sldId id="295" r:id="rId5"/>
    <p:sldId id="293" r:id="rId6"/>
    <p:sldId id="264" r:id="rId7"/>
    <p:sldId id="292" r:id="rId8"/>
    <p:sldId id="274" r:id="rId9"/>
    <p:sldId id="297" r:id="rId10"/>
    <p:sldId id="299" r:id="rId11"/>
    <p:sldId id="288" r:id="rId12"/>
    <p:sldId id="276" r:id="rId13"/>
    <p:sldId id="266" r:id="rId14"/>
    <p:sldId id="277" r:id="rId15"/>
    <p:sldId id="278" r:id="rId16"/>
    <p:sldId id="279" r:id="rId17"/>
    <p:sldId id="283" r:id="rId18"/>
    <p:sldId id="284" r:id="rId19"/>
    <p:sldId id="286" r:id="rId20"/>
    <p:sldId id="285" r:id="rId21"/>
    <p:sldId id="296" r:id="rId22"/>
    <p:sldId id="265" r:id="rId23"/>
    <p:sldId id="275" r:id="rId24"/>
  </p:sldIdLst>
  <p:sldSz cx="9144000" cy="6858000" type="screen4x3"/>
  <p:notesSz cx="6858000" cy="91440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616" autoAdjust="0"/>
  </p:normalViewPr>
  <p:slideViewPr>
    <p:cSldViewPr>
      <p:cViewPr varScale="1">
        <p:scale>
          <a:sx n="63" d="100"/>
          <a:sy n="63" d="100"/>
        </p:scale>
        <p:origin x="8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09724533324717"/>
          <c:y val="0.18359379821995089"/>
          <c:w val="0.75566175242527056"/>
          <c:h val="0.67050536051549836"/>
        </c:manualLayout>
      </c:layout>
      <c:doughnutChart>
        <c:varyColors val="1"/>
        <c:ser>
          <c:idx val="0"/>
          <c:order val="0"/>
          <c:tx>
            <c:strRef>
              <c:f>Sheet1!$B$1</c:f>
              <c:strCache>
                <c:ptCount val="1"/>
                <c:pt idx="0">
                  <c:v>Sales</c:v>
                </c:pt>
              </c:strCache>
            </c:strRef>
          </c:tx>
          <c:spPr>
            <a:ln>
              <a:noFill/>
            </a:ln>
            <a:effectLst/>
            <a:scene3d>
              <a:camera prst="orthographicFront"/>
              <a:lightRig rig="brightRoom" dir="t"/>
            </a:scene3d>
            <a:sp3d prstMaterial="flat">
              <a:contourClr>
                <a:srgbClr val="000000"/>
              </a:contourClr>
            </a:sp3d>
          </c:spPr>
          <c:dPt>
            <c:idx val="0"/>
            <c:bubble3D val="0"/>
            <c:spPr>
              <a:solidFill>
                <a:schemeClr val="accent1"/>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0-BB53-43EB-B0E1-4B2DBF88EB74}"/>
              </c:ext>
            </c:extLst>
          </c:dPt>
          <c:dPt>
            <c:idx val="1"/>
            <c:bubble3D val="0"/>
            <c:spPr>
              <a:solidFill>
                <a:schemeClr val="accent2"/>
              </a:solidFill>
              <a:ln>
                <a:noFill/>
              </a:ln>
              <a:effectLst/>
              <a:scene3d>
                <a:camera prst="orthographicFront"/>
                <a:lightRig rig="brightRoom" dir="t"/>
              </a:scene3d>
              <a:sp3d prstMaterial="flat">
                <a:contourClr>
                  <a:srgbClr val="000000"/>
                </a:contourClr>
              </a:sp3d>
            </c:spPr>
            <c:extLst>
              <c:ext xmlns:c16="http://schemas.microsoft.com/office/drawing/2014/chart" uri="{C3380CC4-5D6E-409C-BE32-E72D297353CC}">
                <c16:uniqueId val="{00000001-BB53-43EB-B0E1-4B2DBF88EB74}"/>
              </c:ext>
            </c:extLst>
          </c:dPt>
          <c:dLbls>
            <c:dLbl>
              <c:idx val="0"/>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B53-43EB-B0E1-4B2DBF88EB74}"/>
                </c:ext>
              </c:extLst>
            </c:dLbl>
            <c:dLbl>
              <c:idx val="1"/>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53-43EB-B0E1-4B2DBF88EB74}"/>
                </c:ext>
              </c:extLst>
            </c:dLbl>
            <c:spPr>
              <a:noFill/>
              <a:ln w="25386">
                <a:noFill/>
              </a:ln>
            </c:spPr>
            <c:txPr>
              <a:bodyPr rot="0" spcFirstLastPara="1" vertOverflow="ellipsis" vert="horz" wrap="square" anchor="ctr" anchorCtr="1"/>
              <a:lstStyle/>
              <a:p>
                <a:pPr>
                  <a:defRPr sz="1599" b="1" i="0" u="none" strike="noStrike" kern="1200" baseline="0">
                    <a:solidFill>
                      <a:schemeClr val="bg1"/>
                    </a:solidFill>
                    <a:latin typeface="+mn-lt"/>
                    <a:ea typeface="+mn-ea"/>
                    <a:cs typeface="+mn-cs"/>
                  </a:defRPr>
                </a:pPr>
                <a:endParaRPr lang="zh-TW"/>
              </a:p>
            </c:txPr>
            <c:showLegendKey val="1"/>
            <c:showVal val="1"/>
            <c:showCatName val="1"/>
            <c:showSerName val="1"/>
            <c:showPercent val="1"/>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243</c:v>
                </c:pt>
                <c:pt idx="1">
                  <c:v>2300</c:v>
                </c:pt>
              </c:numCache>
            </c:numRef>
          </c:val>
          <c:extLst>
            <c:ext xmlns:c16="http://schemas.microsoft.com/office/drawing/2014/chart" uri="{C3380CC4-5D6E-409C-BE32-E72D297353CC}">
              <c16:uniqueId val="{00000002-BB53-43EB-B0E1-4B2DBF88EB74}"/>
            </c:ext>
          </c:extLst>
        </c:ser>
        <c:dLbls>
          <c:showLegendKey val="0"/>
          <c:showVal val="0"/>
          <c:showCatName val="0"/>
          <c:showSerName val="0"/>
          <c:showPercent val="0"/>
          <c:showBubbleSize val="0"/>
          <c:showLeaderLines val="0"/>
        </c:dLbls>
        <c:firstSliceAng val="0"/>
        <c:holeSize val="50"/>
      </c:doughnutChart>
      <c:spPr>
        <a:noFill/>
        <a:ln w="25386">
          <a:noFill/>
        </a:ln>
      </c:spPr>
    </c:plotArea>
    <c:plotVisOnly val="1"/>
    <c:dispBlanksAs val="zero"/>
    <c:showDLblsOverMax val="1"/>
  </c:chart>
  <c:spPr>
    <a:noFill/>
    <a:ln>
      <a:noFill/>
    </a:ln>
  </c:spPr>
  <c:txPr>
    <a:bodyPr/>
    <a:lstStyle/>
    <a:p>
      <a:pPr>
        <a:defRPr>
          <a:solidFill>
            <a:schemeClr val="bg1"/>
          </a:solidFill>
        </a:defRPr>
      </a:pPr>
      <a:endParaRPr lang="zh-TW"/>
    </a:p>
  </c:txPr>
  <c:externalData r:id="rId1">
    <c:autoUpdate val="0"/>
  </c:externalData>
</c:chartSpace>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image" Target="../media/image31.png"/><Relationship Id="rId5" Type="http://schemas.openxmlformats.org/officeDocument/2006/relationships/image" Target="../media/image21.jpg"/><Relationship Id="rId4" Type="http://schemas.openxmlformats.org/officeDocument/2006/relationships/image" Target="../media/image3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image" Target="../media/image31.png"/><Relationship Id="rId5" Type="http://schemas.openxmlformats.org/officeDocument/2006/relationships/image" Target="../media/image21.jpg"/><Relationship Id="rId4"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A1848-D78D-4A5B-9597-47DEE5F5BC66}"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TW" altLang="en-US"/>
        </a:p>
      </dgm:t>
    </dgm:pt>
    <dgm:pt modelId="{01F71441-FA3A-43E8-8D35-8862E8282B22}">
      <dgm:prSet phldrT="[文字]"/>
      <dgm:spPr/>
      <dgm:t>
        <a:bodyPr/>
        <a:lstStyle/>
        <a:p>
          <a:r>
            <a:rPr lang="zh-TW" altLang="en-US" dirty="0"/>
            <a:t>遠端支付</a:t>
          </a:r>
        </a:p>
      </dgm:t>
    </dgm:pt>
    <dgm:pt modelId="{E9E74AA1-D9D8-4C50-89CD-95944719434F}" type="sibTrans" cxnId="{1AF81FD3-D204-413E-9944-A3ECF0613CCD}">
      <dgm:prSet/>
      <dgm:spPr/>
      <dgm:t>
        <a:bodyPr/>
        <a:lstStyle/>
        <a:p>
          <a:endParaRPr lang="zh-TW" altLang="en-US"/>
        </a:p>
      </dgm:t>
    </dgm:pt>
    <dgm:pt modelId="{A3F44D0F-DC84-404C-92A2-64F2CC8FE27D}" type="parTrans" cxnId="{1AF81FD3-D204-413E-9944-A3ECF0613CCD}">
      <dgm:prSet/>
      <dgm:spPr/>
      <dgm:t>
        <a:bodyPr/>
        <a:lstStyle/>
        <a:p>
          <a:endParaRPr lang="zh-TW" altLang="en-US"/>
        </a:p>
      </dgm:t>
    </dgm:pt>
    <dgm:pt modelId="{5A84B38A-59C5-4342-9164-CB6CCAC78228}">
      <dgm:prSet phldrT="[文字]"/>
      <dgm:spPr/>
      <dgm:t>
        <a:bodyPr/>
        <a:lstStyle/>
        <a:p>
          <a:r>
            <a:rPr lang="en-US" altLang="zh-TW" dirty="0"/>
            <a:t>NFC</a:t>
          </a:r>
          <a:endParaRPr lang="zh-TW" altLang="en-US" dirty="0"/>
        </a:p>
      </dgm:t>
    </dgm:pt>
    <dgm:pt modelId="{009A29A7-B637-40B0-A006-25023FD3C502}" type="sibTrans" cxnId="{4ABDD969-561E-49DC-A38A-AC9C55841CD6}">
      <dgm:prSet/>
      <dgm:spPr/>
      <dgm:t>
        <a:bodyPr/>
        <a:lstStyle/>
        <a:p>
          <a:endParaRPr lang="zh-TW" altLang="en-US"/>
        </a:p>
      </dgm:t>
    </dgm:pt>
    <dgm:pt modelId="{C7590ECA-A58F-4E17-A054-913098C1B638}" type="parTrans" cxnId="{4ABDD969-561E-49DC-A38A-AC9C55841CD6}">
      <dgm:prSet/>
      <dgm:spPr/>
      <dgm:t>
        <a:bodyPr/>
        <a:lstStyle/>
        <a:p>
          <a:endParaRPr lang="zh-TW" altLang="en-US"/>
        </a:p>
      </dgm:t>
    </dgm:pt>
    <dgm:pt modelId="{BCAFDE78-E32D-4D63-BFE2-A8F5B276FA3D}">
      <dgm:prSet phldrT="[文字]"/>
      <dgm:spPr/>
      <dgm:t>
        <a:bodyPr/>
        <a:lstStyle/>
        <a:p>
          <a:r>
            <a:rPr lang="zh-TW" altLang="en-US" dirty="0"/>
            <a:t>條碼掃描</a:t>
          </a:r>
        </a:p>
      </dgm:t>
    </dgm:pt>
    <dgm:pt modelId="{EFA98F67-4080-45FE-87BE-1C235066D982}" type="sibTrans" cxnId="{880C7C58-2D25-4353-8E11-C4CFF731A449}">
      <dgm:prSet/>
      <dgm:spPr/>
      <dgm:t>
        <a:bodyPr/>
        <a:lstStyle/>
        <a:p>
          <a:endParaRPr lang="zh-TW" altLang="en-US"/>
        </a:p>
      </dgm:t>
    </dgm:pt>
    <dgm:pt modelId="{74C0B576-020E-498B-B178-ED74C3261D57}" type="parTrans" cxnId="{880C7C58-2D25-4353-8E11-C4CFF731A449}">
      <dgm:prSet/>
      <dgm:spPr/>
      <dgm:t>
        <a:bodyPr/>
        <a:lstStyle/>
        <a:p>
          <a:endParaRPr lang="zh-TW" altLang="en-US"/>
        </a:p>
      </dgm:t>
    </dgm:pt>
    <dgm:pt modelId="{943802DB-3968-485E-8502-02771737BBB4}">
      <dgm:prSet phldrT="[文字]"/>
      <dgm:spPr/>
      <dgm:t>
        <a:bodyPr/>
        <a:lstStyle/>
        <a:p>
          <a:r>
            <a:rPr lang="zh-TW" altLang="en-US" dirty="0"/>
            <a:t>近端支付</a:t>
          </a:r>
        </a:p>
      </dgm:t>
    </dgm:pt>
    <dgm:pt modelId="{D5071BBD-D1E9-4F1A-9C87-D3044469868B}" type="sibTrans" cxnId="{2D6C89BB-15A0-4726-A468-19129A7FB378}">
      <dgm:prSet/>
      <dgm:spPr/>
      <dgm:t>
        <a:bodyPr/>
        <a:lstStyle/>
        <a:p>
          <a:endParaRPr lang="zh-TW" altLang="en-US"/>
        </a:p>
      </dgm:t>
    </dgm:pt>
    <dgm:pt modelId="{2AF46602-FF54-4632-8392-AC69160B6D80}" type="parTrans" cxnId="{2D6C89BB-15A0-4726-A468-19129A7FB378}">
      <dgm:prSet/>
      <dgm:spPr/>
      <dgm:t>
        <a:bodyPr/>
        <a:lstStyle/>
        <a:p>
          <a:endParaRPr lang="zh-TW" altLang="en-US"/>
        </a:p>
      </dgm:t>
    </dgm:pt>
    <dgm:pt modelId="{B21C59AA-801D-4FFB-8707-318CE4BCCA1E}">
      <dgm:prSet phldrT="[文字]"/>
      <dgm:spPr/>
      <dgm:t>
        <a:bodyPr/>
        <a:lstStyle/>
        <a:p>
          <a:r>
            <a:rPr lang="zh-TW" altLang="en-US" dirty="0"/>
            <a:t>行動支付</a:t>
          </a:r>
        </a:p>
      </dgm:t>
    </dgm:pt>
    <dgm:pt modelId="{E0B05DC0-CE45-4828-B631-9B7E7E9A0C20}" type="sibTrans" cxnId="{04D45966-E79F-498C-BD44-C774E91C5B53}">
      <dgm:prSet/>
      <dgm:spPr/>
      <dgm:t>
        <a:bodyPr/>
        <a:lstStyle/>
        <a:p>
          <a:endParaRPr lang="zh-TW" altLang="en-US"/>
        </a:p>
      </dgm:t>
    </dgm:pt>
    <dgm:pt modelId="{83B6AA1E-B43D-4A70-95B6-C0D044913133}" type="parTrans" cxnId="{04D45966-E79F-498C-BD44-C774E91C5B53}">
      <dgm:prSet/>
      <dgm:spPr/>
      <dgm:t>
        <a:bodyPr/>
        <a:lstStyle/>
        <a:p>
          <a:endParaRPr lang="zh-TW" altLang="en-US"/>
        </a:p>
      </dgm:t>
    </dgm:pt>
    <dgm:pt modelId="{F21C5F76-09C0-41B4-ABD3-FA71848F5324}" type="pres">
      <dgm:prSet presAssocID="{D2CA1848-D78D-4A5B-9597-47DEE5F5BC66}" presName="hierChild1" presStyleCnt="0">
        <dgm:presLayoutVars>
          <dgm:chPref val="1"/>
          <dgm:dir/>
          <dgm:animOne val="branch"/>
          <dgm:animLvl val="lvl"/>
          <dgm:resizeHandles/>
        </dgm:presLayoutVars>
      </dgm:prSet>
      <dgm:spPr/>
    </dgm:pt>
    <dgm:pt modelId="{D50AC404-DAE3-4072-B27C-0B3435A0DB2E}" type="pres">
      <dgm:prSet presAssocID="{B21C59AA-801D-4FFB-8707-318CE4BCCA1E}" presName="hierRoot1" presStyleCnt="0"/>
      <dgm:spPr/>
    </dgm:pt>
    <dgm:pt modelId="{BA7305F8-118F-4F5F-8B2A-1B0A9E4A2576}" type="pres">
      <dgm:prSet presAssocID="{B21C59AA-801D-4FFB-8707-318CE4BCCA1E}" presName="composite" presStyleCnt="0"/>
      <dgm:spPr/>
    </dgm:pt>
    <dgm:pt modelId="{E41F475C-5E07-4E1E-A35A-40AC0C699728}" type="pres">
      <dgm:prSet presAssocID="{B21C59AA-801D-4FFB-8707-318CE4BCCA1E}" presName="background" presStyleLbl="node0" presStyleIdx="0" presStyleCnt="1"/>
      <dgm:spPr/>
    </dgm:pt>
    <dgm:pt modelId="{6C2CA720-316A-40E5-8EF5-3296786F3E89}" type="pres">
      <dgm:prSet presAssocID="{B21C59AA-801D-4FFB-8707-318CE4BCCA1E}" presName="text" presStyleLbl="fgAcc0" presStyleIdx="0" presStyleCnt="1">
        <dgm:presLayoutVars>
          <dgm:chPref val="3"/>
        </dgm:presLayoutVars>
      </dgm:prSet>
      <dgm:spPr/>
    </dgm:pt>
    <dgm:pt modelId="{6A482E97-0892-48E5-8D28-0AE5C2BB3710}" type="pres">
      <dgm:prSet presAssocID="{B21C59AA-801D-4FFB-8707-318CE4BCCA1E}" presName="hierChild2" presStyleCnt="0"/>
      <dgm:spPr/>
    </dgm:pt>
    <dgm:pt modelId="{2DCC5B38-2A71-4250-8894-6368E76CC2CD}" type="pres">
      <dgm:prSet presAssocID="{2AF46602-FF54-4632-8392-AC69160B6D80}" presName="Name10" presStyleLbl="parChTrans1D2" presStyleIdx="0" presStyleCnt="2"/>
      <dgm:spPr/>
    </dgm:pt>
    <dgm:pt modelId="{E099BC2D-883F-4D79-8F10-9A2D5AC11046}" type="pres">
      <dgm:prSet presAssocID="{943802DB-3968-485E-8502-02771737BBB4}" presName="hierRoot2" presStyleCnt="0"/>
      <dgm:spPr/>
    </dgm:pt>
    <dgm:pt modelId="{78021A9C-7D3B-47EE-9E59-3C4FB1776F94}" type="pres">
      <dgm:prSet presAssocID="{943802DB-3968-485E-8502-02771737BBB4}" presName="composite2" presStyleCnt="0"/>
      <dgm:spPr/>
    </dgm:pt>
    <dgm:pt modelId="{D231B123-0A29-4CF9-820C-8FD5A9ACD602}" type="pres">
      <dgm:prSet presAssocID="{943802DB-3968-485E-8502-02771737BBB4}" presName="background2" presStyleLbl="node2" presStyleIdx="0" presStyleCnt="2"/>
      <dgm:spPr/>
    </dgm:pt>
    <dgm:pt modelId="{00F83EEE-9030-47B3-8DA5-3983CAA86928}" type="pres">
      <dgm:prSet presAssocID="{943802DB-3968-485E-8502-02771737BBB4}" presName="text2" presStyleLbl="fgAcc2" presStyleIdx="0" presStyleCnt="2">
        <dgm:presLayoutVars>
          <dgm:chPref val="3"/>
        </dgm:presLayoutVars>
      </dgm:prSet>
      <dgm:spPr/>
    </dgm:pt>
    <dgm:pt modelId="{3E06F0DA-68BE-4F85-A63C-A79687243D6D}" type="pres">
      <dgm:prSet presAssocID="{943802DB-3968-485E-8502-02771737BBB4}" presName="hierChild3" presStyleCnt="0"/>
      <dgm:spPr/>
    </dgm:pt>
    <dgm:pt modelId="{B45AD3DA-E45E-4F8B-9B44-DE31FA080B06}" type="pres">
      <dgm:prSet presAssocID="{74C0B576-020E-498B-B178-ED74C3261D57}" presName="Name17" presStyleLbl="parChTrans1D3" presStyleIdx="0" presStyleCnt="2"/>
      <dgm:spPr/>
    </dgm:pt>
    <dgm:pt modelId="{9CDEB547-C472-4224-961E-5E38F9CFBDD8}" type="pres">
      <dgm:prSet presAssocID="{BCAFDE78-E32D-4D63-BFE2-A8F5B276FA3D}" presName="hierRoot3" presStyleCnt="0"/>
      <dgm:spPr/>
    </dgm:pt>
    <dgm:pt modelId="{0640F94F-57DF-4A3F-BD48-419006FC386B}" type="pres">
      <dgm:prSet presAssocID="{BCAFDE78-E32D-4D63-BFE2-A8F5B276FA3D}" presName="composite3" presStyleCnt="0"/>
      <dgm:spPr/>
    </dgm:pt>
    <dgm:pt modelId="{5312F664-0558-4FFE-B058-9635A984F568}" type="pres">
      <dgm:prSet presAssocID="{BCAFDE78-E32D-4D63-BFE2-A8F5B276FA3D}" presName="background3" presStyleLbl="node3" presStyleIdx="0" presStyleCnt="2"/>
      <dgm:spPr/>
    </dgm:pt>
    <dgm:pt modelId="{DDC09700-2E43-4219-BDF1-3800916A2BCB}" type="pres">
      <dgm:prSet presAssocID="{BCAFDE78-E32D-4D63-BFE2-A8F5B276FA3D}" presName="text3" presStyleLbl="fgAcc3" presStyleIdx="0" presStyleCnt="2">
        <dgm:presLayoutVars>
          <dgm:chPref val="3"/>
        </dgm:presLayoutVars>
      </dgm:prSet>
      <dgm:spPr/>
    </dgm:pt>
    <dgm:pt modelId="{F2AADD30-A50B-4035-AD2C-BF2ADFD33D7A}" type="pres">
      <dgm:prSet presAssocID="{BCAFDE78-E32D-4D63-BFE2-A8F5B276FA3D}" presName="hierChild4" presStyleCnt="0"/>
      <dgm:spPr/>
    </dgm:pt>
    <dgm:pt modelId="{45410FD8-C4A8-400E-8D79-ACE4F5596951}" type="pres">
      <dgm:prSet presAssocID="{C7590ECA-A58F-4E17-A054-913098C1B638}" presName="Name17" presStyleLbl="parChTrans1D3" presStyleIdx="1" presStyleCnt="2"/>
      <dgm:spPr/>
    </dgm:pt>
    <dgm:pt modelId="{70D72694-C258-495A-93F7-4EC1ADC96650}" type="pres">
      <dgm:prSet presAssocID="{5A84B38A-59C5-4342-9164-CB6CCAC78228}" presName="hierRoot3" presStyleCnt="0"/>
      <dgm:spPr/>
    </dgm:pt>
    <dgm:pt modelId="{10C1A24F-83E3-4CA4-BC2C-585159F218E8}" type="pres">
      <dgm:prSet presAssocID="{5A84B38A-59C5-4342-9164-CB6CCAC78228}" presName="composite3" presStyleCnt="0"/>
      <dgm:spPr/>
    </dgm:pt>
    <dgm:pt modelId="{A7754C23-1E40-400F-B876-C0C048D4503E}" type="pres">
      <dgm:prSet presAssocID="{5A84B38A-59C5-4342-9164-CB6CCAC78228}" presName="background3" presStyleLbl="node3" presStyleIdx="1" presStyleCnt="2"/>
      <dgm:spPr/>
    </dgm:pt>
    <dgm:pt modelId="{0F33402C-2400-44BE-8DF6-135EB12AAB3F}" type="pres">
      <dgm:prSet presAssocID="{5A84B38A-59C5-4342-9164-CB6CCAC78228}" presName="text3" presStyleLbl="fgAcc3" presStyleIdx="1" presStyleCnt="2">
        <dgm:presLayoutVars>
          <dgm:chPref val="3"/>
        </dgm:presLayoutVars>
      </dgm:prSet>
      <dgm:spPr/>
    </dgm:pt>
    <dgm:pt modelId="{C8CF9E05-94DF-48BA-B932-2CE05059D636}" type="pres">
      <dgm:prSet presAssocID="{5A84B38A-59C5-4342-9164-CB6CCAC78228}" presName="hierChild4" presStyleCnt="0"/>
      <dgm:spPr/>
    </dgm:pt>
    <dgm:pt modelId="{C2D31C61-EE72-400A-A0FC-E7AB7AB72DFF}" type="pres">
      <dgm:prSet presAssocID="{A3F44D0F-DC84-404C-92A2-64F2CC8FE27D}" presName="Name10" presStyleLbl="parChTrans1D2" presStyleIdx="1" presStyleCnt="2"/>
      <dgm:spPr/>
    </dgm:pt>
    <dgm:pt modelId="{A3857420-F957-45AE-AA12-D0DE2C4665BD}" type="pres">
      <dgm:prSet presAssocID="{01F71441-FA3A-43E8-8D35-8862E8282B22}" presName="hierRoot2" presStyleCnt="0"/>
      <dgm:spPr/>
    </dgm:pt>
    <dgm:pt modelId="{581F11A0-9796-4187-9042-5E57D880BF30}" type="pres">
      <dgm:prSet presAssocID="{01F71441-FA3A-43E8-8D35-8862E8282B22}" presName="composite2" presStyleCnt="0"/>
      <dgm:spPr/>
    </dgm:pt>
    <dgm:pt modelId="{3B29E400-623F-4003-961C-EB771DB4DE02}" type="pres">
      <dgm:prSet presAssocID="{01F71441-FA3A-43E8-8D35-8862E8282B22}" presName="background2" presStyleLbl="node2" presStyleIdx="1" presStyleCnt="2"/>
      <dgm:spPr/>
    </dgm:pt>
    <dgm:pt modelId="{8C4A6A70-DEE0-4C20-A420-5ED11766E18A}" type="pres">
      <dgm:prSet presAssocID="{01F71441-FA3A-43E8-8D35-8862E8282B22}" presName="text2" presStyleLbl="fgAcc2" presStyleIdx="1" presStyleCnt="2">
        <dgm:presLayoutVars>
          <dgm:chPref val="3"/>
        </dgm:presLayoutVars>
      </dgm:prSet>
      <dgm:spPr/>
    </dgm:pt>
    <dgm:pt modelId="{C189E688-B803-410F-8DD1-D4E8F2556695}" type="pres">
      <dgm:prSet presAssocID="{01F71441-FA3A-43E8-8D35-8862E8282B22}" presName="hierChild3" presStyleCnt="0"/>
      <dgm:spPr/>
    </dgm:pt>
  </dgm:ptLst>
  <dgm:cxnLst>
    <dgm:cxn modelId="{7E9A8817-A044-4A7C-BCAA-FA0605B9F2E4}" type="presOf" srcId="{5A84B38A-59C5-4342-9164-CB6CCAC78228}" destId="{0F33402C-2400-44BE-8DF6-135EB12AAB3F}" srcOrd="0" destOrd="0" presId="urn:microsoft.com/office/officeart/2005/8/layout/hierarchy1"/>
    <dgm:cxn modelId="{4ABDD969-561E-49DC-A38A-AC9C55841CD6}" srcId="{943802DB-3968-485E-8502-02771737BBB4}" destId="{5A84B38A-59C5-4342-9164-CB6CCAC78228}" srcOrd="1" destOrd="0" parTransId="{C7590ECA-A58F-4E17-A054-913098C1B638}" sibTransId="{009A29A7-B637-40B0-A006-25023FD3C502}"/>
    <dgm:cxn modelId="{D6D2C2E1-E46C-4CBF-9102-B4BA8430294C}" type="presOf" srcId="{BCAFDE78-E32D-4D63-BFE2-A8F5B276FA3D}" destId="{DDC09700-2E43-4219-BDF1-3800916A2BCB}" srcOrd="0" destOrd="0" presId="urn:microsoft.com/office/officeart/2005/8/layout/hierarchy1"/>
    <dgm:cxn modelId="{7C806407-3A14-4647-9C82-B982157EF7A8}" type="presOf" srcId="{B21C59AA-801D-4FFB-8707-318CE4BCCA1E}" destId="{6C2CA720-316A-40E5-8EF5-3296786F3E89}" srcOrd="0" destOrd="0" presId="urn:microsoft.com/office/officeart/2005/8/layout/hierarchy1"/>
    <dgm:cxn modelId="{1AF81FD3-D204-413E-9944-A3ECF0613CCD}" srcId="{B21C59AA-801D-4FFB-8707-318CE4BCCA1E}" destId="{01F71441-FA3A-43E8-8D35-8862E8282B22}" srcOrd="1" destOrd="0" parTransId="{A3F44D0F-DC84-404C-92A2-64F2CC8FE27D}" sibTransId="{E9E74AA1-D9D8-4C50-89CD-95944719434F}"/>
    <dgm:cxn modelId="{92FADB04-9EC9-4219-B7AD-F44267039739}" type="presOf" srcId="{A3F44D0F-DC84-404C-92A2-64F2CC8FE27D}" destId="{C2D31C61-EE72-400A-A0FC-E7AB7AB72DFF}" srcOrd="0" destOrd="0" presId="urn:microsoft.com/office/officeart/2005/8/layout/hierarchy1"/>
    <dgm:cxn modelId="{04D45966-E79F-498C-BD44-C774E91C5B53}" srcId="{D2CA1848-D78D-4A5B-9597-47DEE5F5BC66}" destId="{B21C59AA-801D-4FFB-8707-318CE4BCCA1E}" srcOrd="0" destOrd="0" parTransId="{83B6AA1E-B43D-4A70-95B6-C0D044913133}" sibTransId="{E0B05DC0-CE45-4828-B631-9B7E7E9A0C20}"/>
    <dgm:cxn modelId="{8430173A-12CB-42E3-B627-6B06C10BF415}" type="presOf" srcId="{2AF46602-FF54-4632-8392-AC69160B6D80}" destId="{2DCC5B38-2A71-4250-8894-6368E76CC2CD}" srcOrd="0" destOrd="0" presId="urn:microsoft.com/office/officeart/2005/8/layout/hierarchy1"/>
    <dgm:cxn modelId="{F18CD586-AE04-4BBA-9899-537EB5747BFD}" type="presOf" srcId="{D2CA1848-D78D-4A5B-9597-47DEE5F5BC66}" destId="{F21C5F76-09C0-41B4-ABD3-FA71848F5324}" srcOrd="0" destOrd="0" presId="urn:microsoft.com/office/officeart/2005/8/layout/hierarchy1"/>
    <dgm:cxn modelId="{1EF2D6AB-A00F-4C23-92C6-D5C99A4B27A7}" type="presOf" srcId="{943802DB-3968-485E-8502-02771737BBB4}" destId="{00F83EEE-9030-47B3-8DA5-3983CAA86928}" srcOrd="0" destOrd="0" presId="urn:microsoft.com/office/officeart/2005/8/layout/hierarchy1"/>
    <dgm:cxn modelId="{C6F70C67-6780-4F46-BFAF-270A45207786}" type="presOf" srcId="{01F71441-FA3A-43E8-8D35-8862E8282B22}" destId="{8C4A6A70-DEE0-4C20-A420-5ED11766E18A}" srcOrd="0" destOrd="0" presId="urn:microsoft.com/office/officeart/2005/8/layout/hierarchy1"/>
    <dgm:cxn modelId="{2D6C89BB-15A0-4726-A468-19129A7FB378}" srcId="{B21C59AA-801D-4FFB-8707-318CE4BCCA1E}" destId="{943802DB-3968-485E-8502-02771737BBB4}" srcOrd="0" destOrd="0" parTransId="{2AF46602-FF54-4632-8392-AC69160B6D80}" sibTransId="{D5071BBD-D1E9-4F1A-9C87-D3044469868B}"/>
    <dgm:cxn modelId="{880C7C58-2D25-4353-8E11-C4CFF731A449}" srcId="{943802DB-3968-485E-8502-02771737BBB4}" destId="{BCAFDE78-E32D-4D63-BFE2-A8F5B276FA3D}" srcOrd="0" destOrd="0" parTransId="{74C0B576-020E-498B-B178-ED74C3261D57}" sibTransId="{EFA98F67-4080-45FE-87BE-1C235066D982}"/>
    <dgm:cxn modelId="{2F7E980D-F82B-4639-B275-BA2734703F3C}" type="presOf" srcId="{74C0B576-020E-498B-B178-ED74C3261D57}" destId="{B45AD3DA-E45E-4F8B-9B44-DE31FA080B06}" srcOrd="0" destOrd="0" presId="urn:microsoft.com/office/officeart/2005/8/layout/hierarchy1"/>
    <dgm:cxn modelId="{61A0B752-254B-428D-81EB-93AAD67993B4}" type="presOf" srcId="{C7590ECA-A58F-4E17-A054-913098C1B638}" destId="{45410FD8-C4A8-400E-8D79-ACE4F5596951}" srcOrd="0" destOrd="0" presId="urn:microsoft.com/office/officeart/2005/8/layout/hierarchy1"/>
    <dgm:cxn modelId="{1B05A682-DAFD-4EB3-8C9E-9C4167412BBA}" type="presParOf" srcId="{F21C5F76-09C0-41B4-ABD3-FA71848F5324}" destId="{D50AC404-DAE3-4072-B27C-0B3435A0DB2E}" srcOrd="0" destOrd="0" presId="urn:microsoft.com/office/officeart/2005/8/layout/hierarchy1"/>
    <dgm:cxn modelId="{CA0653B4-90C8-46E1-BCBE-531F6F2441C5}" type="presParOf" srcId="{D50AC404-DAE3-4072-B27C-0B3435A0DB2E}" destId="{BA7305F8-118F-4F5F-8B2A-1B0A9E4A2576}" srcOrd="0" destOrd="0" presId="urn:microsoft.com/office/officeart/2005/8/layout/hierarchy1"/>
    <dgm:cxn modelId="{46950E67-E05D-474D-904F-2CF092D59020}" type="presParOf" srcId="{BA7305F8-118F-4F5F-8B2A-1B0A9E4A2576}" destId="{E41F475C-5E07-4E1E-A35A-40AC0C699728}" srcOrd="0" destOrd="0" presId="urn:microsoft.com/office/officeart/2005/8/layout/hierarchy1"/>
    <dgm:cxn modelId="{7E436440-3E81-4220-8A2B-415F7E45ECE8}" type="presParOf" srcId="{BA7305F8-118F-4F5F-8B2A-1B0A9E4A2576}" destId="{6C2CA720-316A-40E5-8EF5-3296786F3E89}" srcOrd="1" destOrd="0" presId="urn:microsoft.com/office/officeart/2005/8/layout/hierarchy1"/>
    <dgm:cxn modelId="{E163DEC3-E058-4B60-BA10-7C0D517C6FA4}" type="presParOf" srcId="{D50AC404-DAE3-4072-B27C-0B3435A0DB2E}" destId="{6A482E97-0892-48E5-8D28-0AE5C2BB3710}" srcOrd="1" destOrd="0" presId="urn:microsoft.com/office/officeart/2005/8/layout/hierarchy1"/>
    <dgm:cxn modelId="{7005C801-6267-445D-A085-5D181C77AC4E}" type="presParOf" srcId="{6A482E97-0892-48E5-8D28-0AE5C2BB3710}" destId="{2DCC5B38-2A71-4250-8894-6368E76CC2CD}" srcOrd="0" destOrd="0" presId="urn:microsoft.com/office/officeart/2005/8/layout/hierarchy1"/>
    <dgm:cxn modelId="{7C16A871-8851-4F89-A4CD-4AE9F442E900}" type="presParOf" srcId="{6A482E97-0892-48E5-8D28-0AE5C2BB3710}" destId="{E099BC2D-883F-4D79-8F10-9A2D5AC11046}" srcOrd="1" destOrd="0" presId="urn:microsoft.com/office/officeart/2005/8/layout/hierarchy1"/>
    <dgm:cxn modelId="{A5762A11-6998-4390-A417-FCF2F2B94C8D}" type="presParOf" srcId="{E099BC2D-883F-4D79-8F10-9A2D5AC11046}" destId="{78021A9C-7D3B-47EE-9E59-3C4FB1776F94}" srcOrd="0" destOrd="0" presId="urn:microsoft.com/office/officeart/2005/8/layout/hierarchy1"/>
    <dgm:cxn modelId="{46819664-75DF-4AB7-BD3A-B4DFBBA643A8}" type="presParOf" srcId="{78021A9C-7D3B-47EE-9E59-3C4FB1776F94}" destId="{D231B123-0A29-4CF9-820C-8FD5A9ACD602}" srcOrd="0" destOrd="0" presId="urn:microsoft.com/office/officeart/2005/8/layout/hierarchy1"/>
    <dgm:cxn modelId="{1B63AC82-CC32-4C92-BDAC-712C35F6F7DA}" type="presParOf" srcId="{78021A9C-7D3B-47EE-9E59-3C4FB1776F94}" destId="{00F83EEE-9030-47B3-8DA5-3983CAA86928}" srcOrd="1" destOrd="0" presId="urn:microsoft.com/office/officeart/2005/8/layout/hierarchy1"/>
    <dgm:cxn modelId="{CB8C2320-AFA7-4DF8-B43A-157DC91F2EEF}" type="presParOf" srcId="{E099BC2D-883F-4D79-8F10-9A2D5AC11046}" destId="{3E06F0DA-68BE-4F85-A63C-A79687243D6D}" srcOrd="1" destOrd="0" presId="urn:microsoft.com/office/officeart/2005/8/layout/hierarchy1"/>
    <dgm:cxn modelId="{F394F19F-DAE2-448B-9C5A-3121AE7FEE44}" type="presParOf" srcId="{3E06F0DA-68BE-4F85-A63C-A79687243D6D}" destId="{B45AD3DA-E45E-4F8B-9B44-DE31FA080B06}" srcOrd="0" destOrd="0" presId="urn:microsoft.com/office/officeart/2005/8/layout/hierarchy1"/>
    <dgm:cxn modelId="{D40DBD88-52A4-47A8-8AB9-9774B8B25AE8}" type="presParOf" srcId="{3E06F0DA-68BE-4F85-A63C-A79687243D6D}" destId="{9CDEB547-C472-4224-961E-5E38F9CFBDD8}" srcOrd="1" destOrd="0" presId="urn:microsoft.com/office/officeart/2005/8/layout/hierarchy1"/>
    <dgm:cxn modelId="{BA52707A-E96E-4D60-A5A9-3839CF39DD39}" type="presParOf" srcId="{9CDEB547-C472-4224-961E-5E38F9CFBDD8}" destId="{0640F94F-57DF-4A3F-BD48-419006FC386B}" srcOrd="0" destOrd="0" presId="urn:microsoft.com/office/officeart/2005/8/layout/hierarchy1"/>
    <dgm:cxn modelId="{145B0757-CAB9-4087-908C-11A88955B6A6}" type="presParOf" srcId="{0640F94F-57DF-4A3F-BD48-419006FC386B}" destId="{5312F664-0558-4FFE-B058-9635A984F568}" srcOrd="0" destOrd="0" presId="urn:microsoft.com/office/officeart/2005/8/layout/hierarchy1"/>
    <dgm:cxn modelId="{88B95873-A9CE-42A0-A7E9-3B3DCA9AB481}" type="presParOf" srcId="{0640F94F-57DF-4A3F-BD48-419006FC386B}" destId="{DDC09700-2E43-4219-BDF1-3800916A2BCB}" srcOrd="1" destOrd="0" presId="urn:microsoft.com/office/officeart/2005/8/layout/hierarchy1"/>
    <dgm:cxn modelId="{B4396A49-75B8-4FB5-9472-77D37B341456}" type="presParOf" srcId="{9CDEB547-C472-4224-961E-5E38F9CFBDD8}" destId="{F2AADD30-A50B-4035-AD2C-BF2ADFD33D7A}" srcOrd="1" destOrd="0" presId="urn:microsoft.com/office/officeart/2005/8/layout/hierarchy1"/>
    <dgm:cxn modelId="{74E1BF02-C60D-4DC3-B713-A045F9E2259F}" type="presParOf" srcId="{3E06F0DA-68BE-4F85-A63C-A79687243D6D}" destId="{45410FD8-C4A8-400E-8D79-ACE4F5596951}" srcOrd="2" destOrd="0" presId="urn:microsoft.com/office/officeart/2005/8/layout/hierarchy1"/>
    <dgm:cxn modelId="{A43D0AE9-62E1-4261-B1A8-6FD834AD0D85}" type="presParOf" srcId="{3E06F0DA-68BE-4F85-A63C-A79687243D6D}" destId="{70D72694-C258-495A-93F7-4EC1ADC96650}" srcOrd="3" destOrd="0" presId="urn:microsoft.com/office/officeart/2005/8/layout/hierarchy1"/>
    <dgm:cxn modelId="{A51F5009-48B8-4EFD-841F-AAD3C376F29E}" type="presParOf" srcId="{70D72694-C258-495A-93F7-4EC1ADC96650}" destId="{10C1A24F-83E3-4CA4-BC2C-585159F218E8}" srcOrd="0" destOrd="0" presId="urn:microsoft.com/office/officeart/2005/8/layout/hierarchy1"/>
    <dgm:cxn modelId="{83605764-2C7C-443D-A145-379621D5E0B7}" type="presParOf" srcId="{10C1A24F-83E3-4CA4-BC2C-585159F218E8}" destId="{A7754C23-1E40-400F-B876-C0C048D4503E}" srcOrd="0" destOrd="0" presId="urn:microsoft.com/office/officeart/2005/8/layout/hierarchy1"/>
    <dgm:cxn modelId="{66872F6E-11A8-418F-8419-D50A433129E7}" type="presParOf" srcId="{10C1A24F-83E3-4CA4-BC2C-585159F218E8}" destId="{0F33402C-2400-44BE-8DF6-135EB12AAB3F}" srcOrd="1" destOrd="0" presId="urn:microsoft.com/office/officeart/2005/8/layout/hierarchy1"/>
    <dgm:cxn modelId="{D85CBEEB-1E90-4621-BC56-F2F11E57EFD6}" type="presParOf" srcId="{70D72694-C258-495A-93F7-4EC1ADC96650}" destId="{C8CF9E05-94DF-48BA-B932-2CE05059D636}" srcOrd="1" destOrd="0" presId="urn:microsoft.com/office/officeart/2005/8/layout/hierarchy1"/>
    <dgm:cxn modelId="{A0FA29D8-ADA1-47A8-AFFD-CBC5A677F671}" type="presParOf" srcId="{6A482E97-0892-48E5-8D28-0AE5C2BB3710}" destId="{C2D31C61-EE72-400A-A0FC-E7AB7AB72DFF}" srcOrd="2" destOrd="0" presId="urn:microsoft.com/office/officeart/2005/8/layout/hierarchy1"/>
    <dgm:cxn modelId="{B4FEF8A7-A516-4514-B872-7EC8726EF4C9}" type="presParOf" srcId="{6A482E97-0892-48E5-8D28-0AE5C2BB3710}" destId="{A3857420-F957-45AE-AA12-D0DE2C4665BD}" srcOrd="3" destOrd="0" presId="urn:microsoft.com/office/officeart/2005/8/layout/hierarchy1"/>
    <dgm:cxn modelId="{B67B145A-1BB8-416D-8D70-6AEC1F17D9D7}" type="presParOf" srcId="{A3857420-F957-45AE-AA12-D0DE2C4665BD}" destId="{581F11A0-9796-4187-9042-5E57D880BF30}" srcOrd="0" destOrd="0" presId="urn:microsoft.com/office/officeart/2005/8/layout/hierarchy1"/>
    <dgm:cxn modelId="{98D985E6-45CB-46F4-A2F9-260EBBC2BF68}" type="presParOf" srcId="{581F11A0-9796-4187-9042-5E57D880BF30}" destId="{3B29E400-623F-4003-961C-EB771DB4DE02}" srcOrd="0" destOrd="0" presId="urn:microsoft.com/office/officeart/2005/8/layout/hierarchy1"/>
    <dgm:cxn modelId="{1F72C159-DFA2-459A-A696-D95A025D8FC3}" type="presParOf" srcId="{581F11A0-9796-4187-9042-5E57D880BF30}" destId="{8C4A6A70-DEE0-4C20-A420-5ED11766E18A}" srcOrd="1" destOrd="0" presId="urn:microsoft.com/office/officeart/2005/8/layout/hierarchy1"/>
    <dgm:cxn modelId="{EA8A37C5-75AC-44A6-973F-E6930223211E}" type="presParOf" srcId="{A3857420-F957-45AE-AA12-D0DE2C4665BD}" destId="{C189E688-B803-410F-8DD1-D4E8F255669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2BBF0-09F4-48F9-A397-C0BD99F3BE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36740F95-4A98-4F66-8213-3D60532ED0E9}">
      <dgm:prSet phldrT="[文字]" custT="1"/>
      <dgm:spPr/>
      <dgm:t>
        <a:bodyPr/>
        <a:lstStyle/>
        <a:p>
          <a:r>
            <a:rPr lang="zh-TW" altLang="en-US" sz="2800" b="1" dirty="0"/>
            <a:t>遠端支付</a:t>
          </a:r>
        </a:p>
      </dgm:t>
    </dgm:pt>
    <dgm:pt modelId="{469F5A7E-10EF-4C85-A87C-B54D5EB4D8FB}" type="parTrans" cxnId="{C732A189-2D27-45F9-B76A-53485A7730F9}">
      <dgm:prSet/>
      <dgm:spPr/>
      <dgm:t>
        <a:bodyPr/>
        <a:lstStyle/>
        <a:p>
          <a:endParaRPr lang="zh-TW" altLang="en-US"/>
        </a:p>
      </dgm:t>
    </dgm:pt>
    <dgm:pt modelId="{502ECC5E-3DE5-459F-B6DA-1B74DE80F172}" type="sibTrans" cxnId="{C732A189-2D27-45F9-B76A-53485A7730F9}">
      <dgm:prSet/>
      <dgm:spPr/>
      <dgm:t>
        <a:bodyPr/>
        <a:lstStyle/>
        <a:p>
          <a:endParaRPr lang="zh-TW" altLang="en-US"/>
        </a:p>
      </dgm:t>
    </dgm:pt>
    <dgm:pt modelId="{2E802914-DA7C-4E4E-99B1-4571C55D1A48}">
      <dgm:prSet phldrT="[文字]" custT="1"/>
      <dgm:spPr/>
      <dgm:t>
        <a:bodyPr/>
        <a:lstStyle/>
        <a:p>
          <a:r>
            <a:rPr lang="zh-TW" altLang="en-US" sz="2000" dirty="0">
              <a:solidFill>
                <a:schemeClr val="bg1"/>
              </a:solidFill>
            </a:rPr>
            <a:t>利用安裝於用戶端的</a:t>
          </a:r>
          <a:r>
            <a:rPr lang="en-US" altLang="en-US" sz="2000" dirty="0">
              <a:solidFill>
                <a:schemeClr val="bg1"/>
              </a:solidFill>
            </a:rPr>
            <a:t>App</a:t>
          </a:r>
          <a:r>
            <a:rPr lang="zh-TW" altLang="en-US" sz="2000" dirty="0">
              <a:solidFill>
                <a:schemeClr val="bg1"/>
              </a:solidFill>
            </a:rPr>
            <a:t> 或行動網頁等方式，完成交易程序</a:t>
          </a:r>
        </a:p>
      </dgm:t>
    </dgm:pt>
    <dgm:pt modelId="{718D4782-2335-4624-9A92-117D36A92FA9}" type="parTrans" cxnId="{77BAC6A8-7E32-45B2-BE0F-76E8FF555FED}">
      <dgm:prSet/>
      <dgm:spPr/>
      <dgm:t>
        <a:bodyPr/>
        <a:lstStyle/>
        <a:p>
          <a:endParaRPr lang="zh-TW" altLang="en-US"/>
        </a:p>
      </dgm:t>
    </dgm:pt>
    <dgm:pt modelId="{9191EB4A-0379-43A0-B814-94078483751F}" type="sibTrans" cxnId="{77BAC6A8-7E32-45B2-BE0F-76E8FF555FED}">
      <dgm:prSet/>
      <dgm:spPr/>
      <dgm:t>
        <a:bodyPr/>
        <a:lstStyle/>
        <a:p>
          <a:endParaRPr lang="zh-TW" altLang="en-US"/>
        </a:p>
      </dgm:t>
    </dgm:pt>
    <dgm:pt modelId="{4B0EE63F-0A1C-47A6-90D6-FE2CBF49544D}">
      <dgm:prSet phldrT="[文字]" custT="1"/>
      <dgm:spPr/>
      <dgm:t>
        <a:bodyPr/>
        <a:lstStyle/>
        <a:p>
          <a:r>
            <a:rPr lang="zh-TW" altLang="en-US" sz="2800" b="1" dirty="0"/>
            <a:t>近端支付</a:t>
          </a:r>
        </a:p>
      </dgm:t>
    </dgm:pt>
    <dgm:pt modelId="{9C9220BD-DA58-4602-93C2-54FE03DFC4D2}" type="parTrans" cxnId="{35D0AF62-8DF3-4CC9-A680-7E6F42DEBB59}">
      <dgm:prSet/>
      <dgm:spPr/>
      <dgm:t>
        <a:bodyPr/>
        <a:lstStyle/>
        <a:p>
          <a:endParaRPr lang="zh-TW" altLang="en-US"/>
        </a:p>
      </dgm:t>
    </dgm:pt>
    <dgm:pt modelId="{B4357F00-6644-4758-819D-11BE07035B8B}" type="sibTrans" cxnId="{35D0AF62-8DF3-4CC9-A680-7E6F42DEBB59}">
      <dgm:prSet/>
      <dgm:spPr/>
      <dgm:t>
        <a:bodyPr/>
        <a:lstStyle/>
        <a:p>
          <a:endParaRPr lang="zh-TW" altLang="en-US"/>
        </a:p>
      </dgm:t>
    </dgm:pt>
    <dgm:pt modelId="{8BD99DB2-3E6A-416B-A779-D7DC62F38433}">
      <dgm:prSet phldrT="[文字]" custT="1"/>
      <dgm:spPr/>
      <dgm:t>
        <a:bodyPr/>
        <a:lstStyle/>
        <a:p>
          <a:r>
            <a:rPr lang="zh-TW" altLang="en-US" sz="2000" dirty="0">
              <a:solidFill>
                <a:schemeClr val="bg1"/>
              </a:solidFill>
            </a:rPr>
            <a:t>以行動載具靠近資料讀取設備，完成交易程序</a:t>
          </a:r>
        </a:p>
      </dgm:t>
    </dgm:pt>
    <dgm:pt modelId="{42248D39-1356-499C-8106-B9FFBCCD8FFF}" type="parTrans" cxnId="{1E99350D-580F-4595-A6DB-31F50FF2F497}">
      <dgm:prSet/>
      <dgm:spPr/>
      <dgm:t>
        <a:bodyPr/>
        <a:lstStyle/>
        <a:p>
          <a:endParaRPr lang="zh-TW" altLang="en-US"/>
        </a:p>
      </dgm:t>
    </dgm:pt>
    <dgm:pt modelId="{33D3DB16-B11A-4C03-ADAB-1318842FA0F9}" type="sibTrans" cxnId="{1E99350D-580F-4595-A6DB-31F50FF2F497}">
      <dgm:prSet/>
      <dgm:spPr/>
      <dgm:t>
        <a:bodyPr/>
        <a:lstStyle/>
        <a:p>
          <a:endParaRPr lang="zh-TW" altLang="en-US"/>
        </a:p>
      </dgm:t>
    </dgm:pt>
    <dgm:pt modelId="{C156AE67-D20F-4802-9E5D-6D6C5F5D9EDB}">
      <dgm:prSet phldrT="[文字]" custT="1"/>
      <dgm:spPr/>
      <dgm:t>
        <a:bodyPr/>
        <a:lstStyle/>
        <a:p>
          <a:r>
            <a:rPr lang="zh-TW" altLang="en-US" sz="2000" dirty="0">
              <a:solidFill>
                <a:schemeClr val="bg1"/>
              </a:solidFill>
            </a:rPr>
            <a:t>屬於網路交易作業</a:t>
          </a:r>
        </a:p>
      </dgm:t>
    </dgm:pt>
    <dgm:pt modelId="{690DD030-5D2D-4E84-975C-5618B49613BB}" type="parTrans" cxnId="{03D799F5-ED7D-468C-BC11-00AB630F6BDE}">
      <dgm:prSet/>
      <dgm:spPr/>
      <dgm:t>
        <a:bodyPr/>
        <a:lstStyle/>
        <a:p>
          <a:endParaRPr lang="zh-TW" altLang="en-US"/>
        </a:p>
      </dgm:t>
    </dgm:pt>
    <dgm:pt modelId="{FB2928FA-81D5-4559-877C-378333495121}" type="sibTrans" cxnId="{03D799F5-ED7D-468C-BC11-00AB630F6BDE}">
      <dgm:prSet/>
      <dgm:spPr/>
      <dgm:t>
        <a:bodyPr/>
        <a:lstStyle/>
        <a:p>
          <a:endParaRPr lang="zh-TW" altLang="en-US"/>
        </a:p>
      </dgm:t>
    </dgm:pt>
    <dgm:pt modelId="{67C0E7C6-4EAA-40AA-A01B-FB0308501904}">
      <dgm:prSet phldrT="[文字]" custT="1"/>
      <dgm:spPr/>
      <dgm:t>
        <a:bodyPr/>
        <a:lstStyle/>
        <a:p>
          <a:r>
            <a:rPr lang="zh-TW" altLang="en-US" sz="2000" dirty="0">
              <a:solidFill>
                <a:schemeClr val="bg1"/>
              </a:solidFill>
            </a:rPr>
            <a:t>不需將手機或行動裝置靠近任何感應器、讀卡機</a:t>
          </a:r>
        </a:p>
      </dgm:t>
    </dgm:pt>
    <dgm:pt modelId="{D918E780-303F-4ED8-8C18-320A154DBA6F}" type="parTrans" cxnId="{9C54E058-D4E1-4C48-96BC-3B28885D2A61}">
      <dgm:prSet/>
      <dgm:spPr/>
      <dgm:t>
        <a:bodyPr/>
        <a:lstStyle/>
        <a:p>
          <a:endParaRPr lang="zh-TW" altLang="en-US"/>
        </a:p>
      </dgm:t>
    </dgm:pt>
    <dgm:pt modelId="{34B6CE37-8495-4FB3-A5B2-26BBCB70876D}" type="sibTrans" cxnId="{9C54E058-D4E1-4C48-96BC-3B28885D2A61}">
      <dgm:prSet/>
      <dgm:spPr/>
      <dgm:t>
        <a:bodyPr/>
        <a:lstStyle/>
        <a:p>
          <a:endParaRPr lang="zh-TW" altLang="en-US"/>
        </a:p>
      </dgm:t>
    </dgm:pt>
    <dgm:pt modelId="{A9942708-5544-4CA3-89D1-01B7B90EA2D7}">
      <dgm:prSet phldrT="[文字]" custT="1"/>
      <dgm:spPr/>
      <dgm:t>
        <a:bodyPr/>
        <a:lstStyle/>
        <a:p>
          <a:r>
            <a:rPr lang="en-US" altLang="zh-TW" sz="2000" dirty="0">
              <a:solidFill>
                <a:schemeClr val="bg1"/>
              </a:solidFill>
            </a:rPr>
            <a:t>E.g. </a:t>
          </a:r>
          <a:r>
            <a:rPr lang="zh-TW" altLang="zh-TW" sz="2000" dirty="0">
              <a:solidFill>
                <a:schemeClr val="bg1"/>
              </a:solidFill>
            </a:rPr>
            <a:t>各項繳費及轉帳等網路銀行 </a:t>
          </a:r>
          <a:r>
            <a:rPr lang="en-US" altLang="zh-TW" sz="2000" dirty="0">
              <a:solidFill>
                <a:schemeClr val="bg1"/>
              </a:solidFill>
            </a:rPr>
            <a:t>App , </a:t>
          </a:r>
          <a:r>
            <a:rPr lang="zh-TW" altLang="zh-TW" sz="2000" dirty="0">
              <a:solidFill>
                <a:schemeClr val="bg1"/>
              </a:solidFill>
            </a:rPr>
            <a:t>行動購物模式</a:t>
          </a:r>
          <a:r>
            <a:rPr lang="en-US" altLang="zh-TW" sz="2000" dirty="0">
              <a:solidFill>
                <a:schemeClr val="bg1"/>
              </a:solidFill>
            </a:rPr>
            <a:t>, </a:t>
          </a:r>
          <a:r>
            <a:rPr lang="zh-TW" altLang="zh-TW" sz="2000" dirty="0">
              <a:solidFill>
                <a:schemeClr val="bg1"/>
              </a:solidFill>
            </a:rPr>
            <a:t>網路服務業務</a:t>
          </a:r>
          <a:endParaRPr lang="zh-TW" altLang="en-US" sz="2000" dirty="0">
            <a:solidFill>
              <a:schemeClr val="bg1"/>
            </a:solidFill>
          </a:endParaRPr>
        </a:p>
      </dgm:t>
    </dgm:pt>
    <dgm:pt modelId="{DB787A7A-74F3-48B4-8F89-628A155F4148}" type="parTrans" cxnId="{9DC2674A-E334-4ACB-9582-9EC0EBB5F6D9}">
      <dgm:prSet/>
      <dgm:spPr/>
      <dgm:t>
        <a:bodyPr/>
        <a:lstStyle/>
        <a:p>
          <a:endParaRPr lang="zh-TW" altLang="en-US"/>
        </a:p>
      </dgm:t>
    </dgm:pt>
    <dgm:pt modelId="{D6C5F7C1-F4FC-4199-AE2C-D86C44EF2258}" type="sibTrans" cxnId="{9DC2674A-E334-4ACB-9582-9EC0EBB5F6D9}">
      <dgm:prSet/>
      <dgm:spPr/>
      <dgm:t>
        <a:bodyPr/>
        <a:lstStyle/>
        <a:p>
          <a:endParaRPr lang="zh-TW" altLang="en-US"/>
        </a:p>
      </dgm:t>
    </dgm:pt>
    <dgm:pt modelId="{6DD54A7A-1104-4098-B402-7DB54277B6D0}">
      <dgm:prSet phldrT="[文字]" custT="1"/>
      <dgm:spPr/>
      <dgm:t>
        <a:bodyPr/>
        <a:lstStyle/>
        <a:p>
          <a:r>
            <a:rPr lang="en-US" altLang="zh-TW" sz="2000" dirty="0">
              <a:solidFill>
                <a:schemeClr val="bg1"/>
              </a:solidFill>
            </a:rPr>
            <a:t>NFC, </a:t>
          </a:r>
          <a:r>
            <a:rPr lang="zh-TW" altLang="en-US" sz="2000" dirty="0">
              <a:solidFill>
                <a:schemeClr val="bg1"/>
              </a:solidFill>
            </a:rPr>
            <a:t>掃碼，行動刷卡機 </a:t>
          </a:r>
          <a:r>
            <a:rPr lang="en-US" altLang="zh-TW" sz="2000" dirty="0">
              <a:solidFill>
                <a:schemeClr val="bg1"/>
              </a:solidFill>
            </a:rPr>
            <a:t>(</a:t>
          </a:r>
          <a:r>
            <a:rPr lang="en-US" altLang="zh-TW" sz="2000" dirty="0" err="1">
              <a:solidFill>
                <a:schemeClr val="bg1"/>
              </a:solidFill>
            </a:rPr>
            <a:t>Mpos</a:t>
          </a:r>
          <a:r>
            <a:rPr lang="en-US" altLang="zh-TW" sz="2000" dirty="0">
              <a:solidFill>
                <a:schemeClr val="bg1"/>
              </a:solidFill>
            </a:rPr>
            <a:t>)</a:t>
          </a:r>
          <a:endParaRPr lang="zh-TW" altLang="en-US" sz="2000" dirty="0">
            <a:solidFill>
              <a:schemeClr val="bg1"/>
            </a:solidFill>
          </a:endParaRPr>
        </a:p>
      </dgm:t>
    </dgm:pt>
    <dgm:pt modelId="{894EA167-A6F0-419F-B885-ACE68F455A59}" type="parTrans" cxnId="{33409D17-1504-4563-9026-E4C7F0430CC0}">
      <dgm:prSet/>
      <dgm:spPr/>
      <dgm:t>
        <a:bodyPr/>
        <a:lstStyle/>
        <a:p>
          <a:endParaRPr lang="zh-TW" altLang="en-US"/>
        </a:p>
      </dgm:t>
    </dgm:pt>
    <dgm:pt modelId="{E19754DE-5A74-4713-9D41-E1702B16540C}" type="sibTrans" cxnId="{33409D17-1504-4563-9026-E4C7F0430CC0}">
      <dgm:prSet/>
      <dgm:spPr/>
      <dgm:t>
        <a:bodyPr/>
        <a:lstStyle/>
        <a:p>
          <a:endParaRPr lang="zh-TW" altLang="en-US"/>
        </a:p>
      </dgm:t>
    </dgm:pt>
    <dgm:pt modelId="{D008B8C9-5DFD-4494-ACCD-F4162AC0EF4C}" type="pres">
      <dgm:prSet presAssocID="{7E82BBF0-09F4-48F9-A397-C0BD99F3BE4F}" presName="linear" presStyleCnt="0">
        <dgm:presLayoutVars>
          <dgm:animLvl val="lvl"/>
          <dgm:resizeHandles val="exact"/>
        </dgm:presLayoutVars>
      </dgm:prSet>
      <dgm:spPr/>
    </dgm:pt>
    <dgm:pt modelId="{128EA404-819C-4312-8365-F87ABE8C4556}" type="pres">
      <dgm:prSet presAssocID="{36740F95-4A98-4F66-8213-3D60532ED0E9}" presName="parentText" presStyleLbl="node1" presStyleIdx="0" presStyleCnt="2" custScaleY="52086" custLinFactNeighborY="-42808">
        <dgm:presLayoutVars>
          <dgm:chMax val="0"/>
          <dgm:bulletEnabled val="1"/>
        </dgm:presLayoutVars>
      </dgm:prSet>
      <dgm:spPr/>
    </dgm:pt>
    <dgm:pt modelId="{45B4475E-4881-4D88-8FFD-B0ACA8DDF819}" type="pres">
      <dgm:prSet presAssocID="{36740F95-4A98-4F66-8213-3D60532ED0E9}" presName="childText" presStyleLbl="revTx" presStyleIdx="0" presStyleCnt="2" custScaleY="119740" custLinFactNeighborY="-40123">
        <dgm:presLayoutVars>
          <dgm:bulletEnabled val="1"/>
        </dgm:presLayoutVars>
      </dgm:prSet>
      <dgm:spPr/>
    </dgm:pt>
    <dgm:pt modelId="{20D8FFA6-7010-44E1-A765-82896FBA9FAD}" type="pres">
      <dgm:prSet presAssocID="{4B0EE63F-0A1C-47A6-90D6-FE2CBF49544D}" presName="parentText" presStyleLbl="node1" presStyleIdx="1" presStyleCnt="2" custScaleY="45890" custLinFactNeighborX="140" custLinFactNeighborY="-58558">
        <dgm:presLayoutVars>
          <dgm:chMax val="0"/>
          <dgm:bulletEnabled val="1"/>
        </dgm:presLayoutVars>
      </dgm:prSet>
      <dgm:spPr/>
    </dgm:pt>
    <dgm:pt modelId="{F7310E7F-A641-42B8-ACF6-48CB898E97A2}" type="pres">
      <dgm:prSet presAssocID="{4B0EE63F-0A1C-47A6-90D6-FE2CBF49544D}" presName="childText" presStyleLbl="revTx" presStyleIdx="1" presStyleCnt="2" custScaleY="63063" custLinFactNeighborX="-404" custLinFactNeighborY="-55483">
        <dgm:presLayoutVars>
          <dgm:bulletEnabled val="1"/>
        </dgm:presLayoutVars>
      </dgm:prSet>
      <dgm:spPr/>
    </dgm:pt>
  </dgm:ptLst>
  <dgm:cxnLst>
    <dgm:cxn modelId="{03D799F5-ED7D-468C-BC11-00AB630F6BDE}" srcId="{36740F95-4A98-4F66-8213-3D60532ED0E9}" destId="{C156AE67-D20F-4802-9E5D-6D6C5F5D9EDB}" srcOrd="1" destOrd="0" parTransId="{690DD030-5D2D-4E84-975C-5618B49613BB}" sibTransId="{FB2928FA-81D5-4559-877C-378333495121}"/>
    <dgm:cxn modelId="{37ECE682-3D82-4109-A3AF-01C65ED52FA3}" type="presOf" srcId="{67C0E7C6-4EAA-40AA-A01B-FB0308501904}" destId="{45B4475E-4881-4D88-8FFD-B0ACA8DDF819}" srcOrd="0" destOrd="2" presId="urn:microsoft.com/office/officeart/2005/8/layout/vList2"/>
    <dgm:cxn modelId="{A972AA29-6303-46F9-B63A-940B1968FFEB}" type="presOf" srcId="{C156AE67-D20F-4802-9E5D-6D6C5F5D9EDB}" destId="{45B4475E-4881-4D88-8FFD-B0ACA8DDF819}" srcOrd="0" destOrd="1" presId="urn:microsoft.com/office/officeart/2005/8/layout/vList2"/>
    <dgm:cxn modelId="{A0C90395-DED3-449A-BC32-47406CF827CC}" type="presOf" srcId="{36740F95-4A98-4F66-8213-3D60532ED0E9}" destId="{128EA404-819C-4312-8365-F87ABE8C4556}" srcOrd="0" destOrd="0" presId="urn:microsoft.com/office/officeart/2005/8/layout/vList2"/>
    <dgm:cxn modelId="{C732A189-2D27-45F9-B76A-53485A7730F9}" srcId="{7E82BBF0-09F4-48F9-A397-C0BD99F3BE4F}" destId="{36740F95-4A98-4F66-8213-3D60532ED0E9}" srcOrd="0" destOrd="0" parTransId="{469F5A7E-10EF-4C85-A87C-B54D5EB4D8FB}" sibTransId="{502ECC5E-3DE5-459F-B6DA-1B74DE80F172}"/>
    <dgm:cxn modelId="{9C54E058-D4E1-4C48-96BC-3B28885D2A61}" srcId="{36740F95-4A98-4F66-8213-3D60532ED0E9}" destId="{67C0E7C6-4EAA-40AA-A01B-FB0308501904}" srcOrd="2" destOrd="0" parTransId="{D918E780-303F-4ED8-8C18-320A154DBA6F}" sibTransId="{34B6CE37-8495-4FB3-A5B2-26BBCB70876D}"/>
    <dgm:cxn modelId="{F6C48B6A-EB1A-4507-A7FD-E1B881A3E91A}" type="presOf" srcId="{6DD54A7A-1104-4098-B402-7DB54277B6D0}" destId="{F7310E7F-A641-42B8-ACF6-48CB898E97A2}" srcOrd="0" destOrd="1" presId="urn:microsoft.com/office/officeart/2005/8/layout/vList2"/>
    <dgm:cxn modelId="{55FB0F1B-10A1-4EB1-A279-AB29C88C679C}" type="presOf" srcId="{4B0EE63F-0A1C-47A6-90D6-FE2CBF49544D}" destId="{20D8FFA6-7010-44E1-A765-82896FBA9FAD}" srcOrd="0" destOrd="0" presId="urn:microsoft.com/office/officeart/2005/8/layout/vList2"/>
    <dgm:cxn modelId="{1E99350D-580F-4595-A6DB-31F50FF2F497}" srcId="{4B0EE63F-0A1C-47A6-90D6-FE2CBF49544D}" destId="{8BD99DB2-3E6A-416B-A779-D7DC62F38433}" srcOrd="0" destOrd="0" parTransId="{42248D39-1356-499C-8106-B9FFBCCD8FFF}" sibTransId="{33D3DB16-B11A-4C03-ADAB-1318842FA0F9}"/>
    <dgm:cxn modelId="{325BDB44-5E64-4BD7-8A15-EA9F78755CFC}" type="presOf" srcId="{2E802914-DA7C-4E4E-99B1-4571C55D1A48}" destId="{45B4475E-4881-4D88-8FFD-B0ACA8DDF819}" srcOrd="0" destOrd="0" presId="urn:microsoft.com/office/officeart/2005/8/layout/vList2"/>
    <dgm:cxn modelId="{39C45AB4-5DD4-43BF-9678-80C949A5D94A}" type="presOf" srcId="{7E82BBF0-09F4-48F9-A397-C0BD99F3BE4F}" destId="{D008B8C9-5DFD-4494-ACCD-F4162AC0EF4C}" srcOrd="0" destOrd="0" presId="urn:microsoft.com/office/officeart/2005/8/layout/vList2"/>
    <dgm:cxn modelId="{35D0AF62-8DF3-4CC9-A680-7E6F42DEBB59}" srcId="{7E82BBF0-09F4-48F9-A397-C0BD99F3BE4F}" destId="{4B0EE63F-0A1C-47A6-90D6-FE2CBF49544D}" srcOrd="1" destOrd="0" parTransId="{9C9220BD-DA58-4602-93C2-54FE03DFC4D2}" sibTransId="{B4357F00-6644-4758-819D-11BE07035B8B}"/>
    <dgm:cxn modelId="{33409D17-1504-4563-9026-E4C7F0430CC0}" srcId="{4B0EE63F-0A1C-47A6-90D6-FE2CBF49544D}" destId="{6DD54A7A-1104-4098-B402-7DB54277B6D0}" srcOrd="1" destOrd="0" parTransId="{894EA167-A6F0-419F-B885-ACE68F455A59}" sibTransId="{E19754DE-5A74-4713-9D41-E1702B16540C}"/>
    <dgm:cxn modelId="{9DC2674A-E334-4ACB-9582-9EC0EBB5F6D9}" srcId="{36740F95-4A98-4F66-8213-3D60532ED0E9}" destId="{A9942708-5544-4CA3-89D1-01B7B90EA2D7}" srcOrd="3" destOrd="0" parTransId="{DB787A7A-74F3-48B4-8F89-628A155F4148}" sibTransId="{D6C5F7C1-F4FC-4199-AE2C-D86C44EF2258}"/>
    <dgm:cxn modelId="{0180687F-A597-4F33-8337-15D76161A802}" type="presOf" srcId="{8BD99DB2-3E6A-416B-A779-D7DC62F38433}" destId="{F7310E7F-A641-42B8-ACF6-48CB898E97A2}" srcOrd="0" destOrd="0" presId="urn:microsoft.com/office/officeart/2005/8/layout/vList2"/>
    <dgm:cxn modelId="{77BAC6A8-7E32-45B2-BE0F-76E8FF555FED}" srcId="{36740F95-4A98-4F66-8213-3D60532ED0E9}" destId="{2E802914-DA7C-4E4E-99B1-4571C55D1A48}" srcOrd="0" destOrd="0" parTransId="{718D4782-2335-4624-9A92-117D36A92FA9}" sibTransId="{9191EB4A-0379-43A0-B814-94078483751F}"/>
    <dgm:cxn modelId="{115E41E7-941E-4038-B8B8-3CCBDB5CD173}" type="presOf" srcId="{A9942708-5544-4CA3-89D1-01B7B90EA2D7}" destId="{45B4475E-4881-4D88-8FFD-B0ACA8DDF819}" srcOrd="0" destOrd="3" presId="urn:microsoft.com/office/officeart/2005/8/layout/vList2"/>
    <dgm:cxn modelId="{B9573DED-4541-4525-9B5E-44FB2B7F1844}" type="presParOf" srcId="{D008B8C9-5DFD-4494-ACCD-F4162AC0EF4C}" destId="{128EA404-819C-4312-8365-F87ABE8C4556}" srcOrd="0" destOrd="0" presId="urn:microsoft.com/office/officeart/2005/8/layout/vList2"/>
    <dgm:cxn modelId="{747E6BC8-8237-4EC7-B62B-4FC75A3A3C61}" type="presParOf" srcId="{D008B8C9-5DFD-4494-ACCD-F4162AC0EF4C}" destId="{45B4475E-4881-4D88-8FFD-B0ACA8DDF819}" srcOrd="1" destOrd="0" presId="urn:microsoft.com/office/officeart/2005/8/layout/vList2"/>
    <dgm:cxn modelId="{BCEB2ECF-FE9B-422C-9148-EE774B4AE6BF}" type="presParOf" srcId="{D008B8C9-5DFD-4494-ACCD-F4162AC0EF4C}" destId="{20D8FFA6-7010-44E1-A765-82896FBA9FAD}" srcOrd="2" destOrd="0" presId="urn:microsoft.com/office/officeart/2005/8/layout/vList2"/>
    <dgm:cxn modelId="{5FB5C748-5D08-46CD-A1DB-9B5533682613}" type="presParOf" srcId="{D008B8C9-5DFD-4494-ACCD-F4162AC0EF4C}" destId="{F7310E7F-A641-42B8-ACF6-48CB898E97A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2F3AC-DE02-4DD5-B465-81C659E69FF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TW" altLang="en-US"/>
        </a:p>
      </dgm:t>
    </dgm:pt>
    <dgm:pt modelId="{D314A783-F380-4485-BB7B-7448CDA37FAD}">
      <dgm:prSet phldrT="[文字]" custT="1"/>
      <dgm:spPr/>
      <dgm:t>
        <a:bodyPr/>
        <a:lstStyle/>
        <a:p>
          <a:r>
            <a:rPr lang="en-US" altLang="zh-TW" sz="2000" b="1" dirty="0"/>
            <a:t>Apple Pay</a:t>
          </a:r>
          <a:endParaRPr lang="zh-TW" altLang="en-US" sz="2000" b="1" dirty="0"/>
        </a:p>
      </dgm:t>
    </dgm:pt>
    <dgm:pt modelId="{90B71A80-A041-488D-A854-43F083EE77C4}" type="parTrans" cxnId="{EB815F75-F8F6-49E9-BA06-0A3964CA939E}">
      <dgm:prSet/>
      <dgm:spPr/>
      <dgm:t>
        <a:bodyPr/>
        <a:lstStyle/>
        <a:p>
          <a:endParaRPr lang="zh-TW" altLang="en-US"/>
        </a:p>
      </dgm:t>
    </dgm:pt>
    <dgm:pt modelId="{9B0EDA5C-5E32-4639-9D59-17F7F761FC17}" type="sibTrans" cxnId="{EB815F75-F8F6-49E9-BA06-0A3964CA939E}">
      <dgm:prSet/>
      <dgm:spPr/>
      <dgm:t>
        <a:bodyPr/>
        <a:lstStyle/>
        <a:p>
          <a:endParaRPr lang="zh-TW" altLang="en-US"/>
        </a:p>
      </dgm:t>
    </dgm:pt>
    <dgm:pt modelId="{DEB499A6-1142-4835-847C-84F07CF0BF7F}">
      <dgm:prSet phldrT="[文字]" custT="1"/>
      <dgm:spPr/>
      <dgm:t>
        <a:bodyPr/>
        <a:lstStyle/>
        <a:p>
          <a:r>
            <a:rPr lang="zh-TW" altLang="en-US" sz="1600" dirty="0"/>
            <a:t>全球皆可使用</a:t>
          </a:r>
        </a:p>
      </dgm:t>
    </dgm:pt>
    <dgm:pt modelId="{D85AE33B-97F4-484C-AC4B-5FC9D1AFA310}" type="parTrans" cxnId="{7E8CB0AA-43C8-49BB-AB2D-6329C2C44118}">
      <dgm:prSet/>
      <dgm:spPr/>
      <dgm:t>
        <a:bodyPr/>
        <a:lstStyle/>
        <a:p>
          <a:endParaRPr lang="zh-TW" altLang="en-US"/>
        </a:p>
      </dgm:t>
    </dgm:pt>
    <dgm:pt modelId="{C77ABC2F-6567-4A05-A9D2-A0B1ED4C5D3A}" type="sibTrans" cxnId="{7E8CB0AA-43C8-49BB-AB2D-6329C2C44118}">
      <dgm:prSet/>
      <dgm:spPr/>
      <dgm:t>
        <a:bodyPr/>
        <a:lstStyle/>
        <a:p>
          <a:endParaRPr lang="zh-TW" altLang="en-US"/>
        </a:p>
      </dgm:t>
    </dgm:pt>
    <dgm:pt modelId="{8914590A-574E-44DA-B4D6-E9DB20AD0EB2}">
      <dgm:prSet phldrT="[文字]" custT="1"/>
      <dgm:spPr/>
      <dgm:t>
        <a:bodyPr/>
        <a:lstStyle/>
        <a:p>
          <a:r>
            <a:rPr lang="en-US" altLang="zh-TW" sz="2000" b="1" dirty="0"/>
            <a:t>Samsung Pay</a:t>
          </a:r>
          <a:endParaRPr lang="zh-TW" altLang="en-US" sz="2000" b="1" dirty="0"/>
        </a:p>
      </dgm:t>
    </dgm:pt>
    <dgm:pt modelId="{C81540FC-C807-4158-A714-05FC6DF5BF4D}" type="parTrans" cxnId="{077D995E-C8AC-45F3-B57F-129805734F67}">
      <dgm:prSet/>
      <dgm:spPr/>
      <dgm:t>
        <a:bodyPr/>
        <a:lstStyle/>
        <a:p>
          <a:endParaRPr lang="zh-TW" altLang="en-US"/>
        </a:p>
      </dgm:t>
    </dgm:pt>
    <dgm:pt modelId="{D2722E3D-4CF4-4E45-9968-9B5353049EC4}" type="sibTrans" cxnId="{077D995E-C8AC-45F3-B57F-129805734F67}">
      <dgm:prSet/>
      <dgm:spPr/>
      <dgm:t>
        <a:bodyPr/>
        <a:lstStyle/>
        <a:p>
          <a:endParaRPr lang="zh-TW" altLang="en-US"/>
        </a:p>
      </dgm:t>
    </dgm:pt>
    <dgm:pt modelId="{425DC5B0-5E80-4D39-927C-DC84452A850A}">
      <dgm:prSet phldrT="[文字]" custT="1"/>
      <dgm:spPr/>
      <dgm:t>
        <a:bodyPr/>
        <a:lstStyle/>
        <a:p>
          <a:r>
            <a:rPr lang="zh-TW" altLang="en-US" sz="1600" dirty="0"/>
            <a:t>可模擬磁條感應，老刷卡機也能用</a:t>
          </a:r>
        </a:p>
      </dgm:t>
    </dgm:pt>
    <dgm:pt modelId="{8343EBBC-49F8-4909-8F08-006A0A5FCD86}" type="parTrans" cxnId="{2CE54968-556E-418C-A1D7-7E88684A5F0B}">
      <dgm:prSet/>
      <dgm:spPr/>
      <dgm:t>
        <a:bodyPr/>
        <a:lstStyle/>
        <a:p>
          <a:endParaRPr lang="zh-TW" altLang="en-US"/>
        </a:p>
      </dgm:t>
    </dgm:pt>
    <dgm:pt modelId="{C9234B2C-AB64-4D42-BC51-5A75A3C084BA}" type="sibTrans" cxnId="{2CE54968-556E-418C-A1D7-7E88684A5F0B}">
      <dgm:prSet/>
      <dgm:spPr/>
      <dgm:t>
        <a:bodyPr/>
        <a:lstStyle/>
        <a:p>
          <a:endParaRPr lang="zh-TW" altLang="en-US"/>
        </a:p>
      </dgm:t>
    </dgm:pt>
    <dgm:pt modelId="{A680563E-30D2-474B-8E2B-E915E68CD5FA}">
      <dgm:prSet phldrT="[文字]" custT="1"/>
      <dgm:spPr/>
      <dgm:t>
        <a:bodyPr/>
        <a:lstStyle/>
        <a:p>
          <a:r>
            <a:rPr lang="en-US" altLang="zh-TW" sz="2000" b="1" dirty="0"/>
            <a:t>Google Pay</a:t>
          </a:r>
          <a:endParaRPr lang="zh-TW" altLang="en-US" sz="2000" b="1" dirty="0"/>
        </a:p>
      </dgm:t>
    </dgm:pt>
    <dgm:pt modelId="{01AE9B94-C397-4D50-AF21-09C0024AC9D8}" type="parTrans" cxnId="{FEA88EC9-111F-4995-B082-AFCDA8E68FC6}">
      <dgm:prSet/>
      <dgm:spPr/>
      <dgm:t>
        <a:bodyPr/>
        <a:lstStyle/>
        <a:p>
          <a:endParaRPr lang="zh-TW" altLang="en-US"/>
        </a:p>
      </dgm:t>
    </dgm:pt>
    <dgm:pt modelId="{6D7373C5-D663-4AD6-9AEB-52705F7A0F2A}" type="sibTrans" cxnId="{FEA88EC9-111F-4995-B082-AFCDA8E68FC6}">
      <dgm:prSet/>
      <dgm:spPr/>
      <dgm:t>
        <a:bodyPr/>
        <a:lstStyle/>
        <a:p>
          <a:endParaRPr lang="zh-TW" altLang="en-US"/>
        </a:p>
      </dgm:t>
    </dgm:pt>
    <dgm:pt modelId="{2B7C116A-2624-45FD-B4B9-F4B955E56B32}">
      <dgm:prSet phldrT="[文字]" custT="1"/>
      <dgm:spPr/>
      <dgm:t>
        <a:bodyPr/>
        <a:lstStyle/>
        <a:p>
          <a:r>
            <a:rPr lang="zh-TW" altLang="en-US" sz="1600" dirty="0"/>
            <a:t>多數</a:t>
          </a:r>
          <a:r>
            <a:rPr lang="en-US" altLang="zh-TW" sz="1600" dirty="0"/>
            <a:t>Android </a:t>
          </a:r>
          <a:r>
            <a:rPr lang="zh-TW" altLang="en-US" sz="1600" dirty="0"/>
            <a:t>手機都可使用</a:t>
          </a:r>
        </a:p>
      </dgm:t>
    </dgm:pt>
    <dgm:pt modelId="{37734EBA-9C8D-4553-B7BD-6B5757F39DE9}" type="parTrans" cxnId="{A02B8FD3-F826-4F21-A9EE-3CA37B62D2AF}">
      <dgm:prSet/>
      <dgm:spPr/>
      <dgm:t>
        <a:bodyPr/>
        <a:lstStyle/>
        <a:p>
          <a:endParaRPr lang="zh-TW" altLang="en-US"/>
        </a:p>
      </dgm:t>
    </dgm:pt>
    <dgm:pt modelId="{55AC0BE5-89BD-4C3B-A41F-A3577CD12E5F}" type="sibTrans" cxnId="{A02B8FD3-F826-4F21-A9EE-3CA37B62D2AF}">
      <dgm:prSet/>
      <dgm:spPr/>
      <dgm:t>
        <a:bodyPr/>
        <a:lstStyle/>
        <a:p>
          <a:endParaRPr lang="zh-TW" altLang="en-US"/>
        </a:p>
      </dgm:t>
    </dgm:pt>
    <dgm:pt modelId="{02D8C38D-5726-44F0-AD63-DA166D211220}">
      <dgm:prSet phldrT="[文字]" custT="1"/>
      <dgm:spPr/>
      <dgm:t>
        <a:bodyPr/>
        <a:lstStyle/>
        <a:p>
          <a:r>
            <a:rPr lang="zh-TW" altLang="en-US" sz="2000" b="1" dirty="0"/>
            <a:t>街口支付</a:t>
          </a:r>
        </a:p>
      </dgm:t>
    </dgm:pt>
    <dgm:pt modelId="{54FF1BB6-7AEF-4619-A334-B2EA3433F4EC}" type="parTrans" cxnId="{F2B65DD5-A2BC-4ED2-BC2F-984E5BD5A4CB}">
      <dgm:prSet/>
      <dgm:spPr/>
      <dgm:t>
        <a:bodyPr/>
        <a:lstStyle/>
        <a:p>
          <a:endParaRPr lang="zh-TW" altLang="en-US"/>
        </a:p>
      </dgm:t>
    </dgm:pt>
    <dgm:pt modelId="{6AAA69AD-9A68-4299-A685-E37BE8312E6E}" type="sibTrans" cxnId="{F2B65DD5-A2BC-4ED2-BC2F-984E5BD5A4CB}">
      <dgm:prSet/>
      <dgm:spPr/>
      <dgm:t>
        <a:bodyPr/>
        <a:lstStyle/>
        <a:p>
          <a:endParaRPr lang="zh-TW" altLang="en-US"/>
        </a:p>
      </dgm:t>
    </dgm:pt>
    <dgm:pt modelId="{47E63A0E-20BA-4B72-A080-16E656339071}">
      <dgm:prSet phldrT="[文字]" custT="1"/>
      <dgm:spPr/>
      <dgm:t>
        <a:bodyPr/>
        <a:lstStyle/>
        <a:p>
          <a:r>
            <a:rPr lang="zh-TW" altLang="en-US" sz="1600" dirty="0"/>
            <a:t>支付店家深入小型商店及攤販</a:t>
          </a:r>
        </a:p>
      </dgm:t>
    </dgm:pt>
    <dgm:pt modelId="{8B6331B3-330E-4EFB-94B2-F7866D430A5E}" type="parTrans" cxnId="{7168EC7E-7ED1-480F-A8E5-A66AEAF87C23}">
      <dgm:prSet/>
      <dgm:spPr/>
      <dgm:t>
        <a:bodyPr/>
        <a:lstStyle/>
        <a:p>
          <a:endParaRPr lang="zh-TW" altLang="en-US"/>
        </a:p>
      </dgm:t>
    </dgm:pt>
    <dgm:pt modelId="{6692D619-0208-4A15-BBAA-1B0D0D323F76}" type="sibTrans" cxnId="{7168EC7E-7ED1-480F-A8E5-A66AEAF87C23}">
      <dgm:prSet/>
      <dgm:spPr/>
      <dgm:t>
        <a:bodyPr/>
        <a:lstStyle/>
        <a:p>
          <a:endParaRPr lang="zh-TW" altLang="en-US"/>
        </a:p>
      </dgm:t>
    </dgm:pt>
    <dgm:pt modelId="{5231C21B-7075-47BA-BDCB-4839CFF2CE04}">
      <dgm:prSet phldrT="[文字]" custT="1"/>
      <dgm:spPr/>
      <dgm:t>
        <a:bodyPr/>
        <a:lstStyle/>
        <a:p>
          <a:r>
            <a:rPr lang="en-US" altLang="zh-TW" sz="2000" b="1" dirty="0"/>
            <a:t>Line Pay</a:t>
          </a:r>
          <a:endParaRPr lang="zh-TW" altLang="en-US" sz="2000" b="1" dirty="0"/>
        </a:p>
      </dgm:t>
    </dgm:pt>
    <dgm:pt modelId="{14B4C932-7CF5-46EB-8346-AB7A33F44BD0}" type="parTrans" cxnId="{3C1CE987-351A-4134-A5B7-B0C5571CB2D3}">
      <dgm:prSet/>
      <dgm:spPr/>
      <dgm:t>
        <a:bodyPr/>
        <a:lstStyle/>
        <a:p>
          <a:endParaRPr lang="zh-TW" altLang="en-US"/>
        </a:p>
      </dgm:t>
    </dgm:pt>
    <dgm:pt modelId="{9A05F2CD-5E9F-4F52-BAC8-1B23ABD2B538}" type="sibTrans" cxnId="{3C1CE987-351A-4134-A5B7-B0C5571CB2D3}">
      <dgm:prSet/>
      <dgm:spPr/>
      <dgm:t>
        <a:bodyPr/>
        <a:lstStyle/>
        <a:p>
          <a:endParaRPr lang="zh-TW" altLang="en-US"/>
        </a:p>
      </dgm:t>
    </dgm:pt>
    <dgm:pt modelId="{DF8C8A0F-4C8E-421B-8A71-A2A70E819B5E}">
      <dgm:prSet phldrT="[文字]" custT="1"/>
      <dgm:spPr/>
      <dgm:t>
        <a:bodyPr/>
        <a:lstStyle/>
        <a:p>
          <a:r>
            <a:rPr lang="zh-TW" altLang="en-US" sz="1600" dirty="0"/>
            <a:t>全台使用人數最多的</a:t>
          </a:r>
          <a:r>
            <a:rPr lang="en-US" altLang="zh-TW" sz="1600" dirty="0"/>
            <a:t>Line</a:t>
          </a:r>
          <a:r>
            <a:rPr lang="zh-TW" altLang="en-US" sz="1600" dirty="0"/>
            <a:t>子系統，不需額外安裝</a:t>
          </a:r>
          <a:r>
            <a:rPr lang="en-US" altLang="zh-TW" sz="1600" dirty="0"/>
            <a:t>App</a:t>
          </a:r>
          <a:endParaRPr lang="zh-TW" altLang="en-US" sz="1600" dirty="0"/>
        </a:p>
      </dgm:t>
    </dgm:pt>
    <dgm:pt modelId="{3F6A1703-E547-42DD-9841-94EFF1B0903C}" type="parTrans" cxnId="{54CAC73F-DE1B-4F5F-8D18-FCEF4779102D}">
      <dgm:prSet/>
      <dgm:spPr/>
      <dgm:t>
        <a:bodyPr/>
        <a:lstStyle/>
        <a:p>
          <a:endParaRPr lang="zh-TW" altLang="en-US"/>
        </a:p>
      </dgm:t>
    </dgm:pt>
    <dgm:pt modelId="{CDCBE058-7B3B-451E-A507-5635A5042DC0}" type="sibTrans" cxnId="{54CAC73F-DE1B-4F5F-8D18-FCEF4779102D}">
      <dgm:prSet/>
      <dgm:spPr/>
      <dgm:t>
        <a:bodyPr/>
        <a:lstStyle/>
        <a:p>
          <a:endParaRPr lang="zh-TW" altLang="en-US"/>
        </a:p>
      </dgm:t>
    </dgm:pt>
    <dgm:pt modelId="{8CF8D9DD-144A-4F87-90A8-4D7D145F6E29}" type="pres">
      <dgm:prSet presAssocID="{91D2F3AC-DE02-4DD5-B465-81C659E69FF0}" presName="linear" presStyleCnt="0">
        <dgm:presLayoutVars>
          <dgm:dir/>
          <dgm:resizeHandles val="exact"/>
        </dgm:presLayoutVars>
      </dgm:prSet>
      <dgm:spPr/>
    </dgm:pt>
    <dgm:pt modelId="{CD7B9190-6C5F-4FD6-959C-F4E04435A439}" type="pres">
      <dgm:prSet presAssocID="{D314A783-F380-4485-BB7B-7448CDA37FAD}" presName="comp" presStyleCnt="0"/>
      <dgm:spPr/>
    </dgm:pt>
    <dgm:pt modelId="{3DC9BB15-8182-44AC-9743-F2524790164A}" type="pres">
      <dgm:prSet presAssocID="{D314A783-F380-4485-BB7B-7448CDA37FAD}" presName="box" presStyleLbl="node1" presStyleIdx="0" presStyleCnt="5"/>
      <dgm:spPr/>
    </dgm:pt>
    <dgm:pt modelId="{4B761580-1342-4A4B-9277-F9D78E2600AF}" type="pres">
      <dgm:prSet presAssocID="{D314A783-F380-4485-BB7B-7448CDA37FAD}" presName="img" presStyleLbl="fgImgPlace1" presStyleIdx="0" presStyleCnt="5"/>
      <dgm:spPr>
        <a:blipFill>
          <a:blip xmlns:r="http://schemas.openxmlformats.org/officeDocument/2006/relationships" r:embed="rId1"/>
          <a:srcRect/>
          <a:stretch>
            <a:fillRect t="-10000" b="-10000"/>
          </a:stretch>
        </a:blipFill>
      </dgm:spPr>
    </dgm:pt>
    <dgm:pt modelId="{53955F6A-723B-4AC5-BE81-D012ECD43421}" type="pres">
      <dgm:prSet presAssocID="{D314A783-F380-4485-BB7B-7448CDA37FAD}" presName="text" presStyleLbl="node1" presStyleIdx="0" presStyleCnt="5">
        <dgm:presLayoutVars>
          <dgm:bulletEnabled val="1"/>
        </dgm:presLayoutVars>
      </dgm:prSet>
      <dgm:spPr/>
    </dgm:pt>
    <dgm:pt modelId="{6996C570-8471-44AD-902E-7E2A03F20F63}" type="pres">
      <dgm:prSet presAssocID="{9B0EDA5C-5E32-4639-9D59-17F7F761FC17}" presName="spacer" presStyleCnt="0"/>
      <dgm:spPr/>
    </dgm:pt>
    <dgm:pt modelId="{8B65D534-96E4-4E9B-AECA-175A404194A7}" type="pres">
      <dgm:prSet presAssocID="{8914590A-574E-44DA-B4D6-E9DB20AD0EB2}" presName="comp" presStyleCnt="0"/>
      <dgm:spPr/>
    </dgm:pt>
    <dgm:pt modelId="{28C472C5-64FC-45B9-9139-E896F3973429}" type="pres">
      <dgm:prSet presAssocID="{8914590A-574E-44DA-B4D6-E9DB20AD0EB2}" presName="box" presStyleLbl="node1" presStyleIdx="1" presStyleCnt="5"/>
      <dgm:spPr/>
    </dgm:pt>
    <dgm:pt modelId="{3AAC06AE-06DF-4634-8A54-0F02DF507DA2}" type="pres">
      <dgm:prSet presAssocID="{8914590A-574E-44DA-B4D6-E9DB20AD0EB2}" presName="img" presStyleLbl="fgImgPlace1" presStyleIdx="1" presStyleCnt="5" custLinFactNeighborX="7" custLinFactNeighborY="-1736"/>
      <dgm:spPr>
        <a:blipFill>
          <a:blip xmlns:r="http://schemas.openxmlformats.org/officeDocument/2006/relationships" r:embed="rId2"/>
          <a:srcRect/>
          <a:stretch>
            <a:fillRect t="-23000" b="-23000"/>
          </a:stretch>
        </a:blipFill>
      </dgm:spPr>
    </dgm:pt>
    <dgm:pt modelId="{E94281CF-C038-4A05-9572-418E60A79848}" type="pres">
      <dgm:prSet presAssocID="{8914590A-574E-44DA-B4D6-E9DB20AD0EB2}" presName="text" presStyleLbl="node1" presStyleIdx="1" presStyleCnt="5">
        <dgm:presLayoutVars>
          <dgm:bulletEnabled val="1"/>
        </dgm:presLayoutVars>
      </dgm:prSet>
      <dgm:spPr/>
    </dgm:pt>
    <dgm:pt modelId="{93A8B7BE-B888-48A8-BA28-A82B025A1584}" type="pres">
      <dgm:prSet presAssocID="{D2722E3D-4CF4-4E45-9968-9B5353049EC4}" presName="spacer" presStyleCnt="0"/>
      <dgm:spPr/>
    </dgm:pt>
    <dgm:pt modelId="{FBAE254F-5267-406B-A990-056B9965F94A}" type="pres">
      <dgm:prSet presAssocID="{A680563E-30D2-474B-8E2B-E915E68CD5FA}" presName="comp" presStyleCnt="0"/>
      <dgm:spPr/>
    </dgm:pt>
    <dgm:pt modelId="{1E41972A-51BE-42EF-AED8-E8A0C24FA812}" type="pres">
      <dgm:prSet presAssocID="{A680563E-30D2-474B-8E2B-E915E68CD5FA}" presName="box" presStyleLbl="node1" presStyleIdx="2" presStyleCnt="5"/>
      <dgm:spPr/>
    </dgm:pt>
    <dgm:pt modelId="{0ADB49D0-9ACE-49E0-B77B-082FD157ABAD}" type="pres">
      <dgm:prSet presAssocID="{A680563E-30D2-474B-8E2B-E915E68CD5FA}" presName="img" presStyleLbl="fgImgPlace1" presStyleIdx="2" presStyleCnt="5"/>
      <dgm:spPr>
        <a:blipFill>
          <a:blip xmlns:r="http://schemas.openxmlformats.org/officeDocument/2006/relationships" r:embed="rId3"/>
          <a:srcRect/>
          <a:stretch>
            <a:fillRect t="-10000" b="-10000"/>
          </a:stretch>
        </a:blipFill>
      </dgm:spPr>
    </dgm:pt>
    <dgm:pt modelId="{D94E9FC8-ADBB-436A-BEF5-54E65B1BF2A6}" type="pres">
      <dgm:prSet presAssocID="{A680563E-30D2-474B-8E2B-E915E68CD5FA}" presName="text" presStyleLbl="node1" presStyleIdx="2" presStyleCnt="5">
        <dgm:presLayoutVars>
          <dgm:bulletEnabled val="1"/>
        </dgm:presLayoutVars>
      </dgm:prSet>
      <dgm:spPr/>
    </dgm:pt>
    <dgm:pt modelId="{C4F7F373-CC15-4422-9C0B-BEED744EC675}" type="pres">
      <dgm:prSet presAssocID="{6D7373C5-D663-4AD6-9AEB-52705F7A0F2A}" presName="spacer" presStyleCnt="0"/>
      <dgm:spPr/>
    </dgm:pt>
    <dgm:pt modelId="{503FA5AA-B4F6-4574-9F6C-2ACB9760C91B}" type="pres">
      <dgm:prSet presAssocID="{02D8C38D-5726-44F0-AD63-DA166D211220}" presName="comp" presStyleCnt="0"/>
      <dgm:spPr/>
    </dgm:pt>
    <dgm:pt modelId="{53C6407F-110D-447B-BF4F-5DED7EC42FBE}" type="pres">
      <dgm:prSet presAssocID="{02D8C38D-5726-44F0-AD63-DA166D211220}" presName="box" presStyleLbl="node1" presStyleIdx="3" presStyleCnt="5"/>
      <dgm:spPr/>
    </dgm:pt>
    <dgm:pt modelId="{A007F9E7-B20C-44A0-99C6-9A2970466BA7}" type="pres">
      <dgm:prSet presAssocID="{02D8C38D-5726-44F0-AD63-DA166D211220}" presName="img" presStyleLbl="fgImgPlace1" presStyleIdx="3" presStyleCnt="5"/>
      <dgm:spPr>
        <a:blipFill>
          <a:blip xmlns:r="http://schemas.openxmlformats.org/officeDocument/2006/relationships" r:embed="rId4"/>
          <a:srcRect/>
          <a:stretch>
            <a:fillRect t="-26000" b="-26000"/>
          </a:stretch>
        </a:blipFill>
      </dgm:spPr>
    </dgm:pt>
    <dgm:pt modelId="{D2A144D3-6876-4F82-BC98-A2BE38E15CF1}" type="pres">
      <dgm:prSet presAssocID="{02D8C38D-5726-44F0-AD63-DA166D211220}" presName="text" presStyleLbl="node1" presStyleIdx="3" presStyleCnt="5">
        <dgm:presLayoutVars>
          <dgm:bulletEnabled val="1"/>
        </dgm:presLayoutVars>
      </dgm:prSet>
      <dgm:spPr/>
    </dgm:pt>
    <dgm:pt modelId="{6328DDE2-6296-453D-ADEF-7A4FB8F288B3}" type="pres">
      <dgm:prSet presAssocID="{6AAA69AD-9A68-4299-A685-E37BE8312E6E}" presName="spacer" presStyleCnt="0"/>
      <dgm:spPr/>
    </dgm:pt>
    <dgm:pt modelId="{C10BB2E0-145A-4953-AA59-406C59D82DC1}" type="pres">
      <dgm:prSet presAssocID="{5231C21B-7075-47BA-BDCB-4839CFF2CE04}" presName="comp" presStyleCnt="0"/>
      <dgm:spPr/>
    </dgm:pt>
    <dgm:pt modelId="{D7808CDF-C5F0-4014-9FB4-8469ED1D89E4}" type="pres">
      <dgm:prSet presAssocID="{5231C21B-7075-47BA-BDCB-4839CFF2CE04}" presName="box" presStyleLbl="node1" presStyleIdx="4" presStyleCnt="5"/>
      <dgm:spPr/>
    </dgm:pt>
    <dgm:pt modelId="{516B73A2-E063-4A6C-8349-254741CDAECA}" type="pres">
      <dgm:prSet presAssocID="{5231C21B-7075-47BA-BDCB-4839CFF2CE04}" presName="img" presStyleLbl="fgImgPlace1" presStyleIdx="4" presStyleCnt="5"/>
      <dgm:spPr>
        <a:blipFill>
          <a:blip xmlns:r="http://schemas.openxmlformats.org/officeDocument/2006/relationships" r:embed="rId5"/>
          <a:srcRect/>
          <a:stretch>
            <a:fillRect t="-64000" b="-64000"/>
          </a:stretch>
        </a:blipFill>
      </dgm:spPr>
    </dgm:pt>
    <dgm:pt modelId="{AE0D35B7-FB2B-4386-A383-78AD31C1F9E6}" type="pres">
      <dgm:prSet presAssocID="{5231C21B-7075-47BA-BDCB-4839CFF2CE04}" presName="text" presStyleLbl="node1" presStyleIdx="4" presStyleCnt="5">
        <dgm:presLayoutVars>
          <dgm:bulletEnabled val="1"/>
        </dgm:presLayoutVars>
      </dgm:prSet>
      <dgm:spPr/>
    </dgm:pt>
  </dgm:ptLst>
  <dgm:cxnLst>
    <dgm:cxn modelId="{3C1CE987-351A-4134-A5B7-B0C5571CB2D3}" srcId="{91D2F3AC-DE02-4DD5-B465-81C659E69FF0}" destId="{5231C21B-7075-47BA-BDCB-4839CFF2CE04}" srcOrd="4" destOrd="0" parTransId="{14B4C932-7CF5-46EB-8346-AB7A33F44BD0}" sibTransId="{9A05F2CD-5E9F-4F52-BAC8-1B23ABD2B538}"/>
    <dgm:cxn modelId="{2CE54968-556E-418C-A1D7-7E88684A5F0B}" srcId="{8914590A-574E-44DA-B4D6-E9DB20AD0EB2}" destId="{425DC5B0-5E80-4D39-927C-DC84452A850A}" srcOrd="0" destOrd="0" parTransId="{8343EBBC-49F8-4909-8F08-006A0A5FCD86}" sibTransId="{C9234B2C-AB64-4D42-BC51-5A75A3C084BA}"/>
    <dgm:cxn modelId="{B868A7F5-25A3-4F3A-9F2E-33BBDFD1584C}" type="presOf" srcId="{A680563E-30D2-474B-8E2B-E915E68CD5FA}" destId="{1E41972A-51BE-42EF-AED8-E8A0C24FA812}" srcOrd="0" destOrd="0" presId="urn:microsoft.com/office/officeart/2005/8/layout/vList4"/>
    <dgm:cxn modelId="{67B47234-B373-47E6-926D-F275AA3374AD}" type="presOf" srcId="{425DC5B0-5E80-4D39-927C-DC84452A850A}" destId="{E94281CF-C038-4A05-9572-418E60A79848}" srcOrd="1" destOrd="1" presId="urn:microsoft.com/office/officeart/2005/8/layout/vList4"/>
    <dgm:cxn modelId="{66F9065B-85B8-4C64-84BD-1A3E5642FFE0}" type="presOf" srcId="{DF8C8A0F-4C8E-421B-8A71-A2A70E819B5E}" destId="{AE0D35B7-FB2B-4386-A383-78AD31C1F9E6}" srcOrd="1" destOrd="1" presId="urn:microsoft.com/office/officeart/2005/8/layout/vList4"/>
    <dgm:cxn modelId="{5D43977F-CC77-4D21-89D9-AC6898C85675}" type="presOf" srcId="{47E63A0E-20BA-4B72-A080-16E656339071}" destId="{D2A144D3-6876-4F82-BC98-A2BE38E15CF1}" srcOrd="1" destOrd="1" presId="urn:microsoft.com/office/officeart/2005/8/layout/vList4"/>
    <dgm:cxn modelId="{0A383F17-CDCF-411A-B81C-BBDF18CA4E71}" type="presOf" srcId="{425DC5B0-5E80-4D39-927C-DC84452A850A}" destId="{28C472C5-64FC-45B9-9139-E896F3973429}" srcOrd="0" destOrd="1" presId="urn:microsoft.com/office/officeart/2005/8/layout/vList4"/>
    <dgm:cxn modelId="{CD7F0D11-D986-425A-AA89-EF5997DFF355}" type="presOf" srcId="{47E63A0E-20BA-4B72-A080-16E656339071}" destId="{53C6407F-110D-447B-BF4F-5DED7EC42FBE}" srcOrd="0" destOrd="1" presId="urn:microsoft.com/office/officeart/2005/8/layout/vList4"/>
    <dgm:cxn modelId="{0482F4B6-0495-4F80-86AD-750A721A8A53}" type="presOf" srcId="{A680563E-30D2-474B-8E2B-E915E68CD5FA}" destId="{D94E9FC8-ADBB-436A-BEF5-54E65B1BF2A6}" srcOrd="1" destOrd="0" presId="urn:microsoft.com/office/officeart/2005/8/layout/vList4"/>
    <dgm:cxn modelId="{BA0D38A4-2276-4CB7-A7BE-DF15A79FF5ED}" type="presOf" srcId="{91D2F3AC-DE02-4DD5-B465-81C659E69FF0}" destId="{8CF8D9DD-144A-4F87-90A8-4D7D145F6E29}" srcOrd="0" destOrd="0" presId="urn:microsoft.com/office/officeart/2005/8/layout/vList4"/>
    <dgm:cxn modelId="{926CA7F1-4886-4C57-A62E-B89E0FDD8C55}" type="presOf" srcId="{5231C21B-7075-47BA-BDCB-4839CFF2CE04}" destId="{D7808CDF-C5F0-4014-9FB4-8469ED1D89E4}" srcOrd="0" destOrd="0" presId="urn:microsoft.com/office/officeart/2005/8/layout/vList4"/>
    <dgm:cxn modelId="{54CAC73F-DE1B-4F5F-8D18-FCEF4779102D}" srcId="{5231C21B-7075-47BA-BDCB-4839CFF2CE04}" destId="{DF8C8A0F-4C8E-421B-8A71-A2A70E819B5E}" srcOrd="0" destOrd="0" parTransId="{3F6A1703-E547-42DD-9841-94EFF1B0903C}" sibTransId="{CDCBE058-7B3B-451E-A507-5635A5042DC0}"/>
    <dgm:cxn modelId="{F2B65DD5-A2BC-4ED2-BC2F-984E5BD5A4CB}" srcId="{91D2F3AC-DE02-4DD5-B465-81C659E69FF0}" destId="{02D8C38D-5726-44F0-AD63-DA166D211220}" srcOrd="3" destOrd="0" parTransId="{54FF1BB6-7AEF-4619-A334-B2EA3433F4EC}" sibTransId="{6AAA69AD-9A68-4299-A685-E37BE8312E6E}"/>
    <dgm:cxn modelId="{9047DC95-9B33-4005-ACD1-5134C05AB535}" type="presOf" srcId="{DEB499A6-1142-4835-847C-84F07CF0BF7F}" destId="{3DC9BB15-8182-44AC-9743-F2524790164A}" srcOrd="0" destOrd="1" presId="urn:microsoft.com/office/officeart/2005/8/layout/vList4"/>
    <dgm:cxn modelId="{E1BA28C6-2132-4145-9DA3-7A2001E109F0}" type="presOf" srcId="{8914590A-574E-44DA-B4D6-E9DB20AD0EB2}" destId="{E94281CF-C038-4A05-9572-418E60A79848}" srcOrd="1" destOrd="0" presId="urn:microsoft.com/office/officeart/2005/8/layout/vList4"/>
    <dgm:cxn modelId="{24CCC517-F91C-4A4D-8249-012604FE443B}" type="presOf" srcId="{DEB499A6-1142-4835-847C-84F07CF0BF7F}" destId="{53955F6A-723B-4AC5-BE81-D012ECD43421}" srcOrd="1" destOrd="1" presId="urn:microsoft.com/office/officeart/2005/8/layout/vList4"/>
    <dgm:cxn modelId="{7E8CB0AA-43C8-49BB-AB2D-6329C2C44118}" srcId="{D314A783-F380-4485-BB7B-7448CDA37FAD}" destId="{DEB499A6-1142-4835-847C-84F07CF0BF7F}" srcOrd="0" destOrd="0" parTransId="{D85AE33B-97F4-484C-AC4B-5FC9D1AFA310}" sibTransId="{C77ABC2F-6567-4A05-A9D2-A0B1ED4C5D3A}"/>
    <dgm:cxn modelId="{132DD1C5-F7CA-43C7-BBB8-71625A35B333}" type="presOf" srcId="{2B7C116A-2624-45FD-B4B9-F4B955E56B32}" destId="{1E41972A-51BE-42EF-AED8-E8A0C24FA812}" srcOrd="0" destOrd="1" presId="urn:microsoft.com/office/officeart/2005/8/layout/vList4"/>
    <dgm:cxn modelId="{077D995E-C8AC-45F3-B57F-129805734F67}" srcId="{91D2F3AC-DE02-4DD5-B465-81C659E69FF0}" destId="{8914590A-574E-44DA-B4D6-E9DB20AD0EB2}" srcOrd="1" destOrd="0" parTransId="{C81540FC-C807-4158-A714-05FC6DF5BF4D}" sibTransId="{D2722E3D-4CF4-4E45-9968-9B5353049EC4}"/>
    <dgm:cxn modelId="{D305031D-31B8-443D-9FC7-0B3DE2707A91}" type="presOf" srcId="{2B7C116A-2624-45FD-B4B9-F4B955E56B32}" destId="{D94E9FC8-ADBB-436A-BEF5-54E65B1BF2A6}" srcOrd="1" destOrd="1" presId="urn:microsoft.com/office/officeart/2005/8/layout/vList4"/>
    <dgm:cxn modelId="{52CE71A1-1596-4A9D-A51F-A2A79161A07B}" type="presOf" srcId="{D314A783-F380-4485-BB7B-7448CDA37FAD}" destId="{53955F6A-723B-4AC5-BE81-D012ECD43421}" srcOrd="1" destOrd="0" presId="urn:microsoft.com/office/officeart/2005/8/layout/vList4"/>
    <dgm:cxn modelId="{EB815F75-F8F6-49E9-BA06-0A3964CA939E}" srcId="{91D2F3AC-DE02-4DD5-B465-81C659E69FF0}" destId="{D314A783-F380-4485-BB7B-7448CDA37FAD}" srcOrd="0" destOrd="0" parTransId="{90B71A80-A041-488D-A854-43F083EE77C4}" sibTransId="{9B0EDA5C-5E32-4639-9D59-17F7F761FC17}"/>
    <dgm:cxn modelId="{FEA88EC9-111F-4995-B082-AFCDA8E68FC6}" srcId="{91D2F3AC-DE02-4DD5-B465-81C659E69FF0}" destId="{A680563E-30D2-474B-8E2B-E915E68CD5FA}" srcOrd="2" destOrd="0" parTransId="{01AE9B94-C397-4D50-AF21-09C0024AC9D8}" sibTransId="{6D7373C5-D663-4AD6-9AEB-52705F7A0F2A}"/>
    <dgm:cxn modelId="{F5B46B34-A92D-430C-BACB-E305B25FE05E}" type="presOf" srcId="{02D8C38D-5726-44F0-AD63-DA166D211220}" destId="{D2A144D3-6876-4F82-BC98-A2BE38E15CF1}" srcOrd="1" destOrd="0" presId="urn:microsoft.com/office/officeart/2005/8/layout/vList4"/>
    <dgm:cxn modelId="{A02B8FD3-F826-4F21-A9EE-3CA37B62D2AF}" srcId="{A680563E-30D2-474B-8E2B-E915E68CD5FA}" destId="{2B7C116A-2624-45FD-B4B9-F4B955E56B32}" srcOrd="0" destOrd="0" parTransId="{37734EBA-9C8D-4553-B7BD-6B5757F39DE9}" sibTransId="{55AC0BE5-89BD-4C3B-A41F-A3577CD12E5F}"/>
    <dgm:cxn modelId="{7168EC7E-7ED1-480F-A8E5-A66AEAF87C23}" srcId="{02D8C38D-5726-44F0-AD63-DA166D211220}" destId="{47E63A0E-20BA-4B72-A080-16E656339071}" srcOrd="0" destOrd="0" parTransId="{8B6331B3-330E-4EFB-94B2-F7866D430A5E}" sibTransId="{6692D619-0208-4A15-BBAA-1B0D0D323F76}"/>
    <dgm:cxn modelId="{DB077CB5-D359-44EB-8D07-24BAE91FC9FE}" type="presOf" srcId="{DF8C8A0F-4C8E-421B-8A71-A2A70E819B5E}" destId="{D7808CDF-C5F0-4014-9FB4-8469ED1D89E4}" srcOrd="0" destOrd="1" presId="urn:microsoft.com/office/officeart/2005/8/layout/vList4"/>
    <dgm:cxn modelId="{EAD023C4-FF25-45A1-AA8F-23A808B31645}" type="presOf" srcId="{D314A783-F380-4485-BB7B-7448CDA37FAD}" destId="{3DC9BB15-8182-44AC-9743-F2524790164A}" srcOrd="0" destOrd="0" presId="urn:microsoft.com/office/officeart/2005/8/layout/vList4"/>
    <dgm:cxn modelId="{83E96364-4052-408B-8D5A-12537CA56E67}" type="presOf" srcId="{02D8C38D-5726-44F0-AD63-DA166D211220}" destId="{53C6407F-110D-447B-BF4F-5DED7EC42FBE}" srcOrd="0" destOrd="0" presId="urn:microsoft.com/office/officeart/2005/8/layout/vList4"/>
    <dgm:cxn modelId="{E389F0C6-F322-4E4D-A8D3-17220DB8351C}" type="presOf" srcId="{8914590A-574E-44DA-B4D6-E9DB20AD0EB2}" destId="{28C472C5-64FC-45B9-9139-E896F3973429}" srcOrd="0" destOrd="0" presId="urn:microsoft.com/office/officeart/2005/8/layout/vList4"/>
    <dgm:cxn modelId="{0796780C-9C5B-4D8D-97D1-A8AE46083E20}" type="presOf" srcId="{5231C21B-7075-47BA-BDCB-4839CFF2CE04}" destId="{AE0D35B7-FB2B-4386-A383-78AD31C1F9E6}" srcOrd="1" destOrd="0" presId="urn:microsoft.com/office/officeart/2005/8/layout/vList4"/>
    <dgm:cxn modelId="{93B2880E-BD3E-417F-97F7-4043D8816140}" type="presParOf" srcId="{8CF8D9DD-144A-4F87-90A8-4D7D145F6E29}" destId="{CD7B9190-6C5F-4FD6-959C-F4E04435A439}" srcOrd="0" destOrd="0" presId="urn:microsoft.com/office/officeart/2005/8/layout/vList4"/>
    <dgm:cxn modelId="{2FC98E9D-D462-4678-9087-354CB4A19406}" type="presParOf" srcId="{CD7B9190-6C5F-4FD6-959C-F4E04435A439}" destId="{3DC9BB15-8182-44AC-9743-F2524790164A}" srcOrd="0" destOrd="0" presId="urn:microsoft.com/office/officeart/2005/8/layout/vList4"/>
    <dgm:cxn modelId="{88762D9E-2BA1-4C7F-BF68-12083B476AF6}" type="presParOf" srcId="{CD7B9190-6C5F-4FD6-959C-F4E04435A439}" destId="{4B761580-1342-4A4B-9277-F9D78E2600AF}" srcOrd="1" destOrd="0" presId="urn:microsoft.com/office/officeart/2005/8/layout/vList4"/>
    <dgm:cxn modelId="{4871D794-492F-4F63-8608-26ABD6D8D205}" type="presParOf" srcId="{CD7B9190-6C5F-4FD6-959C-F4E04435A439}" destId="{53955F6A-723B-4AC5-BE81-D012ECD43421}" srcOrd="2" destOrd="0" presId="urn:microsoft.com/office/officeart/2005/8/layout/vList4"/>
    <dgm:cxn modelId="{775D7E78-6D49-48D5-9C83-8E17F00F3705}" type="presParOf" srcId="{8CF8D9DD-144A-4F87-90A8-4D7D145F6E29}" destId="{6996C570-8471-44AD-902E-7E2A03F20F63}" srcOrd="1" destOrd="0" presId="urn:microsoft.com/office/officeart/2005/8/layout/vList4"/>
    <dgm:cxn modelId="{419E0102-E0AA-49B2-8941-6FA4B75D251C}" type="presParOf" srcId="{8CF8D9DD-144A-4F87-90A8-4D7D145F6E29}" destId="{8B65D534-96E4-4E9B-AECA-175A404194A7}" srcOrd="2" destOrd="0" presId="urn:microsoft.com/office/officeart/2005/8/layout/vList4"/>
    <dgm:cxn modelId="{BD39CB34-556E-40EB-A5F7-D83F43F999DA}" type="presParOf" srcId="{8B65D534-96E4-4E9B-AECA-175A404194A7}" destId="{28C472C5-64FC-45B9-9139-E896F3973429}" srcOrd="0" destOrd="0" presId="urn:microsoft.com/office/officeart/2005/8/layout/vList4"/>
    <dgm:cxn modelId="{76B9CDDB-2EDE-4B7B-A06D-28EA07447851}" type="presParOf" srcId="{8B65D534-96E4-4E9B-AECA-175A404194A7}" destId="{3AAC06AE-06DF-4634-8A54-0F02DF507DA2}" srcOrd="1" destOrd="0" presId="urn:microsoft.com/office/officeart/2005/8/layout/vList4"/>
    <dgm:cxn modelId="{6D762152-08E3-425B-B0EB-6BD189A54E77}" type="presParOf" srcId="{8B65D534-96E4-4E9B-AECA-175A404194A7}" destId="{E94281CF-C038-4A05-9572-418E60A79848}" srcOrd="2" destOrd="0" presId="urn:microsoft.com/office/officeart/2005/8/layout/vList4"/>
    <dgm:cxn modelId="{0C194892-4421-4F28-B173-785A866E61A6}" type="presParOf" srcId="{8CF8D9DD-144A-4F87-90A8-4D7D145F6E29}" destId="{93A8B7BE-B888-48A8-BA28-A82B025A1584}" srcOrd="3" destOrd="0" presId="urn:microsoft.com/office/officeart/2005/8/layout/vList4"/>
    <dgm:cxn modelId="{46686BD0-E078-43D3-8D73-F427E503D6CF}" type="presParOf" srcId="{8CF8D9DD-144A-4F87-90A8-4D7D145F6E29}" destId="{FBAE254F-5267-406B-A990-056B9965F94A}" srcOrd="4" destOrd="0" presId="urn:microsoft.com/office/officeart/2005/8/layout/vList4"/>
    <dgm:cxn modelId="{F641B741-3C47-4934-8012-7A4214545CAD}" type="presParOf" srcId="{FBAE254F-5267-406B-A990-056B9965F94A}" destId="{1E41972A-51BE-42EF-AED8-E8A0C24FA812}" srcOrd="0" destOrd="0" presId="urn:microsoft.com/office/officeart/2005/8/layout/vList4"/>
    <dgm:cxn modelId="{A816944A-D0CC-4AFB-BD1F-DAEC4C5DFEB7}" type="presParOf" srcId="{FBAE254F-5267-406B-A990-056B9965F94A}" destId="{0ADB49D0-9ACE-49E0-B77B-082FD157ABAD}" srcOrd="1" destOrd="0" presId="urn:microsoft.com/office/officeart/2005/8/layout/vList4"/>
    <dgm:cxn modelId="{5CD2187B-92DF-4B15-BD3B-3FA720008D51}" type="presParOf" srcId="{FBAE254F-5267-406B-A990-056B9965F94A}" destId="{D94E9FC8-ADBB-436A-BEF5-54E65B1BF2A6}" srcOrd="2" destOrd="0" presId="urn:microsoft.com/office/officeart/2005/8/layout/vList4"/>
    <dgm:cxn modelId="{56A87F0A-DCB2-4F54-B988-6153F329951C}" type="presParOf" srcId="{8CF8D9DD-144A-4F87-90A8-4D7D145F6E29}" destId="{C4F7F373-CC15-4422-9C0B-BEED744EC675}" srcOrd="5" destOrd="0" presId="urn:microsoft.com/office/officeart/2005/8/layout/vList4"/>
    <dgm:cxn modelId="{29B8A752-CE5C-46DC-B9FC-6D3D21DF1722}" type="presParOf" srcId="{8CF8D9DD-144A-4F87-90A8-4D7D145F6E29}" destId="{503FA5AA-B4F6-4574-9F6C-2ACB9760C91B}" srcOrd="6" destOrd="0" presId="urn:microsoft.com/office/officeart/2005/8/layout/vList4"/>
    <dgm:cxn modelId="{81E09BEF-E46B-4D15-8088-80A47872A7A0}" type="presParOf" srcId="{503FA5AA-B4F6-4574-9F6C-2ACB9760C91B}" destId="{53C6407F-110D-447B-BF4F-5DED7EC42FBE}" srcOrd="0" destOrd="0" presId="urn:microsoft.com/office/officeart/2005/8/layout/vList4"/>
    <dgm:cxn modelId="{85E5A024-6E63-43C8-9512-BC7552436E00}" type="presParOf" srcId="{503FA5AA-B4F6-4574-9F6C-2ACB9760C91B}" destId="{A007F9E7-B20C-44A0-99C6-9A2970466BA7}" srcOrd="1" destOrd="0" presId="urn:microsoft.com/office/officeart/2005/8/layout/vList4"/>
    <dgm:cxn modelId="{DF834A95-1932-4E42-B682-D9FC4A5ADDEE}" type="presParOf" srcId="{503FA5AA-B4F6-4574-9F6C-2ACB9760C91B}" destId="{D2A144D3-6876-4F82-BC98-A2BE38E15CF1}" srcOrd="2" destOrd="0" presId="urn:microsoft.com/office/officeart/2005/8/layout/vList4"/>
    <dgm:cxn modelId="{93206544-B3E9-456F-B87A-EECE1E47B3FA}" type="presParOf" srcId="{8CF8D9DD-144A-4F87-90A8-4D7D145F6E29}" destId="{6328DDE2-6296-453D-ADEF-7A4FB8F288B3}" srcOrd="7" destOrd="0" presId="urn:microsoft.com/office/officeart/2005/8/layout/vList4"/>
    <dgm:cxn modelId="{7E09DAD5-63E1-4DDB-9966-0BE51F34726E}" type="presParOf" srcId="{8CF8D9DD-144A-4F87-90A8-4D7D145F6E29}" destId="{C10BB2E0-145A-4953-AA59-406C59D82DC1}" srcOrd="8" destOrd="0" presId="urn:microsoft.com/office/officeart/2005/8/layout/vList4"/>
    <dgm:cxn modelId="{ED4CFE6F-C5FB-4244-84A9-389C4E21A830}" type="presParOf" srcId="{C10BB2E0-145A-4953-AA59-406C59D82DC1}" destId="{D7808CDF-C5F0-4014-9FB4-8469ED1D89E4}" srcOrd="0" destOrd="0" presId="urn:microsoft.com/office/officeart/2005/8/layout/vList4"/>
    <dgm:cxn modelId="{275D2DD1-26E9-47E2-94EC-73BA9F6DA209}" type="presParOf" srcId="{C10BB2E0-145A-4953-AA59-406C59D82DC1}" destId="{516B73A2-E063-4A6C-8349-254741CDAECA}" srcOrd="1" destOrd="0" presId="urn:microsoft.com/office/officeart/2005/8/layout/vList4"/>
    <dgm:cxn modelId="{52BF2A4A-EEA7-4902-A617-B916B803D67A}" type="presParOf" srcId="{C10BB2E0-145A-4953-AA59-406C59D82DC1}" destId="{AE0D35B7-FB2B-4386-A383-78AD31C1F9E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1" qsCatId="simple" csTypeId="urn:microsoft.com/office/officeart/2005/8/colors/accent1_2#3" csCatId="accent1" phldr="1"/>
      <dgm:spPr/>
      <dgm:t>
        <a:bodyPr/>
        <a:lstStyle/>
        <a:p>
          <a:endParaRPr lang="en-US"/>
        </a:p>
      </dgm:t>
    </dgm:pt>
    <dgm:pt modelId="{6803AE33-8C4D-49FF-A701-3AEB5FFD114C}">
      <dgm:prSet custT="1"/>
      <dgm:spPr/>
      <dgm:t>
        <a:bodyPr/>
        <a:lstStyle/>
        <a:p>
          <a:pPr rtl="0"/>
          <a:r>
            <a:rPr lang="zh-TW" altLang="en-US" sz="1800" dirty="0"/>
            <a:t>原理</a:t>
          </a:r>
          <a:endParaRPr lang="en-US" sz="1800" b="1" dirty="0"/>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35CE50FE-FA6B-438A-BDBA-9B273E6736BA}">
      <dgm:prSet custT="1"/>
      <dgm:spPr/>
      <dgm:t>
        <a:bodyPr/>
        <a:lstStyle/>
        <a:p>
          <a:pPr rtl="0"/>
          <a:r>
            <a:rPr lang="zh-TW" altLang="en-US" sz="1800" dirty="0"/>
            <a:t>開放式支付好處</a:t>
          </a:r>
          <a:endParaRPr lang="en-US" sz="1800" dirty="0"/>
        </a:p>
      </dgm:t>
    </dgm:pt>
    <dgm:pt modelId="{041EA2AA-79BF-4E81-BE26-7602451C547A}" type="parTrans" cxnId="{045A973B-2793-4233-B0DD-A06A4D9E568A}">
      <dgm:prSet/>
      <dgm:spPr/>
      <dgm:t>
        <a:bodyPr/>
        <a:lstStyle/>
        <a:p>
          <a:endParaRPr lang="en-US"/>
        </a:p>
      </dgm:t>
    </dgm:pt>
    <dgm:pt modelId="{5E917E99-E082-4E09-A2C0-44C12F971A6A}" type="sibTrans" cxnId="{045A973B-2793-4233-B0DD-A06A4D9E568A}">
      <dgm:prSet/>
      <dgm:spPr/>
      <dgm:t>
        <a:bodyPr/>
        <a:lstStyle/>
        <a:p>
          <a:endParaRPr lang="en-US"/>
        </a:p>
      </dgm:t>
    </dgm:pt>
    <dgm:pt modelId="{D6414279-7CD1-4D24-AE91-BA432968A40C}">
      <dgm:prSet custT="1"/>
      <dgm:spPr/>
      <dgm:t>
        <a:bodyPr/>
        <a:lstStyle/>
        <a:p>
          <a:pPr rtl="0"/>
          <a:r>
            <a:rPr lang="zh-TW" altLang="en-US" sz="1400" dirty="0"/>
            <a:t>減少假鈔及現金審查流程</a:t>
          </a:r>
          <a:endParaRPr lang="en-US" sz="1400" dirty="0"/>
        </a:p>
      </dgm:t>
    </dgm:pt>
    <dgm:pt modelId="{F14F7C14-29A3-48EE-8205-455780C49B79}" type="parTrans" cxnId="{59C39AC4-AE50-42A8-BA55-45C7704BABCF}">
      <dgm:prSet/>
      <dgm:spPr/>
      <dgm:t>
        <a:bodyPr/>
        <a:lstStyle/>
        <a:p>
          <a:endParaRPr lang="en-US"/>
        </a:p>
      </dgm:t>
    </dgm:pt>
    <dgm:pt modelId="{E8B989D6-9BCC-4169-92BB-9F4F2A8F4A69}" type="sibTrans" cxnId="{59C39AC4-AE50-42A8-BA55-45C7704BABCF}">
      <dgm:prSet/>
      <dgm:spPr/>
      <dgm:t>
        <a:bodyPr/>
        <a:lstStyle/>
        <a:p>
          <a:endParaRPr lang="en-US"/>
        </a:p>
      </dgm:t>
    </dgm:pt>
    <dgm:pt modelId="{FAB0D79A-6A73-465B-8361-1FE36EEDCA6C}">
      <dgm:prSet custT="1"/>
      <dgm:spPr/>
      <dgm:t>
        <a:bodyPr/>
        <a:lstStyle/>
        <a:p>
          <a:pPr rtl="0"/>
          <a:r>
            <a:rPr lang="zh-TW" altLang="en-US" sz="1800" dirty="0"/>
            <a:t>目前技術挑戰</a:t>
          </a:r>
          <a:endParaRPr lang="en-US" sz="1800" dirty="0"/>
        </a:p>
      </dgm:t>
    </dgm:pt>
    <dgm:pt modelId="{33450DC6-26F7-411A-BD9F-F57016F3B766}" type="parTrans" cxnId="{A2F622A2-E4DB-4477-942D-FD44AEB4E764}">
      <dgm:prSet/>
      <dgm:spPr/>
      <dgm:t>
        <a:bodyPr/>
        <a:lstStyle/>
        <a:p>
          <a:endParaRPr lang="en-US"/>
        </a:p>
      </dgm:t>
    </dgm:pt>
    <dgm:pt modelId="{5104A0D4-D885-4FBB-8599-D9DDBD387BC4}" type="sibTrans" cxnId="{A2F622A2-E4DB-4477-942D-FD44AEB4E764}">
      <dgm:prSet/>
      <dgm:spPr/>
      <dgm:t>
        <a:bodyPr/>
        <a:lstStyle/>
        <a:p>
          <a:endParaRPr lang="en-US"/>
        </a:p>
      </dgm:t>
    </dgm:pt>
    <dgm:pt modelId="{69C06211-77AB-4945-9617-FE72D514367D}">
      <dgm:prSet custT="1"/>
      <dgm:spPr/>
      <dgm:t>
        <a:bodyPr/>
        <a:lstStyle/>
        <a:p>
          <a:pPr>
            <a:buFont typeface="Arial" panose="020B0604020202020204" pitchFamily="34" charset="0"/>
            <a:buChar char="•"/>
          </a:pPr>
          <a:r>
            <a:rPr lang="zh-TW" altLang="en-US" sz="1400" dirty="0"/>
            <a:t>需確保信用卡讀卡機能在高溫環境下正常運行</a:t>
          </a:r>
          <a:endParaRPr lang="en-US" sz="1400" dirty="0"/>
        </a:p>
      </dgm:t>
    </dgm:pt>
    <dgm:pt modelId="{E4A86DB6-52D1-44D9-9B48-953F9A9F4DCE}" type="parTrans" cxnId="{768DF3E5-91D6-43C5-9FA3-C64C84C67A26}">
      <dgm:prSet/>
      <dgm:spPr/>
      <dgm:t>
        <a:bodyPr/>
        <a:lstStyle/>
        <a:p>
          <a:endParaRPr lang="en-US"/>
        </a:p>
      </dgm:t>
    </dgm:pt>
    <dgm:pt modelId="{B618DDCC-A5A9-44B3-AC48-7ED49C7AFCBB}" type="sibTrans" cxnId="{768DF3E5-91D6-43C5-9FA3-C64C84C67A26}">
      <dgm:prSet/>
      <dgm:spPr/>
      <dgm:t>
        <a:bodyPr/>
        <a:lstStyle/>
        <a:p>
          <a:endParaRPr lang="en-US"/>
        </a:p>
      </dgm:t>
    </dgm:pt>
    <dgm:pt modelId="{15B603B7-FB57-473A-9899-4F558A0773E6}">
      <dgm:prSet custT="1"/>
      <dgm:spPr/>
      <dgm:t>
        <a:bodyPr/>
        <a:lstStyle/>
        <a:p>
          <a:pPr rtl="0"/>
          <a:r>
            <a:rPr lang="zh-TW" altLang="en-US" sz="1400" b="0" dirty="0"/>
            <a:t>閘門判定卡片真偽，即可開放通過，後續再向發卡行取得交易授權</a:t>
          </a:r>
          <a:endParaRPr lang="en-US" sz="1400" b="0" dirty="0"/>
        </a:p>
      </dgm:t>
    </dgm:pt>
    <dgm:pt modelId="{114116C7-F77C-4A38-A536-2FE272031460}" type="parTrans" cxnId="{EAE635D8-ABF4-4823-A963-F035A2AB171B}">
      <dgm:prSet/>
      <dgm:spPr/>
      <dgm:t>
        <a:bodyPr/>
        <a:lstStyle/>
        <a:p>
          <a:endParaRPr lang="zh-TW" altLang="en-US"/>
        </a:p>
      </dgm:t>
    </dgm:pt>
    <dgm:pt modelId="{683D5F9B-031C-42F0-90ED-1789DDE5A927}" type="sibTrans" cxnId="{EAE635D8-ABF4-4823-A963-F035A2AB171B}">
      <dgm:prSet/>
      <dgm:spPr/>
      <dgm:t>
        <a:bodyPr/>
        <a:lstStyle/>
        <a:p>
          <a:endParaRPr lang="zh-TW" altLang="en-US"/>
        </a:p>
      </dgm:t>
    </dgm:pt>
    <dgm:pt modelId="{F25EF478-74C8-4429-A418-08F0EE8CB2FE}">
      <dgm:prSet custT="1"/>
      <dgm:spPr/>
      <dgm:t>
        <a:bodyPr/>
        <a:lstStyle/>
        <a:p>
          <a:pPr rtl="0"/>
          <a:r>
            <a:rPr lang="zh-TW" altLang="en-US" sz="1400" b="0" dirty="0"/>
            <a:t>電子票證感應與信用卡感應在同一台閘機上至少差</a:t>
          </a:r>
          <a:r>
            <a:rPr lang="en-US" sz="1400" b="0" dirty="0"/>
            <a:t>15cm</a:t>
          </a:r>
        </a:p>
      </dgm:t>
    </dgm:pt>
    <dgm:pt modelId="{066B2FAC-DDE4-46A3-90A8-91971797AE8C}" type="parTrans" cxnId="{61BE0341-6F20-4A25-956C-561887621D55}">
      <dgm:prSet/>
      <dgm:spPr/>
      <dgm:t>
        <a:bodyPr/>
        <a:lstStyle/>
        <a:p>
          <a:endParaRPr lang="zh-TW" altLang="en-US"/>
        </a:p>
      </dgm:t>
    </dgm:pt>
    <dgm:pt modelId="{B2740958-0AE6-4D2E-A367-A4C06EBDEA9E}" type="sibTrans" cxnId="{61BE0341-6F20-4A25-956C-561887621D55}">
      <dgm:prSet/>
      <dgm:spPr/>
      <dgm:t>
        <a:bodyPr/>
        <a:lstStyle/>
        <a:p>
          <a:endParaRPr lang="zh-TW" altLang="en-US"/>
        </a:p>
      </dgm:t>
    </dgm:pt>
    <dgm:pt modelId="{2B07C5F8-C129-4447-B22F-41C7BC4FE130}">
      <dgm:prSet custT="1"/>
      <dgm:spPr/>
      <dgm:t>
        <a:bodyPr/>
        <a:lstStyle/>
        <a:p>
          <a:pPr rtl="0"/>
          <a:r>
            <a:rPr lang="zh-TW" altLang="en-US" sz="1400" dirty="0"/>
            <a:t>票務成本降低</a:t>
          </a:r>
          <a:endParaRPr lang="en-US" sz="1400" dirty="0"/>
        </a:p>
      </dgm:t>
    </dgm:pt>
    <dgm:pt modelId="{E8C73F24-F18D-42E7-9547-26F6719B264C}" type="parTrans" cxnId="{5D352BEA-2593-47CA-A540-565F360D2CB9}">
      <dgm:prSet/>
      <dgm:spPr/>
      <dgm:t>
        <a:bodyPr/>
        <a:lstStyle/>
        <a:p>
          <a:endParaRPr lang="zh-TW" altLang="en-US"/>
        </a:p>
      </dgm:t>
    </dgm:pt>
    <dgm:pt modelId="{E5816529-E044-4C00-8DF1-506B7E58EBF6}" type="sibTrans" cxnId="{5D352BEA-2593-47CA-A540-565F360D2CB9}">
      <dgm:prSet/>
      <dgm:spPr/>
      <dgm:t>
        <a:bodyPr/>
        <a:lstStyle/>
        <a:p>
          <a:endParaRPr lang="zh-TW" altLang="en-US"/>
        </a:p>
      </dgm:t>
    </dgm:pt>
    <dgm:pt modelId="{9BA2994A-21F5-4399-B2F9-F3A19D88E6CB}">
      <dgm:prSet custT="1"/>
      <dgm:spPr/>
      <dgm:t>
        <a:bodyPr/>
        <a:lstStyle/>
        <a:p>
          <a:pPr rtl="0"/>
          <a:r>
            <a:rPr lang="zh-TW" altLang="en-US" sz="1400" dirty="0"/>
            <a:t>用更少秒數通過閘門，提高大眾運輸使用率</a:t>
          </a:r>
          <a:endParaRPr lang="en-US" sz="1400" dirty="0"/>
        </a:p>
      </dgm:t>
    </dgm:pt>
    <dgm:pt modelId="{C8487E7A-DF03-4AA7-A2C6-5078069FC520}" type="parTrans" cxnId="{9373F274-97DC-487C-A16D-0A57020C3922}">
      <dgm:prSet/>
      <dgm:spPr/>
      <dgm:t>
        <a:bodyPr/>
        <a:lstStyle/>
        <a:p>
          <a:endParaRPr lang="zh-TW" altLang="en-US"/>
        </a:p>
      </dgm:t>
    </dgm:pt>
    <dgm:pt modelId="{73C86C78-62B2-46E9-A116-4B3BE49B1329}" type="sibTrans" cxnId="{9373F274-97DC-487C-A16D-0A57020C3922}">
      <dgm:prSet/>
      <dgm:spPr/>
      <dgm:t>
        <a:bodyPr/>
        <a:lstStyle/>
        <a:p>
          <a:endParaRPr lang="zh-TW" altLang="en-US"/>
        </a:p>
      </dgm:t>
    </dgm:pt>
    <dgm:pt modelId="{D84CB0BA-8A14-4112-82C6-529A2E3DAE03}">
      <dgm:prSet custT="1"/>
      <dgm:spPr/>
      <dgm:t>
        <a:bodyPr/>
        <a:lstStyle/>
        <a:p>
          <a:pPr rtl="0"/>
          <a:r>
            <a:rPr lang="zh-TW" altLang="en-US" sz="1400" dirty="0"/>
            <a:t>境外旅客可更方便購票</a:t>
          </a:r>
          <a:endParaRPr lang="en-US" sz="1400" dirty="0"/>
        </a:p>
      </dgm:t>
    </dgm:pt>
    <dgm:pt modelId="{B6D15A81-1F39-4A80-93F1-B8A01A0887AF}" type="parTrans" cxnId="{BC679278-9C44-4371-AD6C-7658901F7CC5}">
      <dgm:prSet/>
      <dgm:spPr/>
      <dgm:t>
        <a:bodyPr/>
        <a:lstStyle/>
        <a:p>
          <a:endParaRPr lang="zh-TW" altLang="en-US"/>
        </a:p>
      </dgm:t>
    </dgm:pt>
    <dgm:pt modelId="{686534A1-0EE7-45ED-9EE9-0CEA7643B707}" type="sibTrans" cxnId="{BC679278-9C44-4371-AD6C-7658901F7CC5}">
      <dgm:prSet/>
      <dgm:spPr/>
      <dgm:t>
        <a:bodyPr/>
        <a:lstStyle/>
        <a:p>
          <a:endParaRPr lang="zh-TW" altLang="en-US"/>
        </a:p>
      </dgm:t>
    </dgm:pt>
    <dgm:pt modelId="{01DD0F12-12F5-4D40-B8E1-50F8BA73202A}" type="pres">
      <dgm:prSet presAssocID="{B7B4D503-0B80-4460-922F-678D7B3B9A0D}" presName="linear" presStyleCnt="0">
        <dgm:presLayoutVars>
          <dgm:dir/>
          <dgm:animLvl val="lvl"/>
          <dgm:resizeHandles val="exact"/>
        </dgm:presLayoutVars>
      </dgm:prSet>
      <dgm:spPr/>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3"/>
      <dgm:spPr/>
    </dgm:pt>
    <dgm:pt modelId="{9D1AF6DF-8EBD-4BA9-AB1C-83666B416551}" type="pres">
      <dgm:prSet presAssocID="{6803AE33-8C4D-49FF-A701-3AEB5FFD114C}" presName="parentText" presStyleLbl="node1" presStyleIdx="0" presStyleCnt="3" custScaleX="75470" custLinFactNeighborX="-21239" custLinFactNeighborY="-82842">
        <dgm:presLayoutVars>
          <dgm:chMax val="0"/>
          <dgm:bulletEnabled val="1"/>
        </dgm:presLayoutVars>
      </dgm:prSet>
      <dgm:spPr>
        <a:prstGeom prst="rect">
          <a:avLst/>
        </a:prstGeom>
      </dgm:spPr>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3" custScaleY="107060" custLinFactNeighborX="420" custLinFactNeighborY="-59464">
        <dgm:presLayoutVars>
          <dgm:bulletEnabled val="1"/>
        </dgm:presLayoutVars>
      </dgm:prSet>
      <dgm:spPr/>
    </dgm:pt>
    <dgm:pt modelId="{45C074A4-D50D-4582-A1CA-82DFC52CD331}" type="pres">
      <dgm:prSet presAssocID="{0BE976F9-0D26-497C-8000-721D61B1AB27}" presName="spaceBetweenRectangles" presStyleCnt="0"/>
      <dgm:spPr/>
    </dgm:pt>
    <dgm:pt modelId="{9ADB6F5D-9C9F-48E8-BA73-30A7CB91DDA9}" type="pres">
      <dgm:prSet presAssocID="{35CE50FE-FA6B-438A-BDBA-9B273E6736BA}" presName="parentLin" presStyleCnt="0"/>
      <dgm:spPr/>
    </dgm:pt>
    <dgm:pt modelId="{1DA2DBA8-FF13-4046-9A4B-FA26A7A8AE04}" type="pres">
      <dgm:prSet presAssocID="{35CE50FE-FA6B-438A-BDBA-9B273E6736BA}" presName="parentLeftMargin" presStyleLbl="node1" presStyleIdx="0" presStyleCnt="3"/>
      <dgm:spPr/>
    </dgm:pt>
    <dgm:pt modelId="{E022AD64-6C14-41D5-BC9F-2BFBC0D6C3E0}" type="pres">
      <dgm:prSet presAssocID="{35CE50FE-FA6B-438A-BDBA-9B273E6736BA}" presName="parentText" presStyleLbl="node1" presStyleIdx="1" presStyleCnt="3" custScaleX="74913" custLinFactNeighborX="-22508" custLinFactNeighborY="1398">
        <dgm:presLayoutVars>
          <dgm:chMax val="0"/>
          <dgm:bulletEnabled val="1"/>
        </dgm:presLayoutVars>
      </dgm:prSet>
      <dgm:spPr>
        <a:prstGeom prst="rect">
          <a:avLst/>
        </a:prstGeom>
      </dgm:spPr>
    </dgm:pt>
    <dgm:pt modelId="{EA1C4785-F717-46FE-9168-8C8D21641086}" type="pres">
      <dgm:prSet presAssocID="{35CE50FE-FA6B-438A-BDBA-9B273E6736BA}" presName="negativeSpace" presStyleCnt="0"/>
      <dgm:spPr/>
    </dgm:pt>
    <dgm:pt modelId="{F901923D-E6E1-47FE-BE41-8B8C66EFA3AF}" type="pres">
      <dgm:prSet presAssocID="{35CE50FE-FA6B-438A-BDBA-9B273E6736BA}" presName="childText" presStyleLbl="alignAcc1" presStyleIdx="1" presStyleCnt="3">
        <dgm:presLayoutVars>
          <dgm:bulletEnabled val="1"/>
        </dgm:presLayoutVars>
      </dgm:prSet>
      <dgm:spPr/>
    </dgm:pt>
    <dgm:pt modelId="{CC18E8B9-19B1-4F96-A127-5A94E08F615B}" type="pres">
      <dgm:prSet presAssocID="{5E917E99-E082-4E09-A2C0-44C12F971A6A}" presName="spaceBetweenRectangles" presStyleCnt="0"/>
      <dgm:spPr/>
    </dgm:pt>
    <dgm:pt modelId="{EE85961F-4A4D-4EDE-855D-760D922C48F6}" type="pres">
      <dgm:prSet presAssocID="{FAB0D79A-6A73-465B-8361-1FE36EEDCA6C}" presName="parentLin" presStyleCnt="0"/>
      <dgm:spPr/>
    </dgm:pt>
    <dgm:pt modelId="{2234A398-5A18-440A-9B31-5D99EC30BE8C}" type="pres">
      <dgm:prSet presAssocID="{FAB0D79A-6A73-465B-8361-1FE36EEDCA6C}" presName="parentLeftMargin" presStyleLbl="node1" presStyleIdx="1" presStyleCnt="3"/>
      <dgm:spPr/>
    </dgm:pt>
    <dgm:pt modelId="{51995420-F191-467D-9BF2-AC4D4D44A822}" type="pres">
      <dgm:prSet presAssocID="{FAB0D79A-6A73-465B-8361-1FE36EEDCA6C}" presName="parentText" presStyleLbl="node1" presStyleIdx="2" presStyleCnt="3" custScaleX="55193" custLinFactNeighborX="-4069" custLinFactNeighborY="219">
        <dgm:presLayoutVars>
          <dgm:chMax val="0"/>
          <dgm:bulletEnabled val="1"/>
        </dgm:presLayoutVars>
      </dgm:prSet>
      <dgm:spPr>
        <a:prstGeom prst="rect">
          <a:avLst/>
        </a:prstGeom>
      </dgm:spPr>
    </dgm:pt>
    <dgm:pt modelId="{93798D40-17A4-4F60-925E-8DD017A1743F}" type="pres">
      <dgm:prSet presAssocID="{FAB0D79A-6A73-465B-8361-1FE36EEDCA6C}" presName="negativeSpace" presStyleCnt="0"/>
      <dgm:spPr/>
    </dgm:pt>
    <dgm:pt modelId="{3C6D13E9-035D-48C2-B157-0FA2B30F21B6}" type="pres">
      <dgm:prSet presAssocID="{FAB0D79A-6A73-465B-8361-1FE36EEDCA6C}" presName="childText" presStyleLbl="alignAcc1" presStyleIdx="2" presStyleCnt="3">
        <dgm:presLayoutVars>
          <dgm:bulletEnabled val="1"/>
        </dgm:presLayoutVars>
      </dgm:prSet>
      <dgm:spPr/>
    </dgm:pt>
  </dgm:ptLst>
  <dgm:cxnLst>
    <dgm:cxn modelId="{61BE0341-6F20-4A25-956C-561887621D55}" srcId="{6803AE33-8C4D-49FF-A701-3AEB5FFD114C}" destId="{F25EF478-74C8-4429-A418-08F0EE8CB2FE}" srcOrd="1" destOrd="0" parTransId="{066B2FAC-DDE4-46A3-90A8-91971797AE8C}" sibTransId="{B2740958-0AE6-4D2E-A367-A4C06EBDEA9E}"/>
    <dgm:cxn modelId="{EAE635D8-ABF4-4823-A963-F035A2AB171B}" srcId="{6803AE33-8C4D-49FF-A701-3AEB5FFD114C}" destId="{15B603B7-FB57-473A-9899-4F558A0773E6}" srcOrd="0" destOrd="0" parTransId="{114116C7-F77C-4A38-A536-2FE272031460}" sibTransId="{683D5F9B-031C-42F0-90ED-1789DDE5A927}"/>
    <dgm:cxn modelId="{BC679278-9C44-4371-AD6C-7658901F7CC5}" srcId="{35CE50FE-FA6B-438A-BDBA-9B273E6736BA}" destId="{D84CB0BA-8A14-4112-82C6-529A2E3DAE03}" srcOrd="3" destOrd="0" parTransId="{B6D15A81-1F39-4A80-93F1-B8A01A0887AF}" sibTransId="{686534A1-0EE7-45ED-9EE9-0CEA7643B707}"/>
    <dgm:cxn modelId="{1D7A2BE2-7B6A-4A25-9132-CFD9B8EADD57}" type="presOf" srcId="{6803AE33-8C4D-49FF-A701-3AEB5FFD114C}" destId="{9D1AF6DF-8EBD-4BA9-AB1C-83666B416551}" srcOrd="1" destOrd="0" presId="urn:microsoft.com/office/officeart/2005/8/layout/list1#2"/>
    <dgm:cxn modelId="{BFAE3E9B-23B5-4861-8359-CA09454FAB85}" type="presOf" srcId="{F25EF478-74C8-4429-A418-08F0EE8CB2FE}" destId="{64F3F243-0CC4-4CEF-93F2-5776498F90DB}" srcOrd="0" destOrd="1" presId="urn:microsoft.com/office/officeart/2005/8/layout/list1#2"/>
    <dgm:cxn modelId="{9373F274-97DC-487C-A16D-0A57020C3922}" srcId="{35CE50FE-FA6B-438A-BDBA-9B273E6736BA}" destId="{9BA2994A-21F5-4399-B2F9-F3A19D88E6CB}" srcOrd="2" destOrd="0" parTransId="{C8487E7A-DF03-4AA7-A2C6-5078069FC520}" sibTransId="{73C86C78-62B2-46E9-A116-4B3BE49B1329}"/>
    <dgm:cxn modelId="{B3A9A309-4955-47E0-A62F-54101AE9EF22}" srcId="{B7B4D503-0B80-4460-922F-678D7B3B9A0D}" destId="{6803AE33-8C4D-49FF-A701-3AEB5FFD114C}" srcOrd="0" destOrd="0" parTransId="{71CB2A66-749B-4C8F-9BAC-3469E95A323C}" sibTransId="{0BE976F9-0D26-497C-8000-721D61B1AB27}"/>
    <dgm:cxn modelId="{CD2140BB-2C93-47B8-ACA3-E8203BF2DBB4}" type="presOf" srcId="{35CE50FE-FA6B-438A-BDBA-9B273E6736BA}" destId="{1DA2DBA8-FF13-4046-9A4B-FA26A7A8AE04}" srcOrd="0" destOrd="0" presId="urn:microsoft.com/office/officeart/2005/8/layout/list1#2"/>
    <dgm:cxn modelId="{04961543-7B26-4DED-A702-D811E00D22BD}" type="presOf" srcId="{2B07C5F8-C129-4447-B22F-41C7BC4FE130}" destId="{F901923D-E6E1-47FE-BE41-8B8C66EFA3AF}" srcOrd="0" destOrd="1" presId="urn:microsoft.com/office/officeart/2005/8/layout/list1#2"/>
    <dgm:cxn modelId="{454DAA7D-7045-45E6-8EC5-B7BD3D872078}" type="presOf" srcId="{69C06211-77AB-4945-9617-FE72D514367D}" destId="{3C6D13E9-035D-48C2-B157-0FA2B30F21B6}" srcOrd="0" destOrd="0" presId="urn:microsoft.com/office/officeart/2005/8/layout/list1#2"/>
    <dgm:cxn modelId="{045A973B-2793-4233-B0DD-A06A4D9E568A}" srcId="{B7B4D503-0B80-4460-922F-678D7B3B9A0D}" destId="{35CE50FE-FA6B-438A-BDBA-9B273E6736BA}" srcOrd="1" destOrd="0" parTransId="{041EA2AA-79BF-4E81-BE26-7602451C547A}" sibTransId="{5E917E99-E082-4E09-A2C0-44C12F971A6A}"/>
    <dgm:cxn modelId="{DE4C98CE-7EF8-48A0-A0C4-4E2C192BC7A5}" type="presOf" srcId="{D6414279-7CD1-4D24-AE91-BA432968A40C}" destId="{F901923D-E6E1-47FE-BE41-8B8C66EFA3AF}" srcOrd="0" destOrd="0" presId="urn:microsoft.com/office/officeart/2005/8/layout/list1#2"/>
    <dgm:cxn modelId="{0D079C0A-DFAB-448B-9B27-3FE4D89E4CCD}" type="presOf" srcId="{15B603B7-FB57-473A-9899-4F558A0773E6}" destId="{64F3F243-0CC4-4CEF-93F2-5776498F90DB}" srcOrd="0" destOrd="0" presId="urn:microsoft.com/office/officeart/2005/8/layout/list1#2"/>
    <dgm:cxn modelId="{5DA867DB-4E75-42E6-8B5A-1F2B65992BA7}" type="presOf" srcId="{B7B4D503-0B80-4460-922F-678D7B3B9A0D}" destId="{01DD0F12-12F5-4D40-B8E1-50F8BA73202A}" srcOrd="0" destOrd="0" presId="urn:microsoft.com/office/officeart/2005/8/layout/list1#2"/>
    <dgm:cxn modelId="{5D352BEA-2593-47CA-A540-565F360D2CB9}" srcId="{35CE50FE-FA6B-438A-BDBA-9B273E6736BA}" destId="{2B07C5F8-C129-4447-B22F-41C7BC4FE130}" srcOrd="1" destOrd="0" parTransId="{E8C73F24-F18D-42E7-9547-26F6719B264C}" sibTransId="{E5816529-E044-4C00-8DF1-506B7E58EBF6}"/>
    <dgm:cxn modelId="{D564230C-7FED-4101-957F-FBE2DF7F5196}" type="presOf" srcId="{D84CB0BA-8A14-4112-82C6-529A2E3DAE03}" destId="{F901923D-E6E1-47FE-BE41-8B8C66EFA3AF}" srcOrd="0" destOrd="3" presId="urn:microsoft.com/office/officeart/2005/8/layout/list1#2"/>
    <dgm:cxn modelId="{A2F622A2-E4DB-4477-942D-FD44AEB4E764}" srcId="{B7B4D503-0B80-4460-922F-678D7B3B9A0D}" destId="{FAB0D79A-6A73-465B-8361-1FE36EEDCA6C}" srcOrd="2" destOrd="0" parTransId="{33450DC6-26F7-411A-BD9F-F57016F3B766}" sibTransId="{5104A0D4-D885-4FBB-8599-D9DDBD387BC4}"/>
    <dgm:cxn modelId="{BA8F3F22-8D44-49CE-8C07-60524E994E38}" type="presOf" srcId="{FAB0D79A-6A73-465B-8361-1FE36EEDCA6C}" destId="{51995420-F191-467D-9BF2-AC4D4D44A822}" srcOrd="1" destOrd="0" presId="urn:microsoft.com/office/officeart/2005/8/layout/list1#2"/>
    <dgm:cxn modelId="{7EDBC363-C076-492C-82E3-945D7F78B1CE}" type="presOf" srcId="{9BA2994A-21F5-4399-B2F9-F3A19D88E6CB}" destId="{F901923D-E6E1-47FE-BE41-8B8C66EFA3AF}" srcOrd="0" destOrd="2" presId="urn:microsoft.com/office/officeart/2005/8/layout/list1#2"/>
    <dgm:cxn modelId="{876CB1BD-F97D-4315-AF3C-4B8873154413}" type="presOf" srcId="{35CE50FE-FA6B-438A-BDBA-9B273E6736BA}" destId="{E022AD64-6C14-41D5-BC9F-2BFBC0D6C3E0}" srcOrd="1" destOrd="0" presId="urn:microsoft.com/office/officeart/2005/8/layout/list1#2"/>
    <dgm:cxn modelId="{768DF3E5-91D6-43C5-9FA3-C64C84C67A26}" srcId="{FAB0D79A-6A73-465B-8361-1FE36EEDCA6C}" destId="{69C06211-77AB-4945-9617-FE72D514367D}" srcOrd="0" destOrd="0" parTransId="{E4A86DB6-52D1-44D9-9B48-953F9A9F4DCE}" sibTransId="{B618DDCC-A5A9-44B3-AC48-7ED49C7AFCBB}"/>
    <dgm:cxn modelId="{C4F8DD1B-633C-46F6-80C7-69AF8D087DC9}" type="presOf" srcId="{6803AE33-8C4D-49FF-A701-3AEB5FFD114C}" destId="{76495F65-323E-4916-B636-C8D6D15ABDE0}" srcOrd="0" destOrd="0" presId="urn:microsoft.com/office/officeart/2005/8/layout/list1#2"/>
    <dgm:cxn modelId="{01A64703-2DD0-45BE-B51C-8FB6746E3CA9}" type="presOf" srcId="{FAB0D79A-6A73-465B-8361-1FE36EEDCA6C}" destId="{2234A398-5A18-440A-9B31-5D99EC30BE8C}" srcOrd="0" destOrd="0" presId="urn:microsoft.com/office/officeart/2005/8/layout/list1#2"/>
    <dgm:cxn modelId="{59C39AC4-AE50-42A8-BA55-45C7704BABCF}" srcId="{35CE50FE-FA6B-438A-BDBA-9B273E6736BA}" destId="{D6414279-7CD1-4D24-AE91-BA432968A40C}" srcOrd="0" destOrd="0" parTransId="{F14F7C14-29A3-48EE-8205-455780C49B79}" sibTransId="{E8B989D6-9BCC-4169-92BB-9F4F2A8F4A69}"/>
    <dgm:cxn modelId="{E8FACF29-A080-43EA-A24C-36203ACD16AF}" type="presParOf" srcId="{01DD0F12-12F5-4D40-B8E1-50F8BA73202A}" destId="{709D80A6-72FB-4616-B5E3-B5DD741D5F23}" srcOrd="0" destOrd="0" presId="urn:microsoft.com/office/officeart/2005/8/layout/list1#2"/>
    <dgm:cxn modelId="{D5AC9829-7D23-48AB-A1FA-B10BC712696F}" type="presParOf" srcId="{709D80A6-72FB-4616-B5E3-B5DD741D5F23}" destId="{76495F65-323E-4916-B636-C8D6D15ABDE0}" srcOrd="0" destOrd="0" presId="urn:microsoft.com/office/officeart/2005/8/layout/list1#2"/>
    <dgm:cxn modelId="{E4FB87D9-2239-4995-ADCD-5D035A32B7B9}" type="presParOf" srcId="{709D80A6-72FB-4616-B5E3-B5DD741D5F23}" destId="{9D1AF6DF-8EBD-4BA9-AB1C-83666B416551}" srcOrd="1" destOrd="0" presId="urn:microsoft.com/office/officeart/2005/8/layout/list1#2"/>
    <dgm:cxn modelId="{46EF3E35-3450-47F2-BD9C-B2CCC739075B}" type="presParOf" srcId="{01DD0F12-12F5-4D40-B8E1-50F8BA73202A}" destId="{71934524-F682-452D-88D9-5DEC2E6B5015}" srcOrd="1" destOrd="0" presId="urn:microsoft.com/office/officeart/2005/8/layout/list1#2"/>
    <dgm:cxn modelId="{0A4394F6-AA9F-4CF2-A224-5C15EF526B4B}" type="presParOf" srcId="{01DD0F12-12F5-4D40-B8E1-50F8BA73202A}" destId="{64F3F243-0CC4-4CEF-93F2-5776498F90DB}" srcOrd="2" destOrd="0" presId="urn:microsoft.com/office/officeart/2005/8/layout/list1#2"/>
    <dgm:cxn modelId="{ED135B40-356E-4E87-834F-E4667140293C}" type="presParOf" srcId="{01DD0F12-12F5-4D40-B8E1-50F8BA73202A}" destId="{45C074A4-D50D-4582-A1CA-82DFC52CD331}" srcOrd="3" destOrd="0" presId="urn:microsoft.com/office/officeart/2005/8/layout/list1#2"/>
    <dgm:cxn modelId="{575A2F2B-2B4F-43EC-818C-B7E12DDDF3E9}" type="presParOf" srcId="{01DD0F12-12F5-4D40-B8E1-50F8BA73202A}" destId="{9ADB6F5D-9C9F-48E8-BA73-30A7CB91DDA9}" srcOrd="4" destOrd="0" presId="urn:microsoft.com/office/officeart/2005/8/layout/list1#2"/>
    <dgm:cxn modelId="{9CB32CDE-348E-41D1-B8F9-95CA9A2BB358}" type="presParOf" srcId="{9ADB6F5D-9C9F-48E8-BA73-30A7CB91DDA9}" destId="{1DA2DBA8-FF13-4046-9A4B-FA26A7A8AE04}" srcOrd="0" destOrd="0" presId="urn:microsoft.com/office/officeart/2005/8/layout/list1#2"/>
    <dgm:cxn modelId="{EFC7B67D-EA87-4273-8C2D-2368BBB7218A}" type="presParOf" srcId="{9ADB6F5D-9C9F-48E8-BA73-30A7CB91DDA9}" destId="{E022AD64-6C14-41D5-BC9F-2BFBC0D6C3E0}" srcOrd="1" destOrd="0" presId="urn:microsoft.com/office/officeart/2005/8/layout/list1#2"/>
    <dgm:cxn modelId="{2B0B1F95-4B76-472F-A7C9-7251A2F918D3}" type="presParOf" srcId="{01DD0F12-12F5-4D40-B8E1-50F8BA73202A}" destId="{EA1C4785-F717-46FE-9168-8C8D21641086}" srcOrd="5" destOrd="0" presId="urn:microsoft.com/office/officeart/2005/8/layout/list1#2"/>
    <dgm:cxn modelId="{9627A8E8-A74A-4B1E-89F4-6766DE1ACE37}" type="presParOf" srcId="{01DD0F12-12F5-4D40-B8E1-50F8BA73202A}" destId="{F901923D-E6E1-47FE-BE41-8B8C66EFA3AF}" srcOrd="6" destOrd="0" presId="urn:microsoft.com/office/officeart/2005/8/layout/list1#2"/>
    <dgm:cxn modelId="{1DF9D7DA-C448-496C-8B8B-E830E4A0814F}" type="presParOf" srcId="{01DD0F12-12F5-4D40-B8E1-50F8BA73202A}" destId="{CC18E8B9-19B1-4F96-A127-5A94E08F615B}" srcOrd="7" destOrd="0" presId="urn:microsoft.com/office/officeart/2005/8/layout/list1#2"/>
    <dgm:cxn modelId="{F929161F-4AAF-4766-A387-286B2ECEBC11}" type="presParOf" srcId="{01DD0F12-12F5-4D40-B8E1-50F8BA73202A}" destId="{EE85961F-4A4D-4EDE-855D-760D922C48F6}" srcOrd="8" destOrd="0" presId="urn:microsoft.com/office/officeart/2005/8/layout/list1#2"/>
    <dgm:cxn modelId="{8F06F7D1-628F-4661-BD9F-C8347EB1FC06}" type="presParOf" srcId="{EE85961F-4A4D-4EDE-855D-760D922C48F6}" destId="{2234A398-5A18-440A-9B31-5D99EC30BE8C}" srcOrd="0" destOrd="0" presId="urn:microsoft.com/office/officeart/2005/8/layout/list1#2"/>
    <dgm:cxn modelId="{CCB44C85-F44D-4052-B803-B2D0D707C7DD}" type="presParOf" srcId="{EE85961F-4A4D-4EDE-855D-760D922C48F6}" destId="{51995420-F191-467D-9BF2-AC4D4D44A822}" srcOrd="1" destOrd="0" presId="urn:microsoft.com/office/officeart/2005/8/layout/list1#2"/>
    <dgm:cxn modelId="{9D78ACAF-890A-413C-BF49-CDB19B0C198A}" type="presParOf" srcId="{01DD0F12-12F5-4D40-B8E1-50F8BA73202A}" destId="{93798D40-17A4-4F60-925E-8DD017A1743F}" srcOrd="9" destOrd="0" presId="urn:microsoft.com/office/officeart/2005/8/layout/list1#2"/>
    <dgm:cxn modelId="{C202862A-7E7B-4B84-B809-41170FB083E1}" type="presParOf" srcId="{01DD0F12-12F5-4D40-B8E1-50F8BA73202A}" destId="{3C6D13E9-035D-48C2-B157-0FA2B30F21B6}" srcOrd="10"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31C61-EE72-400A-A0FC-E7AB7AB72DFF}">
      <dsp:nvSpPr>
        <dsp:cNvPr id="0" name=""/>
        <dsp:cNvSpPr/>
      </dsp:nvSpPr>
      <dsp:spPr>
        <a:xfrm>
          <a:off x="4259528" y="995960"/>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5410FD8-C4A8-400E-8D79-ACE4F5596951}">
      <dsp:nvSpPr>
        <dsp:cNvPr id="0" name=""/>
        <dsp:cNvSpPr/>
      </dsp:nvSpPr>
      <dsp:spPr>
        <a:xfrm>
          <a:off x="3301845" y="2446851"/>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5AD3DA-E45E-4F8B-9B44-DE31FA080B06}">
      <dsp:nvSpPr>
        <dsp:cNvPr id="0" name=""/>
        <dsp:cNvSpPr/>
      </dsp:nvSpPr>
      <dsp:spPr>
        <a:xfrm>
          <a:off x="2344161" y="2446851"/>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CC5B38-2A71-4250-8894-6368E76CC2CD}">
      <dsp:nvSpPr>
        <dsp:cNvPr id="0" name=""/>
        <dsp:cNvSpPr/>
      </dsp:nvSpPr>
      <dsp:spPr>
        <a:xfrm>
          <a:off x="3301845" y="995960"/>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1F475C-5E07-4E1E-A35A-40AC0C699728}">
      <dsp:nvSpPr>
        <dsp:cNvPr id="0" name=""/>
        <dsp:cNvSpPr/>
      </dsp:nvSpPr>
      <dsp:spPr>
        <a:xfrm>
          <a:off x="3475969" y="84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2CA720-316A-40E5-8EF5-3296786F3E89}">
      <dsp:nvSpPr>
        <dsp:cNvPr id="0" name=""/>
        <dsp:cNvSpPr/>
      </dsp:nvSpPr>
      <dsp:spPr>
        <a:xfrm>
          <a:off x="3650093" y="16625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行動支付</a:t>
          </a:r>
        </a:p>
      </dsp:txBody>
      <dsp:txXfrm>
        <a:off x="3679239" y="195404"/>
        <a:ext cx="1508826" cy="936828"/>
      </dsp:txXfrm>
    </dsp:sp>
    <dsp:sp modelId="{D231B123-0A29-4CF9-820C-8FD5A9ACD602}">
      <dsp:nvSpPr>
        <dsp:cNvPr id="0" name=""/>
        <dsp:cNvSpPr/>
      </dsp:nvSpPr>
      <dsp:spPr>
        <a:xfrm>
          <a:off x="2518286"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F83EEE-9030-47B3-8DA5-3983CAA86928}">
      <dsp:nvSpPr>
        <dsp:cNvPr id="0" name=""/>
        <dsp:cNvSpPr/>
      </dsp:nvSpPr>
      <dsp:spPr>
        <a:xfrm>
          <a:off x="2692410"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近端支付</a:t>
          </a:r>
        </a:p>
      </dsp:txBody>
      <dsp:txXfrm>
        <a:off x="2721556" y="1646294"/>
        <a:ext cx="1508826" cy="936828"/>
      </dsp:txXfrm>
    </dsp:sp>
    <dsp:sp modelId="{5312F664-0558-4FFE-B058-9635A984F568}">
      <dsp:nvSpPr>
        <dsp:cNvPr id="0" name=""/>
        <dsp:cNvSpPr/>
      </dsp:nvSpPr>
      <dsp:spPr>
        <a:xfrm>
          <a:off x="1560602"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DC09700-2E43-4219-BDF1-3800916A2BCB}">
      <dsp:nvSpPr>
        <dsp:cNvPr id="0" name=""/>
        <dsp:cNvSpPr/>
      </dsp:nvSpPr>
      <dsp:spPr>
        <a:xfrm>
          <a:off x="1734726"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條碼掃描</a:t>
          </a:r>
        </a:p>
      </dsp:txBody>
      <dsp:txXfrm>
        <a:off x="1763872" y="3097185"/>
        <a:ext cx="1508826" cy="936828"/>
      </dsp:txXfrm>
    </dsp:sp>
    <dsp:sp modelId="{A7754C23-1E40-400F-B876-C0C048D4503E}">
      <dsp:nvSpPr>
        <dsp:cNvPr id="0" name=""/>
        <dsp:cNvSpPr/>
      </dsp:nvSpPr>
      <dsp:spPr>
        <a:xfrm>
          <a:off x="3475969"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F33402C-2400-44BE-8DF6-135EB12AAB3F}">
      <dsp:nvSpPr>
        <dsp:cNvPr id="0" name=""/>
        <dsp:cNvSpPr/>
      </dsp:nvSpPr>
      <dsp:spPr>
        <a:xfrm>
          <a:off x="3650093"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NFC</a:t>
          </a:r>
          <a:endParaRPr lang="zh-TW" altLang="en-US" sz="2500" kern="1200" dirty="0"/>
        </a:p>
      </dsp:txBody>
      <dsp:txXfrm>
        <a:off x="3679239" y="3097185"/>
        <a:ext cx="1508826" cy="936828"/>
      </dsp:txXfrm>
    </dsp:sp>
    <dsp:sp modelId="{3B29E400-623F-4003-961C-EB771DB4DE02}">
      <dsp:nvSpPr>
        <dsp:cNvPr id="0" name=""/>
        <dsp:cNvSpPr/>
      </dsp:nvSpPr>
      <dsp:spPr>
        <a:xfrm>
          <a:off x="4433652"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4A6A70-DEE0-4C20-A420-5ED11766E18A}">
      <dsp:nvSpPr>
        <dsp:cNvPr id="0" name=""/>
        <dsp:cNvSpPr/>
      </dsp:nvSpPr>
      <dsp:spPr>
        <a:xfrm>
          <a:off x="4607777"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遠端支付</a:t>
          </a:r>
        </a:p>
      </dsp:txBody>
      <dsp:txXfrm>
        <a:off x="4636923" y="1646294"/>
        <a:ext cx="1508826" cy="936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EA404-819C-4312-8365-F87ABE8C4556}">
      <dsp:nvSpPr>
        <dsp:cNvPr id="0" name=""/>
        <dsp:cNvSpPr/>
      </dsp:nvSpPr>
      <dsp:spPr>
        <a:xfrm>
          <a:off x="0" y="0"/>
          <a:ext cx="8686800" cy="6234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遠端支付</a:t>
          </a:r>
        </a:p>
      </dsp:txBody>
      <dsp:txXfrm>
        <a:off x="30433" y="30433"/>
        <a:ext cx="8625934" cy="562556"/>
      </dsp:txXfrm>
    </dsp:sp>
    <dsp:sp modelId="{45B4475E-4881-4D88-8FFD-B0ACA8DDF819}">
      <dsp:nvSpPr>
        <dsp:cNvPr id="0" name=""/>
        <dsp:cNvSpPr/>
      </dsp:nvSpPr>
      <dsp:spPr>
        <a:xfrm>
          <a:off x="0" y="610680"/>
          <a:ext cx="8686800" cy="2297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利用安裝於用戶端的</a:t>
          </a:r>
          <a:r>
            <a:rPr lang="en-US" altLang="en-US" sz="2000" kern="1200" dirty="0">
              <a:solidFill>
                <a:schemeClr val="bg1"/>
              </a:solidFill>
            </a:rPr>
            <a:t>App</a:t>
          </a:r>
          <a:r>
            <a:rPr lang="zh-TW" altLang="en-US" sz="2000" kern="1200" dirty="0">
              <a:solidFill>
                <a:schemeClr val="bg1"/>
              </a:solidFill>
            </a:rPr>
            <a:t> 或行動網頁等方式，完成交易程序</a:t>
          </a:r>
        </a:p>
        <a:p>
          <a:pPr marL="228600" lvl="1" indent="-228600" algn="l" defTabSz="889000">
            <a:lnSpc>
              <a:spcPct val="90000"/>
            </a:lnSpc>
            <a:spcBef>
              <a:spcPct val="0"/>
            </a:spcBef>
            <a:spcAft>
              <a:spcPct val="20000"/>
            </a:spcAft>
            <a:buChar char="•"/>
          </a:pPr>
          <a:r>
            <a:rPr lang="zh-TW" altLang="en-US" sz="2000" kern="1200" dirty="0">
              <a:solidFill>
                <a:schemeClr val="bg1"/>
              </a:solidFill>
            </a:rPr>
            <a:t>屬於網路交易作業</a:t>
          </a:r>
        </a:p>
        <a:p>
          <a:pPr marL="228600" lvl="1" indent="-228600" algn="l" defTabSz="889000">
            <a:lnSpc>
              <a:spcPct val="90000"/>
            </a:lnSpc>
            <a:spcBef>
              <a:spcPct val="0"/>
            </a:spcBef>
            <a:spcAft>
              <a:spcPct val="20000"/>
            </a:spcAft>
            <a:buChar char="•"/>
          </a:pPr>
          <a:r>
            <a:rPr lang="zh-TW" altLang="en-US" sz="2000" kern="1200" dirty="0">
              <a:solidFill>
                <a:schemeClr val="bg1"/>
              </a:solidFill>
            </a:rPr>
            <a:t>不需將手機或行動裝置靠近任何感應器、讀卡機</a:t>
          </a:r>
        </a:p>
        <a:p>
          <a:pPr marL="228600" lvl="1" indent="-228600" algn="l" defTabSz="889000">
            <a:lnSpc>
              <a:spcPct val="90000"/>
            </a:lnSpc>
            <a:spcBef>
              <a:spcPct val="0"/>
            </a:spcBef>
            <a:spcAft>
              <a:spcPct val="20000"/>
            </a:spcAft>
            <a:buChar char="•"/>
          </a:pPr>
          <a:r>
            <a:rPr lang="en-US" altLang="zh-TW" sz="2000" kern="1200" dirty="0">
              <a:solidFill>
                <a:schemeClr val="bg1"/>
              </a:solidFill>
            </a:rPr>
            <a:t>E.g. </a:t>
          </a:r>
          <a:r>
            <a:rPr lang="zh-TW" altLang="zh-TW" sz="2000" kern="1200" dirty="0">
              <a:solidFill>
                <a:schemeClr val="bg1"/>
              </a:solidFill>
            </a:rPr>
            <a:t>各項繳費及轉帳等網路銀行 </a:t>
          </a:r>
          <a:r>
            <a:rPr lang="en-US" altLang="zh-TW" sz="2000" kern="1200" dirty="0">
              <a:solidFill>
                <a:schemeClr val="bg1"/>
              </a:solidFill>
            </a:rPr>
            <a:t>App , </a:t>
          </a:r>
          <a:r>
            <a:rPr lang="zh-TW" altLang="zh-TW" sz="2000" kern="1200" dirty="0">
              <a:solidFill>
                <a:schemeClr val="bg1"/>
              </a:solidFill>
            </a:rPr>
            <a:t>行動購物模式</a:t>
          </a:r>
          <a:r>
            <a:rPr lang="en-US" altLang="zh-TW" sz="2000" kern="1200" dirty="0">
              <a:solidFill>
                <a:schemeClr val="bg1"/>
              </a:solidFill>
            </a:rPr>
            <a:t>, </a:t>
          </a:r>
          <a:r>
            <a:rPr lang="zh-TW" altLang="zh-TW" sz="2000" kern="1200" dirty="0">
              <a:solidFill>
                <a:schemeClr val="bg1"/>
              </a:solidFill>
            </a:rPr>
            <a:t>網路服務業務</a:t>
          </a:r>
          <a:endParaRPr lang="zh-TW" altLang="en-US" sz="2000" kern="1200" dirty="0">
            <a:solidFill>
              <a:schemeClr val="bg1"/>
            </a:solidFill>
          </a:endParaRPr>
        </a:p>
      </dsp:txBody>
      <dsp:txXfrm>
        <a:off x="0" y="610680"/>
        <a:ext cx="8686800" cy="2297911"/>
      </dsp:txXfrm>
    </dsp:sp>
    <dsp:sp modelId="{20D8FFA6-7010-44E1-A765-82896FBA9FAD}">
      <dsp:nvSpPr>
        <dsp:cNvPr id="0" name=""/>
        <dsp:cNvSpPr/>
      </dsp:nvSpPr>
      <dsp:spPr>
        <a:xfrm>
          <a:off x="0" y="2768813"/>
          <a:ext cx="8686800" cy="5492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近端支付</a:t>
          </a:r>
        </a:p>
      </dsp:txBody>
      <dsp:txXfrm>
        <a:off x="26813" y="2795626"/>
        <a:ext cx="8633174" cy="495635"/>
      </dsp:txXfrm>
    </dsp:sp>
    <dsp:sp modelId="{F7310E7F-A641-42B8-ACF6-48CB898E97A2}">
      <dsp:nvSpPr>
        <dsp:cNvPr id="0" name=""/>
        <dsp:cNvSpPr/>
      </dsp:nvSpPr>
      <dsp:spPr>
        <a:xfrm>
          <a:off x="0" y="3274008"/>
          <a:ext cx="8686800" cy="66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以行動載具靠近資料讀取設備，完成交易程序</a:t>
          </a:r>
        </a:p>
        <a:p>
          <a:pPr marL="228600" lvl="1" indent="-228600" algn="l" defTabSz="889000">
            <a:lnSpc>
              <a:spcPct val="90000"/>
            </a:lnSpc>
            <a:spcBef>
              <a:spcPct val="0"/>
            </a:spcBef>
            <a:spcAft>
              <a:spcPct val="20000"/>
            </a:spcAft>
            <a:buChar char="•"/>
          </a:pPr>
          <a:r>
            <a:rPr lang="en-US" altLang="zh-TW" sz="2000" kern="1200" dirty="0">
              <a:solidFill>
                <a:schemeClr val="bg1"/>
              </a:solidFill>
            </a:rPr>
            <a:t>NFC, </a:t>
          </a:r>
          <a:r>
            <a:rPr lang="zh-TW" altLang="en-US" sz="2000" kern="1200" dirty="0">
              <a:solidFill>
                <a:schemeClr val="bg1"/>
              </a:solidFill>
            </a:rPr>
            <a:t>掃碼，行動刷卡機 </a:t>
          </a:r>
          <a:r>
            <a:rPr lang="en-US" altLang="zh-TW" sz="2000" kern="1200" dirty="0">
              <a:solidFill>
                <a:schemeClr val="bg1"/>
              </a:solidFill>
            </a:rPr>
            <a:t>(</a:t>
          </a:r>
          <a:r>
            <a:rPr lang="en-US" altLang="zh-TW" sz="2000" kern="1200" dirty="0" err="1">
              <a:solidFill>
                <a:schemeClr val="bg1"/>
              </a:solidFill>
            </a:rPr>
            <a:t>Mpos</a:t>
          </a:r>
          <a:r>
            <a:rPr lang="en-US" altLang="zh-TW" sz="2000" kern="1200" dirty="0">
              <a:solidFill>
                <a:schemeClr val="bg1"/>
              </a:solidFill>
            </a:rPr>
            <a:t>)</a:t>
          </a:r>
          <a:endParaRPr lang="zh-TW" altLang="en-US" sz="2000" kern="1200" dirty="0">
            <a:solidFill>
              <a:schemeClr val="bg1"/>
            </a:solidFill>
          </a:endParaRPr>
        </a:p>
      </dsp:txBody>
      <dsp:txXfrm>
        <a:off x="0" y="3274008"/>
        <a:ext cx="8686800" cy="667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9BB15-8182-44AC-9743-F2524790164A}">
      <dsp:nvSpPr>
        <dsp:cNvPr id="0" name=""/>
        <dsp:cNvSpPr/>
      </dsp:nvSpPr>
      <dsp:spPr>
        <a:xfrm>
          <a:off x="0" y="0"/>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Apple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全球皆可使用</a:t>
          </a:r>
        </a:p>
      </dsp:txBody>
      <dsp:txXfrm>
        <a:off x="1794762" y="0"/>
        <a:ext cx="6712650" cy="932798"/>
      </dsp:txXfrm>
    </dsp:sp>
    <dsp:sp modelId="{4B761580-1342-4A4B-9277-F9D78E2600AF}">
      <dsp:nvSpPr>
        <dsp:cNvPr id="0" name=""/>
        <dsp:cNvSpPr/>
      </dsp:nvSpPr>
      <dsp:spPr>
        <a:xfrm>
          <a:off x="93279" y="93279"/>
          <a:ext cx="1701482" cy="746239"/>
        </a:xfrm>
        <a:prstGeom prst="roundRect">
          <a:avLst>
            <a:gd name="adj" fmla="val 10000"/>
          </a:avLst>
        </a:prstGeom>
        <a:blipFill>
          <a:blip xmlns:r="http://schemas.openxmlformats.org/officeDocument/2006/relationships" r:embed="rId1"/>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472C5-64FC-45B9-9139-E896F3973429}">
      <dsp:nvSpPr>
        <dsp:cNvPr id="0" name=""/>
        <dsp:cNvSpPr/>
      </dsp:nvSpPr>
      <dsp:spPr>
        <a:xfrm>
          <a:off x="0" y="1026078"/>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Samsung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可模擬磁條感應，老刷卡機也能用</a:t>
          </a:r>
        </a:p>
      </dsp:txBody>
      <dsp:txXfrm>
        <a:off x="1794762" y="1026078"/>
        <a:ext cx="6712650" cy="932798"/>
      </dsp:txXfrm>
    </dsp:sp>
    <dsp:sp modelId="{3AAC06AE-06DF-4634-8A54-0F02DF507DA2}">
      <dsp:nvSpPr>
        <dsp:cNvPr id="0" name=""/>
        <dsp:cNvSpPr/>
      </dsp:nvSpPr>
      <dsp:spPr>
        <a:xfrm>
          <a:off x="93398" y="1106404"/>
          <a:ext cx="1701482" cy="746239"/>
        </a:xfrm>
        <a:prstGeom prst="roundRect">
          <a:avLst>
            <a:gd name="adj" fmla="val 10000"/>
          </a:avLst>
        </a:prstGeom>
        <a:blipFill>
          <a:blip xmlns:r="http://schemas.openxmlformats.org/officeDocument/2006/relationships" r:embed="rId2"/>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41972A-51BE-42EF-AED8-E8A0C24FA812}">
      <dsp:nvSpPr>
        <dsp:cNvPr id="0" name=""/>
        <dsp:cNvSpPr/>
      </dsp:nvSpPr>
      <dsp:spPr>
        <a:xfrm>
          <a:off x="0" y="2052157"/>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Google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多數</a:t>
          </a:r>
          <a:r>
            <a:rPr lang="en-US" altLang="zh-TW" sz="1600" kern="1200" dirty="0"/>
            <a:t>Android </a:t>
          </a:r>
          <a:r>
            <a:rPr lang="zh-TW" altLang="en-US" sz="1600" kern="1200" dirty="0"/>
            <a:t>手機都可使用</a:t>
          </a:r>
        </a:p>
      </dsp:txBody>
      <dsp:txXfrm>
        <a:off x="1794762" y="2052157"/>
        <a:ext cx="6712650" cy="932798"/>
      </dsp:txXfrm>
    </dsp:sp>
    <dsp:sp modelId="{0ADB49D0-9ACE-49E0-B77B-082FD157ABAD}">
      <dsp:nvSpPr>
        <dsp:cNvPr id="0" name=""/>
        <dsp:cNvSpPr/>
      </dsp:nvSpPr>
      <dsp:spPr>
        <a:xfrm>
          <a:off x="93279" y="2145437"/>
          <a:ext cx="1701482" cy="746239"/>
        </a:xfrm>
        <a:prstGeom prst="roundRect">
          <a:avLst>
            <a:gd name="adj" fmla="val 10000"/>
          </a:avLst>
        </a:prstGeom>
        <a:blipFill>
          <a:blip xmlns:r="http://schemas.openxmlformats.org/officeDocument/2006/relationships" r:embed="rId3"/>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6407F-110D-447B-BF4F-5DED7EC42FBE}">
      <dsp:nvSpPr>
        <dsp:cNvPr id="0" name=""/>
        <dsp:cNvSpPr/>
      </dsp:nvSpPr>
      <dsp:spPr>
        <a:xfrm>
          <a:off x="0" y="3078236"/>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TW" altLang="en-US" sz="2000" b="1" kern="1200" dirty="0"/>
            <a:t>街口支付</a:t>
          </a:r>
        </a:p>
        <a:p>
          <a:pPr marL="171450" lvl="1" indent="-171450" algn="l" defTabSz="711200">
            <a:lnSpc>
              <a:spcPct val="90000"/>
            </a:lnSpc>
            <a:spcBef>
              <a:spcPct val="0"/>
            </a:spcBef>
            <a:spcAft>
              <a:spcPct val="15000"/>
            </a:spcAft>
            <a:buChar char="•"/>
          </a:pPr>
          <a:r>
            <a:rPr lang="zh-TW" altLang="en-US" sz="1600" kern="1200" dirty="0"/>
            <a:t>支付店家深入小型商店及攤販</a:t>
          </a:r>
        </a:p>
      </dsp:txBody>
      <dsp:txXfrm>
        <a:off x="1794762" y="3078236"/>
        <a:ext cx="6712650" cy="932798"/>
      </dsp:txXfrm>
    </dsp:sp>
    <dsp:sp modelId="{A007F9E7-B20C-44A0-99C6-9A2970466BA7}">
      <dsp:nvSpPr>
        <dsp:cNvPr id="0" name=""/>
        <dsp:cNvSpPr/>
      </dsp:nvSpPr>
      <dsp:spPr>
        <a:xfrm>
          <a:off x="93279" y="3171516"/>
          <a:ext cx="1701482" cy="746239"/>
        </a:xfrm>
        <a:prstGeom prst="roundRect">
          <a:avLst>
            <a:gd name="adj" fmla="val 10000"/>
          </a:avLst>
        </a:prstGeom>
        <a:blipFill>
          <a:blip xmlns:r="http://schemas.openxmlformats.org/officeDocument/2006/relationships" r:embed="rId4"/>
          <a:srcRect/>
          <a:stretch>
            <a:fillRect t="-26000" b="-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08CDF-C5F0-4014-9FB4-8469ED1D89E4}">
      <dsp:nvSpPr>
        <dsp:cNvPr id="0" name=""/>
        <dsp:cNvSpPr/>
      </dsp:nvSpPr>
      <dsp:spPr>
        <a:xfrm>
          <a:off x="0" y="4104315"/>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Line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全台使用人數最多的</a:t>
          </a:r>
          <a:r>
            <a:rPr lang="en-US" altLang="zh-TW" sz="1600" kern="1200" dirty="0"/>
            <a:t>Line</a:t>
          </a:r>
          <a:r>
            <a:rPr lang="zh-TW" altLang="en-US" sz="1600" kern="1200" dirty="0"/>
            <a:t>子系統，不需額外安裝</a:t>
          </a:r>
          <a:r>
            <a:rPr lang="en-US" altLang="zh-TW" sz="1600" kern="1200" dirty="0"/>
            <a:t>App</a:t>
          </a:r>
          <a:endParaRPr lang="zh-TW" altLang="en-US" sz="1600" kern="1200" dirty="0"/>
        </a:p>
      </dsp:txBody>
      <dsp:txXfrm>
        <a:off x="1794762" y="4104315"/>
        <a:ext cx="6712650" cy="932798"/>
      </dsp:txXfrm>
    </dsp:sp>
    <dsp:sp modelId="{516B73A2-E063-4A6C-8349-254741CDAECA}">
      <dsp:nvSpPr>
        <dsp:cNvPr id="0" name=""/>
        <dsp:cNvSpPr/>
      </dsp:nvSpPr>
      <dsp:spPr>
        <a:xfrm>
          <a:off x="93279" y="4197595"/>
          <a:ext cx="1701482" cy="746239"/>
        </a:xfrm>
        <a:prstGeom prst="roundRect">
          <a:avLst>
            <a:gd name="adj" fmla="val 10000"/>
          </a:avLst>
        </a:prstGeom>
        <a:blipFill>
          <a:blip xmlns:r="http://schemas.openxmlformats.org/officeDocument/2006/relationships" r:embed="rId5"/>
          <a:srcRect/>
          <a:stretch>
            <a:fillRect t="-64000" b="-6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139273"/>
          <a:ext cx="7810500" cy="10015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229108" rIns="606182" bIns="99568" numCol="1" spcCol="1270" anchor="t" anchorCtr="0">
          <a:noAutofit/>
        </a:bodyPr>
        <a:lstStyle/>
        <a:p>
          <a:pPr marL="114300" lvl="1" indent="-114300" algn="l" defTabSz="622300" rtl="0">
            <a:lnSpc>
              <a:spcPct val="90000"/>
            </a:lnSpc>
            <a:spcBef>
              <a:spcPct val="0"/>
            </a:spcBef>
            <a:spcAft>
              <a:spcPct val="15000"/>
            </a:spcAft>
            <a:buChar char="•"/>
          </a:pPr>
          <a:r>
            <a:rPr lang="zh-TW" altLang="en-US" sz="1400" b="0" kern="1200" dirty="0"/>
            <a:t>閘門判定卡片真偽，即可開放通過，後續再向發卡行取得交易授權</a:t>
          </a:r>
          <a:endParaRPr lang="en-US" sz="1400" b="0" kern="1200" dirty="0"/>
        </a:p>
        <a:p>
          <a:pPr marL="114300" lvl="1" indent="-114300" algn="l" defTabSz="622300" rtl="0">
            <a:lnSpc>
              <a:spcPct val="90000"/>
            </a:lnSpc>
            <a:spcBef>
              <a:spcPct val="0"/>
            </a:spcBef>
            <a:spcAft>
              <a:spcPct val="15000"/>
            </a:spcAft>
            <a:buChar char="•"/>
          </a:pPr>
          <a:r>
            <a:rPr lang="zh-TW" altLang="en-US" sz="1400" b="0" kern="1200" dirty="0"/>
            <a:t>電子票證感應與信用卡感應在同一台閘機上至少差</a:t>
          </a:r>
          <a:r>
            <a:rPr lang="en-US" sz="1400" b="0" kern="1200" dirty="0"/>
            <a:t>15cm</a:t>
          </a:r>
        </a:p>
      </dsp:txBody>
      <dsp:txXfrm>
        <a:off x="0" y="139273"/>
        <a:ext cx="7810500" cy="1001599"/>
      </dsp:txXfrm>
    </dsp:sp>
    <dsp:sp modelId="{9D1AF6DF-8EBD-4BA9-AB1C-83666B416551}">
      <dsp:nvSpPr>
        <dsp:cNvPr id="0" name=""/>
        <dsp:cNvSpPr/>
      </dsp:nvSpPr>
      <dsp:spPr>
        <a:xfrm>
          <a:off x="307581" y="0"/>
          <a:ext cx="4126209" cy="324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zh-TW" altLang="en-US" sz="1800" kern="1200" dirty="0"/>
            <a:t>原理</a:t>
          </a:r>
          <a:endParaRPr lang="en-US" sz="1800" b="1" kern="1200" dirty="0"/>
        </a:p>
      </dsp:txBody>
      <dsp:txXfrm>
        <a:off x="307581" y="0"/>
        <a:ext cx="4126209" cy="324720"/>
      </dsp:txXfrm>
    </dsp:sp>
    <dsp:sp modelId="{F901923D-E6E1-47FE-BE41-8B8C66EFA3AF}">
      <dsp:nvSpPr>
        <dsp:cNvPr id="0" name=""/>
        <dsp:cNvSpPr/>
      </dsp:nvSpPr>
      <dsp:spPr>
        <a:xfrm>
          <a:off x="0" y="1397954"/>
          <a:ext cx="7810500" cy="1593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229108" rIns="606182" bIns="99568" numCol="1" spcCol="1270" anchor="t" anchorCtr="0">
          <a:noAutofit/>
        </a:bodyPr>
        <a:lstStyle/>
        <a:p>
          <a:pPr marL="114300" lvl="1" indent="-114300" algn="l" defTabSz="622300" rtl="0">
            <a:lnSpc>
              <a:spcPct val="90000"/>
            </a:lnSpc>
            <a:spcBef>
              <a:spcPct val="0"/>
            </a:spcBef>
            <a:spcAft>
              <a:spcPct val="15000"/>
            </a:spcAft>
            <a:buChar char="•"/>
          </a:pPr>
          <a:r>
            <a:rPr lang="zh-TW" altLang="en-US" sz="1400" kern="1200" dirty="0"/>
            <a:t>減少假鈔及現金審查流程</a:t>
          </a:r>
          <a:endParaRPr lang="en-US" sz="1400" kern="1200" dirty="0"/>
        </a:p>
        <a:p>
          <a:pPr marL="114300" lvl="1" indent="-114300" algn="l" defTabSz="622300" rtl="0">
            <a:lnSpc>
              <a:spcPct val="90000"/>
            </a:lnSpc>
            <a:spcBef>
              <a:spcPct val="0"/>
            </a:spcBef>
            <a:spcAft>
              <a:spcPct val="15000"/>
            </a:spcAft>
            <a:buChar char="•"/>
          </a:pPr>
          <a:r>
            <a:rPr lang="zh-TW" altLang="en-US" sz="1400" kern="1200" dirty="0"/>
            <a:t>票務成本降低</a:t>
          </a:r>
          <a:endParaRPr lang="en-US" sz="1400" kern="1200" dirty="0"/>
        </a:p>
        <a:p>
          <a:pPr marL="114300" lvl="1" indent="-114300" algn="l" defTabSz="622300" rtl="0">
            <a:lnSpc>
              <a:spcPct val="90000"/>
            </a:lnSpc>
            <a:spcBef>
              <a:spcPct val="0"/>
            </a:spcBef>
            <a:spcAft>
              <a:spcPct val="15000"/>
            </a:spcAft>
            <a:buChar char="•"/>
          </a:pPr>
          <a:r>
            <a:rPr lang="zh-TW" altLang="en-US" sz="1400" kern="1200" dirty="0"/>
            <a:t>用更少秒數通過閘門，提高大眾運輸使用率</a:t>
          </a:r>
          <a:endParaRPr lang="en-US" sz="1400" kern="1200" dirty="0"/>
        </a:p>
        <a:p>
          <a:pPr marL="114300" lvl="1" indent="-114300" algn="l" defTabSz="622300" rtl="0">
            <a:lnSpc>
              <a:spcPct val="90000"/>
            </a:lnSpc>
            <a:spcBef>
              <a:spcPct val="0"/>
            </a:spcBef>
            <a:spcAft>
              <a:spcPct val="15000"/>
            </a:spcAft>
            <a:buChar char="•"/>
          </a:pPr>
          <a:r>
            <a:rPr lang="zh-TW" altLang="en-US" sz="1400" kern="1200" dirty="0"/>
            <a:t>境外旅客可更方便購票</a:t>
          </a:r>
          <a:endParaRPr lang="en-US" sz="1400" kern="1200" dirty="0"/>
        </a:p>
      </dsp:txBody>
      <dsp:txXfrm>
        <a:off x="0" y="1397954"/>
        <a:ext cx="7810500" cy="1593900"/>
      </dsp:txXfrm>
    </dsp:sp>
    <dsp:sp modelId="{E022AD64-6C14-41D5-BC9F-2BFBC0D6C3E0}">
      <dsp:nvSpPr>
        <dsp:cNvPr id="0" name=""/>
        <dsp:cNvSpPr/>
      </dsp:nvSpPr>
      <dsp:spPr>
        <a:xfrm>
          <a:off x="302625" y="1240134"/>
          <a:ext cx="4095755" cy="324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zh-TW" altLang="en-US" sz="1800" kern="1200" dirty="0"/>
            <a:t>開放式支付好處</a:t>
          </a:r>
          <a:endParaRPr lang="en-US" sz="1800" kern="1200" dirty="0"/>
        </a:p>
      </dsp:txBody>
      <dsp:txXfrm>
        <a:off x="302625" y="1240134"/>
        <a:ext cx="4095755" cy="324720"/>
      </dsp:txXfrm>
    </dsp:sp>
    <dsp:sp modelId="{3C6D13E9-035D-48C2-B157-0FA2B30F21B6}">
      <dsp:nvSpPr>
        <dsp:cNvPr id="0" name=""/>
        <dsp:cNvSpPr/>
      </dsp:nvSpPr>
      <dsp:spPr>
        <a:xfrm>
          <a:off x="0" y="3213614"/>
          <a:ext cx="7810500" cy="606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229108" rIns="606182"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zh-TW" altLang="en-US" sz="1400" kern="1200" dirty="0"/>
            <a:t>需確保信用卡讀卡機能在高溫環境下正常運行</a:t>
          </a:r>
          <a:endParaRPr lang="en-US" sz="1400" kern="1200" dirty="0"/>
        </a:p>
      </dsp:txBody>
      <dsp:txXfrm>
        <a:off x="0" y="3213614"/>
        <a:ext cx="7810500" cy="606375"/>
      </dsp:txXfrm>
    </dsp:sp>
    <dsp:sp modelId="{51995420-F191-467D-9BF2-AC4D4D44A822}">
      <dsp:nvSpPr>
        <dsp:cNvPr id="0" name=""/>
        <dsp:cNvSpPr/>
      </dsp:nvSpPr>
      <dsp:spPr>
        <a:xfrm>
          <a:off x="374634" y="3051966"/>
          <a:ext cx="3017594" cy="324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marL="0" lvl="0" indent="0" algn="l" defTabSz="800100" rtl="0">
            <a:lnSpc>
              <a:spcPct val="90000"/>
            </a:lnSpc>
            <a:spcBef>
              <a:spcPct val="0"/>
            </a:spcBef>
            <a:spcAft>
              <a:spcPct val="35000"/>
            </a:spcAft>
            <a:buNone/>
          </a:pPr>
          <a:r>
            <a:rPr lang="zh-TW" altLang="en-US" sz="1800" kern="1200" dirty="0"/>
            <a:t>目前技術挑戰</a:t>
          </a:r>
          <a:endParaRPr lang="en-US" sz="1800" kern="1200" dirty="0"/>
        </a:p>
      </dsp:txBody>
      <dsp:txXfrm>
        <a:off x="374634" y="3051966"/>
        <a:ext cx="3017594" cy="3247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kumimoji="0" sz="1200" smtClean="0">
                <a:latin typeface="+mn-lt"/>
                <a:ea typeface="+mn-ea"/>
              </a:defRPr>
            </a:lvl1pPr>
          </a:lstStyle>
          <a:p>
            <a:pPr>
              <a:defRPr/>
            </a:pPr>
            <a:fld id="{67244A89-D907-4CA2-91C0-15D8497B13B8}" type="datetimeFigureOut">
              <a:rPr lang="en-US"/>
              <a:pPr>
                <a:defRPr/>
              </a:pPr>
              <a:t>8/22/2018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7486B908-942B-4C10-A020-A0A2F0FF1009}"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zh-TW" altLang="en-US"/>
              <a:t>逼逼叫</a:t>
            </a:r>
          </a:p>
        </p:txBody>
      </p:sp>
      <p:sp>
        <p:nvSpPr>
          <p:cNvPr id="9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8C8A3C1-CC5C-4CC3-8796-3E86DC80ADE2}" type="slidenum">
              <a:rPr kumimoji="0" lang="en-US" altLang="zh-TW">
                <a:latin typeface="Calibri" panose="020F0502020204030204" pitchFamily="34" charset="0"/>
              </a:rPr>
              <a:pPr/>
              <a:t>1</a:t>
            </a:fld>
            <a:endParaRPr kumimoji="0" lang="en-US" altLang="zh-TW"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Apple Pay</a:t>
            </a:r>
            <a:r>
              <a:rPr lang="zh-TW" altLang="en-US" dirty="0"/>
              <a:t>是一個將傳統銀行信用卡支付流程數位化的一種行動支付服務，能讓蘋果的行動裝置與銷售時點情報系統（</a:t>
            </a:r>
            <a:r>
              <a:rPr lang="en-US" altLang="zh-TW" dirty="0"/>
              <a:t>POS</a:t>
            </a:r>
            <a:r>
              <a:rPr lang="zh-TW" altLang="en-US" dirty="0"/>
              <a:t>）間透過近場通訊（</a:t>
            </a:r>
            <a:r>
              <a:rPr lang="en-US" altLang="zh-TW" dirty="0"/>
              <a:t>NFC</a:t>
            </a:r>
            <a:r>
              <a:rPr lang="zh-TW" altLang="en-US" dirty="0"/>
              <a:t>）、一個「專門負責儲存經過加密之付款資訊的晶片」（</a:t>
            </a:r>
            <a:r>
              <a:rPr lang="en-US" altLang="zh-TW" dirty="0"/>
              <a:t>Secure Element</a:t>
            </a:r>
            <a:r>
              <a:rPr lang="zh-TW" altLang="en-US" dirty="0"/>
              <a:t>）以及蘋果的 </a:t>
            </a:r>
            <a:r>
              <a:rPr lang="en-US" altLang="zh-TW" dirty="0"/>
              <a:t>Touch ID </a:t>
            </a:r>
            <a:r>
              <a:rPr lang="zh-TW" altLang="en-US" dirty="0"/>
              <a:t>和 </a:t>
            </a:r>
            <a:r>
              <a:rPr lang="en-US" altLang="zh-TW" dirty="0"/>
              <a:t>Wallet </a:t>
            </a:r>
            <a:r>
              <a:rPr lang="zh-TW" altLang="en-US" dirty="0"/>
              <a:t>互相傳遞資訊。當用戶在</a:t>
            </a:r>
            <a:r>
              <a:rPr lang="en-US" altLang="zh-TW" dirty="0"/>
              <a:t>Apple Pay</a:t>
            </a:r>
            <a:r>
              <a:rPr lang="zh-TW" altLang="en-US" dirty="0"/>
              <a:t>裡註冊手邊信用卡時，用戶先把申請資料傳到發卡銀行去，銀行收到並確認身份符合，授權、資料無誤後，會送到代碼服務商（</a:t>
            </a:r>
            <a:r>
              <a:rPr lang="en-US" altLang="zh-TW" dirty="0"/>
              <a:t>TSP</a:t>
            </a:r>
            <a:r>
              <a:rPr lang="zh-TW" altLang="en-US" dirty="0"/>
              <a:t>，如</a:t>
            </a:r>
            <a:r>
              <a:rPr lang="en-US" altLang="zh-TW" dirty="0"/>
              <a:t>VISA</a:t>
            </a:r>
            <a:r>
              <a:rPr lang="zh-TW" altLang="en-US" dirty="0"/>
              <a:t>、</a:t>
            </a:r>
            <a:r>
              <a:rPr lang="en-US" altLang="zh-TW" dirty="0"/>
              <a:t>MasterCard</a:t>
            </a:r>
            <a:r>
              <a:rPr lang="zh-TW" altLang="en-US" dirty="0"/>
              <a:t>或銀行自建的系統</a:t>
            </a:r>
            <a:r>
              <a:rPr lang="en-US" altLang="zh-TW" dirty="0"/>
              <a:t>…</a:t>
            </a:r>
            <a:r>
              <a:rPr lang="zh-TW" altLang="en-US" dirty="0"/>
              <a:t>等），並迅速產生一組代碼，再把這組代碼回傳到</a:t>
            </a:r>
            <a:r>
              <a:rPr lang="en-US" altLang="zh-TW" dirty="0"/>
              <a:t>Apple Pay</a:t>
            </a:r>
            <a:r>
              <a:rPr lang="zh-TW" altLang="en-US" dirty="0"/>
              <a:t>錢包裡，完成註冊。這組代碼就是以後交易時，跟刷卡終端機（商家）、銀行、聯合信用卡處理中心溝通的數字。</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14</a:t>
            </a:fld>
            <a:endParaRPr lang="en-US" altLang="zh-TW"/>
          </a:p>
        </p:txBody>
      </p:sp>
    </p:spTree>
    <p:extLst>
      <p:ext uri="{BB962C8B-B14F-4D97-AF65-F5344CB8AC3E}">
        <p14:creationId xmlns:p14="http://schemas.microsoft.com/office/powerpoint/2010/main" val="89565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卡號只會在發卡組織與發卡機構內部流通</a:t>
            </a:r>
          </a:p>
          <a:p>
            <a:r>
              <a:rPr lang="zh-TW" altLang="en-US" dirty="0"/>
              <a:t>代碼會動態改變</a:t>
            </a:r>
          </a:p>
          <a:p>
            <a:r>
              <a:rPr lang="zh-TW" altLang="en-US" dirty="0"/>
              <a:t>限定代碼可限定使用機會、有效期間、平台，特定裝置</a:t>
            </a:r>
          </a:p>
          <a:p>
            <a:r>
              <a:rPr lang="en-US" altLang="zh-TW" dirty="0"/>
              <a:t>Apple Pay </a:t>
            </a:r>
            <a:r>
              <a:rPr lang="zh-TW" altLang="en-US" dirty="0"/>
              <a:t>採用機制是限定代碼只有 </a:t>
            </a:r>
            <a:r>
              <a:rPr lang="en-US" altLang="zh-TW" dirty="0"/>
              <a:t>1 </a:t>
            </a:r>
            <a:r>
              <a:rPr lang="zh-TW" altLang="en-US" dirty="0"/>
              <a:t>次交易機會，之後就會失效</a:t>
            </a:r>
          </a:p>
          <a:p>
            <a:r>
              <a:rPr lang="zh-TW" altLang="en-US" dirty="0"/>
              <a:t>降低了消費者卡片被盜刷、偽製的風險</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15</a:t>
            </a:fld>
            <a:endParaRPr lang="en-US" altLang="zh-TW"/>
          </a:p>
        </p:txBody>
      </p:sp>
    </p:spTree>
    <p:extLst>
      <p:ext uri="{BB962C8B-B14F-4D97-AF65-F5344CB8AC3E}">
        <p14:creationId xmlns:p14="http://schemas.microsoft.com/office/powerpoint/2010/main" val="328117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r>
              <a:rPr lang="zh-TW" altLang="en-US" dirty="0"/>
              <a:t>無法在交易之前快速的選擇卡片。只會使用預設信用卡進行支付，不會跳出來讓你選，想換張卡消費，你就得提早先拿出來開啟 </a:t>
            </a:r>
            <a:r>
              <a:rPr lang="en-US" altLang="zh-TW" dirty="0"/>
              <a:t>APP </a:t>
            </a:r>
            <a:r>
              <a:rPr lang="zh-TW" altLang="en-US" dirty="0"/>
              <a:t>去修正預設的信用卡</a:t>
            </a:r>
            <a:endParaRPr lang="en-US" altLang="zh-TW" dirty="0"/>
          </a:p>
          <a:p>
            <a:r>
              <a:rPr lang="en-US" altLang="zh-TW" dirty="0"/>
              <a:t>Samsung &amp; Apple </a:t>
            </a:r>
            <a:r>
              <a:rPr lang="zh-TW" altLang="en-US" dirty="0"/>
              <a:t>交易時會自動開啟</a:t>
            </a:r>
            <a:r>
              <a:rPr lang="en-US" altLang="zh-TW" dirty="0"/>
              <a:t>NFC</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17</a:t>
            </a:fld>
            <a:endParaRPr lang="en-US" altLang="zh-TW"/>
          </a:p>
        </p:txBody>
      </p:sp>
    </p:spTree>
    <p:extLst>
      <p:ext uri="{BB962C8B-B14F-4D97-AF65-F5344CB8AC3E}">
        <p14:creationId xmlns:p14="http://schemas.microsoft.com/office/powerpoint/2010/main" val="1217642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p>
          <a:p>
            <a:r>
              <a:rPr lang="en-US" altLang="zh-TW" dirty="0"/>
              <a:t>       </a:t>
            </a:r>
            <a:r>
              <a:rPr lang="zh-TW" altLang="en-US" dirty="0"/>
              <a:t>只使用一張卡的使用者最適合，手機都設定開啟</a:t>
            </a:r>
            <a:r>
              <a:rPr lang="en-US" altLang="zh-TW" dirty="0"/>
              <a:t>NFC</a:t>
            </a:r>
            <a:r>
              <a:rPr lang="zh-TW" altLang="en-US" dirty="0"/>
              <a:t>時，刷卡快速</a:t>
            </a:r>
          </a:p>
          <a:p>
            <a:r>
              <a:rPr lang="en-US" altLang="zh-TW" dirty="0"/>
              <a:t>Samsung Pay</a:t>
            </a:r>
          </a:p>
          <a:p>
            <a:r>
              <a:rPr lang="zh-TW" altLang="en-US" dirty="0"/>
              <a:t>有</a:t>
            </a:r>
            <a:r>
              <a:rPr lang="en-US" altLang="zh-TW" dirty="0"/>
              <a:t>MST</a:t>
            </a:r>
            <a:r>
              <a:rPr lang="zh-TW" altLang="en-US" dirty="0"/>
              <a:t>技術加持，支援條碼式刷卡機</a:t>
            </a:r>
          </a:p>
          <a:p>
            <a:r>
              <a:rPr lang="zh-TW" altLang="en-US" dirty="0"/>
              <a:t>擁有最高適應力</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18</a:t>
            </a:fld>
            <a:endParaRPr lang="en-US" altLang="zh-TW"/>
          </a:p>
        </p:txBody>
      </p:sp>
    </p:spTree>
    <p:extLst>
      <p:ext uri="{BB962C8B-B14F-4D97-AF65-F5344CB8AC3E}">
        <p14:creationId xmlns:p14="http://schemas.microsoft.com/office/powerpoint/2010/main" val="13157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根據您選擇的裝置鎖定設定，每次將手錶佩戴在手腕上或是自從上次脫下手錶後要進行第一次付款時，您都必須輸入 </a:t>
            </a:r>
            <a:r>
              <a:rPr lang="en-US" altLang="zh-TW" dirty="0"/>
              <a:t>PIN </a:t>
            </a:r>
            <a:r>
              <a:rPr lang="zh-TW" altLang="en-US" dirty="0"/>
              <a:t>碼才能將手錶解鎖。</a:t>
            </a:r>
          </a:p>
          <a:p>
            <a:r>
              <a:rPr lang="zh-TW" altLang="en-US" dirty="0"/>
              <a:t>根據</a:t>
            </a:r>
            <a:r>
              <a:rPr lang="en-US" altLang="zh-TW" dirty="0"/>
              <a:t>Visa</a:t>
            </a:r>
            <a:r>
              <a:rPr lang="zh-TW" altLang="en-US" dirty="0"/>
              <a:t>消費者支付習慣調查，相對於手機，超過</a:t>
            </a:r>
            <a:r>
              <a:rPr lang="en-US" altLang="zh-TW" dirty="0"/>
              <a:t>85%</a:t>
            </a:r>
            <a:r>
              <a:rPr lang="zh-TW" altLang="en-US" dirty="0"/>
              <a:t>的消費者認為穿戴式裝置有助於節省結帳時間並提高效率。且擁有穿戴式支付裝置的消費者，會購買更多商品，尤其在服飾、個人護理產品、健康食品與藥物、旅行等類別中，差異更大。但也有超過</a:t>
            </a:r>
            <a:r>
              <a:rPr lang="en-US" altLang="zh-TW" dirty="0"/>
              <a:t>70%</a:t>
            </a:r>
            <a:r>
              <a:rPr lang="zh-TW" altLang="en-US" dirty="0"/>
              <a:t>的受訪者擔心因為穿戴式支付裝置而使個人資料遭盜用，成為推廣穿戴式裝置時最大的困難點。</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20</a:t>
            </a:fld>
            <a:endParaRPr lang="en-US" altLang="zh-TW"/>
          </a:p>
        </p:txBody>
      </p:sp>
    </p:spTree>
    <p:extLst>
      <p:ext uri="{BB962C8B-B14F-4D97-AF65-F5344CB8AC3E}">
        <p14:creationId xmlns:p14="http://schemas.microsoft.com/office/powerpoint/2010/main" val="10215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zh-TW" altLang="en-US"/>
              <a:t>比較原交易授權路徑</a:t>
            </a:r>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76CEDEF-1674-4402-9A73-63D09A9F98BB}" type="slidenum">
              <a:rPr kumimoji="0" lang="en-US" altLang="zh-TW">
                <a:latin typeface="Calibri" panose="020F0502020204030204" pitchFamily="34" charset="0"/>
              </a:rPr>
              <a:pPr/>
              <a:t>22</a:t>
            </a:fld>
            <a:endParaRPr kumimoji="0" lang="en-US" altLang="zh-TW"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行動存取設備（如手機及平板電腦等）</a:t>
            </a:r>
            <a:endParaRPr lang="en-US" altLang="zh-TW" dirty="0"/>
          </a:p>
          <a:p>
            <a:r>
              <a:rPr lang="zh-TW" altLang="en-US" dirty="0"/>
              <a:t>近距離無線通訊（</a:t>
            </a:r>
            <a:r>
              <a:rPr lang="en-US" altLang="zh-TW" dirty="0"/>
              <a:t>Near Field Communication</a:t>
            </a:r>
            <a:r>
              <a:rPr lang="zh-TW" altLang="en-US" dirty="0"/>
              <a:t>；</a:t>
            </a:r>
            <a:r>
              <a:rPr lang="en-US" altLang="zh-TW" dirty="0"/>
              <a:t>NFC1</a:t>
            </a:r>
            <a:r>
              <a:rPr lang="zh-TW" altLang="en-US" dirty="0"/>
              <a:t>）</a:t>
            </a:r>
            <a:endParaRPr lang="en-US" altLang="zh-TW" dirty="0"/>
          </a:p>
          <a:p>
            <a:r>
              <a:rPr lang="zh-TW" altLang="en-US" dirty="0"/>
              <a:t>年國際清算銀行（</a:t>
            </a:r>
            <a:r>
              <a:rPr lang="en-US" altLang="zh-TW" dirty="0"/>
              <a:t>Bank for International Settlements</a:t>
            </a:r>
            <a:r>
              <a:rPr lang="zh-TW" altLang="en-US" dirty="0"/>
              <a:t>）零售支付工具創新報告（</a:t>
            </a:r>
            <a:r>
              <a:rPr lang="en-US" altLang="zh-TW" dirty="0"/>
              <a:t>Innovations in retail payments</a:t>
            </a:r>
            <a:r>
              <a:rPr lang="zh-TW" altLang="en-US" dirty="0"/>
              <a:t>）</a:t>
            </a:r>
            <a:endParaRPr lang="en-US" altLang="zh-TW" dirty="0"/>
          </a:p>
          <a:p>
            <a:endParaRPr lang="en-US" altLang="zh-TW" dirty="0"/>
          </a:p>
          <a:p>
            <a:r>
              <a:rPr lang="zh-TW" altLang="en-US" dirty="0"/>
              <a:t>美國媒體研究機構 </a:t>
            </a:r>
            <a:r>
              <a:rPr lang="en-US" altLang="zh-TW" dirty="0"/>
              <a:t>BI Intelligence</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a:t>
            </a:fld>
            <a:endParaRPr lang="en-US" altLang="zh-TW"/>
          </a:p>
        </p:txBody>
      </p:sp>
    </p:spTree>
    <p:extLst>
      <p:ext uri="{BB962C8B-B14F-4D97-AF65-F5344CB8AC3E}">
        <p14:creationId xmlns:p14="http://schemas.microsoft.com/office/powerpoint/2010/main" val="186436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所謂行動支付簡單來說就是將實體的信用卡、悠遊卡或是店家的儲值卡虛擬化，存在行動裝置中，透過行動裝置進行付款，不需使用現金、信用卡、票劵等</a:t>
            </a:r>
          </a:p>
          <a:p>
            <a:r>
              <a:rPr lang="zh-TW" altLang="en-US" dirty="0"/>
              <a:t>又可以因為裝置靠近程度分為近端與遠端</a:t>
            </a:r>
            <a:endParaRPr lang="en-US" altLang="zh-TW" dirty="0"/>
          </a:p>
          <a:p>
            <a:endParaRPr lang="en-US" altLang="zh-TW" dirty="0"/>
          </a:p>
          <a:p>
            <a:r>
              <a:rPr lang="en-US" altLang="zh-TW" dirty="0"/>
              <a:t>1.</a:t>
            </a:r>
            <a:r>
              <a:rPr lang="en-US" altLang="zh-TW" baseline="0" dirty="0"/>
              <a:t> </a:t>
            </a:r>
            <a:r>
              <a:rPr lang="zh-TW" altLang="en-US" dirty="0"/>
              <a:t>遠端支付</a:t>
            </a:r>
            <a:r>
              <a:rPr lang="en-US" altLang="zh-TW" dirty="0"/>
              <a:t>:</a:t>
            </a:r>
            <a:r>
              <a:rPr lang="zh-TW" altLang="en-US" dirty="0"/>
              <a:t>不需將手機或行動裝置靠近任何感應器、讀卡機，就可以完成支付作業</a:t>
            </a:r>
          </a:p>
          <a:p>
            <a:endParaRPr lang="en-US" altLang="zh-TW" dirty="0"/>
          </a:p>
          <a:p>
            <a:r>
              <a:rPr lang="en-US" altLang="zh-TW" dirty="0"/>
              <a:t>2. </a:t>
            </a:r>
            <a:r>
              <a:rPr lang="zh-TW" altLang="en-US" dirty="0"/>
              <a:t>近端支付</a:t>
            </a:r>
            <a:r>
              <a:rPr lang="en-US" altLang="zh-TW" dirty="0"/>
              <a:t>:</a:t>
            </a:r>
            <a:r>
              <a:rPr lang="zh-TW" altLang="en-US" dirty="0"/>
              <a:t>以行動載具靠近資料讀取設備，完成交易程序 </a:t>
            </a:r>
            <a:r>
              <a:rPr lang="en-US" altLang="zh-TW" dirty="0"/>
              <a:t>(</a:t>
            </a:r>
            <a:r>
              <a:rPr lang="zh-TW" altLang="en-US" dirty="0"/>
              <a:t>此次報告範疇</a:t>
            </a:r>
            <a:r>
              <a:rPr lang="en-US" altLang="zh-TW" dirty="0"/>
              <a: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3</a:t>
            </a:fld>
            <a:endParaRPr lang="en-US" altLang="zh-TW"/>
          </a:p>
        </p:txBody>
      </p:sp>
    </p:spTree>
    <p:extLst>
      <p:ext uri="{BB962C8B-B14F-4D97-AF65-F5344CB8AC3E}">
        <p14:creationId xmlns:p14="http://schemas.microsoft.com/office/powerpoint/2010/main" val="8545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各項繳費及轉帳等網路銀行 </a:t>
            </a:r>
            <a:r>
              <a:rPr lang="en-US" altLang="zh-TW" dirty="0"/>
              <a:t>App </a:t>
            </a:r>
            <a:r>
              <a:rPr lang="zh-TW" altLang="en-US" dirty="0"/>
              <a:t>模式，以及第三方支付業務提供之行動購物模式，或由國際發卡機構主導之各</a:t>
            </a:r>
          </a:p>
          <a:p>
            <a:r>
              <a:rPr lang="zh-TW" altLang="en-US" dirty="0"/>
              <a:t>類網路服務業務等</a:t>
            </a:r>
            <a:endParaRPr lang="en-US" altLang="zh-TW" dirty="0"/>
          </a:p>
          <a:p>
            <a:endParaRPr lang="en-US" altLang="zh-TW" dirty="0"/>
          </a:p>
          <a:p>
            <a:r>
              <a:rPr lang="zh-TW" altLang="en-US" dirty="0"/>
              <a:t>相對於遠端支付模式發展已日趨成熟，各國近端支付模式尚處於摸索試驗階段，且仍存在若干支付制度規範、相關技術標準及設備普及率等問題與發展</a:t>
            </a:r>
          </a:p>
          <a:p>
            <a:r>
              <a:rPr lang="zh-TW" altLang="en-US" dirty="0"/>
              <a:t>障礙尚待克服</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4</a:t>
            </a:fld>
            <a:endParaRPr lang="en-US" altLang="zh-TW"/>
          </a:p>
        </p:txBody>
      </p:sp>
    </p:spTree>
    <p:extLst>
      <p:ext uri="{BB962C8B-B14F-4D97-AF65-F5344CB8AC3E}">
        <p14:creationId xmlns:p14="http://schemas.microsoft.com/office/powerpoint/2010/main" val="427095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1</a:t>
            </a:r>
          </a:p>
          <a:p>
            <a:pPr eaLnBrk="1" hangingPunct="1">
              <a:spcBef>
                <a:spcPct val="0"/>
              </a:spcBef>
            </a:pPr>
            <a:r>
              <a:rPr lang="en-US" altLang="zh-TW" dirty="0"/>
              <a:t>NFC </a:t>
            </a:r>
            <a:r>
              <a:rPr lang="zh-TW" altLang="en-US" dirty="0"/>
              <a:t>又稱近距離無線通訊，乃從短距離的 </a:t>
            </a:r>
            <a:r>
              <a:rPr lang="en-US" altLang="zh-TW" dirty="0"/>
              <a:t>RF</a:t>
            </a:r>
            <a:r>
              <a:rPr lang="zh-TW" altLang="en-US" dirty="0"/>
              <a:t>（射頻）通訊技術演進而來，容許電子裝置間在 </a:t>
            </a:r>
            <a:r>
              <a:rPr lang="en-US" altLang="zh-TW" dirty="0"/>
              <a:t>10 </a:t>
            </a:r>
            <a:r>
              <a:rPr lang="zh-TW" altLang="en-US" dirty="0"/>
              <a:t>公分內</a:t>
            </a:r>
          </a:p>
          <a:p>
            <a:pPr eaLnBrk="1" hangingPunct="1">
              <a:spcBef>
                <a:spcPct val="0"/>
              </a:spcBef>
            </a:pPr>
            <a:r>
              <a:rPr lang="zh-TW" altLang="en-US" dirty="0"/>
              <a:t>進行非接觸式點對點的資料傳輸，廣泛應用於日常生活中，如悠遊卡、門禁卡</a:t>
            </a:r>
            <a:r>
              <a:rPr lang="en-US" altLang="zh-TW" dirty="0"/>
              <a:t>/</a:t>
            </a:r>
            <a:r>
              <a:rPr lang="zh-TW" altLang="en-US" dirty="0"/>
              <a:t>識別證等均屬於 </a:t>
            </a:r>
            <a:r>
              <a:rPr lang="en-US" altLang="zh-TW" dirty="0"/>
              <a:t>NFC </a:t>
            </a:r>
            <a:r>
              <a:rPr lang="zh-TW" altLang="en-US" dirty="0"/>
              <a:t>應用</a:t>
            </a:r>
          </a:p>
          <a:p>
            <a:pPr eaLnBrk="1" hangingPunct="1">
              <a:spcBef>
                <a:spcPct val="0"/>
              </a:spcBef>
            </a:pPr>
            <a:r>
              <a:rPr lang="zh-TW" altLang="en-US" dirty="0"/>
              <a:t>的一環</a:t>
            </a:r>
            <a:endParaRPr lang="en-US" altLang="zh-TW" dirty="0"/>
          </a:p>
          <a:p>
            <a:pPr eaLnBrk="1" hangingPunct="1">
              <a:spcBef>
                <a:spcPct val="0"/>
              </a:spcBef>
            </a:pPr>
            <a:endParaRPr lang="en-US" altLang="zh-TW"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7D3832B-EE57-429A-8286-973E8C122BBB}" type="slidenum">
              <a:rPr kumimoji="0" lang="en-US" altLang="zh-TW">
                <a:latin typeface="Calibri" panose="020F0502020204030204" pitchFamily="34" charset="0"/>
              </a:rPr>
              <a:pPr/>
              <a:t>6</a:t>
            </a:fld>
            <a:endParaRPr kumimoji="0" lang="en-US" altLang="zh-TW"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zh-TW" altLang="en-US" dirty="0"/>
              <a:t>電子支付功能</a:t>
            </a:r>
            <a:r>
              <a:rPr lang="en-US" altLang="zh-TW" dirty="0"/>
              <a:t>:</a:t>
            </a:r>
            <a:r>
              <a:rPr lang="zh-TW" altLang="en-US" dirty="0"/>
              <a:t>儲值</a:t>
            </a:r>
            <a:r>
              <a:rPr lang="en-US" altLang="zh-TW" dirty="0">
                <a:sym typeface="Wingdings" panose="05000000000000000000" pitchFamily="2" charset="2"/>
              </a:rPr>
              <a:t></a:t>
            </a:r>
            <a:r>
              <a:rPr lang="zh-TW" altLang="en-US" dirty="0">
                <a:sym typeface="Wingdings" panose="05000000000000000000" pitchFamily="2" charset="2"/>
              </a:rPr>
              <a:t>類似小小隨身銀行</a:t>
            </a:r>
            <a:endParaRPr lang="en-US" altLang="zh-TW" dirty="0">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dirty="0">
                <a:sym typeface="Wingdings" panose="05000000000000000000" pitchFamily="2" charset="2"/>
              </a:rPr>
              <a:t>第三方支付</a:t>
            </a:r>
            <a:r>
              <a:rPr lang="en-US" altLang="zh-TW" dirty="0">
                <a:sym typeface="Wingdings" panose="05000000000000000000" pitchFamily="2" charset="2"/>
              </a:rPr>
              <a:t>:</a:t>
            </a:r>
            <a:r>
              <a:rPr lang="zh-TW" altLang="en-US" sz="1200" dirty="0">
                <a:solidFill>
                  <a:schemeClr val="accent1"/>
                </a:solidFill>
                <a:ea typeface="+mn-ea"/>
                <a:cs typeface="+mn-cs"/>
              </a:rPr>
              <a:t>可綁定信用卡或金融卡，業者會提供購物金，為變相的儲值</a:t>
            </a:r>
            <a:endParaRPr lang="en-US" altLang="zh-TW" sz="1200" dirty="0">
              <a:solidFill>
                <a:schemeClr val="accent1"/>
              </a:solidFill>
              <a:ea typeface="+mn-ea"/>
              <a:cs typeface="+mn-cs"/>
            </a:endParaRPr>
          </a:p>
          <a:p>
            <a:pPr eaLnBrk="1" hangingPunct="1">
              <a:spcBef>
                <a:spcPct val="0"/>
              </a:spcBef>
            </a:pPr>
            <a:endParaRPr lang="en-US" altLang="zh-TW" dirty="0">
              <a:sym typeface="Wingdings" panose="05000000000000000000" pitchFamily="2" charset="2"/>
            </a:endParaRPr>
          </a:p>
          <a:p>
            <a:pPr eaLnBrk="1" hangingPunct="1">
              <a:spcBef>
                <a:spcPct val="0"/>
              </a:spcBef>
            </a:pPr>
            <a:r>
              <a:rPr lang="zh-TW" altLang="en-US" dirty="0">
                <a:sym typeface="Wingdings" panose="05000000000000000000" pitchFamily="2" charset="2"/>
              </a:rPr>
              <a:t>在臺灣所謂的電子票證指的是「以電子、磁力或光學</a:t>
            </a:r>
          </a:p>
          <a:p>
            <a:pPr eaLnBrk="1" hangingPunct="1">
              <a:spcBef>
                <a:spcPct val="0"/>
              </a:spcBef>
            </a:pPr>
            <a:r>
              <a:rPr lang="zh-TW" altLang="en-US" dirty="0">
                <a:sym typeface="Wingdings" panose="05000000000000000000" pitchFamily="2" charset="2"/>
              </a:rPr>
              <a:t>形式儲存金錢價值，並含有資料儲存或計算功能之晶片、卡片、憑證或其</a:t>
            </a:r>
          </a:p>
          <a:p>
            <a:pPr eaLnBrk="1" hangingPunct="1">
              <a:spcBef>
                <a:spcPct val="0"/>
              </a:spcBef>
            </a:pPr>
            <a:r>
              <a:rPr lang="zh-TW" altLang="en-US" dirty="0">
                <a:sym typeface="Wingdings" panose="05000000000000000000" pitchFamily="2" charset="2"/>
              </a:rPr>
              <a:t>他形式之債據，作為多用途支付使用之工具。」</a:t>
            </a:r>
            <a:endParaRPr lang="en-US" altLang="zh-TW" dirty="0">
              <a:sym typeface="Wingdings" panose="05000000000000000000" pitchFamily="2" charset="2"/>
            </a:endParaRPr>
          </a:p>
        </p:txBody>
      </p:sp>
      <p:sp>
        <p:nvSpPr>
          <p:cNvPr id="16387"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9592184-04D9-433C-A244-20CF50A842B3}" type="slidenum">
              <a:rPr kumimoji="0" lang="en-US" altLang="zh-TW">
                <a:latin typeface="Calibri" panose="020F0502020204030204" pitchFamily="34" charset="0"/>
              </a:rPr>
              <a:pPr/>
              <a:t>8</a:t>
            </a:fld>
            <a:endParaRPr kumimoji="0" lang="en-US" altLang="zh-TW">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因應消費者行為快速改變</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9</a:t>
            </a:fld>
            <a:endParaRPr lang="en-US" altLang="zh-TW"/>
          </a:p>
        </p:txBody>
      </p:sp>
    </p:spTree>
    <p:extLst>
      <p:ext uri="{BB962C8B-B14F-4D97-AF65-F5344CB8AC3E}">
        <p14:creationId xmlns:p14="http://schemas.microsoft.com/office/powerpoint/2010/main" val="2892700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第三方支付主要在解決「雙務契約無法達成同時履行」且「缺乏信任基礎」的交易情境，剛好網路交易就面臨了這兩個問題。</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11</a:t>
            </a:fld>
            <a:endParaRPr lang="en-US" altLang="zh-TW" dirty="0"/>
          </a:p>
        </p:txBody>
      </p:sp>
    </p:spTree>
    <p:extLst>
      <p:ext uri="{BB962C8B-B14F-4D97-AF65-F5344CB8AC3E}">
        <p14:creationId xmlns:p14="http://schemas.microsoft.com/office/powerpoint/2010/main" val="329089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MST</a:t>
            </a:r>
            <a:r>
              <a:rPr lang="zh-TW" altLang="en-US" dirty="0"/>
              <a:t> </a:t>
            </a:r>
            <a:r>
              <a:rPr lang="en-US" altLang="zh-TW" dirty="0"/>
              <a:t>:</a:t>
            </a:r>
            <a:r>
              <a:rPr lang="zh-TW" altLang="en-US" dirty="0"/>
              <a:t> 傳統磁卡式磁條機</a:t>
            </a:r>
            <a:endParaRPr lang="en-US" altLang="zh-TW" dirty="0"/>
          </a:p>
          <a:p>
            <a:pPr eaLnBrk="1" hangingPunct="1">
              <a:spcBef>
                <a:spcPct val="0"/>
              </a:spcBef>
            </a:pPr>
            <a:r>
              <a:rPr lang="en-US" altLang="zh-TW" dirty="0"/>
              <a:t>KNOX</a:t>
            </a:r>
            <a:r>
              <a:rPr lang="zh-TW" altLang="en-US" dirty="0"/>
              <a:t>模組：綁定信用卡的資料會自動儲存至</a:t>
            </a:r>
            <a:r>
              <a:rPr lang="en-US" altLang="zh-TW" dirty="0"/>
              <a:t>KNOX</a:t>
            </a:r>
            <a:r>
              <a:rPr lang="zh-TW" altLang="en-US" dirty="0"/>
              <a:t>內，手機即使遺失，破解進入頁面也無法進</a:t>
            </a:r>
            <a:r>
              <a:rPr lang="en-US" altLang="zh-TW" dirty="0"/>
              <a:t>KNOX</a:t>
            </a:r>
            <a:r>
              <a:rPr lang="zh-TW" altLang="en-US" dirty="0"/>
              <a:t>讀取資料</a:t>
            </a: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r>
              <a:rPr lang="zh-TW" altLang="en-US" dirty="0"/>
              <a:t>只要是支援 </a:t>
            </a:r>
            <a:r>
              <a:rPr lang="en-US" altLang="zh-TW" dirty="0"/>
              <a:t>Visa </a:t>
            </a:r>
            <a:r>
              <a:rPr lang="en-US" altLang="zh-TW" dirty="0" err="1"/>
              <a:t>payWave</a:t>
            </a:r>
            <a:r>
              <a:rPr lang="en-US" altLang="zh-TW" dirty="0"/>
              <a:t> </a:t>
            </a:r>
            <a:r>
              <a:rPr lang="zh-TW" altLang="en-US" dirty="0"/>
              <a:t>的店家，都可以使用 </a:t>
            </a:r>
            <a:r>
              <a:rPr lang="en-US" altLang="zh-TW" dirty="0"/>
              <a:t>Apple Pay</a:t>
            </a:r>
            <a:endParaRPr lang="zh-TW" altLang="en-US" dirty="0"/>
          </a:p>
        </p:txBody>
      </p:sp>
      <p:sp>
        <p:nvSpPr>
          <p:cNvPr id="27651"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70F180-16AC-460A-8E23-EF1D3FF3BB05}" type="slidenum">
              <a:rPr kumimoji="0" lang="en-US" altLang="zh-TW">
                <a:latin typeface="Calibri" panose="020F0502020204030204" pitchFamily="34" charset="0"/>
              </a:rPr>
              <a:pPr/>
              <a:t>13</a:t>
            </a:fld>
            <a:endParaRPr kumimoji="0" lang="en-US" altLang="zh-TW">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0" y="-11113"/>
            <a:ext cx="9144000" cy="6515101"/>
            <a:chOff x="-1" y="-10825"/>
            <a:chExt cx="9144002" cy="6515395"/>
          </a:xfrm>
        </p:grpSpPr>
        <p:pic>
          <p:nvPicPr>
            <p:cNvPr id="5" name="Graphic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0825"/>
              <a:ext cx="3429000" cy="318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01" y="-10825"/>
              <a:ext cx="7848600" cy="352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31825" y="2232482"/>
              <a:ext cx="1282976" cy="11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3"/>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2962082"/>
              <a:ext cx="2757625" cy="35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14"/>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 y="2313169"/>
              <a:ext cx="2259131" cy="289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zh-TW" altLang="en-US"/>
              <a:t>按一下以編輯母片標題樣式</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dirty="0"/>
          </a:p>
        </p:txBody>
      </p:sp>
      <p:sp>
        <p:nvSpPr>
          <p:cNvPr id="12" name="Date Placeholder 27"/>
          <p:cNvSpPr>
            <a:spLocks noGrp="1"/>
          </p:cNvSpPr>
          <p:nvPr>
            <p:ph type="dt" sz="half" idx="10"/>
          </p:nvPr>
        </p:nvSpPr>
        <p:spPr>
          <a:xfrm>
            <a:off x="2811463" y="6321425"/>
            <a:ext cx="5791200" cy="365125"/>
          </a:xfrm>
          <a:prstGeom prst="rect">
            <a:avLst/>
          </a:prstGeom>
        </p:spPr>
        <p:txBody>
          <a:bodyPr tIns="0" bIns="0" anchor="t"/>
          <a:lstStyle>
            <a:lvl1pPr algn="r" fontAlgn="auto">
              <a:spcBef>
                <a:spcPts val="0"/>
              </a:spcBef>
              <a:spcAft>
                <a:spcPts val="0"/>
              </a:spcAft>
              <a:defRPr kumimoji="0" sz="1000" smtClean="0">
                <a:latin typeface="+mn-lt"/>
                <a:ea typeface="+mn-ea"/>
              </a:defRPr>
            </a:lvl1pPr>
          </a:lstStyle>
          <a:p>
            <a:pPr>
              <a:defRPr/>
            </a:pPr>
            <a:fld id="{C52FD203-0315-4201-A9F8-E141EED75FDF}" type="datetime1">
              <a:rPr lang="en-US"/>
              <a:pPr>
                <a:defRPr/>
              </a:pPr>
              <a:t>8/22/2018</a:t>
            </a:fld>
            <a:endParaRPr lang="en-US" dirty="0"/>
          </a:p>
        </p:txBody>
      </p:sp>
      <p:sp>
        <p:nvSpPr>
          <p:cNvPr id="13" name="Footer Placeholder 16"/>
          <p:cNvSpPr>
            <a:spLocks noGrp="1"/>
          </p:cNvSpPr>
          <p:nvPr>
            <p:ph type="ftr" sz="quarter" idx="11"/>
          </p:nvPr>
        </p:nvSpPr>
        <p:spPr>
          <a:xfrm>
            <a:off x="2811463" y="5959475"/>
            <a:ext cx="5791200" cy="365125"/>
          </a:xfrm>
        </p:spPr>
        <p:txBody>
          <a:bodyPr tIns="0" bIns="0"/>
          <a:lstStyle>
            <a:lvl1pPr algn="r">
              <a:defRPr sz="1100" dirty="0"/>
            </a:lvl1pPr>
          </a:lstStyle>
          <a:p>
            <a:pPr>
              <a:defRPr/>
            </a:pPr>
            <a:endParaRPr lang="en-US"/>
          </a:p>
        </p:txBody>
      </p:sp>
    </p:spTree>
    <p:extLst>
      <p:ext uri="{BB962C8B-B14F-4D97-AF65-F5344CB8AC3E}">
        <p14:creationId xmlns:p14="http://schemas.microsoft.com/office/powerpoint/2010/main" val="403071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Footer Placeholder 4"/>
          <p:cNvSpPr>
            <a:spLocks noGrp="1"/>
          </p:cNvSpPr>
          <p:nvPr>
            <p:ph type="ftr" sz="quarter" idx="10"/>
          </p:nvPr>
        </p:nvSpPr>
        <p:spPr>
          <a:xfrm>
            <a:off x="5715000" y="173038"/>
            <a:ext cx="2468563" cy="301625"/>
          </a:xfrm>
        </p:spPr>
        <p:txBody>
          <a:bodyPr/>
          <a:lstStyle>
            <a:lvl1pPr>
              <a:defRPr dirty="0"/>
            </a:lvl1pPr>
          </a:lstStyle>
          <a:p>
            <a:pPr>
              <a:defRPr/>
            </a:pPr>
            <a:r>
              <a:rPr lang="en-US"/>
              <a:t>www.website.com</a:t>
            </a:r>
          </a:p>
        </p:txBody>
      </p:sp>
      <p:sp>
        <p:nvSpPr>
          <p:cNvPr id="5" name="Slide Number Placeholder 5"/>
          <p:cNvSpPr>
            <a:spLocks noGrp="1"/>
          </p:cNvSpPr>
          <p:nvPr>
            <p:ph type="sldNum" sz="quarter" idx="11"/>
          </p:nvPr>
        </p:nvSpPr>
        <p:spPr/>
        <p:txBody>
          <a:bodyPr/>
          <a:lstStyle>
            <a:lvl1pPr>
              <a:defRPr/>
            </a:lvl1pPr>
          </a:lstStyle>
          <a:p>
            <a:fld id="{53893994-028B-4BC7-BF6D-9B6EE1E3BFD6}" type="slidenum">
              <a:rPr lang="en-US" altLang="zh-TW"/>
              <a:pPr/>
              <a:t>‹#›</a:t>
            </a:fld>
            <a:endParaRPr lang="en-US" altLang="zh-TW"/>
          </a:p>
        </p:txBody>
      </p:sp>
    </p:spTree>
    <p:extLst>
      <p:ext uri="{BB962C8B-B14F-4D97-AF65-F5344CB8AC3E}">
        <p14:creationId xmlns:p14="http://schemas.microsoft.com/office/powerpoint/2010/main" val="17653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grpSp>
        <p:nvGrpSpPr>
          <p:cNvPr id="4" name="Group 10"/>
          <p:cNvGrpSpPr>
            <a:grpSpLocks/>
          </p:cNvGrpSpPr>
          <p:nvPr userDrawn="1"/>
        </p:nvGrpSpPr>
        <p:grpSpPr bwMode="auto">
          <a:xfrm>
            <a:off x="5105400" y="3175"/>
            <a:ext cx="4038600" cy="1101725"/>
            <a:chOff x="5334000" y="-37306"/>
            <a:chExt cx="3281716" cy="895350"/>
          </a:xfrm>
        </p:grpSpPr>
        <p:pic>
          <p:nvPicPr>
            <p:cNvPr id="5" name="Graphic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p:cNvPr>
          <p:cNvSpPr>
            <a:spLocks noGrp="1"/>
          </p:cNvSpPr>
          <p:nvPr>
            <p:ph type="title"/>
          </p:nvPr>
        </p:nvSpPr>
        <p:spPr/>
        <p:txBody>
          <a:bodyPr/>
          <a:lstStyle/>
          <a:p>
            <a:r>
              <a:rPr lang="zh-TW" altLang="en-US"/>
              <a:t>按一下以編輯母片標題樣式</a:t>
            </a:r>
            <a:endParaRPr lang="en-US" dirty="0"/>
          </a:p>
        </p:txBody>
      </p:sp>
      <p:sp>
        <p:nvSpPr>
          <p:cNvPr id="14" name="Content Placeholder 2">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zh-TW" altLang="en-US"/>
              <a:t>編輯母片文字樣式</a:t>
            </a:r>
          </a:p>
        </p:txBody>
      </p:sp>
      <p:sp>
        <p:nvSpPr>
          <p:cNvPr id="7" name="Footer Placeholder 2">
            <a:extLst/>
          </p:cNvPr>
          <p:cNvSpPr>
            <a:spLocks noGrp="1"/>
          </p:cNvSpPr>
          <p:nvPr>
            <p:ph type="ftr" sz="quarter" idx="10"/>
          </p:nvPr>
        </p:nvSpPr>
        <p:spPr/>
        <p:txBody>
          <a:bodyPr/>
          <a:lstStyle>
            <a:lvl1pPr>
              <a:defRPr/>
            </a:lvl1pPr>
          </a:lstStyle>
          <a:p>
            <a:pPr>
              <a:defRPr/>
            </a:pPr>
            <a:r>
              <a:rPr lang="en-US"/>
              <a:t>www.website.com</a:t>
            </a:r>
          </a:p>
        </p:txBody>
      </p:sp>
      <p:sp>
        <p:nvSpPr>
          <p:cNvPr id="8" name="Slide Number Placeholder 3">
            <a:extLst/>
          </p:cNvPr>
          <p:cNvSpPr>
            <a:spLocks noGrp="1"/>
          </p:cNvSpPr>
          <p:nvPr>
            <p:ph type="sldNum" sz="quarter" idx="11"/>
          </p:nvPr>
        </p:nvSpPr>
        <p:spPr/>
        <p:txBody>
          <a:bodyPr/>
          <a:lstStyle>
            <a:lvl1pPr>
              <a:defRPr/>
            </a:lvl1pPr>
          </a:lstStyle>
          <a:p>
            <a:fld id="{6DDD0984-2F3F-4337-94A4-CEBAB2FF4CCA}" type="slidenum">
              <a:rPr lang="en-US" altLang="zh-TW"/>
              <a:pPr/>
              <a:t>‹#›</a:t>
            </a:fld>
            <a:endParaRPr lang="en-US" altLang="zh-TW"/>
          </a:p>
        </p:txBody>
      </p:sp>
    </p:spTree>
    <p:extLst>
      <p:ext uri="{BB962C8B-B14F-4D97-AF65-F5344CB8AC3E}">
        <p14:creationId xmlns:p14="http://schemas.microsoft.com/office/powerpoint/2010/main" val="29279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791200" y="173038"/>
            <a:ext cx="2354263" cy="301625"/>
          </a:xfrm>
        </p:spPr>
        <p:txBody>
          <a:bodyPr/>
          <a:lstStyle>
            <a:lvl1pPr>
              <a:defRPr/>
            </a:lvl1pPr>
          </a:lstStyle>
          <a:p>
            <a:pPr>
              <a:defRPr/>
            </a:pPr>
            <a:r>
              <a:rPr lang="en-US"/>
              <a:t>www.website.com</a:t>
            </a:r>
          </a:p>
        </p:txBody>
      </p:sp>
      <p:sp>
        <p:nvSpPr>
          <p:cNvPr id="6" name="Slide Number Placeholder 6">
            <a:extLst/>
          </p:cNvPr>
          <p:cNvSpPr>
            <a:spLocks noGrp="1"/>
          </p:cNvSpPr>
          <p:nvPr>
            <p:ph type="sldNum" sz="quarter" idx="11"/>
          </p:nvPr>
        </p:nvSpPr>
        <p:spPr>
          <a:xfrm>
            <a:off x="8180388" y="173038"/>
            <a:ext cx="503237" cy="301625"/>
          </a:xfrm>
        </p:spPr>
        <p:txBody>
          <a:bodyPr/>
          <a:lstStyle>
            <a:lvl1pPr>
              <a:defRPr/>
            </a:lvl1pPr>
          </a:lstStyle>
          <a:p>
            <a:fld id="{BFDC9217-FAE8-4C1C-8EFD-5C89EFBDE14F}" type="slidenum">
              <a:rPr lang="en-US" altLang="zh-TW"/>
              <a:pPr/>
              <a:t>‹#›</a:t>
            </a:fld>
            <a:endParaRPr lang="en-US" altLang="zh-TW"/>
          </a:p>
        </p:txBody>
      </p:sp>
    </p:spTree>
    <p:extLst>
      <p:ext uri="{BB962C8B-B14F-4D97-AF65-F5344CB8AC3E}">
        <p14:creationId xmlns:p14="http://schemas.microsoft.com/office/powerpoint/2010/main" val="7403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135856" y="1295400"/>
            <a:ext cx="2438400" cy="5015864"/>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867400" y="173038"/>
            <a:ext cx="2324100" cy="301625"/>
          </a:xfrm>
        </p:spPr>
        <p:txBody>
          <a:bodyPr/>
          <a:lstStyle>
            <a:lvl1pPr>
              <a:defRPr sz="1200" dirty="0"/>
            </a:lvl1pPr>
          </a:lstStyle>
          <a:p>
            <a:pPr>
              <a:defRPr/>
            </a:pPr>
            <a:r>
              <a:rPr lang="en-US"/>
              <a:t>www.website.com</a:t>
            </a:r>
          </a:p>
        </p:txBody>
      </p:sp>
      <p:sp>
        <p:nvSpPr>
          <p:cNvPr id="6" name="Slide Number Placeholder 6">
            <a:extLst/>
          </p:cNvPr>
          <p:cNvSpPr>
            <a:spLocks noGrp="1"/>
          </p:cNvSpPr>
          <p:nvPr>
            <p:ph type="sldNum" sz="quarter" idx="11"/>
          </p:nvPr>
        </p:nvSpPr>
        <p:spPr>
          <a:xfrm>
            <a:off x="8191500" y="173038"/>
            <a:ext cx="503238" cy="301625"/>
          </a:xfrm>
        </p:spPr>
        <p:txBody>
          <a:bodyPr/>
          <a:lstStyle>
            <a:lvl1pPr>
              <a:defRPr/>
            </a:lvl1pPr>
          </a:lstStyle>
          <a:p>
            <a:fld id="{FC4D959A-C07A-4AE7-A6C6-10D41D8DED70}" type="slidenum">
              <a:rPr lang="en-US" altLang="zh-TW"/>
              <a:pPr/>
              <a:t>‹#›</a:t>
            </a:fld>
            <a:endParaRPr lang="en-US" altLang="zh-TW"/>
          </a:p>
        </p:txBody>
      </p:sp>
    </p:spTree>
    <p:extLst>
      <p:ext uri="{BB962C8B-B14F-4D97-AF65-F5344CB8AC3E}">
        <p14:creationId xmlns:p14="http://schemas.microsoft.com/office/powerpoint/2010/main" val="192881385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19"/>
          <p:cNvGrpSpPr>
            <a:grpSpLocks/>
          </p:cNvGrpSpPr>
          <p:nvPr userDrawn="1"/>
        </p:nvGrpSpPr>
        <p:grpSpPr bwMode="auto">
          <a:xfrm>
            <a:off x="5105400" y="3175"/>
            <a:ext cx="4038600" cy="1101725"/>
            <a:chOff x="5334000" y="-37306"/>
            <a:chExt cx="3281716" cy="895350"/>
          </a:xfrm>
        </p:grpSpPr>
        <p:pic>
          <p:nvPicPr>
            <p:cNvPr id="1033" name="Graphic 17"/>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Graphic 1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21"/>
          <p:cNvSpPr>
            <a:spLocks noGrp="1"/>
          </p:cNvSpPr>
          <p:nvPr>
            <p:ph type="title"/>
          </p:nvPr>
        </p:nvSpPr>
        <p:spPr bwMode="auto">
          <a:xfrm>
            <a:off x="466725" y="381000"/>
            <a:ext cx="46386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endParaRPr lang="en-US" altLang="zh-TW"/>
          </a:p>
        </p:txBody>
      </p:sp>
      <p:sp>
        <p:nvSpPr>
          <p:cNvPr id="1028" name="Text Placeholder 12"/>
          <p:cNvSpPr>
            <a:spLocks noGrp="1"/>
          </p:cNvSpPr>
          <p:nvPr>
            <p:ph type="body" idx="1"/>
          </p:nvPr>
        </p:nvSpPr>
        <p:spPr bwMode="auto">
          <a:xfrm>
            <a:off x="457200" y="1566863"/>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3" name="Footer Placeholder 2"/>
          <p:cNvSpPr>
            <a:spLocks noGrp="1"/>
          </p:cNvSpPr>
          <p:nvPr>
            <p:ph type="ftr" sz="quarter" idx="3"/>
          </p:nvPr>
        </p:nvSpPr>
        <p:spPr>
          <a:xfrm>
            <a:off x="5867400" y="174625"/>
            <a:ext cx="2212975" cy="300038"/>
          </a:xfrm>
          <a:prstGeom prst="rect">
            <a:avLst/>
          </a:prstGeom>
        </p:spPr>
        <p:txBody>
          <a:bodyPr vert="horz" anchor="b"/>
          <a:lstStyle>
            <a:lvl1pPr algn="r" fontAlgn="auto">
              <a:spcBef>
                <a:spcPts val="0"/>
              </a:spcBef>
              <a:spcAft>
                <a:spcPts val="0"/>
              </a:spcAft>
              <a:defRPr kumimoji="0" sz="1200" dirty="0">
                <a:solidFill>
                  <a:schemeClr val="bg2"/>
                </a:solidFill>
                <a:latin typeface="+mn-lt"/>
                <a:ea typeface="+mn-ea"/>
              </a:defRPr>
            </a:lvl1pPr>
          </a:lstStyle>
          <a:p>
            <a:pPr>
              <a:defRPr/>
            </a:pPr>
            <a:r>
              <a:rPr lang="en-US"/>
              <a:t>www.website.com</a:t>
            </a:r>
          </a:p>
        </p:txBody>
      </p:sp>
      <p:sp>
        <p:nvSpPr>
          <p:cNvPr id="23" name="Slide Number Placeholder 22"/>
          <p:cNvSpPr>
            <a:spLocks noGrp="1"/>
          </p:cNvSpPr>
          <p:nvPr>
            <p:ph type="sldNum" sz="quarter" idx="4"/>
          </p:nvPr>
        </p:nvSpPr>
        <p:spPr>
          <a:xfrm>
            <a:off x="8183563" y="173038"/>
            <a:ext cx="503237" cy="301625"/>
          </a:xfrm>
          <a:prstGeom prst="rect">
            <a:avLst/>
          </a:prstGeom>
        </p:spPr>
        <p:txBody>
          <a:bodyPr vert="horz" wrap="square" lIns="91440" tIns="45720" rIns="91440" bIns="45720" numCol="1" anchor="b" anchorCtr="0" compatLnSpc="1">
            <a:prstTxWarp prst="textNoShape">
              <a:avLst/>
            </a:prstTxWarp>
          </a:bodyPr>
          <a:lstStyle>
            <a:lvl1pPr algn="ctr">
              <a:defRPr kumimoji="0" sz="1200" b="1">
                <a:solidFill>
                  <a:schemeClr val="bg2"/>
                </a:solidFill>
              </a:defRPr>
            </a:lvl1pPr>
          </a:lstStyle>
          <a:p>
            <a:fld id="{0931027E-3968-48F7-97ED-1C102F38FB1E}" type="slidenum">
              <a:rPr lang="en-US" altLang="zh-TW"/>
              <a:pPr/>
              <a:t>‹#›</a:t>
            </a:fld>
            <a:endParaRPr lang="en-US" altLang="zh-TW"/>
          </a:p>
        </p:txBody>
      </p:sp>
      <p:pic>
        <p:nvPicPr>
          <p:cNvPr id="1031" name="Graphic 20"/>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5307013"/>
            <a:ext cx="12192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Graphic 26"/>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5875" y="4545013"/>
            <a:ext cx="1247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marL="182563" algn="l" rtl="0" fontAlgn="base">
        <a:spcBef>
          <a:spcPct val="0"/>
        </a:spcBef>
        <a:spcAft>
          <a:spcPct val="0"/>
        </a:spcAft>
        <a:defRPr sz="4000" b="1" kern="1200">
          <a:ln w="6350">
            <a:noFill/>
          </a:ln>
          <a:solidFill>
            <a:schemeClr val="accent1"/>
          </a:solidFill>
          <a:latin typeface="+mj-lt"/>
          <a:ea typeface="+mj-ea"/>
          <a:cs typeface="+mj-cs"/>
        </a:defRPr>
      </a:lvl1pPr>
      <a:lvl2pPr marL="182563" algn="l" rtl="0" fontAlgn="base">
        <a:spcBef>
          <a:spcPct val="0"/>
        </a:spcBef>
        <a:spcAft>
          <a:spcPct val="0"/>
        </a:spcAft>
        <a:defRPr sz="4000" b="1">
          <a:solidFill>
            <a:schemeClr val="accent1"/>
          </a:solidFill>
          <a:latin typeface="Segoe UI" panose="020B0502040204020203" pitchFamily="34" charset="0"/>
        </a:defRPr>
      </a:lvl2pPr>
      <a:lvl3pPr marL="182563" algn="l" rtl="0" fontAlgn="base">
        <a:spcBef>
          <a:spcPct val="0"/>
        </a:spcBef>
        <a:spcAft>
          <a:spcPct val="0"/>
        </a:spcAft>
        <a:defRPr sz="4000" b="1">
          <a:solidFill>
            <a:schemeClr val="accent1"/>
          </a:solidFill>
          <a:latin typeface="Segoe UI" panose="020B0502040204020203" pitchFamily="34" charset="0"/>
        </a:defRPr>
      </a:lvl3pPr>
      <a:lvl4pPr marL="182563" algn="l" rtl="0" fontAlgn="base">
        <a:spcBef>
          <a:spcPct val="0"/>
        </a:spcBef>
        <a:spcAft>
          <a:spcPct val="0"/>
        </a:spcAft>
        <a:defRPr sz="4000" b="1">
          <a:solidFill>
            <a:schemeClr val="accent1"/>
          </a:solidFill>
          <a:latin typeface="Segoe UI" panose="020B0502040204020203" pitchFamily="34" charset="0"/>
        </a:defRPr>
      </a:lvl4pPr>
      <a:lvl5pPr marL="182563" algn="l" rtl="0" fontAlgn="base">
        <a:spcBef>
          <a:spcPct val="0"/>
        </a:spcBef>
        <a:spcAft>
          <a:spcPct val="0"/>
        </a:spcAft>
        <a:defRPr sz="4000" b="1">
          <a:solidFill>
            <a:schemeClr val="accent1"/>
          </a:solidFill>
          <a:latin typeface="Segoe UI" panose="020B0502040204020203" pitchFamily="34" charset="0"/>
        </a:defRPr>
      </a:lvl5pPr>
      <a:lvl6pPr marL="639763" algn="l" rtl="0" fontAlgn="base">
        <a:spcBef>
          <a:spcPct val="0"/>
        </a:spcBef>
        <a:spcAft>
          <a:spcPct val="0"/>
        </a:spcAft>
        <a:defRPr sz="4000" b="1">
          <a:solidFill>
            <a:schemeClr val="accent1"/>
          </a:solidFill>
          <a:latin typeface="Segoe UI" panose="020B0502040204020203" pitchFamily="34" charset="0"/>
        </a:defRPr>
      </a:lvl6pPr>
      <a:lvl7pPr marL="1096963" algn="l" rtl="0" fontAlgn="base">
        <a:spcBef>
          <a:spcPct val="0"/>
        </a:spcBef>
        <a:spcAft>
          <a:spcPct val="0"/>
        </a:spcAft>
        <a:defRPr sz="4000" b="1">
          <a:solidFill>
            <a:schemeClr val="accent1"/>
          </a:solidFill>
          <a:latin typeface="Segoe UI" panose="020B0502040204020203" pitchFamily="34" charset="0"/>
        </a:defRPr>
      </a:lvl7pPr>
      <a:lvl8pPr marL="1554163" algn="l" rtl="0" fontAlgn="base">
        <a:spcBef>
          <a:spcPct val="0"/>
        </a:spcBef>
        <a:spcAft>
          <a:spcPct val="0"/>
        </a:spcAft>
        <a:defRPr sz="4000" b="1">
          <a:solidFill>
            <a:schemeClr val="accent1"/>
          </a:solidFill>
          <a:latin typeface="Segoe UI" panose="020B0502040204020203" pitchFamily="34" charset="0"/>
        </a:defRPr>
      </a:lvl8pPr>
      <a:lvl9pPr marL="2011363" algn="l" rtl="0" fontAlgn="base">
        <a:spcBef>
          <a:spcPct val="0"/>
        </a:spcBef>
        <a:spcAft>
          <a:spcPct val="0"/>
        </a:spcAft>
        <a:defRPr sz="4000" b="1">
          <a:solidFill>
            <a:schemeClr val="accent1"/>
          </a:solidFill>
          <a:latin typeface="Segoe UI" panose="020B0502040204020203" pitchFamily="34" charset="0"/>
        </a:defRPr>
      </a:lvl9pPr>
    </p:titleStyle>
    <p:bodyStyle>
      <a:lvl1pPr marL="447675" indent="-382588" algn="l" rtl="0" fontAlgn="base">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325" indent="-285750" algn="l" rtl="0" fontAlgn="base">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4900" indent="-228600" algn="l" rtl="0" fontAlgn="base">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4pPr>
      <a:lvl5pPr marL="16002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31.png"/><Relationship Id="rId10" Type="http://schemas.openxmlformats.org/officeDocument/2006/relationships/image" Target="../media/image27.png"/><Relationship Id="rId4" Type="http://schemas.openxmlformats.org/officeDocument/2006/relationships/image" Target="../media/image30.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p:cNvSpPr>
          <p:nvPr>
            <p:ph type="ctrTitle"/>
          </p:nvPr>
        </p:nvSpPr>
        <p:spPr>
          <a:xfrm>
            <a:off x="3276600" y="1295400"/>
            <a:ext cx="5326063" cy="1425575"/>
          </a:xfrm>
        </p:spPr>
        <p:txBody>
          <a:bodyPr/>
          <a:lstStyle/>
          <a:p>
            <a:r>
              <a:rPr lang="zh-TW" altLang="en-US" dirty="0">
                <a:ln>
                  <a:noFill/>
                </a:ln>
                <a:latin typeface="Segoe UI Semibold" panose="020B0702040204020203" pitchFamily="34" charset="0"/>
                <a:ea typeface="新細明體" panose="02020500000000000000" pitchFamily="18" charset="-120"/>
              </a:rPr>
              <a:t>台灣行動支付分析</a:t>
            </a:r>
            <a:endParaRPr lang="zh-TW" altLang="en-US" b="0" dirty="0">
              <a:ln>
                <a:noFill/>
              </a:ln>
              <a:latin typeface="Segoe UI Semibold" panose="020B0702040204020203"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電子帳戶餘額扣款</a:t>
            </a:r>
          </a:p>
        </p:txBody>
      </p:sp>
      <p:sp>
        <p:nvSpPr>
          <p:cNvPr id="3" name="內容版面配置區 2"/>
          <p:cNvSpPr>
            <a:spLocks noGrp="1"/>
          </p:cNvSpPr>
          <p:nvPr>
            <p:ph idx="1"/>
          </p:nvPr>
        </p:nvSpPr>
        <p:spPr>
          <a:xfrm>
            <a:off x="457200" y="1425654"/>
            <a:ext cx="8291264" cy="4955673"/>
          </a:xfrm>
        </p:spPr>
        <p:txBody>
          <a:bodyPr>
            <a:normAutofit/>
          </a:bodyPr>
          <a:lstStyle/>
          <a:p>
            <a:r>
              <a:rPr lang="zh-TW" altLang="en-US" sz="2400" b="1" dirty="0">
                <a:solidFill>
                  <a:schemeClr val="accent1"/>
                </a:solidFill>
              </a:rPr>
              <a:t>帳戶餘額從哪來</a:t>
            </a:r>
            <a:r>
              <a:rPr lang="en-US" altLang="zh-TW" sz="2400" b="1" dirty="0">
                <a:solidFill>
                  <a:schemeClr val="accent1"/>
                </a:solidFill>
              </a:rPr>
              <a:t>?</a:t>
            </a:r>
          </a:p>
          <a:p>
            <a:pPr marL="349758" indent="-285750">
              <a:buFont typeface="Arial" panose="020B0604020202020204" pitchFamily="34" charset="0"/>
              <a:buChar char="•"/>
            </a:pPr>
            <a:r>
              <a:rPr lang="zh-TW" altLang="en-US" dirty="0">
                <a:solidFill>
                  <a:schemeClr val="bg1"/>
                </a:solidFill>
              </a:rPr>
              <a:t>轉帳到指定帳戶進行儲值</a:t>
            </a:r>
            <a:endParaRPr lang="en-US" altLang="zh-TW" dirty="0">
              <a:solidFill>
                <a:schemeClr val="bg1"/>
              </a:solidFill>
            </a:endParaRPr>
          </a:p>
          <a:p>
            <a:pPr marL="349758" indent="-285750">
              <a:buFont typeface="Arial" panose="020B0604020202020204" pitchFamily="34" charset="0"/>
              <a:buChar char="•"/>
            </a:pPr>
            <a:r>
              <a:rPr lang="zh-TW" altLang="en-US" dirty="0">
                <a:solidFill>
                  <a:schemeClr val="bg1"/>
                </a:solidFill>
              </a:rPr>
              <a:t>特約商店臨櫃儲值 </a:t>
            </a:r>
            <a:r>
              <a:rPr lang="en-US" altLang="zh-TW" dirty="0">
                <a:solidFill>
                  <a:schemeClr val="bg1"/>
                </a:solidFill>
              </a:rPr>
              <a:t>(</a:t>
            </a:r>
            <a:r>
              <a:rPr lang="en-US" altLang="zh-TW" dirty="0" err="1">
                <a:solidFill>
                  <a:schemeClr val="bg1"/>
                </a:solidFill>
              </a:rPr>
              <a:t>e.g</a:t>
            </a:r>
            <a:r>
              <a:rPr lang="en-US" altLang="zh-TW" dirty="0">
                <a:solidFill>
                  <a:schemeClr val="bg1"/>
                </a:solidFill>
              </a:rPr>
              <a:t> </a:t>
            </a:r>
            <a:r>
              <a:rPr lang="zh-TW" altLang="en-US" dirty="0">
                <a:solidFill>
                  <a:schemeClr val="bg1"/>
                </a:solidFill>
              </a:rPr>
              <a:t>超商</a:t>
            </a:r>
            <a:r>
              <a:rPr lang="en-US" altLang="zh-TW" dirty="0">
                <a:solidFill>
                  <a:schemeClr val="bg1"/>
                </a:solidFill>
              </a:rPr>
              <a:t>)</a:t>
            </a:r>
          </a:p>
          <a:p>
            <a:pPr marL="349758" indent="-285750">
              <a:buFont typeface="Arial" panose="020B0604020202020204" pitchFamily="34" charset="0"/>
              <a:buChar char="•"/>
            </a:pPr>
            <a:r>
              <a:rPr lang="zh-TW" altLang="en-US" dirty="0">
                <a:solidFill>
                  <a:schemeClr val="bg1"/>
                </a:solidFill>
              </a:rPr>
              <a:t>別人用同樣</a:t>
            </a:r>
            <a:r>
              <a:rPr lang="en-US" altLang="zh-TW" dirty="0">
                <a:solidFill>
                  <a:schemeClr val="bg1"/>
                </a:solidFill>
              </a:rPr>
              <a:t>APP</a:t>
            </a:r>
            <a:r>
              <a:rPr lang="zh-TW" altLang="en-US" dirty="0">
                <a:solidFill>
                  <a:schemeClr val="bg1"/>
                </a:solidFill>
              </a:rPr>
              <a:t>打錢給你</a:t>
            </a:r>
            <a:endParaRPr lang="en-US" altLang="zh-TW" dirty="0">
              <a:solidFill>
                <a:schemeClr val="bg1"/>
              </a:solidFill>
            </a:endParaRPr>
          </a:p>
          <a:p>
            <a:endParaRPr lang="zh-TW" altLang="en-US" dirty="0">
              <a:solidFill>
                <a:schemeClr val="bg1"/>
              </a:solidFill>
            </a:endParaRPr>
          </a:p>
        </p:txBody>
      </p:sp>
    </p:spTree>
    <p:extLst>
      <p:ext uri="{BB962C8B-B14F-4D97-AF65-F5344CB8AC3E}">
        <p14:creationId xmlns:p14="http://schemas.microsoft.com/office/powerpoint/2010/main" val="125140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何謂第三方支付</a:t>
            </a:r>
          </a:p>
        </p:txBody>
      </p:sp>
      <p:grpSp>
        <p:nvGrpSpPr>
          <p:cNvPr id="13" name="群組 12"/>
          <p:cNvGrpSpPr/>
          <p:nvPr/>
        </p:nvGrpSpPr>
        <p:grpSpPr>
          <a:xfrm>
            <a:off x="1043608" y="1628800"/>
            <a:ext cx="6830687" cy="1417897"/>
            <a:chOff x="1115616" y="2956499"/>
            <a:chExt cx="6830687" cy="1417897"/>
          </a:xfrm>
        </p:grpSpPr>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7181" t="35235" r="7181" b="35234"/>
            <a:stretch/>
          </p:blipFill>
          <p:spPr>
            <a:xfrm>
              <a:off x="3491880" y="3068959"/>
              <a:ext cx="2088232" cy="72008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2956499"/>
              <a:ext cx="945001" cy="945001"/>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6143" y="2960947"/>
              <a:ext cx="936104" cy="936104"/>
            </a:xfrm>
            <a:prstGeom prst="rect">
              <a:avLst/>
            </a:prstGeom>
          </p:spPr>
        </p:pic>
        <p:cxnSp>
          <p:nvCxnSpPr>
            <p:cNvPr id="8" name="直線單箭頭接點 7"/>
            <p:cNvCxnSpPr>
              <a:stCxn id="5" idx="3"/>
            </p:cNvCxnSpPr>
            <p:nvPr/>
          </p:nvCxnSpPr>
          <p:spPr>
            <a:xfrm flipV="1">
              <a:off x="2564673"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5723540"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1115616" y="4005064"/>
              <a:ext cx="1944216" cy="369332"/>
            </a:xfrm>
            <a:prstGeom prst="rect">
              <a:avLst/>
            </a:prstGeom>
            <a:noFill/>
          </p:spPr>
          <p:txBody>
            <a:bodyPr wrap="square" rtlCol="0">
              <a:spAutoFit/>
            </a:bodyPr>
            <a:lstStyle/>
            <a:p>
              <a:pPr algn="ctr"/>
              <a:r>
                <a:rPr lang="zh-TW" altLang="en-US" dirty="0">
                  <a:solidFill>
                    <a:schemeClr val="bg1"/>
                  </a:solidFill>
                </a:rPr>
                <a:t>一般收單機構</a:t>
              </a:r>
            </a:p>
          </p:txBody>
        </p:sp>
        <p:sp>
          <p:nvSpPr>
            <p:cNvPr id="11" name="文字方塊 10"/>
            <p:cNvSpPr txBox="1"/>
            <p:nvPr/>
          </p:nvSpPr>
          <p:spPr>
            <a:xfrm>
              <a:off x="6002087" y="4005064"/>
              <a:ext cx="1944216" cy="369332"/>
            </a:xfrm>
            <a:prstGeom prst="rect">
              <a:avLst/>
            </a:prstGeom>
            <a:noFill/>
          </p:spPr>
          <p:txBody>
            <a:bodyPr wrap="square" rtlCol="0">
              <a:spAutoFit/>
            </a:bodyPr>
            <a:lstStyle/>
            <a:p>
              <a:pPr algn="ctr"/>
              <a:r>
                <a:rPr lang="zh-TW" altLang="en-US" dirty="0">
                  <a:solidFill>
                    <a:schemeClr val="bg1"/>
                  </a:solidFill>
                </a:rPr>
                <a:t>特約商店</a:t>
              </a:r>
            </a:p>
          </p:txBody>
        </p:sp>
        <p:sp>
          <p:nvSpPr>
            <p:cNvPr id="12" name="文字方塊 11"/>
            <p:cNvSpPr txBox="1"/>
            <p:nvPr/>
          </p:nvSpPr>
          <p:spPr>
            <a:xfrm>
              <a:off x="3535601" y="4005064"/>
              <a:ext cx="1944216" cy="369332"/>
            </a:xfrm>
            <a:prstGeom prst="rect">
              <a:avLst/>
            </a:prstGeom>
            <a:noFill/>
          </p:spPr>
          <p:txBody>
            <a:bodyPr wrap="square" rtlCol="0">
              <a:spAutoFit/>
            </a:bodyPr>
            <a:lstStyle/>
            <a:p>
              <a:pPr algn="ctr"/>
              <a:r>
                <a:rPr lang="zh-TW" altLang="en-US" dirty="0">
                  <a:solidFill>
                    <a:schemeClr val="bg1"/>
                  </a:solidFill>
                </a:rPr>
                <a:t>第三方機構</a:t>
              </a:r>
            </a:p>
          </p:txBody>
        </p:sp>
      </p:grpSp>
      <p:sp>
        <p:nvSpPr>
          <p:cNvPr id="14" name="文字方塊 13"/>
          <p:cNvSpPr txBox="1"/>
          <p:nvPr/>
        </p:nvSpPr>
        <p:spPr>
          <a:xfrm>
            <a:off x="899592" y="3721391"/>
            <a:ext cx="763284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latin typeface="+mn-lt"/>
              </a:rPr>
              <a:t>第三方機構先代某一方收錢，等到交易確立後，再把錢轉給對方</a:t>
            </a:r>
            <a:endParaRPr lang="en-US" altLang="zh-TW" dirty="0">
              <a:solidFill>
                <a:schemeClr val="bg1"/>
              </a:solidFill>
              <a:latin typeface="+mn-lt"/>
            </a:endParaRPr>
          </a:p>
          <a:p>
            <a:pPr marL="285750" indent="-285750">
              <a:lnSpc>
                <a:spcPct val="150000"/>
              </a:lnSpc>
              <a:buFont typeface="Arial" panose="020B0604020202020204" pitchFamily="34" charset="0"/>
              <a:buChar char="•"/>
            </a:pPr>
            <a:r>
              <a:rPr lang="zh-TW" altLang="en-US" dirty="0">
                <a:solidFill>
                  <a:schemeClr val="bg1"/>
                </a:solidFill>
                <a:latin typeface="+mn-lt"/>
              </a:rPr>
              <a:t>用 </a:t>
            </a:r>
            <a:r>
              <a:rPr lang="en-US" altLang="zh-TW" dirty="0">
                <a:solidFill>
                  <a:schemeClr val="bg1"/>
                </a:solidFill>
                <a:latin typeface="+mn-lt"/>
              </a:rPr>
              <a:t>QR code </a:t>
            </a:r>
            <a:r>
              <a:rPr lang="zh-TW" altLang="en-US" dirty="0">
                <a:solidFill>
                  <a:schemeClr val="bg1"/>
                </a:solidFill>
                <a:latin typeface="+mn-lt"/>
              </a:rPr>
              <a:t>刷條碼的方式來傳輸交易資料</a:t>
            </a: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解決「</a:t>
            </a:r>
            <a:r>
              <a:rPr lang="zh-TW" altLang="en-US" dirty="0">
                <a:solidFill>
                  <a:srgbClr val="FF0000"/>
                </a:solidFill>
                <a:latin typeface="+mn-lt"/>
                <a:sym typeface="Wingdings" panose="05000000000000000000" pitchFamily="2" charset="2"/>
              </a:rPr>
              <a:t>雙務契約無法達成同時履行</a:t>
            </a:r>
            <a:r>
              <a:rPr lang="zh-TW" altLang="en-US" dirty="0">
                <a:solidFill>
                  <a:schemeClr val="bg1"/>
                </a:solidFill>
                <a:latin typeface="+mn-lt"/>
                <a:sym typeface="Wingdings" panose="05000000000000000000" pitchFamily="2" charset="2"/>
              </a:rPr>
              <a:t>」且「</a:t>
            </a:r>
            <a:r>
              <a:rPr lang="zh-TW" altLang="en-US" dirty="0">
                <a:solidFill>
                  <a:srgbClr val="FF0000"/>
                </a:solidFill>
                <a:latin typeface="+mn-lt"/>
                <a:sym typeface="Wingdings" panose="05000000000000000000" pitchFamily="2" charset="2"/>
              </a:rPr>
              <a:t>缺乏信任基礎</a:t>
            </a:r>
            <a:r>
              <a:rPr lang="zh-TW" altLang="en-US" dirty="0">
                <a:solidFill>
                  <a:schemeClr val="bg1"/>
                </a:solidFill>
                <a:latin typeface="+mn-lt"/>
                <a:sym typeface="Wingdings" panose="05000000000000000000" pitchFamily="2" charset="2"/>
              </a:rPr>
              <a:t>」的交易情境</a:t>
            </a:r>
            <a:endParaRPr lang="en-US" altLang="zh-TW" dirty="0">
              <a:solidFill>
                <a:schemeClr val="bg1"/>
              </a:solidFill>
              <a:latin typeface="+mn-lt"/>
              <a:sym typeface="Wingdings" panose="05000000000000000000" pitchFamily="2" charset="2"/>
            </a:endParaRP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幫發卡銀行連結到不支援信用卡的小型商家或個人</a:t>
            </a:r>
          </a:p>
        </p:txBody>
      </p:sp>
    </p:spTree>
    <p:extLst>
      <p:ext uri="{BB962C8B-B14F-4D97-AF65-F5344CB8AC3E}">
        <p14:creationId xmlns:p14="http://schemas.microsoft.com/office/powerpoint/2010/main" val="234279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30277" y="2867042"/>
            <a:ext cx="1049638" cy="10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251520" y="404664"/>
            <a:ext cx="6059016" cy="799306"/>
          </a:xfrm>
        </p:spPr>
        <p:txBody>
          <a:bodyPr/>
          <a:lstStyle/>
          <a:p>
            <a:r>
              <a:rPr lang="zh-TW" altLang="en-US" dirty="0"/>
              <a:t>三大</a:t>
            </a:r>
            <a:r>
              <a:rPr lang="en-US" altLang="zh-TW" dirty="0"/>
              <a:t>Pay</a:t>
            </a:r>
            <a:r>
              <a:rPr lang="zh-TW" altLang="en-US" dirty="0"/>
              <a:t>屬哪一種支付</a:t>
            </a:r>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868570"/>
            <a:ext cx="1049638" cy="1049638"/>
          </a:xfrm>
        </p:spPr>
      </p:pic>
      <p:grpSp>
        <p:nvGrpSpPr>
          <p:cNvPr id="7" name="群組 6"/>
          <p:cNvGrpSpPr/>
          <p:nvPr/>
        </p:nvGrpSpPr>
        <p:grpSpPr>
          <a:xfrm>
            <a:off x="762020" y="2564904"/>
            <a:ext cx="7619960" cy="1729720"/>
            <a:chOff x="724390" y="2486412"/>
            <a:chExt cx="7619960" cy="1729720"/>
          </a:xfrm>
          <a:solidFill>
            <a:schemeClr val="tx1"/>
          </a:solidFill>
        </p:grpSpPr>
        <p:sp>
          <p:nvSpPr>
            <p:cNvPr id="4" name="圓角矩形 3"/>
            <p:cNvSpPr/>
            <p:nvPr/>
          </p:nvSpPr>
          <p:spPr>
            <a:xfrm>
              <a:off x="724390" y="2487940"/>
              <a:ext cx="2242592"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電子票證</a:t>
              </a:r>
            </a:p>
          </p:txBody>
        </p:sp>
        <p:sp>
          <p:nvSpPr>
            <p:cNvPr id="5" name="圓角矩形 4"/>
            <p:cNvSpPr/>
            <p:nvPr/>
          </p:nvSpPr>
          <p:spPr>
            <a:xfrm>
              <a:off x="3235308" y="2487940"/>
              <a:ext cx="2381436"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電子支付</a:t>
              </a:r>
            </a:p>
          </p:txBody>
        </p:sp>
        <p:sp>
          <p:nvSpPr>
            <p:cNvPr id="6" name="圓角矩形 5"/>
            <p:cNvSpPr/>
            <p:nvPr/>
          </p:nvSpPr>
          <p:spPr>
            <a:xfrm>
              <a:off x="5896078" y="2486412"/>
              <a:ext cx="2448272" cy="1728192"/>
            </a:xfrm>
            <a:prstGeom prst="roundRect">
              <a:avLst/>
            </a:prstGeom>
            <a:grp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grpSp>
      <p:sp>
        <p:nvSpPr>
          <p:cNvPr id="8" name="矩形 7"/>
          <p:cNvSpPr/>
          <p:nvPr/>
        </p:nvSpPr>
        <p:spPr>
          <a:xfrm>
            <a:off x="6173768" y="2994878"/>
            <a:ext cx="2177692" cy="923330"/>
          </a:xfrm>
          <a:prstGeom prst="rect">
            <a:avLst/>
          </a:prstGeom>
        </p:spPr>
        <p:txBody>
          <a:bodyPr wrap="square">
            <a:spAutoFit/>
          </a:bodyPr>
          <a:lstStyle/>
          <a:p>
            <a:r>
              <a:rPr lang="zh-TW" altLang="en-US" dirty="0">
                <a:solidFill>
                  <a:schemeClr val="bg1"/>
                </a:solidFill>
                <a:latin typeface="+mn-lt"/>
                <a:ea typeface="+mn-ea"/>
              </a:rPr>
              <a:t>與銀行合作，將信用卡、金融卡複製到手機上作為載具</a:t>
            </a:r>
          </a:p>
        </p:txBody>
      </p:sp>
      <p:cxnSp>
        <p:nvCxnSpPr>
          <p:cNvPr id="12" name="直線單箭頭接點 11"/>
          <p:cNvCxnSpPr>
            <a:stCxn id="6" idx="2"/>
          </p:cNvCxnSpPr>
          <p:nvPr/>
        </p:nvCxnSpPr>
        <p:spPr>
          <a:xfrm>
            <a:off x="7157844" y="4293096"/>
            <a:ext cx="0" cy="8640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716016" y="5280858"/>
            <a:ext cx="4248472" cy="369332"/>
          </a:xfrm>
          <a:prstGeom prst="rect">
            <a:avLst/>
          </a:prstGeom>
          <a:noFill/>
        </p:spPr>
        <p:txBody>
          <a:bodyPr wrap="square" rtlCol="0">
            <a:spAutoFit/>
          </a:bodyPr>
          <a:lstStyle/>
          <a:p>
            <a:r>
              <a:rPr lang="zh-TW" altLang="en-US" b="1" dirty="0">
                <a:solidFill>
                  <a:schemeClr val="bg1"/>
                </a:solidFill>
                <a:latin typeface="+mn-lt"/>
              </a:rPr>
              <a:t>本質上與直接使用信用卡消費沒有不同</a:t>
            </a:r>
          </a:p>
        </p:txBody>
      </p:sp>
    </p:spTree>
    <p:extLst>
      <p:ext uri="{BB962C8B-B14F-4D97-AF65-F5344CB8AC3E}">
        <p14:creationId xmlns:p14="http://schemas.microsoft.com/office/powerpoint/2010/main" val="383296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r>
              <a:rPr lang="zh-TW" altLang="en-US" dirty="0">
                <a:ln>
                  <a:noFill/>
                </a:ln>
                <a:latin typeface="+mj-ea"/>
              </a:rPr>
              <a:t>三大行動支付比較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14970661"/>
              </p:ext>
            </p:extLst>
          </p:nvPr>
        </p:nvGraphicFramePr>
        <p:xfrm>
          <a:off x="323528" y="1628800"/>
          <a:ext cx="8466139" cy="4054475"/>
        </p:xfrm>
        <a:graphic>
          <a:graphicData uri="http://schemas.openxmlformats.org/drawingml/2006/table">
            <a:tbl>
              <a:tblPr firstRow="1" bandRow="1">
                <a:tableStyleId>{5C22544A-7EE6-4342-B048-85BDC9FD1C3A}</a:tableStyleId>
              </a:tblPr>
              <a:tblGrid>
                <a:gridCol w="1944224">
                  <a:extLst>
                    <a:ext uri="{9D8B030D-6E8A-4147-A177-3AD203B41FA5}">
                      <a16:colId xmlns:a16="http://schemas.microsoft.com/office/drawing/2014/main" val="20000"/>
                    </a:ext>
                  </a:extLst>
                </a:gridCol>
                <a:gridCol w="2303787">
                  <a:extLst>
                    <a:ext uri="{9D8B030D-6E8A-4147-A177-3AD203B41FA5}">
                      <a16:colId xmlns:a16="http://schemas.microsoft.com/office/drawing/2014/main" val="20001"/>
                    </a:ext>
                  </a:extLst>
                </a:gridCol>
                <a:gridCol w="2109064">
                  <a:extLst>
                    <a:ext uri="{9D8B030D-6E8A-4147-A177-3AD203B41FA5}">
                      <a16:colId xmlns:a16="http://schemas.microsoft.com/office/drawing/2014/main" val="20002"/>
                    </a:ext>
                  </a:extLst>
                </a:gridCol>
                <a:gridCol w="2109064">
                  <a:extLst>
                    <a:ext uri="{9D8B030D-6E8A-4147-A177-3AD203B41FA5}">
                      <a16:colId xmlns:a16="http://schemas.microsoft.com/office/drawing/2014/main" val="20003"/>
                    </a:ext>
                  </a:extLst>
                </a:gridCol>
              </a:tblGrid>
              <a:tr h="419390">
                <a:tc>
                  <a:txBody>
                    <a:bodyPr/>
                    <a:lstStyle/>
                    <a:p>
                      <a:endParaRPr lang="zh-TW" altLang="en-US" sz="1800" dirty="0"/>
                    </a:p>
                  </a:txBody>
                  <a:tcPr marT="45735" marB="45735"/>
                </a:tc>
                <a:tc>
                  <a:txBody>
                    <a:bodyPr/>
                    <a:lstStyle/>
                    <a:p>
                      <a:pPr algn="ctr"/>
                      <a:r>
                        <a:rPr lang="en-US" altLang="zh-TW" sz="1800" dirty="0"/>
                        <a:t>Apple Pay</a:t>
                      </a:r>
                      <a:endParaRPr lang="zh-TW" altLang="en-US" sz="1800" dirty="0"/>
                    </a:p>
                  </a:txBody>
                  <a:tcPr marT="45735" marB="45735"/>
                </a:tc>
                <a:tc>
                  <a:txBody>
                    <a:bodyPr/>
                    <a:lstStyle/>
                    <a:p>
                      <a:pPr algn="ctr"/>
                      <a:r>
                        <a:rPr lang="en-US" altLang="zh-TW" sz="1800" dirty="0"/>
                        <a:t>Samsung</a:t>
                      </a:r>
                      <a:r>
                        <a:rPr lang="en-US" altLang="zh-TW" sz="1800" baseline="0" dirty="0"/>
                        <a:t> Pay</a:t>
                      </a:r>
                      <a:endParaRPr lang="zh-TW" altLang="en-US" sz="1800" dirty="0"/>
                    </a:p>
                  </a:txBody>
                  <a:tcPr marT="45735" marB="45735"/>
                </a:tc>
                <a:tc>
                  <a:txBody>
                    <a:bodyPr/>
                    <a:lstStyle/>
                    <a:p>
                      <a:pPr algn="ctr"/>
                      <a:r>
                        <a:rPr lang="en-US" altLang="zh-TW" sz="1800" dirty="0"/>
                        <a:t>Google Pay</a:t>
                      </a:r>
                      <a:endParaRPr lang="zh-TW" altLang="en-US" sz="1800" dirty="0"/>
                    </a:p>
                  </a:txBody>
                  <a:tcPr marT="45735" marB="45735"/>
                </a:tc>
                <a:extLst>
                  <a:ext uri="{0D108BD9-81ED-4DB2-BD59-A6C34878D82A}">
                    <a16:rowId xmlns:a16="http://schemas.microsoft.com/office/drawing/2014/main" val="10000"/>
                  </a:ext>
                </a:extLst>
              </a:tr>
              <a:tr h="640294">
                <a:tc>
                  <a:txBody>
                    <a:bodyPr/>
                    <a:lstStyle/>
                    <a:p>
                      <a:pPr algn="ctr"/>
                      <a:r>
                        <a:rPr lang="zh-TW" altLang="en-US" sz="1800" b="1" dirty="0"/>
                        <a:t>支付資訊傳輸方式</a:t>
                      </a:r>
                    </a:p>
                  </a:txBody>
                  <a:tcPr marT="45735" marB="45735" anchor="ctr"/>
                </a:tc>
                <a:tc>
                  <a:txBody>
                    <a:bodyPr/>
                    <a:lstStyle/>
                    <a:p>
                      <a:pPr algn="ctr"/>
                      <a:r>
                        <a:rPr lang="en-US" altLang="zh-TW" sz="1800" dirty="0"/>
                        <a:t>NFC</a:t>
                      </a:r>
                      <a:endParaRPr lang="zh-TW" altLang="en-US" sz="1800" dirty="0"/>
                    </a:p>
                  </a:txBody>
                  <a:tcPr marT="45735" marB="45735" anchor="ctr"/>
                </a:tc>
                <a:tc>
                  <a:txBody>
                    <a:bodyPr/>
                    <a:lstStyle/>
                    <a:p>
                      <a:pPr algn="ctr"/>
                      <a:r>
                        <a:rPr lang="en-US" altLang="zh-TW" sz="1800" dirty="0"/>
                        <a:t>NFC</a:t>
                      </a:r>
                      <a:r>
                        <a:rPr lang="zh-TW" altLang="en-US" sz="1800" dirty="0"/>
                        <a:t> </a:t>
                      </a:r>
                      <a:r>
                        <a:rPr lang="en-US" altLang="zh-TW" sz="1800" dirty="0"/>
                        <a:t>&amp;</a:t>
                      </a:r>
                      <a:r>
                        <a:rPr lang="zh-TW" altLang="en-US" sz="1800" dirty="0"/>
                        <a:t> </a:t>
                      </a:r>
                      <a:r>
                        <a:rPr lang="en-US" altLang="zh-TW" sz="1800" dirty="0">
                          <a:solidFill>
                            <a:srgbClr val="FF0000"/>
                          </a:solidFill>
                        </a:rPr>
                        <a:t>MST</a:t>
                      </a:r>
                      <a:endParaRPr lang="zh-TW" altLang="en-US" sz="1800" dirty="0">
                        <a:solidFill>
                          <a:srgbClr val="FF0000"/>
                        </a:solidFill>
                      </a:endParaRPr>
                    </a:p>
                  </a:txBody>
                  <a:tcPr marT="45735" marB="45735" anchor="ctr"/>
                </a:tc>
                <a:tc>
                  <a:txBody>
                    <a:bodyPr/>
                    <a:lstStyle/>
                    <a:p>
                      <a:pPr algn="ctr"/>
                      <a:r>
                        <a:rPr lang="en-US" altLang="zh-TW" sz="1800" dirty="0"/>
                        <a:t>NFC</a:t>
                      </a:r>
                      <a:endParaRPr lang="zh-TW" altLang="en-US" sz="1800" dirty="0"/>
                    </a:p>
                  </a:txBody>
                  <a:tcPr marT="45735" marB="45735" anchor="ctr"/>
                </a:tc>
                <a:extLst>
                  <a:ext uri="{0D108BD9-81ED-4DB2-BD59-A6C34878D82A}">
                    <a16:rowId xmlns:a16="http://schemas.microsoft.com/office/drawing/2014/main" val="10001"/>
                  </a:ext>
                </a:extLst>
              </a:tr>
              <a:tr h="504224">
                <a:tc>
                  <a:txBody>
                    <a:bodyPr/>
                    <a:lstStyle/>
                    <a:p>
                      <a:pPr algn="ctr"/>
                      <a:r>
                        <a:rPr lang="zh-TW" altLang="en-US" sz="1800" b="1" dirty="0"/>
                        <a:t>支付認證要求</a:t>
                      </a:r>
                    </a:p>
                  </a:txBody>
                  <a:tcPr marT="45735" marB="45735" anchor="ctr"/>
                </a:tc>
                <a:tc gridSpan="2">
                  <a:txBody>
                    <a:bodyPr/>
                    <a:lstStyle/>
                    <a:p>
                      <a:pPr algn="ctr"/>
                      <a:r>
                        <a:rPr lang="zh-TW" altLang="en-US" sz="1800" dirty="0"/>
                        <a:t>必須</a:t>
                      </a:r>
                    </a:p>
                  </a:txBody>
                  <a:tcPr marT="45735" marB="45735" anchor="ctr"/>
                </a:tc>
                <a:tc hMerge="1">
                  <a:txBody>
                    <a:bodyPr/>
                    <a:lstStyle/>
                    <a:p>
                      <a:pPr algn="ctr"/>
                      <a:endParaRPr lang="zh-TW" altLang="en-US" dirty="0"/>
                    </a:p>
                  </a:txBody>
                  <a:tcPr anchor="ctr"/>
                </a:tc>
                <a:tc>
                  <a:txBody>
                    <a:bodyPr/>
                    <a:lstStyle/>
                    <a:p>
                      <a:pPr algn="ctr"/>
                      <a:r>
                        <a:rPr lang="zh-TW" altLang="en-US" sz="1800" dirty="0"/>
                        <a:t>小額消費不需解鎖</a:t>
                      </a:r>
                    </a:p>
                  </a:txBody>
                  <a:tcPr marT="45735" marB="45735" anchor="ctr"/>
                </a:tc>
                <a:extLst>
                  <a:ext uri="{0D108BD9-81ED-4DB2-BD59-A6C34878D82A}">
                    <a16:rowId xmlns:a16="http://schemas.microsoft.com/office/drawing/2014/main" val="10002"/>
                  </a:ext>
                </a:extLst>
              </a:tr>
              <a:tr h="432192">
                <a:tc>
                  <a:txBody>
                    <a:bodyPr/>
                    <a:lstStyle/>
                    <a:p>
                      <a:pPr algn="ctr"/>
                      <a:r>
                        <a:rPr lang="zh-TW" altLang="en-US" sz="1800" b="1" dirty="0"/>
                        <a:t>生物認證方式</a:t>
                      </a:r>
                    </a:p>
                  </a:txBody>
                  <a:tcPr marT="45735" marB="45735" anchor="ctr"/>
                </a:tc>
                <a:tc>
                  <a:txBody>
                    <a:bodyPr/>
                    <a:lstStyle/>
                    <a:p>
                      <a:pPr algn="ctr"/>
                      <a:r>
                        <a:rPr lang="zh-TW" altLang="en-US" sz="1800" dirty="0"/>
                        <a:t>指紋</a:t>
                      </a:r>
                    </a:p>
                  </a:txBody>
                  <a:tcPr marT="45735" marB="45735" anchor="ctr"/>
                </a:tc>
                <a:tc>
                  <a:txBody>
                    <a:bodyPr/>
                    <a:lstStyle/>
                    <a:p>
                      <a:pPr algn="ctr"/>
                      <a:r>
                        <a:rPr lang="zh-TW" altLang="en-US" sz="1800" dirty="0"/>
                        <a:t>虹膜、指紋、密碼</a:t>
                      </a:r>
                    </a:p>
                  </a:txBody>
                  <a:tcPr marT="45735" marB="45735" anchor="ctr"/>
                </a:tc>
                <a:tc>
                  <a:txBody>
                    <a:bodyPr/>
                    <a:lstStyle/>
                    <a:p>
                      <a:pPr algn="ctr"/>
                      <a:r>
                        <a:rPr lang="zh-TW" altLang="en-US" sz="1800" dirty="0"/>
                        <a:t>密碼、指紋</a:t>
                      </a:r>
                    </a:p>
                  </a:txBody>
                  <a:tcPr marT="45735" marB="45735" anchor="ctr"/>
                </a:tc>
                <a:extLst>
                  <a:ext uri="{0D108BD9-81ED-4DB2-BD59-A6C34878D82A}">
                    <a16:rowId xmlns:a16="http://schemas.microsoft.com/office/drawing/2014/main" val="10003"/>
                  </a:ext>
                </a:extLst>
              </a:tr>
              <a:tr h="687620">
                <a:tc>
                  <a:txBody>
                    <a:bodyPr/>
                    <a:lstStyle/>
                    <a:p>
                      <a:pPr algn="ctr"/>
                      <a:r>
                        <a:rPr lang="zh-TW" altLang="en-US" sz="1800" b="1" dirty="0"/>
                        <a:t>信用卡設定方式</a:t>
                      </a:r>
                    </a:p>
                  </a:txBody>
                  <a:tcPr marT="45735" marB="45735" anchor="ctr"/>
                </a:tc>
                <a:tc>
                  <a:txBody>
                    <a:bodyPr/>
                    <a:lstStyle/>
                    <a:p>
                      <a:pPr algn="ctr"/>
                      <a:r>
                        <a:rPr lang="zh-TW" altLang="en-US" sz="1800" dirty="0"/>
                        <a:t>掃描卡片並簡訊驗證</a:t>
                      </a:r>
                    </a:p>
                  </a:txBody>
                  <a:tcPr marT="45735" marB="45735" anchor="ctr"/>
                </a:tc>
                <a:tc>
                  <a:txBody>
                    <a:bodyPr/>
                    <a:lstStyle/>
                    <a:p>
                      <a:pPr algn="ctr"/>
                      <a:r>
                        <a:rPr lang="zh-TW" altLang="en-US" sz="1800" dirty="0"/>
                        <a:t>同左並外加簽名</a:t>
                      </a:r>
                    </a:p>
                  </a:txBody>
                  <a:tcPr marT="45735" marB="45735" anchor="ctr"/>
                </a:tc>
                <a:tc>
                  <a:txBody>
                    <a:bodyPr/>
                    <a:lstStyle/>
                    <a:p>
                      <a:pPr algn="ctr"/>
                      <a:r>
                        <a:rPr lang="zh-TW" altLang="en-US" sz="1800" dirty="0"/>
                        <a:t>下載程式後驗證</a:t>
                      </a:r>
                    </a:p>
                  </a:txBody>
                  <a:tcPr marT="45735" marB="45735" anchor="ctr"/>
                </a:tc>
                <a:extLst>
                  <a:ext uri="{0D108BD9-81ED-4DB2-BD59-A6C34878D82A}">
                    <a16:rowId xmlns:a16="http://schemas.microsoft.com/office/drawing/2014/main" val="10004"/>
                  </a:ext>
                </a:extLst>
              </a:tr>
              <a:tr h="425560">
                <a:tc>
                  <a:txBody>
                    <a:bodyPr/>
                    <a:lstStyle/>
                    <a:p>
                      <a:pPr algn="ctr"/>
                      <a:r>
                        <a:rPr lang="zh-TW" altLang="en-US" sz="1800" b="1" dirty="0"/>
                        <a:t>作業系統安全性</a:t>
                      </a:r>
                    </a:p>
                  </a:txBody>
                  <a:tcPr marT="45735" marB="45735" anchor="ctr"/>
                </a:tc>
                <a:tc>
                  <a:txBody>
                    <a:bodyPr/>
                    <a:lstStyle/>
                    <a:p>
                      <a:pPr algn="ctr"/>
                      <a:r>
                        <a:rPr lang="en-US" altLang="zh-TW" sz="1800" dirty="0"/>
                        <a:t>iOS</a:t>
                      </a:r>
                      <a:r>
                        <a:rPr lang="zh-TW" altLang="en-US" sz="1800" dirty="0"/>
                        <a:t>為封閉式系統</a:t>
                      </a:r>
                    </a:p>
                  </a:txBody>
                  <a:tcPr marT="45735" marB="45735" anchor="ctr"/>
                </a:tc>
                <a:tc gridSpan="2">
                  <a:txBody>
                    <a:bodyPr/>
                    <a:lstStyle/>
                    <a:p>
                      <a:pPr algn="ctr"/>
                      <a:r>
                        <a:rPr lang="en-US" altLang="zh-TW" sz="1800" dirty="0"/>
                        <a:t>Android</a:t>
                      </a:r>
                      <a:r>
                        <a:rPr lang="zh-TW" altLang="en-US" sz="1800" dirty="0"/>
                        <a:t>為開放式系統，較多漏洞</a:t>
                      </a:r>
                    </a:p>
                  </a:txBody>
                  <a:tcPr marT="45735" marB="45735" anchor="ctr"/>
                </a:tc>
                <a:tc hMerge="1">
                  <a:txBody>
                    <a:bodyPr/>
                    <a:lstStyle/>
                    <a:p>
                      <a:pPr algn="ctr"/>
                      <a:endParaRPr lang="zh-TW" altLang="en-US" dirty="0"/>
                    </a:p>
                  </a:txBody>
                  <a:tcPr anchor="ctr"/>
                </a:tc>
                <a:extLst>
                  <a:ext uri="{0D108BD9-81ED-4DB2-BD59-A6C34878D82A}">
                    <a16:rowId xmlns:a16="http://schemas.microsoft.com/office/drawing/2014/main" val="10005"/>
                  </a:ext>
                </a:extLst>
              </a:tr>
              <a:tr h="945195">
                <a:tc>
                  <a:txBody>
                    <a:bodyPr/>
                    <a:lstStyle/>
                    <a:p>
                      <a:pPr algn="ctr"/>
                      <a:r>
                        <a:rPr lang="zh-TW" altLang="en-US" sz="1800" b="1" dirty="0"/>
                        <a:t>資安技術特色</a:t>
                      </a:r>
                    </a:p>
                  </a:txBody>
                  <a:tcPr marT="45735" marB="45735" anchor="ctr"/>
                </a:tc>
                <a:tc>
                  <a:txBody>
                    <a:bodyPr/>
                    <a:lstStyle/>
                    <a:p>
                      <a:pPr marL="0" indent="0" algn="ctr">
                        <a:buFont typeface="Arial" panose="020B0604020202020204" pitchFamily="34" charset="0"/>
                        <a:buNone/>
                      </a:pPr>
                      <a:r>
                        <a:rPr lang="en-US" altLang="zh-TW" sz="1800" dirty="0"/>
                        <a:t>Token</a:t>
                      </a:r>
                      <a:endParaRPr lang="zh-TW" altLang="en-US" sz="1800" dirty="0"/>
                    </a:p>
                  </a:txBody>
                  <a:tcPr marT="45735" marB="45735" anchor="ctr"/>
                </a:tc>
                <a:tc>
                  <a:txBody>
                    <a:bodyPr/>
                    <a:lstStyle/>
                    <a:p>
                      <a:pPr marL="0" indent="0" algn="ctr">
                        <a:buFont typeface="Arial" panose="020B0604020202020204" pitchFamily="34" charset="0"/>
                        <a:buNone/>
                      </a:pPr>
                      <a:r>
                        <a:rPr lang="zh-TW" altLang="en-US" sz="1800" kern="1200" dirty="0">
                          <a:solidFill>
                            <a:schemeClr val="dk1"/>
                          </a:solidFill>
                          <a:latin typeface="+mn-lt"/>
                          <a:ea typeface="+mn-ea"/>
                          <a:cs typeface="+mn-cs"/>
                        </a:rPr>
                        <a:t>內建</a:t>
                      </a:r>
                      <a:r>
                        <a:rPr lang="en-US" altLang="zh-TW" sz="1800" kern="1200" dirty="0">
                          <a:solidFill>
                            <a:schemeClr val="dk1"/>
                          </a:solidFill>
                          <a:latin typeface="+mn-lt"/>
                          <a:ea typeface="+mn-ea"/>
                          <a:cs typeface="+mn-cs"/>
                        </a:rPr>
                        <a:t>KNOX</a:t>
                      </a:r>
                      <a:r>
                        <a:rPr lang="zh-TW" altLang="en-US" sz="1800" kern="1200" dirty="0">
                          <a:solidFill>
                            <a:schemeClr val="dk1"/>
                          </a:solidFill>
                          <a:latin typeface="+mn-lt"/>
                          <a:ea typeface="+mn-ea"/>
                          <a:cs typeface="+mn-cs"/>
                        </a:rPr>
                        <a:t>模組 </a:t>
                      </a:r>
                      <a:r>
                        <a:rPr lang="en-US" altLang="zh-TW" sz="1800" kern="1200" dirty="0">
                          <a:solidFill>
                            <a:schemeClr val="dk1"/>
                          </a:solidFill>
                          <a:latin typeface="+mn-lt"/>
                          <a:ea typeface="+mn-ea"/>
                          <a:cs typeface="+mn-cs"/>
                        </a:rPr>
                        <a:t>&amp;Token</a:t>
                      </a:r>
                    </a:p>
                  </a:txBody>
                  <a:tcPr marT="45735" marB="45735" anchor="ctr"/>
                </a:tc>
                <a:tc>
                  <a:txBody>
                    <a:bodyPr/>
                    <a:lstStyle/>
                    <a:p>
                      <a:pPr marL="0" indent="0" algn="ctr">
                        <a:buFont typeface="Arial" panose="020B0604020202020204" pitchFamily="34" charset="0"/>
                        <a:buNone/>
                      </a:pPr>
                      <a:r>
                        <a:rPr lang="en-US" altLang="zh-TW" sz="1800" kern="1200" dirty="0">
                          <a:solidFill>
                            <a:schemeClr val="dk1"/>
                          </a:solidFill>
                          <a:latin typeface="+mn-lt"/>
                          <a:ea typeface="+mn-ea"/>
                          <a:cs typeface="+mn-cs"/>
                        </a:rPr>
                        <a:t>Token</a:t>
                      </a:r>
                      <a:endParaRPr lang="zh-TW" altLang="en-US" sz="1800" kern="1200" dirty="0">
                        <a:solidFill>
                          <a:schemeClr val="dk1"/>
                        </a:solidFill>
                        <a:latin typeface="+mn-lt"/>
                        <a:ea typeface="+mn-ea"/>
                        <a:cs typeface="+mn-cs"/>
                      </a:endParaRPr>
                    </a:p>
                  </a:txBody>
                  <a:tcPr marT="45735" marB="4573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四大基礎</a:t>
            </a:r>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2420888"/>
            <a:ext cx="1637928" cy="1637928"/>
          </a:xfr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420888"/>
            <a:ext cx="1623162" cy="1623162"/>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9387" y="2436304"/>
            <a:ext cx="1607096" cy="1607096"/>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4242" y="2461219"/>
            <a:ext cx="1557266" cy="1557266"/>
          </a:xfrm>
          <a:prstGeom prst="rect">
            <a:avLst/>
          </a:prstGeom>
        </p:spPr>
      </p:pic>
      <p:pic>
        <p:nvPicPr>
          <p:cNvPr id="8"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2777" y="2420888"/>
            <a:ext cx="1637928" cy="163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465" y="2428271"/>
            <a:ext cx="1623162" cy="1623162"/>
          </a:xfrm>
          <a:prstGeom prst="rect">
            <a:avLst/>
          </a:prstGeom>
        </p:spPr>
      </p:pic>
      <p:sp>
        <p:nvSpPr>
          <p:cNvPr id="10" name="文字方塊 9"/>
          <p:cNvSpPr txBox="1"/>
          <p:nvPr/>
        </p:nvSpPr>
        <p:spPr>
          <a:xfrm>
            <a:off x="670971" y="4365104"/>
            <a:ext cx="1951153" cy="369332"/>
          </a:xfrm>
          <a:prstGeom prst="rect">
            <a:avLst/>
          </a:prstGeom>
          <a:noFill/>
        </p:spPr>
        <p:txBody>
          <a:bodyPr wrap="square" rtlCol="0">
            <a:spAutoFit/>
          </a:bodyPr>
          <a:lstStyle/>
          <a:p>
            <a:pPr algn="ctr"/>
            <a:r>
              <a:rPr lang="zh-TW" altLang="en-US" dirty="0">
                <a:solidFill>
                  <a:schemeClr val="bg1"/>
                </a:solidFill>
                <a:latin typeface="+mn-lt"/>
              </a:rPr>
              <a:t>信用卡資訊加密</a:t>
            </a:r>
          </a:p>
        </p:txBody>
      </p:sp>
      <p:sp>
        <p:nvSpPr>
          <p:cNvPr id="11" name="文字方塊 10"/>
          <p:cNvSpPr txBox="1"/>
          <p:nvPr/>
        </p:nvSpPr>
        <p:spPr>
          <a:xfrm>
            <a:off x="2704469" y="4354800"/>
            <a:ext cx="1951153" cy="369332"/>
          </a:xfrm>
          <a:prstGeom prst="rect">
            <a:avLst/>
          </a:prstGeom>
          <a:noFill/>
        </p:spPr>
        <p:txBody>
          <a:bodyPr wrap="square" rtlCol="0">
            <a:spAutoFit/>
          </a:bodyPr>
          <a:lstStyle/>
          <a:p>
            <a:pPr algn="ctr"/>
            <a:r>
              <a:rPr lang="zh-TW" altLang="en-US" dirty="0">
                <a:solidFill>
                  <a:schemeClr val="bg1"/>
                </a:solidFill>
                <a:latin typeface="+mn-lt"/>
              </a:rPr>
              <a:t>指紋辨識</a:t>
            </a:r>
          </a:p>
        </p:txBody>
      </p:sp>
      <p:sp>
        <p:nvSpPr>
          <p:cNvPr id="12" name="文字方塊 11"/>
          <p:cNvSpPr txBox="1"/>
          <p:nvPr/>
        </p:nvSpPr>
        <p:spPr>
          <a:xfrm>
            <a:off x="4697358" y="4365104"/>
            <a:ext cx="1951153" cy="369332"/>
          </a:xfrm>
          <a:prstGeom prst="rect">
            <a:avLst/>
          </a:prstGeom>
          <a:noFill/>
        </p:spPr>
        <p:txBody>
          <a:bodyPr wrap="square" rtlCol="0">
            <a:spAutoFit/>
          </a:bodyPr>
          <a:lstStyle/>
          <a:p>
            <a:pPr algn="ctr"/>
            <a:r>
              <a:rPr lang="en-US" altLang="zh-TW" dirty="0">
                <a:solidFill>
                  <a:schemeClr val="bg1"/>
                </a:solidFill>
                <a:latin typeface="+mn-lt"/>
              </a:rPr>
              <a:t>NFC</a:t>
            </a:r>
            <a:endParaRPr lang="zh-TW" altLang="en-US" dirty="0">
              <a:solidFill>
                <a:schemeClr val="bg1"/>
              </a:solidFill>
              <a:latin typeface="+mn-lt"/>
            </a:endParaRPr>
          </a:p>
        </p:txBody>
      </p:sp>
      <p:sp>
        <p:nvSpPr>
          <p:cNvPr id="13" name="文字方塊 12"/>
          <p:cNvSpPr txBox="1"/>
          <p:nvPr/>
        </p:nvSpPr>
        <p:spPr>
          <a:xfrm>
            <a:off x="6689463" y="4365104"/>
            <a:ext cx="1951153" cy="369332"/>
          </a:xfrm>
          <a:prstGeom prst="rect">
            <a:avLst/>
          </a:prstGeom>
          <a:noFill/>
        </p:spPr>
        <p:txBody>
          <a:bodyPr wrap="square" rtlCol="0">
            <a:spAutoFit/>
          </a:bodyPr>
          <a:lstStyle/>
          <a:p>
            <a:pPr algn="ctr"/>
            <a:r>
              <a:rPr lang="zh-TW" altLang="en-US" dirty="0">
                <a:solidFill>
                  <a:schemeClr val="bg1"/>
                </a:solidFill>
                <a:latin typeface="+mn-lt"/>
              </a:rPr>
              <a:t>交易密碼</a:t>
            </a:r>
          </a:p>
        </p:txBody>
      </p:sp>
    </p:spTree>
    <p:extLst>
      <p:ext uri="{BB962C8B-B14F-4D97-AF65-F5344CB8AC3E}">
        <p14:creationId xmlns:p14="http://schemas.microsoft.com/office/powerpoint/2010/main" val="30611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 原理</a:t>
            </a:r>
          </a:p>
        </p:txBody>
      </p:sp>
      <p:sp>
        <p:nvSpPr>
          <p:cNvPr id="3" name="內容版面配置區 2"/>
          <p:cNvSpPr>
            <a:spLocks noGrp="1"/>
          </p:cNvSpPr>
          <p:nvPr>
            <p:ph idx="1"/>
          </p:nvPr>
        </p:nvSpPr>
        <p:spPr>
          <a:xfrm>
            <a:off x="251520" y="1571323"/>
            <a:ext cx="8229600" cy="4572000"/>
          </a:xfrm>
        </p:spPr>
        <p:txBody>
          <a:bodyPr/>
          <a:lstStyle/>
          <a:p>
            <a:r>
              <a:rPr lang="zh-TW" altLang="en-US" dirty="0"/>
              <a:t>綁定信用至手機</a:t>
            </a:r>
          </a:p>
        </p:txBody>
      </p:sp>
      <p:grpSp>
        <p:nvGrpSpPr>
          <p:cNvPr id="4" name="Group 10" descr="rectangle">
            <a:extLst/>
          </p:cNvPr>
          <p:cNvGrpSpPr/>
          <p:nvPr/>
        </p:nvGrpSpPr>
        <p:grpSpPr>
          <a:xfrm>
            <a:off x="2257399" y="4969287"/>
            <a:ext cx="4754880" cy="425066"/>
            <a:chOff x="0" y="3750030"/>
            <a:chExt cx="8229600" cy="820415"/>
          </a:xfrm>
          <a:solidFill>
            <a:schemeClr val="accent1"/>
          </a:solidFill>
        </p:grpSpPr>
        <p:sp>
          <p:nvSpPr>
            <p:cNvPr id="5" name="Rectangle 29">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sz="1500" dirty="0"/>
                <a:t>Token</a:t>
              </a:r>
              <a:r>
                <a:rPr kumimoji="0" lang="zh-TW" altLang="en-US" sz="1500" dirty="0"/>
                <a:t>傳送回手機 </a:t>
              </a:r>
              <a:endParaRPr kumimoji="0" lang="en-US" sz="1500" dirty="0"/>
            </a:p>
          </p:txBody>
        </p:sp>
      </p:grpSp>
      <p:grpSp>
        <p:nvGrpSpPr>
          <p:cNvPr id="7" name="Group 14" descr="rectangle">
            <a:extLst/>
          </p:cNvPr>
          <p:cNvGrpSpPr/>
          <p:nvPr/>
        </p:nvGrpSpPr>
        <p:grpSpPr>
          <a:xfrm>
            <a:off x="2186565" y="3995682"/>
            <a:ext cx="4896545" cy="882717"/>
            <a:chOff x="-639170" y="2502540"/>
            <a:chExt cx="10185012" cy="1703719"/>
          </a:xfrm>
          <a:solidFill>
            <a:schemeClr val="accent4">
              <a:lumMod val="50000"/>
            </a:schemeClr>
          </a:solidFill>
        </p:grpSpPr>
        <p:sp>
          <p:nvSpPr>
            <p:cNvPr id="8" name="Callout: Up Arrow 21">
              <a:extLst/>
            </p:cNvPr>
            <p:cNvSpPr/>
            <p:nvPr/>
          </p:nvSpPr>
          <p:spPr>
            <a:xfrm rot="10800000">
              <a:off x="-153828" y="2944462"/>
              <a:ext cx="8943399" cy="1261797"/>
            </a:xfrm>
            <a:prstGeom prst="upArrowCallout">
              <a:avLst>
                <a:gd name="adj1" fmla="val 20338"/>
                <a:gd name="adj2" fmla="val 25000"/>
                <a:gd name="adj3" fmla="val 25000"/>
                <a:gd name="adj4" fmla="val 64977"/>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llout: Up Arrow 12">
              <a:extLst/>
            </p:cNvPr>
            <p:cNvSpPr txBox="1"/>
            <p:nvPr/>
          </p:nvSpPr>
          <p:spPr>
            <a:xfrm>
              <a:off x="-639170" y="2502540"/>
              <a:ext cx="10185012" cy="1261801"/>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dirty="0"/>
                <a:t>Token</a:t>
              </a:r>
              <a:r>
                <a:rPr kumimoji="0" lang="zh-TW" altLang="en-US" dirty="0"/>
                <a:t>送至銀行進行</a:t>
              </a:r>
              <a:r>
                <a:rPr kumimoji="0" lang="en-US" altLang="zh-TW" dirty="0"/>
                <a:t>”De Token”</a:t>
              </a:r>
              <a:r>
                <a:rPr kumimoji="0" lang="zh-TW" altLang="en-US" dirty="0"/>
                <a:t>解密，</a:t>
              </a:r>
              <a:endParaRPr kumimoji="0" lang="en-US" altLang="zh-TW" dirty="0"/>
            </a:p>
            <a:p>
              <a:pPr algn="ctr" defTabSz="666750" fontAlgn="auto">
                <a:lnSpc>
                  <a:spcPct val="90000"/>
                </a:lnSpc>
                <a:spcAft>
                  <a:spcPct val="35000"/>
                </a:spcAft>
                <a:defRPr/>
              </a:pPr>
              <a:r>
                <a:rPr kumimoji="0" lang="zh-TW" altLang="en-US" dirty="0"/>
                <a:t>確認為可以有效使用的卡片</a:t>
              </a:r>
              <a:endParaRPr kumimoji="0" lang="en-US" dirty="0"/>
            </a:p>
          </p:txBody>
        </p:sp>
      </p:grpSp>
      <p:grpSp>
        <p:nvGrpSpPr>
          <p:cNvPr id="10" name="Group 15" descr="rectangle">
            <a:extLst/>
          </p:cNvPr>
          <p:cNvGrpSpPr/>
          <p:nvPr/>
        </p:nvGrpSpPr>
        <p:grpSpPr>
          <a:xfrm>
            <a:off x="2348839" y="330388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信用卡資訊加密後成為 </a:t>
              </a:r>
              <a:r>
                <a:rPr kumimoji="0" lang="en-US" altLang="zh-TW" dirty="0">
                  <a:solidFill>
                    <a:schemeClr val="bg1"/>
                  </a:solidFill>
                </a:rPr>
                <a:t>“Token”</a:t>
              </a:r>
              <a:endParaRPr kumimoji="0" lang="en-US" dirty="0">
                <a:solidFill>
                  <a:schemeClr val="bg1"/>
                </a:solidFill>
              </a:endParaRPr>
            </a:p>
          </p:txBody>
        </p:sp>
      </p:grpSp>
      <p:grpSp>
        <p:nvGrpSpPr>
          <p:cNvPr id="13" name="Group 16" descr="rectangle">
            <a:extLst/>
          </p:cNvPr>
          <p:cNvGrpSpPr/>
          <p:nvPr/>
        </p:nvGrpSpPr>
        <p:grpSpPr>
          <a:xfrm>
            <a:off x="3679894" y="2478768"/>
            <a:ext cx="1909890" cy="653752"/>
            <a:chOff x="0" y="1554"/>
            <a:chExt cx="8229600"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0" y="1554"/>
              <a:ext cx="8229600" cy="819877"/>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掃描信用卡資訊</a:t>
              </a:r>
              <a:endParaRPr kumimoji="0" lang="en-US" dirty="0">
                <a:solidFill>
                  <a:schemeClr val="bg1"/>
                </a:solidFill>
              </a:endParaRPr>
            </a:p>
          </p:txBody>
        </p:sp>
      </p:grpSp>
      <p:cxnSp>
        <p:nvCxnSpPr>
          <p:cNvPr id="21" name="肘形接點 20"/>
          <p:cNvCxnSpPr/>
          <p:nvPr/>
        </p:nvCxnSpPr>
        <p:spPr>
          <a:xfrm rot="16200000" flipV="1">
            <a:off x="1808960" y="2976397"/>
            <a:ext cx="710631" cy="3691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815630" y="2417667"/>
            <a:ext cx="2448272" cy="369332"/>
          </a:xfrm>
          <a:prstGeom prst="rect">
            <a:avLst/>
          </a:prstGeom>
          <a:noFill/>
        </p:spPr>
        <p:txBody>
          <a:bodyPr wrap="square" rtlCol="0">
            <a:spAutoFit/>
          </a:bodyPr>
          <a:lstStyle/>
          <a:p>
            <a:pPr algn="ctr"/>
            <a:r>
              <a:rPr lang="zh-TW" altLang="en-US" dirty="0">
                <a:solidFill>
                  <a:schemeClr val="bg1"/>
                </a:solidFill>
              </a:rPr>
              <a:t>存在安全晶片上</a:t>
            </a:r>
          </a:p>
        </p:txBody>
      </p:sp>
      <p:cxnSp>
        <p:nvCxnSpPr>
          <p:cNvPr id="24" name="肘形接點 23"/>
          <p:cNvCxnSpPr>
            <a:stCxn id="6" idx="3"/>
          </p:cNvCxnSpPr>
          <p:nvPr/>
        </p:nvCxnSpPr>
        <p:spPr>
          <a:xfrm>
            <a:off x="6932269" y="5181820"/>
            <a:ext cx="664067" cy="69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156176" y="5986524"/>
            <a:ext cx="2592288" cy="369332"/>
          </a:xfrm>
          <a:prstGeom prst="rect">
            <a:avLst/>
          </a:prstGeom>
          <a:noFill/>
        </p:spPr>
        <p:txBody>
          <a:bodyPr wrap="square" rtlCol="0">
            <a:spAutoFit/>
          </a:bodyPr>
          <a:lstStyle/>
          <a:p>
            <a:pPr algn="ctr"/>
            <a:r>
              <a:rPr lang="zh-TW" altLang="en-US" dirty="0">
                <a:solidFill>
                  <a:schemeClr val="bg1"/>
                </a:solidFill>
              </a:rPr>
              <a:t>卡片原始資料永久刪除</a:t>
            </a:r>
          </a:p>
        </p:txBody>
      </p:sp>
    </p:spTree>
    <p:extLst>
      <p:ext uri="{BB962C8B-B14F-4D97-AF65-F5344CB8AC3E}">
        <p14:creationId xmlns:p14="http://schemas.microsoft.com/office/powerpoint/2010/main" val="21429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原理</a:t>
            </a:r>
          </a:p>
        </p:txBody>
      </p:sp>
      <p:sp>
        <p:nvSpPr>
          <p:cNvPr id="3" name="內容版面配置區 2"/>
          <p:cNvSpPr>
            <a:spLocks noGrp="1"/>
          </p:cNvSpPr>
          <p:nvPr>
            <p:ph idx="1"/>
          </p:nvPr>
        </p:nvSpPr>
        <p:spPr/>
        <p:txBody>
          <a:bodyPr/>
          <a:lstStyle/>
          <a:p>
            <a:r>
              <a:rPr lang="zh-TW" altLang="en-US" dirty="0"/>
              <a:t>使用付款</a:t>
            </a:r>
          </a:p>
        </p:txBody>
      </p:sp>
      <p:grpSp>
        <p:nvGrpSpPr>
          <p:cNvPr id="4" name="Group 10" descr="rectangle">
            <a:extLst/>
          </p:cNvPr>
          <p:cNvGrpSpPr/>
          <p:nvPr/>
        </p:nvGrpSpPr>
        <p:grpSpPr>
          <a:xfrm>
            <a:off x="2051720" y="4983881"/>
            <a:ext cx="5218291" cy="425066"/>
            <a:chOff x="-355983" y="3750030"/>
            <a:chExt cx="9031657" cy="820415"/>
          </a:xfrm>
          <a:solidFill>
            <a:schemeClr val="accent1"/>
          </a:solidFill>
        </p:grpSpPr>
        <p:sp>
          <p:nvSpPr>
            <p:cNvPr id="5" name="Rectangle 29">
              <a:extLst/>
            </p:cNvPr>
            <p:cNvSpPr/>
            <p:nvPr/>
          </p:nvSpPr>
          <p:spPr>
            <a:xfrm>
              <a:off x="-355983" y="3750030"/>
              <a:ext cx="9031657"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45540" y="4071255"/>
              <a:ext cx="8364058" cy="177966"/>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t>確認好的資訊加密後送至店家</a:t>
              </a:r>
              <a:r>
                <a:rPr kumimoji="0" lang="en-US" altLang="zh-TW" dirty="0"/>
                <a:t>POS</a:t>
              </a:r>
              <a:r>
                <a:rPr kumimoji="0" lang="zh-TW" altLang="en-US" dirty="0"/>
                <a:t>完成交易 </a:t>
              </a:r>
              <a:endParaRPr kumimoji="0" lang="en-US" dirty="0"/>
            </a:p>
          </p:txBody>
        </p:sp>
      </p:grpSp>
      <p:sp>
        <p:nvSpPr>
          <p:cNvPr id="8" name="Callout: Up Arrow 21">
            <a:extLst/>
          </p:cNvPr>
          <p:cNvSpPr/>
          <p:nvPr/>
        </p:nvSpPr>
        <p:spPr>
          <a:xfrm rot="10800000">
            <a:off x="1869411" y="3631054"/>
            <a:ext cx="5400600" cy="653752"/>
          </a:xfrm>
          <a:prstGeom prst="upArrowCallout">
            <a:avLst>
              <a:gd name="adj1" fmla="val 20338"/>
              <a:gd name="adj2" fmla="val 25000"/>
              <a:gd name="adj3" fmla="val 25000"/>
              <a:gd name="adj4" fmla="val 64977"/>
            </a:avLst>
          </a:pr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Group 15" descr="rectangle">
            <a:extLst/>
          </p:cNvPr>
          <p:cNvGrpSpPr/>
          <p:nvPr/>
        </p:nvGrpSpPr>
        <p:grpSpPr>
          <a:xfrm>
            <a:off x="2283711" y="292457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手機產生一組交易密碼</a:t>
              </a:r>
              <a:r>
                <a:rPr kumimoji="0" lang="en-US" altLang="zh-TW" dirty="0">
                  <a:solidFill>
                    <a:schemeClr val="bg1"/>
                  </a:solidFill>
                </a:rPr>
                <a:t>(Cryptogram)</a:t>
              </a:r>
              <a:endParaRPr kumimoji="0" lang="en-US" dirty="0">
                <a:solidFill>
                  <a:schemeClr val="bg1"/>
                </a:solidFill>
              </a:endParaRPr>
            </a:p>
          </p:txBody>
        </p:sp>
      </p:grpSp>
      <p:grpSp>
        <p:nvGrpSpPr>
          <p:cNvPr id="13" name="Group 16" descr="rectangle">
            <a:extLst/>
          </p:cNvPr>
          <p:cNvGrpSpPr/>
          <p:nvPr/>
        </p:nvGrpSpPr>
        <p:grpSpPr>
          <a:xfrm>
            <a:off x="3347864" y="2208771"/>
            <a:ext cx="2448272" cy="653752"/>
            <a:chOff x="-1150065" y="1554"/>
            <a:chExt cx="10549456"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1150065" y="1554"/>
              <a:ext cx="10549456"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dirty="0">
                  <a:solidFill>
                    <a:schemeClr val="bg1"/>
                  </a:solidFill>
                </a:rPr>
                <a:t>Touch ID</a:t>
              </a:r>
              <a:r>
                <a:rPr kumimoji="0" lang="zh-TW" altLang="en-US" dirty="0">
                  <a:solidFill>
                    <a:schemeClr val="bg1"/>
                  </a:solidFill>
                </a:rPr>
                <a:t>確認為本人</a:t>
              </a:r>
              <a:endParaRPr kumimoji="0" lang="en-US" dirty="0">
                <a:solidFill>
                  <a:schemeClr val="bg1"/>
                </a:solidFill>
              </a:endParaRPr>
            </a:p>
          </p:txBody>
        </p:sp>
      </p:grpSp>
      <p:grpSp>
        <p:nvGrpSpPr>
          <p:cNvPr id="17" name="Group 16" descr="rectangle">
            <a:extLst/>
          </p:cNvPr>
          <p:cNvGrpSpPr/>
          <p:nvPr/>
        </p:nvGrpSpPr>
        <p:grpSpPr>
          <a:xfrm>
            <a:off x="2472346" y="4263851"/>
            <a:ext cx="4299628" cy="653752"/>
            <a:chOff x="-5023121" y="1554"/>
            <a:chExt cx="18526837" cy="1261798"/>
          </a:xfrm>
          <a:solidFill>
            <a:schemeClr val="accent4"/>
          </a:solidFill>
        </p:grpSpPr>
        <p:sp>
          <p:nvSpPr>
            <p:cNvPr id="18"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p:cNvPr>
            <p:cNvSpPr txBox="1"/>
            <p:nvPr/>
          </p:nvSpPr>
          <p:spPr>
            <a:xfrm>
              <a:off x="-5023121" y="1554"/>
              <a:ext cx="18526837"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店家將資訊送至銀行進行解密與確認</a:t>
              </a:r>
              <a:endParaRPr kumimoji="0" lang="en-US" dirty="0">
                <a:solidFill>
                  <a:schemeClr val="bg1"/>
                </a:solidFill>
              </a:endParaRPr>
            </a:p>
          </p:txBody>
        </p:sp>
      </p:grpSp>
      <p:sp>
        <p:nvSpPr>
          <p:cNvPr id="20" name="矩形 19"/>
          <p:cNvSpPr/>
          <p:nvPr/>
        </p:nvSpPr>
        <p:spPr>
          <a:xfrm>
            <a:off x="1591356" y="3655279"/>
            <a:ext cx="6086966" cy="369332"/>
          </a:xfrm>
          <a:prstGeom prst="rect">
            <a:avLst/>
          </a:prstGeom>
        </p:spPr>
        <p:txBody>
          <a:bodyPr wrap="square">
            <a:spAutoFit/>
          </a:bodyPr>
          <a:lstStyle/>
          <a:p>
            <a:pPr algn="ctr"/>
            <a:r>
              <a:rPr lang="zh-TW" altLang="en-US" dirty="0">
                <a:latin typeface="+mn-lt"/>
              </a:rPr>
              <a:t>透過</a:t>
            </a:r>
            <a:r>
              <a:rPr lang="en-US" altLang="zh-TW" dirty="0">
                <a:latin typeface="+mn-lt"/>
              </a:rPr>
              <a:t>NFC</a:t>
            </a:r>
            <a:r>
              <a:rPr lang="zh-TW" altLang="en-US" dirty="0">
                <a:latin typeface="+mn-lt"/>
              </a:rPr>
              <a:t>，傳送</a:t>
            </a:r>
            <a:r>
              <a:rPr lang="en-US" altLang="zh-TW" dirty="0">
                <a:latin typeface="+mn-lt"/>
              </a:rPr>
              <a:t>Token &amp; Cryptogram</a:t>
            </a:r>
            <a:r>
              <a:rPr lang="zh-TW" altLang="en-US" dirty="0">
                <a:latin typeface="+mn-lt"/>
              </a:rPr>
              <a:t>至店家</a:t>
            </a:r>
            <a:r>
              <a:rPr lang="en-US" altLang="zh-TW" dirty="0">
                <a:latin typeface="+mn-lt"/>
              </a:rPr>
              <a:t>POS</a:t>
            </a:r>
          </a:p>
        </p:txBody>
      </p:sp>
    </p:spTree>
    <p:extLst>
      <p:ext uri="{BB962C8B-B14F-4D97-AF65-F5344CB8AC3E}">
        <p14:creationId xmlns:p14="http://schemas.microsoft.com/office/powerpoint/2010/main" val="95317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381000"/>
            <a:ext cx="5472607" cy="676275"/>
          </a:xfrm>
        </p:spPr>
        <p:txBody>
          <a:bodyPr/>
          <a:lstStyle/>
          <a:p>
            <a:r>
              <a:rPr lang="zh-TW" altLang="en-US" dirty="0"/>
              <a:t>三大</a:t>
            </a:r>
            <a:r>
              <a:rPr lang="en-US" altLang="zh-TW" dirty="0"/>
              <a:t>Pay</a:t>
            </a:r>
            <a:r>
              <a:rPr lang="zh-TW" altLang="en-US" dirty="0"/>
              <a:t>操作流程比較</a:t>
            </a:r>
          </a:p>
        </p:txBody>
      </p:sp>
      <p:sp>
        <p:nvSpPr>
          <p:cNvPr id="4" name="內容版面配置區 3"/>
          <p:cNvSpPr>
            <a:spLocks noGrp="1"/>
          </p:cNvSpPr>
          <p:nvPr>
            <p:ph idx="1"/>
          </p:nvPr>
        </p:nvSpPr>
        <p:spPr>
          <a:xfrm>
            <a:off x="467544" y="1196752"/>
            <a:ext cx="8291264" cy="571500"/>
          </a:xfrm>
        </p:spPr>
        <p:txBody>
          <a:bodyPr/>
          <a:lstStyle/>
          <a:p>
            <a:r>
              <a:rPr lang="zh-TW" altLang="en-US" dirty="0"/>
              <a:t>假設前提</a:t>
            </a:r>
            <a:r>
              <a:rPr lang="en-US" altLang="zh-TW" dirty="0"/>
              <a:t>:</a:t>
            </a:r>
            <a:r>
              <a:rPr lang="zh-TW" altLang="en-US" dirty="0"/>
              <a:t>手機處於休眠狀態，具有且開啟指紋辨識，具有</a:t>
            </a:r>
            <a:r>
              <a:rPr lang="en-US" altLang="zh-TW" dirty="0"/>
              <a:t>NFC</a:t>
            </a:r>
            <a:r>
              <a:rPr lang="zh-TW" altLang="en-US" dirty="0"/>
              <a:t>但未開啟</a:t>
            </a:r>
            <a:endParaRPr lang="en-US" altLang="zh-TW" dirty="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56" y="1907729"/>
            <a:ext cx="1572766" cy="1572766"/>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6313"/>
          <a:stretch/>
        </p:blipFill>
        <p:spPr>
          <a:xfrm>
            <a:off x="477456" y="3619972"/>
            <a:ext cx="1990343" cy="1117048"/>
          </a:xfrm>
          <a:prstGeom prst="rect">
            <a:avLst/>
          </a:prstGeom>
        </p:spPr>
      </p:pic>
      <p:pic>
        <p:nvPicPr>
          <p:cNvPr id="7" name="圖片 6"/>
          <p:cNvPicPr>
            <a:picLocks noChangeAspect="1"/>
          </p:cNvPicPr>
          <p:nvPr/>
        </p:nvPicPr>
        <p:blipFill rotWithShape="1">
          <a:blip r:embed="rId5">
            <a:extLst>
              <a:ext uri="{28A0092B-C50C-407E-A947-70E740481C1C}">
                <a14:useLocalDpi xmlns:a14="http://schemas.microsoft.com/office/drawing/2010/main" val="0"/>
              </a:ext>
            </a:extLst>
          </a:blip>
          <a:srcRect l="19071" t="19841" r="21524" b="31581"/>
          <a:stretch/>
        </p:blipFill>
        <p:spPr>
          <a:xfrm>
            <a:off x="178853" y="4831827"/>
            <a:ext cx="2327488" cy="100077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0513" y="2071313"/>
            <a:ext cx="872993" cy="872993"/>
          </a:xfrm>
          <a:prstGeom prst="rect">
            <a:avLst/>
          </a:prstGeom>
        </p:spPr>
      </p:pic>
      <p:sp>
        <p:nvSpPr>
          <p:cNvPr id="9" name="文字方塊 8"/>
          <p:cNvSpPr txBox="1"/>
          <p:nvPr/>
        </p:nvSpPr>
        <p:spPr>
          <a:xfrm>
            <a:off x="2052913" y="2998679"/>
            <a:ext cx="1728192" cy="369332"/>
          </a:xfrm>
          <a:prstGeom prst="rect">
            <a:avLst/>
          </a:prstGeom>
          <a:noFill/>
        </p:spPr>
        <p:txBody>
          <a:bodyPr wrap="square" rtlCol="0">
            <a:spAutoFit/>
          </a:bodyPr>
          <a:lstStyle/>
          <a:p>
            <a:pPr algn="ctr"/>
            <a:r>
              <a:rPr lang="zh-TW" altLang="en-US" dirty="0">
                <a:solidFill>
                  <a:schemeClr val="bg1"/>
                </a:solidFill>
              </a:rPr>
              <a:t>滑動開啟</a:t>
            </a:r>
            <a:r>
              <a:rPr lang="en-US" altLang="zh-TW" dirty="0">
                <a:solidFill>
                  <a:schemeClr val="bg1"/>
                </a:solidFill>
              </a:rPr>
              <a:t>App</a:t>
            </a:r>
            <a:endParaRPr lang="zh-TW" altLang="en-US" dirty="0">
              <a:solidFill>
                <a:schemeClr val="bg1"/>
              </a:solidFill>
            </a:endParaRPr>
          </a:p>
        </p:txBody>
      </p:sp>
      <p:sp>
        <p:nvSpPr>
          <p:cNvPr id="10" name="向右箭號 9"/>
          <p:cNvSpPr/>
          <p:nvPr/>
        </p:nvSpPr>
        <p:spPr>
          <a:xfrm>
            <a:off x="350143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5430" y="2071313"/>
            <a:ext cx="879142" cy="879142"/>
          </a:xfrm>
          <a:prstGeom prst="rect">
            <a:avLst/>
          </a:prstGeom>
        </p:spPr>
      </p:pic>
      <p:sp>
        <p:nvSpPr>
          <p:cNvPr id="12" name="文字方塊 11"/>
          <p:cNvSpPr txBox="1"/>
          <p:nvPr/>
        </p:nvSpPr>
        <p:spPr>
          <a:xfrm>
            <a:off x="3740905" y="2998679"/>
            <a:ext cx="1728192" cy="369332"/>
          </a:xfrm>
          <a:prstGeom prst="rect">
            <a:avLst/>
          </a:prstGeom>
          <a:noFill/>
        </p:spPr>
        <p:txBody>
          <a:bodyPr wrap="square" rtlCol="0">
            <a:spAutoFit/>
          </a:bodyPr>
          <a:lstStyle/>
          <a:p>
            <a:pPr algn="ctr"/>
            <a:r>
              <a:rPr lang="zh-TW" altLang="en-US" dirty="0">
                <a:solidFill>
                  <a:schemeClr val="bg1"/>
                </a:solidFill>
              </a:rPr>
              <a:t>解鎖卡片</a:t>
            </a:r>
          </a:p>
        </p:txBody>
      </p:sp>
      <p:sp>
        <p:nvSpPr>
          <p:cNvPr id="13" name="向右箭號 12"/>
          <p:cNvSpPr/>
          <p:nvPr/>
        </p:nvSpPr>
        <p:spPr>
          <a:xfrm>
            <a:off x="7109428"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13" y="2029607"/>
            <a:ext cx="982476" cy="982476"/>
          </a:xfrm>
          <a:prstGeom prst="rect">
            <a:avLst/>
          </a:prstGeom>
        </p:spPr>
      </p:pic>
      <p:sp>
        <p:nvSpPr>
          <p:cNvPr id="15" name="文字方塊 14"/>
          <p:cNvSpPr txBox="1"/>
          <p:nvPr/>
        </p:nvSpPr>
        <p:spPr>
          <a:xfrm>
            <a:off x="5527660" y="3012083"/>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16" name="向右箭號 15"/>
          <p:cNvSpPr/>
          <p:nvPr/>
        </p:nvSpPr>
        <p:spPr>
          <a:xfrm>
            <a:off x="524065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6021" y="1989035"/>
            <a:ext cx="973110" cy="973110"/>
          </a:xfrm>
          <a:prstGeom prst="rect">
            <a:avLst/>
          </a:prstGeom>
        </p:spPr>
      </p:pic>
      <p:sp>
        <p:nvSpPr>
          <p:cNvPr id="18" name="文字方塊 17"/>
          <p:cNvSpPr txBox="1"/>
          <p:nvPr/>
        </p:nvSpPr>
        <p:spPr>
          <a:xfrm>
            <a:off x="7258480" y="2998679"/>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pic>
        <p:nvPicPr>
          <p:cNvPr id="19" name="圖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7438" y="3558727"/>
            <a:ext cx="879142" cy="879142"/>
          </a:xfrm>
          <a:prstGeom prst="rect">
            <a:avLst/>
          </a:prstGeom>
        </p:spPr>
      </p:pic>
      <p:pic>
        <p:nvPicPr>
          <p:cNvPr id="20" name="圖片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65431" y="3619973"/>
            <a:ext cx="879141" cy="817896"/>
          </a:xfrm>
          <a:prstGeom prst="rect">
            <a:avLst/>
          </a:prstGeom>
        </p:spPr>
      </p:pic>
      <p:pic>
        <p:nvPicPr>
          <p:cNvPr id="21" name="圖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1596" y="3480495"/>
            <a:ext cx="973110" cy="973110"/>
          </a:xfrm>
          <a:prstGeom prst="rect">
            <a:avLst/>
          </a:prstGeom>
        </p:spPr>
      </p:pic>
      <p:sp>
        <p:nvSpPr>
          <p:cNvPr id="22" name="文字方塊 21"/>
          <p:cNvSpPr txBox="1"/>
          <p:nvPr/>
        </p:nvSpPr>
        <p:spPr>
          <a:xfrm>
            <a:off x="2052913" y="4461447"/>
            <a:ext cx="1728192" cy="369332"/>
          </a:xfrm>
          <a:prstGeom prst="rect">
            <a:avLst/>
          </a:prstGeom>
          <a:noFill/>
        </p:spPr>
        <p:txBody>
          <a:bodyPr wrap="square" rtlCol="0">
            <a:spAutoFit/>
          </a:bodyPr>
          <a:lstStyle/>
          <a:p>
            <a:pPr algn="ctr"/>
            <a:r>
              <a:rPr lang="zh-TW" altLang="en-US" dirty="0">
                <a:solidFill>
                  <a:schemeClr val="bg1"/>
                </a:solidFill>
              </a:rPr>
              <a:t>解鎖手機</a:t>
            </a:r>
          </a:p>
        </p:txBody>
      </p:sp>
      <p:pic>
        <p:nvPicPr>
          <p:cNvPr id="23" name="圖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0454" y="4990730"/>
            <a:ext cx="973110" cy="973110"/>
          </a:xfrm>
          <a:prstGeom prst="rect">
            <a:avLst/>
          </a:prstGeom>
        </p:spPr>
      </p:pic>
      <p:sp>
        <p:nvSpPr>
          <p:cNvPr id="24" name="文字方塊 23"/>
          <p:cNvSpPr txBox="1"/>
          <p:nvPr/>
        </p:nvSpPr>
        <p:spPr>
          <a:xfrm>
            <a:off x="5564055" y="4461447"/>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sp>
        <p:nvSpPr>
          <p:cNvPr id="25" name="文字方塊 24"/>
          <p:cNvSpPr txBox="1"/>
          <p:nvPr/>
        </p:nvSpPr>
        <p:spPr>
          <a:xfrm>
            <a:off x="2052913" y="5985493"/>
            <a:ext cx="1728192" cy="369332"/>
          </a:xfrm>
          <a:prstGeom prst="rect">
            <a:avLst/>
          </a:prstGeom>
          <a:noFill/>
        </p:spPr>
        <p:txBody>
          <a:bodyPr wrap="square" rtlCol="0">
            <a:spAutoFit/>
          </a:bodyPr>
          <a:lstStyle/>
          <a:p>
            <a:pPr algn="ctr"/>
            <a:r>
              <a:rPr lang="zh-TW" altLang="en-US" dirty="0">
                <a:solidFill>
                  <a:schemeClr val="bg1"/>
                </a:solidFill>
              </a:rPr>
              <a:t>感應</a:t>
            </a:r>
          </a:p>
        </p:txBody>
      </p:sp>
      <p:sp>
        <p:nvSpPr>
          <p:cNvPr id="26" name="向右箭號 25"/>
          <p:cNvSpPr/>
          <p:nvPr/>
        </p:nvSpPr>
        <p:spPr>
          <a:xfrm>
            <a:off x="350143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a:off x="350143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740905" y="4505165"/>
            <a:ext cx="1728192" cy="369332"/>
          </a:xfrm>
          <a:prstGeom prst="rect">
            <a:avLst/>
          </a:prstGeom>
          <a:noFill/>
        </p:spPr>
        <p:txBody>
          <a:bodyPr wrap="square" rtlCol="0">
            <a:spAutoFit/>
          </a:bodyPr>
          <a:lstStyle/>
          <a:p>
            <a:pPr algn="ctr"/>
            <a:r>
              <a:rPr lang="zh-TW" altLang="en-US" dirty="0">
                <a:solidFill>
                  <a:schemeClr val="bg1"/>
                </a:solidFill>
              </a:rPr>
              <a:t>開啟</a:t>
            </a:r>
            <a:r>
              <a:rPr lang="en-US" altLang="zh-TW" dirty="0">
                <a:solidFill>
                  <a:schemeClr val="bg1"/>
                </a:solidFill>
              </a:rPr>
              <a:t>NFC</a:t>
            </a:r>
            <a:endParaRPr lang="zh-TW" altLang="en-US" dirty="0">
              <a:solidFill>
                <a:schemeClr val="bg1"/>
              </a:solidFill>
            </a:endParaRPr>
          </a:p>
        </p:txBody>
      </p:sp>
      <p:pic>
        <p:nvPicPr>
          <p:cNvPr id="29" name="圖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3763" y="5039240"/>
            <a:ext cx="982476" cy="982476"/>
          </a:xfrm>
          <a:prstGeom prst="rect">
            <a:avLst/>
          </a:prstGeom>
        </p:spPr>
      </p:pic>
      <p:sp>
        <p:nvSpPr>
          <p:cNvPr id="30" name="文字方塊 29"/>
          <p:cNvSpPr txBox="1"/>
          <p:nvPr/>
        </p:nvSpPr>
        <p:spPr>
          <a:xfrm>
            <a:off x="3740905" y="6011651"/>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31" name="向右箭號 30"/>
          <p:cNvSpPr/>
          <p:nvPr/>
        </p:nvSpPr>
        <p:spPr>
          <a:xfrm>
            <a:off x="524065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向右箭號 31"/>
          <p:cNvSpPr/>
          <p:nvPr/>
        </p:nvSpPr>
        <p:spPr>
          <a:xfrm>
            <a:off x="524065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8580" y="5106351"/>
            <a:ext cx="879142" cy="879142"/>
          </a:xfrm>
          <a:prstGeom prst="rect">
            <a:avLst/>
          </a:prstGeom>
        </p:spPr>
      </p:pic>
      <p:sp>
        <p:nvSpPr>
          <p:cNvPr id="34" name="文字方塊 33"/>
          <p:cNvSpPr txBox="1"/>
          <p:nvPr/>
        </p:nvSpPr>
        <p:spPr>
          <a:xfrm>
            <a:off x="5475992" y="6011651"/>
            <a:ext cx="1904319" cy="369332"/>
          </a:xfrm>
          <a:prstGeom prst="rect">
            <a:avLst/>
          </a:prstGeom>
          <a:noFill/>
        </p:spPr>
        <p:txBody>
          <a:bodyPr wrap="square" rtlCol="0">
            <a:spAutoFit/>
          </a:bodyPr>
          <a:lstStyle/>
          <a:p>
            <a:pPr algn="ctr"/>
            <a:r>
              <a:rPr lang="zh-TW" altLang="en-US" dirty="0">
                <a:solidFill>
                  <a:schemeClr val="bg1"/>
                </a:solidFill>
              </a:rPr>
              <a:t>解鎖卡片並完成</a:t>
            </a:r>
          </a:p>
        </p:txBody>
      </p:sp>
    </p:spTree>
    <p:extLst>
      <p:ext uri="{BB962C8B-B14F-4D97-AF65-F5344CB8AC3E}">
        <p14:creationId xmlns:p14="http://schemas.microsoft.com/office/powerpoint/2010/main" val="1826659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各大行動支付優勢</a:t>
            </a:r>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1602822788"/>
              </p:ext>
            </p:extLst>
          </p:nvPr>
        </p:nvGraphicFramePr>
        <p:xfrm>
          <a:off x="457200" y="1268761"/>
          <a:ext cx="8507413"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309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113387" cy="676275"/>
          </a:xfrm>
        </p:spPr>
        <p:txBody>
          <a:bodyPr/>
          <a:lstStyle/>
          <a:p>
            <a:r>
              <a:rPr lang="zh-TW" altLang="en-US"/>
              <a:t>穿戴式裝置市場調查</a:t>
            </a:r>
          </a:p>
        </p:txBody>
      </p:sp>
      <p:sp>
        <p:nvSpPr>
          <p:cNvPr id="8" name="立方體 7"/>
          <p:cNvSpPr/>
          <p:nvPr/>
        </p:nvSpPr>
        <p:spPr>
          <a:xfrm>
            <a:off x="2627784" y="2352567"/>
            <a:ext cx="1440160" cy="31683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立方體 8"/>
          <p:cNvSpPr/>
          <p:nvPr/>
        </p:nvSpPr>
        <p:spPr>
          <a:xfrm>
            <a:off x="4716016" y="2867392"/>
            <a:ext cx="1440160" cy="26378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627784" y="3501008"/>
            <a:ext cx="1080120" cy="553998"/>
          </a:xfrm>
          <a:prstGeom prst="rect">
            <a:avLst/>
          </a:prstGeom>
          <a:noFill/>
        </p:spPr>
        <p:txBody>
          <a:bodyPr wrap="square" rtlCol="0">
            <a:spAutoFit/>
          </a:bodyPr>
          <a:lstStyle/>
          <a:p>
            <a:r>
              <a:rPr lang="en-US" altLang="zh-TW" sz="3000" dirty="0"/>
              <a:t>85 %</a:t>
            </a:r>
            <a:endParaRPr lang="zh-TW" altLang="en-US" sz="3000" dirty="0"/>
          </a:p>
        </p:txBody>
      </p:sp>
      <p:sp>
        <p:nvSpPr>
          <p:cNvPr id="11" name="文字方塊 10"/>
          <p:cNvSpPr txBox="1"/>
          <p:nvPr/>
        </p:nvSpPr>
        <p:spPr>
          <a:xfrm>
            <a:off x="4716016" y="3867934"/>
            <a:ext cx="1080120" cy="553998"/>
          </a:xfrm>
          <a:prstGeom prst="rect">
            <a:avLst/>
          </a:prstGeom>
          <a:noFill/>
        </p:spPr>
        <p:txBody>
          <a:bodyPr wrap="square" rtlCol="0">
            <a:spAutoFit/>
          </a:bodyPr>
          <a:lstStyle/>
          <a:p>
            <a:r>
              <a:rPr lang="en-US" altLang="zh-TW" sz="3000" dirty="0"/>
              <a:t>70 %</a:t>
            </a:r>
            <a:endParaRPr lang="zh-TW" altLang="en-US" sz="3000" dirty="0"/>
          </a:p>
        </p:txBody>
      </p:sp>
      <p:sp>
        <p:nvSpPr>
          <p:cNvPr id="12" name="文字方塊 11"/>
          <p:cNvSpPr txBox="1"/>
          <p:nvPr/>
        </p:nvSpPr>
        <p:spPr>
          <a:xfrm>
            <a:off x="251520" y="2708920"/>
            <a:ext cx="2160240" cy="166199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有助於節省結帳時間並提高效率</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會購買更多商品</a:t>
            </a:r>
            <a:r>
              <a:rPr lang="en-US" altLang="zh-TW" dirty="0">
                <a:solidFill>
                  <a:schemeClr val="bg1"/>
                </a:solidFill>
              </a:rPr>
              <a:t>(</a:t>
            </a:r>
            <a:r>
              <a:rPr lang="zh-TW" altLang="en-US" sz="1200" dirty="0">
                <a:solidFill>
                  <a:schemeClr val="bg1"/>
                </a:solidFill>
              </a:rPr>
              <a:t>服飾、個人護理產品、健康食品與藥物、旅行</a:t>
            </a:r>
            <a:r>
              <a:rPr lang="en-US" altLang="zh-TW" sz="1200" dirty="0">
                <a:solidFill>
                  <a:schemeClr val="bg1"/>
                </a:solidFill>
              </a:rPr>
              <a:t>)</a:t>
            </a:r>
          </a:p>
          <a:p>
            <a:pPr marL="285750" indent="-285750">
              <a:buFont typeface="Arial" panose="020B0604020202020204" pitchFamily="34" charset="0"/>
              <a:buChar char="•"/>
            </a:pPr>
            <a:endParaRPr lang="zh-TW" altLang="en-US" dirty="0">
              <a:solidFill>
                <a:schemeClr val="bg1"/>
              </a:solidFill>
            </a:endParaRPr>
          </a:p>
        </p:txBody>
      </p:sp>
      <p:sp>
        <p:nvSpPr>
          <p:cNvPr id="13" name="文字方塊 12"/>
          <p:cNvSpPr txBox="1"/>
          <p:nvPr/>
        </p:nvSpPr>
        <p:spPr>
          <a:xfrm>
            <a:off x="6300192" y="2708920"/>
            <a:ext cx="2592288"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擔心個人資料遭盜用</a:t>
            </a:r>
          </a:p>
        </p:txBody>
      </p:sp>
      <p:sp>
        <p:nvSpPr>
          <p:cNvPr id="14" name="文字方塊 6"/>
          <p:cNvSpPr txBox="1">
            <a:spLocks noChangeArrowheads="1"/>
          </p:cNvSpPr>
          <p:nvPr/>
        </p:nvSpPr>
        <p:spPr bwMode="auto">
          <a:xfrm>
            <a:off x="6196013" y="60928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kumimoji="0" lang="zh-TW" altLang="en-US" dirty="0">
                <a:solidFill>
                  <a:schemeClr val="bg1"/>
                </a:solidFill>
                <a:latin typeface="+mn-ea"/>
                <a:ea typeface="+mn-ea"/>
              </a:rPr>
              <a:t>資料來源</a:t>
            </a:r>
            <a:r>
              <a:rPr kumimoji="0" lang="en-US" altLang="zh-TW" dirty="0">
                <a:solidFill>
                  <a:schemeClr val="bg1"/>
                </a:solidFill>
                <a:latin typeface="+mn-ea"/>
                <a:ea typeface="+mn-ea"/>
              </a:rPr>
              <a:t>:</a:t>
            </a:r>
            <a:r>
              <a:rPr kumimoji="0" lang="zh-TW" altLang="en-US" dirty="0">
                <a:solidFill>
                  <a:schemeClr val="bg1"/>
                </a:solidFill>
                <a:latin typeface="+mn-ea"/>
                <a:ea typeface="+mn-ea"/>
              </a:rPr>
              <a:t> </a:t>
            </a:r>
            <a:r>
              <a:rPr kumimoji="0" lang="en-US" altLang="zh-TW" dirty="0">
                <a:solidFill>
                  <a:schemeClr val="bg1"/>
                </a:solidFill>
                <a:latin typeface="+mn-ea"/>
                <a:ea typeface="+mn-ea"/>
              </a:rPr>
              <a:t>VISA</a:t>
            </a:r>
            <a:endParaRPr kumimoji="0" lang="zh-TW" altLang="en-US" dirty="0">
              <a:solidFill>
                <a:schemeClr val="bg1"/>
              </a:solidFill>
              <a:latin typeface="+mn-lt"/>
            </a:endParaRPr>
          </a:p>
        </p:txBody>
      </p:sp>
    </p:spTree>
    <p:extLst>
      <p:ext uri="{BB962C8B-B14F-4D97-AF65-F5344CB8AC3E}">
        <p14:creationId xmlns:p14="http://schemas.microsoft.com/office/powerpoint/2010/main" val="37232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定義</a:t>
            </a:r>
          </a:p>
        </p:txBody>
      </p:sp>
      <p:sp>
        <p:nvSpPr>
          <p:cNvPr id="3" name="內容版面配置區 2"/>
          <p:cNvSpPr>
            <a:spLocks noGrp="1"/>
          </p:cNvSpPr>
          <p:nvPr>
            <p:ph idx="1"/>
          </p:nvPr>
        </p:nvSpPr>
        <p:spPr>
          <a:xfrm>
            <a:off x="251520" y="1600200"/>
            <a:ext cx="8784976" cy="4572000"/>
          </a:xfrm>
        </p:spPr>
        <p:txBody>
          <a:bodyPr/>
          <a:lstStyle/>
          <a:p>
            <a:pPr marL="65087" indent="0">
              <a:buNone/>
            </a:pPr>
            <a:r>
              <a:rPr lang="zh-TW" altLang="en-US" b="1" dirty="0">
                <a:solidFill>
                  <a:schemeClr val="accent1"/>
                </a:solidFill>
              </a:rPr>
              <a:t>行動支付</a:t>
            </a:r>
            <a:r>
              <a:rPr lang="en-US" altLang="zh-TW" b="1" dirty="0">
                <a:solidFill>
                  <a:schemeClr val="accent1"/>
                </a:solidFill>
              </a:rPr>
              <a:t> Mobile Payment </a:t>
            </a: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以行動存取設備透過無線網路，採用語音、簡訊或近距離無線通訊等方式所啟動的支付行為</a:t>
            </a:r>
            <a:r>
              <a:rPr lang="en-US" altLang="zh-TW" sz="1600" dirty="0">
                <a:sym typeface="Wingdings" panose="05000000000000000000" pitchFamily="2" charset="2"/>
              </a:rPr>
              <a:t>(Innovations in retail payments, Bank for International Settlements, 2012)</a:t>
            </a:r>
          </a:p>
          <a:p>
            <a:pPr marL="65087" indent="0" algn="just">
              <a:buNone/>
            </a:pPr>
            <a:endParaRPr lang="en-US" altLang="zh-TW" sz="2000" dirty="0">
              <a:sym typeface="Wingdings" panose="05000000000000000000" pitchFamily="2" charset="2"/>
            </a:endParaRP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以可連網的行動裝置，取代實體的信用卡、票證或現金在店家或銷售終端進行支付行為 </a:t>
            </a:r>
            <a:r>
              <a:rPr lang="en-US" altLang="zh-TW" sz="1600" dirty="0">
                <a:sym typeface="Wingdings" panose="05000000000000000000" pitchFamily="2" charset="2"/>
              </a:rPr>
              <a:t>(</a:t>
            </a:r>
            <a:r>
              <a:rPr lang="en-US" altLang="zh-TW" sz="1600" dirty="0"/>
              <a:t>BI Intelligence, US)</a:t>
            </a:r>
            <a:endParaRPr lang="en-US" altLang="zh-TW" sz="1600" dirty="0">
              <a:sym typeface="Wingdings" panose="05000000000000000000" pitchFamily="2" charset="2"/>
            </a:endParaRPr>
          </a:p>
          <a:p>
            <a:pPr marL="65087" indent="0" algn="just">
              <a:buNone/>
            </a:pPr>
            <a:r>
              <a:rPr lang="en-US" altLang="zh-TW" sz="2000" dirty="0">
                <a:sym typeface="Wingdings" panose="05000000000000000000" pitchFamily="2" charset="2"/>
              </a:rPr>
              <a:t> </a:t>
            </a:r>
            <a:endParaRPr lang="en-US" altLang="zh-TW" sz="2000" dirty="0"/>
          </a:p>
          <a:p>
            <a:pPr marL="65087" indent="0">
              <a:buNone/>
            </a:pPr>
            <a:endParaRPr lang="en-US" altLang="zh-TW" dirty="0">
              <a:sym typeface="Wingdings" panose="05000000000000000000" pitchFamily="2" charset="2"/>
            </a:endParaRPr>
          </a:p>
        </p:txBody>
      </p:sp>
    </p:spTree>
    <p:extLst>
      <p:ext uri="{BB962C8B-B14F-4D97-AF65-F5344CB8AC3E}">
        <p14:creationId xmlns:p14="http://schemas.microsoft.com/office/powerpoint/2010/main" val="37877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257403" cy="676275"/>
          </a:xfrm>
        </p:spPr>
        <p:txBody>
          <a:bodyPr/>
          <a:lstStyle/>
          <a:p>
            <a:r>
              <a:rPr lang="zh-TW" altLang="en-US" dirty="0"/>
              <a:t>穿戴式裝置行動支付</a:t>
            </a:r>
          </a:p>
        </p:txBody>
      </p:sp>
      <p:sp>
        <p:nvSpPr>
          <p:cNvPr id="3" name="內容版面配置區 2"/>
          <p:cNvSpPr>
            <a:spLocks noGrp="1"/>
          </p:cNvSpPr>
          <p:nvPr>
            <p:ph idx="1"/>
          </p:nvPr>
        </p:nvSpPr>
        <p:spPr>
          <a:xfrm>
            <a:off x="454932" y="1268760"/>
            <a:ext cx="8293531" cy="5040560"/>
          </a:xfrm>
        </p:spPr>
        <p:txBody>
          <a:bodyPr>
            <a:normAutofit/>
          </a:bodyPr>
          <a:lstStyle/>
          <a:p>
            <a:r>
              <a:rPr lang="zh-TW" altLang="en-US" b="1" dirty="0">
                <a:solidFill>
                  <a:schemeClr val="accent1"/>
                </a:solidFill>
              </a:rPr>
              <a:t>手錶就是信用卡 </a:t>
            </a:r>
            <a:r>
              <a:rPr lang="en-US" altLang="zh-TW" b="1" dirty="0">
                <a:solidFill>
                  <a:schemeClr val="accent1"/>
                </a:solidFill>
              </a:rPr>
              <a:t>-  Garmin Pay &amp; Fitbit Pay</a:t>
            </a: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使用業界標準代碼化平台 </a:t>
            </a:r>
            <a:r>
              <a:rPr lang="en-US" altLang="zh-TW" dirty="0">
                <a:solidFill>
                  <a:schemeClr val="bg1"/>
                </a:solidFill>
                <a:sym typeface="Wingdings" panose="05000000000000000000" pitchFamily="2" charset="2"/>
              </a:rPr>
              <a:t>(Token) &amp;</a:t>
            </a:r>
            <a:r>
              <a:rPr lang="zh-TW" altLang="en-US" dirty="0">
                <a:solidFill>
                  <a:schemeClr val="bg1"/>
                </a:solidFill>
                <a:sym typeface="Wingdings" panose="05000000000000000000" pitchFamily="2" charset="2"/>
              </a:rPr>
              <a:t> </a:t>
            </a:r>
            <a:r>
              <a:rPr lang="en-US" altLang="zh-TW" dirty="0">
                <a:solidFill>
                  <a:schemeClr val="bg1"/>
                </a:solidFill>
                <a:sym typeface="Wingdings" panose="05000000000000000000" pitchFamily="2" charset="2"/>
              </a:rPr>
              <a:t>NFC</a:t>
            </a:r>
            <a:r>
              <a:rPr lang="zh-TW" altLang="en-US" dirty="0">
                <a:solidFill>
                  <a:schemeClr val="bg1"/>
                </a:solidFill>
                <a:sym typeface="Wingdings" panose="05000000000000000000" pitchFamily="2" charset="2"/>
              </a:rPr>
              <a:t>與非接觸終端付款裝置進行通訊，確保資訊安全</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透過自家</a:t>
            </a:r>
            <a:r>
              <a:rPr lang="en-US" altLang="zh-TW" dirty="0">
                <a:solidFill>
                  <a:schemeClr val="bg1"/>
                </a:solidFill>
                <a:sym typeface="Wingdings" panose="05000000000000000000" pitchFamily="2" charset="2"/>
              </a:rPr>
              <a:t>app</a:t>
            </a:r>
            <a:r>
              <a:rPr lang="zh-TW" altLang="en-US" dirty="0">
                <a:solidFill>
                  <a:schemeClr val="bg1"/>
                </a:solidFill>
                <a:sym typeface="Wingdings" panose="05000000000000000000" pitchFamily="2" charset="2"/>
              </a:rPr>
              <a:t>在手機上進行設定與綁定信用卡</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需在手錶上輸入密碼才能使用付款，密碼輸入錯誤將會鎖住手錶付款功能，須回到手機上解鎖</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各大銀行可以以獨特方式與客戶互動，支持客戶的健康與健身行動</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因不需要繁雜認證，只支援小額付款</a:t>
            </a:r>
            <a:endParaRPr lang="en-US" altLang="zh-TW" dirty="0">
              <a:solidFill>
                <a:schemeClr val="bg1"/>
              </a:solidFill>
              <a:sym typeface="Wingdings" panose="05000000000000000000" pitchFamily="2" charset="2"/>
            </a:endParaRPr>
          </a:p>
          <a:p>
            <a:r>
              <a:rPr lang="zh-TW" altLang="en-US" dirty="0">
                <a:solidFill>
                  <a:schemeClr val="bg1"/>
                </a:solidFill>
                <a:sym typeface="Wingdings" panose="05000000000000000000" pitchFamily="2" charset="2"/>
              </a:rPr>
              <a:t>操作方式</a:t>
            </a:r>
            <a:r>
              <a:rPr lang="en-US" altLang="zh-TW" dirty="0">
                <a:solidFill>
                  <a:schemeClr val="bg1"/>
                </a:solidFill>
                <a:sym typeface="Wingdings" panose="05000000000000000000" pitchFamily="2" charset="2"/>
              </a:rPr>
              <a:t>:</a:t>
            </a:r>
          </a:p>
          <a:p>
            <a:r>
              <a:rPr lang="zh-TW" altLang="en-US" dirty="0">
                <a:solidFill>
                  <a:schemeClr val="bg1"/>
                </a:solidFill>
                <a:sym typeface="Wingdings" panose="05000000000000000000" pitchFamily="2" charset="2"/>
              </a:rPr>
              <a:t>按手錶按鈕</a:t>
            </a:r>
            <a:r>
              <a:rPr lang="en-US" altLang="zh-TW" dirty="0">
                <a:solidFill>
                  <a:schemeClr val="bg1"/>
                </a:solidFill>
                <a:sym typeface="Wingdings" panose="05000000000000000000" pitchFamily="2" charset="2"/>
              </a:rPr>
              <a:t>/</a:t>
            </a:r>
            <a:r>
              <a:rPr lang="zh-TW" altLang="en-US" dirty="0">
                <a:solidFill>
                  <a:schemeClr val="bg1"/>
                </a:solidFill>
                <a:sym typeface="Wingdings" panose="05000000000000000000" pitchFamily="2" charset="2"/>
              </a:rPr>
              <a:t>滑動至頁面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輸入</a:t>
            </a:r>
            <a:r>
              <a:rPr lang="en-US" altLang="zh-TW" dirty="0">
                <a:solidFill>
                  <a:schemeClr val="bg1"/>
                </a:solidFill>
                <a:sym typeface="Wingdings" panose="05000000000000000000" pitchFamily="2" charset="2"/>
              </a:rPr>
              <a:t>PIN</a:t>
            </a:r>
            <a:r>
              <a:rPr lang="zh-TW" altLang="en-US" dirty="0">
                <a:solidFill>
                  <a:schemeClr val="bg1"/>
                </a:solidFill>
                <a:sym typeface="Wingdings" panose="05000000000000000000" pitchFamily="2" charset="2"/>
              </a:rPr>
              <a:t>開啟預設卡片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手腕置於終端機附近完成付款</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endParaRPr lang="en-US" altLang="zh-TW" b="1" dirty="0">
              <a:solidFill>
                <a:schemeClr val="accent1"/>
              </a:solidFill>
              <a:sym typeface="Wingdings" panose="05000000000000000000" pitchFamily="2" charset="2"/>
            </a:endParaRPr>
          </a:p>
          <a:p>
            <a:endParaRPr lang="en-US" altLang="zh-TW" b="1" dirty="0">
              <a:solidFill>
                <a:schemeClr val="accent1"/>
              </a:solidFill>
              <a:sym typeface="Wingdings" panose="05000000000000000000" pitchFamily="2" charset="2"/>
            </a:endParaRPr>
          </a:p>
        </p:txBody>
      </p:sp>
    </p:spTree>
    <p:extLst>
      <p:ext uri="{BB962C8B-B14F-4D97-AF65-F5344CB8AC3E}">
        <p14:creationId xmlns:p14="http://schemas.microsoft.com/office/powerpoint/2010/main" val="309231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現行上的困難處</a:t>
            </a:r>
          </a:p>
        </p:txBody>
      </p:sp>
      <p:sp>
        <p:nvSpPr>
          <p:cNvPr id="5" name="圓角矩形 4"/>
          <p:cNvSpPr/>
          <p:nvPr/>
        </p:nvSpPr>
        <p:spPr>
          <a:xfrm>
            <a:off x="4932040" y="1561376"/>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860" y="1856293"/>
            <a:ext cx="1230743" cy="1230743"/>
          </a:xfrm>
          <a:prstGeom prst="rect">
            <a:avLst/>
          </a:prstGeom>
        </p:spPr>
      </p:pic>
      <p:sp>
        <p:nvSpPr>
          <p:cNvPr id="10" name="文字方塊 9"/>
          <p:cNvSpPr txBox="1"/>
          <p:nvPr/>
        </p:nvSpPr>
        <p:spPr>
          <a:xfrm>
            <a:off x="5364087"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一般店家</a:t>
            </a:r>
          </a:p>
        </p:txBody>
      </p:sp>
      <p:sp>
        <p:nvSpPr>
          <p:cNvPr id="11" name="文字方塊 10"/>
          <p:cNvSpPr txBox="1"/>
          <p:nvPr/>
        </p:nvSpPr>
        <p:spPr>
          <a:xfrm>
            <a:off x="5105401" y="3861048"/>
            <a:ext cx="2994992"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rPr>
              <a:t>裝設感應機台增加成本</a:t>
            </a:r>
            <a:endParaRPr lang="en-US" altLang="zh-TW" dirty="0">
              <a:solidFill>
                <a:schemeClr val="bg1"/>
              </a:solidFill>
            </a:endParaRPr>
          </a:p>
          <a:p>
            <a:pPr marL="285750" indent="-285750">
              <a:lnSpc>
                <a:spcPct val="150000"/>
              </a:lnSpc>
              <a:buFont typeface="Arial" panose="020B0604020202020204" pitchFamily="34" charset="0"/>
              <a:buChar char="•"/>
            </a:pPr>
            <a:r>
              <a:rPr lang="zh-TW" altLang="en-US" dirty="0">
                <a:solidFill>
                  <a:schemeClr val="bg1"/>
                </a:solidFill>
              </a:rPr>
              <a:t>須考慮手續費成本</a:t>
            </a: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nvGrpSpPr>
          <p:cNvPr id="14" name="群組 13"/>
          <p:cNvGrpSpPr/>
          <p:nvPr/>
        </p:nvGrpSpPr>
        <p:grpSpPr>
          <a:xfrm>
            <a:off x="827584" y="1559064"/>
            <a:ext cx="3456384" cy="4887307"/>
            <a:chOff x="827584" y="1559064"/>
            <a:chExt cx="3456384" cy="4887307"/>
          </a:xfrm>
        </p:grpSpPr>
        <p:sp>
          <p:nvSpPr>
            <p:cNvPr id="6" name="圓角矩形 5"/>
            <p:cNvSpPr/>
            <p:nvPr/>
          </p:nvSpPr>
          <p:spPr>
            <a:xfrm>
              <a:off x="827584" y="1559064"/>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319" y="1787754"/>
              <a:ext cx="1274914" cy="1274914"/>
            </a:xfrm>
            <a:prstGeom prst="rect">
              <a:avLst/>
            </a:prstGeom>
          </p:spPr>
        </p:pic>
        <p:sp>
          <p:nvSpPr>
            <p:cNvPr id="9" name="文字方塊 8"/>
            <p:cNvSpPr txBox="1"/>
            <p:nvPr/>
          </p:nvSpPr>
          <p:spPr>
            <a:xfrm>
              <a:off x="1259632"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一般民眾</a:t>
              </a:r>
            </a:p>
          </p:txBody>
        </p:sp>
        <p:sp>
          <p:nvSpPr>
            <p:cNvPr id="12" name="文字方塊 11"/>
            <p:cNvSpPr txBox="1"/>
            <p:nvPr/>
          </p:nvSpPr>
          <p:spPr>
            <a:xfrm>
              <a:off x="1058280" y="3861048"/>
              <a:ext cx="2994992" cy="258532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通路沒有想像中廣</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店家可能不熟悉操作</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無法一個</a:t>
              </a:r>
              <a:r>
                <a:rPr lang="en-US" altLang="zh-TW" dirty="0">
                  <a:solidFill>
                    <a:schemeClr val="bg1"/>
                  </a:solidFill>
                </a:rPr>
                <a:t>app</a:t>
              </a:r>
              <a:r>
                <a:rPr lang="zh-TW" altLang="en-US" dirty="0">
                  <a:solidFill>
                    <a:schemeClr val="bg1"/>
                  </a:solidFill>
                </a:rPr>
                <a:t>條碼適用所有店家</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各家</a:t>
              </a:r>
              <a:r>
                <a:rPr lang="en-US" altLang="zh-TW" dirty="0">
                  <a:solidFill>
                    <a:schemeClr val="bg1"/>
                  </a:solidFill>
                </a:rPr>
                <a:t>app</a:t>
              </a:r>
              <a:r>
                <a:rPr lang="zh-TW" altLang="en-US" dirty="0">
                  <a:solidFill>
                    <a:schemeClr val="bg1"/>
                  </a:solidFill>
                </a:rPr>
                <a:t>回饋點數無法互通</a:t>
              </a:r>
              <a:endParaRPr lang="en-US" altLang="zh-TW" dirty="0">
                <a:solidFill>
                  <a:schemeClr val="bg1"/>
                </a:solidFill>
              </a:endParaRPr>
            </a:p>
            <a:p>
              <a:pPr marL="285750" indent="-285750">
                <a:buFont typeface="Arial" panose="020B0604020202020204" pitchFamily="34" charset="0"/>
                <a:buChar char="•"/>
              </a:pPr>
              <a:r>
                <a:rPr lang="en-US" altLang="zh-TW" dirty="0">
                  <a:solidFill>
                    <a:schemeClr val="bg1"/>
                  </a:solidFill>
                </a:rPr>
                <a:t>NFC</a:t>
              </a:r>
              <a:r>
                <a:rPr lang="zh-TW" altLang="en-US" dirty="0">
                  <a:solidFill>
                    <a:schemeClr val="bg1"/>
                  </a:solidFill>
                </a:rPr>
                <a:t>硬體普遍度不高</a:t>
              </a: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spTree>
    <p:extLst>
      <p:ext uri="{BB962C8B-B14F-4D97-AF65-F5344CB8AC3E}">
        <p14:creationId xmlns:p14="http://schemas.microsoft.com/office/powerpoint/2010/main" val="88757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descr="list smart graphic design">
            <a:extLst/>
          </p:cNvPr>
          <p:cNvGraphicFramePr>
            <a:graphicFrameLocks/>
          </p:cNvGraphicFramePr>
          <p:nvPr/>
        </p:nvGraphicFramePr>
        <p:xfrm>
          <a:off x="609360" y="1916832"/>
          <a:ext cx="7810500" cy="383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2" name="標題 1"/>
          <p:cNvSpPr txBox="1">
            <a:spLocks/>
          </p:cNvSpPr>
          <p:nvPr/>
        </p:nvSpPr>
        <p:spPr bwMode="auto">
          <a:xfrm>
            <a:off x="323850" y="474663"/>
            <a:ext cx="5049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marL="182563">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kumimoji="0" lang="en-US" altLang="zh-TW" sz="4000" b="1" dirty="0">
                <a:solidFill>
                  <a:schemeClr val="accent1"/>
                </a:solidFill>
                <a:latin typeface="+mj-ea"/>
                <a:ea typeface="+mj-ea"/>
              </a:rPr>
              <a:t>MasterCard</a:t>
            </a:r>
            <a:r>
              <a:rPr lang="zh-TW" altLang="en-US" sz="4000" b="1" dirty="0">
                <a:ln w="6350">
                  <a:noFill/>
                </a:ln>
                <a:solidFill>
                  <a:schemeClr val="accent1"/>
                </a:solidFill>
                <a:latin typeface="+mj-ea"/>
                <a:ea typeface="+mj-ea"/>
                <a:cs typeface="+mj-cs"/>
              </a:rPr>
              <a:t>刷進高捷</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標題 1"/>
          <p:cNvSpPr>
            <a:spLocks noGrp="1"/>
          </p:cNvSpPr>
          <p:nvPr>
            <p:ph type="title"/>
          </p:nvPr>
        </p:nvSpPr>
        <p:spPr>
          <a:xfrm>
            <a:off x="468313" y="504825"/>
            <a:ext cx="4638675" cy="676275"/>
          </a:xfrm>
        </p:spPr>
        <p:txBody>
          <a:bodyPr/>
          <a:lstStyle/>
          <a:p>
            <a:r>
              <a:rPr lang="zh-TW" altLang="en-US" dirty="0">
                <a:ln>
                  <a:noFill/>
                </a:ln>
                <a:latin typeface="+mj-ea"/>
              </a:rPr>
              <a:t>目前市場情況</a:t>
            </a:r>
            <a:br>
              <a:rPr lang="en-US" altLang="zh-TW" dirty="0">
                <a:ln>
                  <a:noFill/>
                </a:ln>
                <a:latin typeface="+mj-ea"/>
              </a:rPr>
            </a:br>
            <a:r>
              <a:rPr lang="en-US" altLang="zh-TW" sz="2800" dirty="0">
                <a:ln>
                  <a:noFill/>
                </a:ln>
                <a:latin typeface="+mj-ea"/>
              </a:rPr>
              <a:t>(</a:t>
            </a:r>
            <a:r>
              <a:rPr lang="zh-TW" altLang="en-US" sz="2800" dirty="0">
                <a:ln>
                  <a:noFill/>
                </a:ln>
                <a:latin typeface="+mj-ea"/>
              </a:rPr>
              <a:t>使用電子支付</a:t>
            </a:r>
            <a:r>
              <a:rPr lang="en-US" altLang="zh-TW" sz="2800" dirty="0">
                <a:ln>
                  <a:noFill/>
                </a:ln>
                <a:latin typeface="+mj-ea"/>
              </a:rPr>
              <a:t>)</a:t>
            </a:r>
            <a:endParaRPr lang="zh-TW" altLang="en-US" sz="2800" dirty="0">
              <a:ln>
                <a:noFill/>
              </a:ln>
              <a:latin typeface="+mj-ea"/>
            </a:endParaRPr>
          </a:p>
        </p:txBody>
      </p:sp>
      <p:graphicFrame>
        <p:nvGraphicFramePr>
          <p:cNvPr id="2" name="Chart 7" descr="chart design"/>
          <p:cNvGraphicFramePr>
            <a:graphicFrameLocks noGrp="1"/>
          </p:cNvGraphicFramePr>
          <p:nvPr>
            <p:ph idx="1"/>
          </p:nvPr>
        </p:nvGraphicFramePr>
        <p:xfrm>
          <a:off x="107950" y="2276475"/>
          <a:ext cx="4114800" cy="3889375"/>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圖說文字 4"/>
          <p:cNvSpPr/>
          <p:nvPr/>
        </p:nvSpPr>
        <p:spPr>
          <a:xfrm>
            <a:off x="2339975" y="1916113"/>
            <a:ext cx="2478088" cy="936625"/>
          </a:xfrm>
          <a:prstGeom prst="wedgeRectCallout">
            <a:avLst>
              <a:gd name="adj1" fmla="val -35413"/>
              <a:gd name="adj2" fmla="val 720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sz="2800" dirty="0"/>
              <a:t>243</a:t>
            </a:r>
            <a:r>
              <a:rPr kumimoji="0" lang="zh-TW" altLang="en-US" sz="2800" dirty="0"/>
              <a:t>萬使用者</a:t>
            </a:r>
          </a:p>
        </p:txBody>
      </p:sp>
      <p:sp>
        <p:nvSpPr>
          <p:cNvPr id="12292" name="文字方塊 5"/>
          <p:cNvSpPr txBox="1">
            <a:spLocks noChangeArrowheads="1"/>
          </p:cNvSpPr>
          <p:nvPr/>
        </p:nvSpPr>
        <p:spPr bwMode="auto">
          <a:xfrm>
            <a:off x="3995738" y="3213100"/>
            <a:ext cx="47529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150000"/>
              </a:lnSpc>
              <a:buFont typeface="Arial" panose="020B0604020202020204" pitchFamily="34" charset="0"/>
              <a:buChar char="•"/>
            </a:pPr>
            <a:r>
              <a:rPr kumimoji="0" lang="zh-TW" altLang="en-US" sz="2000" dirty="0">
                <a:solidFill>
                  <a:schemeClr val="bg1"/>
                </a:solidFill>
                <a:latin typeface="+mn-lt"/>
                <a:ea typeface="+mn-ea"/>
              </a:rPr>
              <a:t>累積金額</a:t>
            </a:r>
            <a:r>
              <a:rPr kumimoji="0" lang="en-US" altLang="zh-TW" sz="2000" dirty="0">
                <a:solidFill>
                  <a:schemeClr val="bg1"/>
                </a:solidFill>
                <a:latin typeface="+mn-lt"/>
                <a:ea typeface="+mn-ea"/>
              </a:rPr>
              <a:t>:</a:t>
            </a:r>
            <a:r>
              <a:rPr kumimoji="0" lang="zh-TW" altLang="en-US" sz="2000" dirty="0">
                <a:solidFill>
                  <a:schemeClr val="bg1"/>
                </a:solidFill>
                <a:latin typeface="+mn-lt"/>
                <a:ea typeface="+mn-ea"/>
              </a:rPr>
              <a:t> </a:t>
            </a:r>
            <a:r>
              <a:rPr kumimoji="0" lang="en-US" altLang="zh-TW" sz="2000" dirty="0">
                <a:solidFill>
                  <a:schemeClr val="bg1"/>
                </a:solidFill>
                <a:latin typeface="+mn-lt"/>
                <a:ea typeface="+mn-ea"/>
              </a:rPr>
              <a:t>$21.77</a:t>
            </a:r>
            <a:r>
              <a:rPr kumimoji="0" lang="zh-TW" altLang="en-US" sz="2000" dirty="0">
                <a:solidFill>
                  <a:schemeClr val="bg1"/>
                </a:solidFill>
                <a:latin typeface="+mn-lt"/>
                <a:ea typeface="+mn-ea"/>
              </a:rPr>
              <a:t>億</a:t>
            </a:r>
            <a:endParaRPr kumimoji="0" lang="en-US" altLang="zh-TW" sz="2000" dirty="0">
              <a:solidFill>
                <a:schemeClr val="bg1"/>
              </a:solidFill>
              <a:latin typeface="+mn-lt"/>
              <a:ea typeface="+mn-ea"/>
            </a:endParaRPr>
          </a:p>
          <a:p>
            <a:pPr>
              <a:lnSpc>
                <a:spcPct val="150000"/>
              </a:lnSpc>
              <a:buFont typeface="Arial" panose="020B0604020202020204" pitchFamily="34" charset="0"/>
              <a:buChar char="•"/>
            </a:pPr>
            <a:r>
              <a:rPr kumimoji="0" lang="zh-TW" altLang="en-US" sz="2000" dirty="0">
                <a:solidFill>
                  <a:schemeClr val="bg1"/>
                </a:solidFill>
                <a:latin typeface="+mn-lt"/>
                <a:ea typeface="+mn-ea"/>
              </a:rPr>
              <a:t>使用數最多專營電付業者</a:t>
            </a:r>
            <a:r>
              <a:rPr kumimoji="0" lang="en-US" altLang="zh-TW" sz="2000" dirty="0">
                <a:solidFill>
                  <a:schemeClr val="bg1"/>
                </a:solidFill>
                <a:latin typeface="+mn-lt"/>
                <a:ea typeface="+mn-ea"/>
              </a:rPr>
              <a:t>:</a:t>
            </a:r>
            <a:r>
              <a:rPr kumimoji="0" lang="zh-TW" altLang="en-US" sz="2000" dirty="0">
                <a:solidFill>
                  <a:schemeClr val="bg1"/>
                </a:solidFill>
                <a:latin typeface="+mn-lt"/>
                <a:ea typeface="+mn-ea"/>
              </a:rPr>
              <a:t>歐付寶</a:t>
            </a:r>
            <a:endParaRPr kumimoji="0" lang="en-US" altLang="zh-TW" sz="2000" dirty="0">
              <a:solidFill>
                <a:schemeClr val="bg1"/>
              </a:solidFill>
              <a:latin typeface="+mn-lt"/>
              <a:ea typeface="+mn-ea"/>
            </a:endParaRPr>
          </a:p>
          <a:p>
            <a:pPr>
              <a:lnSpc>
                <a:spcPct val="150000"/>
              </a:lnSpc>
              <a:buFont typeface="Arial" panose="020B0604020202020204" pitchFamily="34" charset="0"/>
              <a:buChar char="•"/>
            </a:pPr>
            <a:r>
              <a:rPr kumimoji="0" lang="zh-TW" altLang="en-US" sz="2000" dirty="0">
                <a:solidFill>
                  <a:schemeClr val="bg1"/>
                </a:solidFill>
                <a:latin typeface="+mn-lt"/>
                <a:ea typeface="+mn-ea"/>
              </a:rPr>
              <a:t>交易金額最高</a:t>
            </a:r>
            <a:r>
              <a:rPr kumimoji="0" lang="en-US" altLang="zh-TW" sz="2000" dirty="0">
                <a:solidFill>
                  <a:schemeClr val="bg1"/>
                </a:solidFill>
                <a:latin typeface="+mn-lt"/>
                <a:ea typeface="+mn-ea"/>
              </a:rPr>
              <a:t>:</a:t>
            </a:r>
            <a:r>
              <a:rPr kumimoji="0" lang="zh-TW" altLang="en-US" sz="2000" dirty="0">
                <a:solidFill>
                  <a:schemeClr val="bg1"/>
                </a:solidFill>
                <a:latin typeface="+mn-lt"/>
                <a:ea typeface="+mn-ea"/>
              </a:rPr>
              <a:t> 街口支付</a:t>
            </a:r>
            <a:endParaRPr kumimoji="0" lang="en-US" altLang="zh-TW" sz="2000" dirty="0">
              <a:solidFill>
                <a:schemeClr val="bg1"/>
              </a:solidFill>
              <a:latin typeface="+mn-lt"/>
              <a:ea typeface="+mn-ea"/>
            </a:endParaRPr>
          </a:p>
          <a:p>
            <a:pPr>
              <a:lnSpc>
                <a:spcPct val="150000"/>
              </a:lnSpc>
              <a:buFont typeface="Arial" panose="020B0604020202020204" pitchFamily="34" charset="0"/>
              <a:buChar char="•"/>
            </a:pPr>
            <a:r>
              <a:rPr kumimoji="0" lang="zh-TW" altLang="en-US" sz="2000" dirty="0">
                <a:solidFill>
                  <a:schemeClr val="bg1"/>
                </a:solidFill>
                <a:latin typeface="+mn-lt"/>
                <a:ea typeface="+mn-ea"/>
              </a:rPr>
              <a:t>主要使用族群</a:t>
            </a:r>
            <a:r>
              <a:rPr kumimoji="0" lang="en-US" altLang="zh-TW" sz="2000" dirty="0">
                <a:solidFill>
                  <a:schemeClr val="bg1"/>
                </a:solidFill>
                <a:latin typeface="+mn-lt"/>
                <a:ea typeface="+mn-ea"/>
              </a:rPr>
              <a:t>:</a:t>
            </a:r>
            <a:r>
              <a:rPr kumimoji="0" lang="zh-TW" altLang="en-US" sz="2000" dirty="0">
                <a:solidFill>
                  <a:schemeClr val="bg1"/>
                </a:solidFill>
                <a:latin typeface="+mn-lt"/>
                <a:ea typeface="+mn-ea"/>
              </a:rPr>
              <a:t> </a:t>
            </a:r>
            <a:r>
              <a:rPr kumimoji="0" lang="en-US" altLang="zh-TW" sz="2000" dirty="0">
                <a:solidFill>
                  <a:schemeClr val="bg1"/>
                </a:solidFill>
                <a:latin typeface="+mn-lt"/>
                <a:ea typeface="+mn-ea"/>
              </a:rPr>
              <a:t>26~44</a:t>
            </a:r>
            <a:r>
              <a:rPr kumimoji="0" lang="zh-TW" altLang="en-US" sz="2000" dirty="0">
                <a:solidFill>
                  <a:schemeClr val="bg1"/>
                </a:solidFill>
                <a:latin typeface="+mn-lt"/>
                <a:ea typeface="+mn-ea"/>
              </a:rPr>
              <a:t>歲</a:t>
            </a:r>
            <a:endParaRPr kumimoji="0" lang="en-US" altLang="zh-TW" sz="2000" dirty="0">
              <a:solidFill>
                <a:schemeClr val="bg1"/>
              </a:solidFill>
              <a:latin typeface="+mn-lt"/>
              <a:ea typeface="+mn-ea"/>
            </a:endParaRPr>
          </a:p>
          <a:p>
            <a:pPr>
              <a:buFont typeface="Arial" panose="020B0604020202020204" pitchFamily="34" charset="0"/>
              <a:buChar char="•"/>
            </a:pPr>
            <a:endParaRPr kumimoji="0" lang="zh-TW" altLang="en-US" dirty="0">
              <a:solidFill>
                <a:schemeClr val="bg1"/>
              </a:solidFill>
            </a:endParaRPr>
          </a:p>
        </p:txBody>
      </p:sp>
      <p:sp>
        <p:nvSpPr>
          <p:cNvPr id="12293" name="文字方塊 6"/>
          <p:cNvSpPr txBox="1">
            <a:spLocks noChangeArrowheads="1"/>
          </p:cNvSpPr>
          <p:nvPr/>
        </p:nvSpPr>
        <p:spPr bwMode="auto">
          <a:xfrm>
            <a:off x="6196013" y="60928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kumimoji="0" lang="zh-TW" altLang="en-US" dirty="0">
                <a:solidFill>
                  <a:schemeClr val="bg1"/>
                </a:solidFill>
                <a:latin typeface="+mn-ea"/>
                <a:ea typeface="+mn-ea"/>
              </a:rPr>
              <a:t>資料來源</a:t>
            </a:r>
            <a:r>
              <a:rPr kumimoji="0" lang="en-US" altLang="zh-TW" dirty="0">
                <a:solidFill>
                  <a:schemeClr val="bg1"/>
                </a:solidFill>
                <a:latin typeface="+mn-ea"/>
                <a:ea typeface="+mn-ea"/>
              </a:rPr>
              <a:t>:</a:t>
            </a:r>
            <a:r>
              <a:rPr kumimoji="0" lang="zh-TW" altLang="en-US" dirty="0">
                <a:solidFill>
                  <a:schemeClr val="bg1"/>
                </a:solidFill>
                <a:latin typeface="+mn-ea"/>
                <a:ea typeface="+mn-ea"/>
              </a:rPr>
              <a:t> 金管</a:t>
            </a:r>
            <a:r>
              <a:rPr kumimoji="0" lang="zh-TW" altLang="en-US" dirty="0">
                <a:solidFill>
                  <a:schemeClr val="bg1"/>
                </a:solidFill>
                <a:latin typeface="+mn-lt"/>
              </a:rPr>
              <a:t>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什麼是行動支付</a:t>
            </a:r>
          </a:p>
        </p:txBody>
      </p:sp>
      <p:sp>
        <p:nvSpPr>
          <p:cNvPr id="4" name="Rectangle 2"/>
          <p:cNvSpPr>
            <a:spLocks noGrp="1"/>
          </p:cNvSpPr>
          <p:nvPr>
            <p:ph idx="1"/>
          </p:nvPr>
        </p:nvSpPr>
        <p:spPr>
          <a:xfrm>
            <a:off x="502920" y="1164701"/>
            <a:ext cx="7716837" cy="364132"/>
          </a:xfrm>
        </p:spPr>
        <p:txBody>
          <a:bodyPr>
            <a:normAutofit lnSpcReduction="10000"/>
          </a:bodyPr>
          <a:lstStyle/>
          <a:p>
            <a:pPr marL="63500">
              <a:spcBef>
                <a:spcPct val="0"/>
              </a:spcBef>
            </a:pPr>
            <a:r>
              <a:rPr lang="zh-TW" altLang="en-US" sz="1800" dirty="0">
                <a:ea typeface="新細明體" panose="02020500000000000000" pitchFamily="18" charset="-120"/>
              </a:rPr>
              <a:t>透過行動裝置進行付款，不需使用現金、信用卡、票劵等</a:t>
            </a:r>
            <a:endParaRPr lang="en-US" altLang="zh-TW" sz="1800" dirty="0">
              <a:ea typeface="新細明體" panose="02020500000000000000" pitchFamily="18" charset="-120"/>
            </a:endParaRPr>
          </a:p>
        </p:txBody>
      </p:sp>
      <p:graphicFrame>
        <p:nvGraphicFramePr>
          <p:cNvPr id="8" name="資料庫圖表 7"/>
          <p:cNvGraphicFramePr/>
          <p:nvPr>
            <p:extLst>
              <p:ext uri="{D42A27DB-BD31-4B8C-83A1-F6EECF244321}">
                <p14:modId xmlns:p14="http://schemas.microsoft.com/office/powerpoint/2010/main" val="171901866"/>
              </p:ext>
            </p:extLst>
          </p:nvPr>
        </p:nvGraphicFramePr>
        <p:xfrm>
          <a:off x="755576" y="1700808"/>
          <a:ext cx="77354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764704"/>
            <a:ext cx="4876800" cy="399309"/>
          </a:xfrm>
        </p:spPr>
        <p:txBody>
          <a:bodyPr/>
          <a:lstStyle/>
          <a:p>
            <a:r>
              <a:rPr lang="zh-TW" altLang="en-US" dirty="0"/>
              <a:t> 行動支付技術類型</a:t>
            </a:r>
            <a:br>
              <a:rPr lang="zh-TW" altLang="en-US" dirty="0"/>
            </a:b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49044032"/>
              </p:ext>
            </p:extLst>
          </p:nvPr>
        </p:nvGraphicFramePr>
        <p:xfrm>
          <a:off x="323528" y="1164013"/>
          <a:ext cx="8686800" cy="5073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58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近端支付方式比較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68433763"/>
              </p:ext>
            </p:extLst>
          </p:nvPr>
        </p:nvGraphicFramePr>
        <p:xfrm>
          <a:off x="457200" y="1340768"/>
          <a:ext cx="8229600" cy="5066909"/>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1998853895"/>
                    </a:ext>
                  </a:extLst>
                </a:gridCol>
                <a:gridCol w="3456384">
                  <a:extLst>
                    <a:ext uri="{9D8B030D-6E8A-4147-A177-3AD203B41FA5}">
                      <a16:colId xmlns:a16="http://schemas.microsoft.com/office/drawing/2014/main" val="2329965554"/>
                    </a:ext>
                  </a:extLst>
                </a:gridCol>
                <a:gridCol w="3034680">
                  <a:extLst>
                    <a:ext uri="{9D8B030D-6E8A-4147-A177-3AD203B41FA5}">
                      <a16:colId xmlns:a16="http://schemas.microsoft.com/office/drawing/2014/main" val="2234306766"/>
                    </a:ext>
                  </a:extLst>
                </a:gridCol>
              </a:tblGrid>
              <a:tr h="477705">
                <a:tc>
                  <a:txBody>
                    <a:bodyPr/>
                    <a:lstStyle/>
                    <a:p>
                      <a:pPr algn="ctr"/>
                      <a:endParaRPr lang="zh-TW" altLang="en-US" dirty="0"/>
                    </a:p>
                  </a:txBody>
                  <a:tcPr/>
                </a:tc>
                <a:tc>
                  <a:txBody>
                    <a:bodyPr/>
                    <a:lstStyle/>
                    <a:p>
                      <a:pPr algn="ctr"/>
                      <a:r>
                        <a:rPr lang="en-US" altLang="zh-TW" dirty="0"/>
                        <a:t>NFC</a:t>
                      </a:r>
                      <a:endParaRPr lang="zh-TW" altLang="en-US" dirty="0"/>
                    </a:p>
                  </a:txBody>
                  <a:tcPr/>
                </a:tc>
                <a:tc>
                  <a:txBody>
                    <a:bodyPr/>
                    <a:lstStyle/>
                    <a:p>
                      <a:pPr algn="ctr"/>
                      <a:r>
                        <a:rPr lang="zh-TW" altLang="en-US" dirty="0"/>
                        <a:t>掃碼</a:t>
                      </a:r>
                    </a:p>
                  </a:txBody>
                  <a:tcPr/>
                </a:tc>
                <a:extLst>
                  <a:ext uri="{0D108BD9-81ED-4DB2-BD59-A6C34878D82A}">
                    <a16:rowId xmlns:a16="http://schemas.microsoft.com/office/drawing/2014/main" val="507939392"/>
                  </a:ext>
                </a:extLst>
              </a:tr>
              <a:tr h="873897">
                <a:tc>
                  <a:txBody>
                    <a:bodyPr/>
                    <a:lstStyle/>
                    <a:p>
                      <a:pPr algn="ctr"/>
                      <a:r>
                        <a:rPr lang="zh-TW" altLang="en-US" b="1" dirty="0"/>
                        <a:t> 裝置限制</a:t>
                      </a:r>
                    </a:p>
                  </a:txBody>
                  <a:tcPr/>
                </a:tc>
                <a:tc>
                  <a:txBody>
                    <a:bodyPr/>
                    <a:lstStyle/>
                    <a:p>
                      <a:pPr algn="ctr"/>
                      <a:r>
                        <a:rPr lang="zh-TW" altLang="en-US" dirty="0"/>
                        <a:t>手機內建功能</a:t>
                      </a:r>
                      <a:r>
                        <a:rPr lang="en-US" altLang="zh-TW" dirty="0"/>
                        <a:t>/NFC-SIM</a:t>
                      </a:r>
                      <a:r>
                        <a:rPr lang="zh-TW" altLang="en-US" dirty="0"/>
                        <a:t>卡</a:t>
                      </a:r>
                    </a:p>
                  </a:txBody>
                  <a:tcPr/>
                </a:tc>
                <a:tc>
                  <a:txBody>
                    <a:bodyPr/>
                    <a:lstStyle/>
                    <a:p>
                      <a:pPr algn="ctr"/>
                      <a:r>
                        <a:rPr lang="zh-TW" altLang="en-US" dirty="0"/>
                        <a:t>不限定</a:t>
                      </a:r>
                    </a:p>
                  </a:txBody>
                  <a:tcPr/>
                </a:tc>
                <a:extLst>
                  <a:ext uri="{0D108BD9-81ED-4DB2-BD59-A6C34878D82A}">
                    <a16:rowId xmlns:a16="http://schemas.microsoft.com/office/drawing/2014/main" val="2024570877"/>
                  </a:ext>
                </a:extLst>
              </a:tr>
              <a:tr h="506305">
                <a:tc>
                  <a:txBody>
                    <a:bodyPr/>
                    <a:lstStyle/>
                    <a:p>
                      <a:pPr algn="ctr"/>
                      <a:r>
                        <a:rPr lang="zh-TW" altLang="en-US" b="1" dirty="0"/>
                        <a:t>店家機台</a:t>
                      </a:r>
                    </a:p>
                  </a:txBody>
                  <a:tcPr/>
                </a:tc>
                <a:tc>
                  <a:txBody>
                    <a:bodyPr/>
                    <a:lstStyle/>
                    <a:p>
                      <a:pPr algn="ctr"/>
                      <a:r>
                        <a:rPr lang="zh-TW" altLang="en-US" dirty="0"/>
                        <a:t>須建置</a:t>
                      </a:r>
                    </a:p>
                  </a:txBody>
                  <a:tcPr/>
                </a:tc>
                <a:tc>
                  <a:txBody>
                    <a:bodyPr/>
                    <a:lstStyle/>
                    <a:p>
                      <a:pPr algn="ctr"/>
                      <a:r>
                        <a:rPr lang="zh-TW" altLang="en-US" dirty="0"/>
                        <a:t>不需要</a:t>
                      </a:r>
                    </a:p>
                  </a:txBody>
                  <a:tcPr/>
                </a:tc>
                <a:extLst>
                  <a:ext uri="{0D108BD9-81ED-4DB2-BD59-A6C34878D82A}">
                    <a16:rowId xmlns:a16="http://schemas.microsoft.com/office/drawing/2014/main" val="2951131052"/>
                  </a:ext>
                </a:extLst>
              </a:tr>
              <a:tr h="506305">
                <a:tc>
                  <a:txBody>
                    <a:bodyPr/>
                    <a:lstStyle/>
                    <a:p>
                      <a:pPr algn="ctr"/>
                      <a:r>
                        <a:rPr lang="zh-TW" altLang="en-US" b="1" dirty="0"/>
                        <a:t>用途</a:t>
                      </a:r>
                    </a:p>
                  </a:txBody>
                  <a:tcPr/>
                </a:tc>
                <a:tc>
                  <a:txBody>
                    <a:bodyPr/>
                    <a:lstStyle/>
                    <a:p>
                      <a:pPr algn="ctr"/>
                      <a:r>
                        <a:rPr lang="zh-TW" altLang="en-US" dirty="0"/>
                        <a:t>消費支付</a:t>
                      </a:r>
                    </a:p>
                  </a:txBody>
                  <a:tcPr/>
                </a:tc>
                <a:tc>
                  <a:txBody>
                    <a:bodyPr/>
                    <a:lstStyle/>
                    <a:p>
                      <a:pPr algn="ctr"/>
                      <a:r>
                        <a:rPr lang="zh-TW" altLang="en-US" dirty="0"/>
                        <a:t>消費，轉帳，繳費稅</a:t>
                      </a:r>
                    </a:p>
                  </a:txBody>
                  <a:tcPr/>
                </a:tc>
                <a:extLst>
                  <a:ext uri="{0D108BD9-81ED-4DB2-BD59-A6C34878D82A}">
                    <a16:rowId xmlns:a16="http://schemas.microsoft.com/office/drawing/2014/main" val="1381345923"/>
                  </a:ext>
                </a:extLst>
              </a:tr>
              <a:tr h="873897">
                <a:tc>
                  <a:txBody>
                    <a:bodyPr/>
                    <a:lstStyle/>
                    <a:p>
                      <a:pPr algn="ctr"/>
                      <a:r>
                        <a:rPr lang="zh-TW" altLang="en-US" b="1" dirty="0"/>
                        <a:t>使用方式</a:t>
                      </a:r>
                    </a:p>
                  </a:txBody>
                  <a:tcPr/>
                </a:tc>
                <a:tc>
                  <a:txBody>
                    <a:bodyPr/>
                    <a:lstStyle/>
                    <a:p>
                      <a:pPr algn="ctr"/>
                      <a:r>
                        <a:rPr lang="zh-TW" altLang="en-US" dirty="0"/>
                        <a:t>手機感應刷卡機付款</a:t>
                      </a:r>
                    </a:p>
                  </a:txBody>
                  <a:tcPr/>
                </a:tc>
                <a:tc>
                  <a:txBody>
                    <a:bodyPr/>
                    <a:lstStyle/>
                    <a:p>
                      <a:pPr algn="ctr"/>
                      <a:r>
                        <a:rPr lang="en-US" altLang="zh-TW" dirty="0"/>
                        <a:t>App</a:t>
                      </a:r>
                      <a:r>
                        <a:rPr lang="zh-TW" altLang="en-US" dirty="0"/>
                        <a:t>中產出的條碼讓商家店員掃描</a:t>
                      </a:r>
                    </a:p>
                  </a:txBody>
                  <a:tcPr/>
                </a:tc>
                <a:extLst>
                  <a:ext uri="{0D108BD9-81ED-4DB2-BD59-A6C34878D82A}">
                    <a16:rowId xmlns:a16="http://schemas.microsoft.com/office/drawing/2014/main" val="207549582"/>
                  </a:ext>
                </a:extLst>
              </a:tr>
              <a:tr h="506305">
                <a:tc>
                  <a:txBody>
                    <a:bodyPr/>
                    <a:lstStyle/>
                    <a:p>
                      <a:pPr algn="ctr"/>
                      <a:r>
                        <a:rPr lang="zh-TW" altLang="en-US" b="1" dirty="0"/>
                        <a:t>優點</a:t>
                      </a:r>
                    </a:p>
                  </a:txBody>
                  <a:tcPr/>
                </a:tc>
                <a:tc>
                  <a:txBody>
                    <a:bodyPr/>
                    <a:lstStyle/>
                    <a:p>
                      <a:pPr marL="285750" indent="-285750" algn="l">
                        <a:buFont typeface="Arial" panose="020B0604020202020204" pitchFamily="34" charset="0"/>
                        <a:buChar char="•"/>
                      </a:pPr>
                      <a:r>
                        <a:rPr lang="zh-TW" altLang="en-US" dirty="0"/>
                        <a:t>支付速度較快</a:t>
                      </a:r>
                      <a:r>
                        <a:rPr lang="en-US" altLang="zh-TW" dirty="0"/>
                        <a:t>(2s)</a:t>
                      </a:r>
                    </a:p>
                    <a:p>
                      <a:pPr marL="285750" indent="-285750" algn="l">
                        <a:buFont typeface="Arial" panose="020B0604020202020204" pitchFamily="34" charset="0"/>
                        <a:buChar char="•"/>
                      </a:pPr>
                      <a:r>
                        <a:rPr lang="zh-TW" altLang="en-US" dirty="0"/>
                        <a:t>擁有感應式讀卡機商家都可用</a:t>
                      </a:r>
                    </a:p>
                  </a:txBody>
                  <a:tcPr/>
                </a:tc>
                <a:tc>
                  <a:txBody>
                    <a:bodyPr/>
                    <a:lstStyle/>
                    <a:p>
                      <a:pPr marL="285750" indent="-285750" algn="l">
                        <a:buFont typeface="Arial" panose="020B0604020202020204" pitchFamily="34" charset="0"/>
                        <a:buChar char="•"/>
                      </a:pPr>
                      <a:r>
                        <a:rPr lang="zh-TW" altLang="en-US" dirty="0"/>
                        <a:t>支付場景多元</a:t>
                      </a:r>
                      <a:endParaRPr lang="en-US" altLang="zh-TW" dirty="0"/>
                    </a:p>
                    <a:p>
                      <a:pPr marL="285750" indent="-285750" algn="l">
                        <a:buFont typeface="Arial" panose="020B0604020202020204" pitchFamily="34" charset="0"/>
                        <a:buChar char="•"/>
                      </a:pPr>
                      <a:r>
                        <a:rPr lang="zh-TW" altLang="en-US" dirty="0"/>
                        <a:t>無信用卡民眾可用儲值</a:t>
                      </a:r>
                      <a:r>
                        <a:rPr lang="en-US" altLang="zh-TW" dirty="0"/>
                        <a:t>/Account link/debit</a:t>
                      </a:r>
                      <a:r>
                        <a:rPr lang="en-US" altLang="zh-TW" baseline="0" dirty="0"/>
                        <a:t> card</a:t>
                      </a:r>
                      <a:endParaRPr lang="zh-TW" altLang="en-US" dirty="0"/>
                    </a:p>
                  </a:txBody>
                  <a:tcPr/>
                </a:tc>
                <a:extLst>
                  <a:ext uri="{0D108BD9-81ED-4DB2-BD59-A6C34878D82A}">
                    <a16:rowId xmlns:a16="http://schemas.microsoft.com/office/drawing/2014/main" val="4124606811"/>
                  </a:ext>
                </a:extLst>
              </a:tr>
              <a:tr h="506305">
                <a:tc>
                  <a:txBody>
                    <a:bodyPr/>
                    <a:lstStyle/>
                    <a:p>
                      <a:pPr algn="ctr"/>
                      <a:r>
                        <a:rPr lang="zh-TW" altLang="en-US" b="1" dirty="0"/>
                        <a:t>缺點</a:t>
                      </a:r>
                    </a:p>
                  </a:txBody>
                  <a:tcPr/>
                </a:tc>
                <a:tc>
                  <a:txBody>
                    <a:bodyPr/>
                    <a:lstStyle/>
                    <a:p>
                      <a:pPr marL="285750" indent="-285750" algn="l">
                        <a:buFont typeface="Arial" panose="020B0604020202020204" pitchFamily="34" charset="0"/>
                        <a:buChar char="•"/>
                      </a:pPr>
                      <a:r>
                        <a:rPr lang="zh-TW" altLang="en-US" dirty="0"/>
                        <a:t>非所有手機適用，須硬體配合</a:t>
                      </a:r>
                      <a:endParaRPr lang="en-US" altLang="zh-TW" dirty="0"/>
                    </a:p>
                    <a:p>
                      <a:pPr marL="285750" indent="-285750" algn="l">
                        <a:buFont typeface="Arial" panose="020B0604020202020204" pitchFamily="34" charset="0"/>
                        <a:buChar char="•"/>
                      </a:pPr>
                      <a:r>
                        <a:rPr lang="zh-TW" altLang="en-US" dirty="0"/>
                        <a:t>無信用卡讀卡機商家無法使用</a:t>
                      </a:r>
                    </a:p>
                  </a:txBody>
                  <a:tcPr/>
                </a:tc>
                <a:tc>
                  <a:txBody>
                    <a:bodyPr/>
                    <a:lstStyle/>
                    <a:p>
                      <a:pPr marL="285750" indent="-285750" algn="l">
                        <a:buFont typeface="Arial" panose="020B0604020202020204" pitchFamily="34" charset="0"/>
                        <a:buChar char="•"/>
                      </a:pPr>
                      <a:r>
                        <a:rPr lang="zh-TW" altLang="en-US" dirty="0"/>
                        <a:t>須為合作通路才能使用</a:t>
                      </a:r>
                      <a:r>
                        <a:rPr lang="en-US" altLang="zh-TW" dirty="0"/>
                        <a:t>app</a:t>
                      </a:r>
                    </a:p>
                    <a:p>
                      <a:pPr marL="285750" indent="-285750" algn="l">
                        <a:buFont typeface="Arial" panose="020B0604020202020204" pitchFamily="34" charset="0"/>
                        <a:buChar char="•"/>
                      </a:pPr>
                      <a:r>
                        <a:rPr lang="zh-TW" altLang="en-US" dirty="0"/>
                        <a:t>支付速度較慢</a:t>
                      </a:r>
                      <a:r>
                        <a:rPr lang="en-US" altLang="zh-TW" dirty="0"/>
                        <a:t>(5s</a:t>
                      </a:r>
                      <a:r>
                        <a:rPr lang="zh-TW" altLang="en-US" dirty="0"/>
                        <a:t>以上</a:t>
                      </a:r>
                      <a:r>
                        <a:rPr lang="en-US" altLang="zh-TW" dirty="0"/>
                        <a:t>)</a:t>
                      </a:r>
                      <a:endParaRPr lang="zh-TW" altLang="en-US" dirty="0"/>
                    </a:p>
                  </a:txBody>
                  <a:tcPr/>
                </a:tc>
                <a:extLst>
                  <a:ext uri="{0D108BD9-81ED-4DB2-BD59-A6C34878D82A}">
                    <a16:rowId xmlns:a16="http://schemas.microsoft.com/office/drawing/2014/main" val="3991816724"/>
                  </a:ext>
                </a:extLst>
              </a:tr>
            </a:tbl>
          </a:graphicData>
        </a:graphic>
      </p:graphicFrame>
    </p:spTree>
    <p:extLst>
      <p:ext uri="{BB962C8B-B14F-4D97-AF65-F5344CB8AC3E}">
        <p14:creationId xmlns:p14="http://schemas.microsoft.com/office/powerpoint/2010/main" val="73310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p:cNvSpPr>
          <p:nvPr>
            <p:ph type="title"/>
          </p:nvPr>
        </p:nvSpPr>
        <p:spPr>
          <a:xfrm>
            <a:off x="457200" y="365125"/>
            <a:ext cx="4876800" cy="800100"/>
          </a:xfrm>
        </p:spPr>
        <p:txBody>
          <a:bodyPr/>
          <a:lstStyle/>
          <a:p>
            <a:r>
              <a:rPr lang="en-US" altLang="zh-TW" dirty="0">
                <a:ln>
                  <a:noFill/>
                </a:ln>
                <a:ea typeface="新細明體" panose="02020500000000000000" pitchFamily="18" charset="-120"/>
              </a:rPr>
              <a:t>NFC</a:t>
            </a:r>
          </a:p>
        </p:txBody>
      </p:sp>
      <p:sp>
        <p:nvSpPr>
          <p:cNvPr id="19458" name="Content Placeholder 7"/>
          <p:cNvSpPr>
            <a:spLocks noGrp="1"/>
          </p:cNvSpPr>
          <p:nvPr>
            <p:ph idx="1"/>
          </p:nvPr>
        </p:nvSpPr>
        <p:spPr>
          <a:xfrm>
            <a:off x="539552" y="1261773"/>
            <a:ext cx="8229600" cy="2116832"/>
          </a:xfrm>
        </p:spPr>
        <p:txBody>
          <a:bodyPr/>
          <a:lstStyle/>
          <a:p>
            <a:pPr marL="63500" indent="0">
              <a:buFont typeface="Arial" panose="020B0604020202020204" pitchFamily="34" charset="0"/>
              <a:buNone/>
            </a:pPr>
            <a:r>
              <a:rPr lang="en-US" altLang="zh-TW" b="1" dirty="0">
                <a:solidFill>
                  <a:schemeClr val="accent1"/>
                </a:solidFill>
                <a:latin typeface="+mn-ea"/>
              </a:rPr>
              <a:t>Near Field Communications </a:t>
            </a:r>
            <a:r>
              <a:rPr lang="zh-TW" altLang="en-US" b="1" dirty="0">
                <a:solidFill>
                  <a:schemeClr val="accent1"/>
                </a:solidFill>
                <a:latin typeface="+mn-ea"/>
              </a:rPr>
              <a:t>，近場通訊</a:t>
            </a:r>
          </a:p>
          <a:p>
            <a:pPr lvl="1"/>
            <a:r>
              <a:rPr lang="zh-TW" altLang="en-US" sz="2000" dirty="0">
                <a:solidFill>
                  <a:schemeClr val="bg1"/>
                </a:solidFill>
                <a:latin typeface="+mn-ea"/>
              </a:rPr>
              <a:t>短距離 </a:t>
            </a:r>
            <a:r>
              <a:rPr lang="en-US" altLang="zh-TW" sz="2000" dirty="0">
                <a:solidFill>
                  <a:schemeClr val="bg1"/>
                </a:solidFill>
                <a:latin typeface="+mn-ea"/>
              </a:rPr>
              <a:t>(&lt; 10cm)</a:t>
            </a:r>
            <a:r>
              <a:rPr lang="zh-TW" altLang="en-US" sz="2000" dirty="0">
                <a:solidFill>
                  <a:schemeClr val="bg1"/>
                </a:solidFill>
                <a:latin typeface="+mn-ea"/>
              </a:rPr>
              <a:t>的非接觸式點對點資料傳輸</a:t>
            </a:r>
            <a:endParaRPr lang="en-US" altLang="zh-TW" sz="2000" dirty="0">
              <a:solidFill>
                <a:schemeClr val="bg1"/>
              </a:solidFill>
              <a:latin typeface="+mn-ea"/>
            </a:endParaRPr>
          </a:p>
          <a:p>
            <a:pPr lvl="1"/>
            <a:r>
              <a:rPr lang="zh-TW" altLang="en-US" sz="2000" dirty="0">
                <a:solidFill>
                  <a:schemeClr val="bg1"/>
                </a:solidFill>
                <a:latin typeface="+mn-ea"/>
              </a:rPr>
              <a:t>由非接觸式射頻識別（</a:t>
            </a:r>
            <a:r>
              <a:rPr lang="en-US" altLang="zh-TW" sz="2000" dirty="0">
                <a:solidFill>
                  <a:schemeClr val="bg1"/>
                </a:solidFill>
                <a:latin typeface="+mn-ea"/>
              </a:rPr>
              <a:t>RFID</a:t>
            </a:r>
            <a:r>
              <a:rPr lang="zh-TW" altLang="en-US" sz="2000" dirty="0">
                <a:solidFill>
                  <a:schemeClr val="bg1"/>
                </a:solidFill>
                <a:latin typeface="+mn-ea"/>
              </a:rPr>
              <a:t>）演變而來，更安全</a:t>
            </a:r>
            <a:endParaRPr lang="en-US" altLang="zh-TW" sz="2000" dirty="0">
              <a:solidFill>
                <a:schemeClr val="bg1"/>
              </a:solidFill>
              <a:latin typeface="+mn-ea"/>
            </a:endParaRPr>
          </a:p>
          <a:p>
            <a:pPr lvl="1"/>
            <a:r>
              <a:rPr lang="zh-TW" altLang="en-US" sz="2000" dirty="0">
                <a:solidFill>
                  <a:schemeClr val="bg1"/>
                </a:solidFill>
                <a:latin typeface="+mn-ea"/>
              </a:rPr>
              <a:t>應用</a:t>
            </a:r>
            <a:r>
              <a:rPr lang="en-US" altLang="zh-TW" sz="2000" dirty="0">
                <a:solidFill>
                  <a:schemeClr val="bg1"/>
                </a:solidFill>
                <a:latin typeface="+mn-ea"/>
              </a:rPr>
              <a:t>:</a:t>
            </a:r>
            <a:r>
              <a:rPr lang="zh-TW" altLang="en-US" sz="2000" dirty="0">
                <a:solidFill>
                  <a:schemeClr val="bg1"/>
                </a:solidFill>
                <a:latin typeface="+mn-ea"/>
              </a:rPr>
              <a:t> 悠遊卡</a:t>
            </a:r>
            <a:r>
              <a:rPr lang="en-US" altLang="zh-TW" sz="2000" dirty="0">
                <a:solidFill>
                  <a:schemeClr val="bg1"/>
                </a:solidFill>
                <a:latin typeface="+mn-ea"/>
              </a:rPr>
              <a:t>/</a:t>
            </a:r>
            <a:r>
              <a:rPr lang="zh-TW" altLang="en-US" sz="2000" dirty="0">
                <a:solidFill>
                  <a:schemeClr val="bg1"/>
                </a:solidFill>
                <a:latin typeface="+mn-ea"/>
              </a:rPr>
              <a:t>門禁卡</a:t>
            </a:r>
            <a:r>
              <a:rPr lang="en-US" altLang="zh-TW" sz="2000" dirty="0">
                <a:solidFill>
                  <a:schemeClr val="bg1"/>
                </a:solidFill>
                <a:latin typeface="+mn-ea"/>
              </a:rPr>
              <a:t>/</a:t>
            </a:r>
            <a:r>
              <a:rPr lang="zh-TW" altLang="en-US" sz="2000" dirty="0">
                <a:solidFill>
                  <a:schemeClr val="bg1"/>
                </a:solidFill>
                <a:latin typeface="+mn-ea"/>
              </a:rPr>
              <a:t>識別證</a:t>
            </a:r>
          </a:p>
          <a:p>
            <a:pPr marL="63500" indent="0">
              <a:buFont typeface="Arial" panose="020B0604020202020204" pitchFamily="34" charset="0"/>
              <a:buNone/>
            </a:pPr>
            <a:r>
              <a:rPr lang="en-US" altLang="zh-TW" b="1" dirty="0">
                <a:solidFill>
                  <a:schemeClr val="accent1"/>
                </a:solidFill>
                <a:latin typeface="+mn-ea"/>
              </a:rPr>
              <a:t>NFC</a:t>
            </a:r>
            <a:r>
              <a:rPr lang="zh-TW" altLang="en-US" b="1" dirty="0">
                <a:solidFill>
                  <a:schemeClr val="accent1"/>
                </a:solidFill>
                <a:latin typeface="+mn-ea"/>
              </a:rPr>
              <a:t>的優點</a:t>
            </a:r>
            <a:endParaRPr lang="zh-TW" altLang="en-US" dirty="0">
              <a:latin typeface="+mn-ea"/>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4" y="4077072"/>
            <a:ext cx="1880420" cy="1880420"/>
          </a:xfrm>
          <a:prstGeom prst="rect">
            <a:avLst/>
          </a:prstGeom>
        </p:spPr>
      </p:pic>
      <p:sp>
        <p:nvSpPr>
          <p:cNvPr id="3" name="文字方塊 2"/>
          <p:cNvSpPr txBox="1"/>
          <p:nvPr/>
        </p:nvSpPr>
        <p:spPr>
          <a:xfrm>
            <a:off x="3491880" y="3717032"/>
            <a:ext cx="5040560" cy="1705082"/>
          </a:xfrm>
          <a:prstGeom prst="rect">
            <a:avLst/>
          </a:prstGeom>
          <a:noFill/>
        </p:spPr>
        <p:txBody>
          <a:bodyPr wrap="square" rtlCol="0">
            <a:spAutoFit/>
          </a:bodyPr>
          <a:lstStyle/>
          <a:p>
            <a:pPr marL="342900" indent="-342900">
              <a:lnSpc>
                <a:spcPct val="150000"/>
              </a:lnSpc>
              <a:buFont typeface="+mj-lt"/>
              <a:buAutoNum type="arabicPeriod"/>
            </a:pPr>
            <a:r>
              <a:rPr lang="zh-TW" altLang="en-US" dirty="0">
                <a:solidFill>
                  <a:schemeClr val="bg1"/>
                </a:solidFill>
                <a:latin typeface="+mn-ea"/>
                <a:ea typeface="+mn-ea"/>
              </a:rPr>
              <a:t>設定簡便</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耗電量低</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一次只和一台機器連結，擁有較高的保密性與安全性，有利於信用卡交易時避免被盜用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條碼式支付結帳步驟</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17" y="1864802"/>
            <a:ext cx="1512168" cy="1512168"/>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37" y="1835336"/>
            <a:ext cx="1665082" cy="1665082"/>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971" y="1864802"/>
            <a:ext cx="1417006" cy="1635616"/>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7829" y="1803720"/>
            <a:ext cx="1521065" cy="152106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6136" y="4285907"/>
            <a:ext cx="1264092" cy="1264092"/>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8021" y="3789040"/>
            <a:ext cx="1953114" cy="1953114"/>
          </a:xfrm>
          <a:prstGeom prst="rect">
            <a:avLst/>
          </a:prstGeom>
        </p:spPr>
      </p:pic>
      <p:sp>
        <p:nvSpPr>
          <p:cNvPr id="17" name="文字方塊 16"/>
          <p:cNvSpPr txBox="1"/>
          <p:nvPr/>
        </p:nvSpPr>
        <p:spPr>
          <a:xfrm>
            <a:off x="271327" y="3500418"/>
            <a:ext cx="2440710" cy="369332"/>
          </a:xfrm>
          <a:prstGeom prst="rect">
            <a:avLst/>
          </a:prstGeom>
          <a:noFill/>
        </p:spPr>
        <p:txBody>
          <a:bodyPr wrap="square" rtlCol="0">
            <a:spAutoFit/>
          </a:bodyPr>
          <a:lstStyle/>
          <a:p>
            <a:pPr algn="ctr"/>
            <a:r>
              <a:rPr lang="zh-TW" altLang="en-US" dirty="0">
                <a:solidFill>
                  <a:schemeClr val="bg1"/>
                </a:solidFill>
              </a:rPr>
              <a:t>選擇</a:t>
            </a:r>
            <a:r>
              <a:rPr lang="en-US" altLang="zh-TW" dirty="0">
                <a:solidFill>
                  <a:schemeClr val="bg1"/>
                </a:solidFill>
              </a:rPr>
              <a:t>App &amp;</a:t>
            </a:r>
            <a:r>
              <a:rPr lang="zh-TW" altLang="en-US" dirty="0">
                <a:solidFill>
                  <a:schemeClr val="bg1"/>
                </a:solidFill>
              </a:rPr>
              <a:t> 結帳功能</a:t>
            </a:r>
          </a:p>
        </p:txBody>
      </p:sp>
      <p:sp>
        <p:nvSpPr>
          <p:cNvPr id="18" name="文字方塊 17"/>
          <p:cNvSpPr txBox="1"/>
          <p:nvPr/>
        </p:nvSpPr>
        <p:spPr>
          <a:xfrm>
            <a:off x="2912653" y="3500418"/>
            <a:ext cx="1420214" cy="369332"/>
          </a:xfrm>
          <a:prstGeom prst="rect">
            <a:avLst/>
          </a:prstGeom>
          <a:noFill/>
        </p:spPr>
        <p:txBody>
          <a:bodyPr wrap="square" rtlCol="0">
            <a:spAutoFit/>
          </a:bodyPr>
          <a:lstStyle/>
          <a:p>
            <a:pPr algn="ctr"/>
            <a:r>
              <a:rPr lang="zh-TW" altLang="en-US" dirty="0">
                <a:solidFill>
                  <a:schemeClr val="bg1"/>
                </a:solidFill>
              </a:rPr>
              <a:t>確認為本人</a:t>
            </a:r>
          </a:p>
        </p:txBody>
      </p:sp>
      <p:sp>
        <p:nvSpPr>
          <p:cNvPr id="19" name="文字方塊 18"/>
          <p:cNvSpPr txBox="1"/>
          <p:nvPr/>
        </p:nvSpPr>
        <p:spPr>
          <a:xfrm>
            <a:off x="5007968" y="3500418"/>
            <a:ext cx="1420214" cy="369332"/>
          </a:xfrm>
          <a:prstGeom prst="rect">
            <a:avLst/>
          </a:prstGeom>
          <a:noFill/>
        </p:spPr>
        <p:txBody>
          <a:bodyPr wrap="square" rtlCol="0">
            <a:spAutoFit/>
          </a:bodyPr>
          <a:lstStyle/>
          <a:p>
            <a:pPr algn="ctr"/>
            <a:r>
              <a:rPr lang="zh-TW" altLang="en-US" dirty="0">
                <a:solidFill>
                  <a:schemeClr val="bg1"/>
                </a:solidFill>
              </a:rPr>
              <a:t>確認信用卡</a:t>
            </a:r>
          </a:p>
        </p:txBody>
      </p:sp>
      <p:sp>
        <p:nvSpPr>
          <p:cNvPr id="20" name="文字方塊 19"/>
          <p:cNvSpPr txBox="1"/>
          <p:nvPr/>
        </p:nvSpPr>
        <p:spPr>
          <a:xfrm>
            <a:off x="6515131" y="3500418"/>
            <a:ext cx="1980888" cy="369332"/>
          </a:xfrm>
          <a:prstGeom prst="rect">
            <a:avLst/>
          </a:prstGeom>
          <a:noFill/>
        </p:spPr>
        <p:txBody>
          <a:bodyPr wrap="square" rtlCol="0">
            <a:spAutoFit/>
          </a:bodyPr>
          <a:lstStyle/>
          <a:p>
            <a:pPr algn="ctr"/>
            <a:r>
              <a:rPr lang="zh-TW" altLang="en-US" dirty="0">
                <a:solidFill>
                  <a:schemeClr val="bg1"/>
                </a:solidFill>
              </a:rPr>
              <a:t>點選結帳條碼</a:t>
            </a:r>
          </a:p>
        </p:txBody>
      </p:sp>
      <p:sp>
        <p:nvSpPr>
          <p:cNvPr id="21" name="文字方塊 20"/>
          <p:cNvSpPr txBox="1"/>
          <p:nvPr/>
        </p:nvSpPr>
        <p:spPr>
          <a:xfrm>
            <a:off x="5334000" y="5699073"/>
            <a:ext cx="2574927" cy="369332"/>
          </a:xfrm>
          <a:prstGeom prst="rect">
            <a:avLst/>
          </a:prstGeom>
          <a:noFill/>
        </p:spPr>
        <p:txBody>
          <a:bodyPr wrap="square" rtlCol="0">
            <a:spAutoFit/>
          </a:bodyPr>
          <a:lstStyle/>
          <a:p>
            <a:pPr algn="ctr"/>
            <a:r>
              <a:rPr lang="zh-TW" altLang="en-US" dirty="0">
                <a:solidFill>
                  <a:schemeClr val="bg1"/>
                </a:solidFill>
              </a:rPr>
              <a:t>出示條碼給商家掃描</a:t>
            </a:r>
          </a:p>
        </p:txBody>
      </p:sp>
      <p:sp>
        <p:nvSpPr>
          <p:cNvPr id="22" name="文字方塊 21"/>
          <p:cNvSpPr txBox="1"/>
          <p:nvPr/>
        </p:nvSpPr>
        <p:spPr>
          <a:xfrm>
            <a:off x="2303511" y="5699073"/>
            <a:ext cx="2574927" cy="369332"/>
          </a:xfrm>
          <a:prstGeom prst="rect">
            <a:avLst/>
          </a:prstGeom>
          <a:noFill/>
        </p:spPr>
        <p:txBody>
          <a:bodyPr wrap="square" rtlCol="0">
            <a:spAutoFit/>
          </a:bodyPr>
          <a:lstStyle/>
          <a:p>
            <a:pPr algn="ctr"/>
            <a:r>
              <a:rPr lang="zh-TW" altLang="en-US" dirty="0">
                <a:solidFill>
                  <a:schemeClr val="bg1"/>
                </a:solidFill>
              </a:rPr>
              <a:t>結帳成功</a:t>
            </a:r>
          </a:p>
        </p:txBody>
      </p:sp>
      <p:cxnSp>
        <p:nvCxnSpPr>
          <p:cNvPr id="26" name="直線單箭頭接點 25"/>
          <p:cNvCxnSpPr/>
          <p:nvPr/>
        </p:nvCxnSpPr>
        <p:spPr>
          <a:xfrm>
            <a:off x="2328888" y="268261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4274463"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H="1">
            <a:off x="7274494" y="4126982"/>
            <a:ext cx="274875" cy="253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6305977"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flipV="1">
            <a:off x="4847167" y="4765597"/>
            <a:ext cx="486833" cy="7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0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323850" y="381000"/>
            <a:ext cx="5111750" cy="676275"/>
          </a:xfrm>
        </p:spPr>
        <p:txBody>
          <a:bodyPr/>
          <a:lstStyle/>
          <a:p>
            <a:r>
              <a:rPr lang="zh-TW" altLang="en-US" dirty="0">
                <a:ln>
                  <a:noFill/>
                </a:ln>
                <a:latin typeface="+mj-ea"/>
              </a:rPr>
              <a:t>台灣行動支付分類</a:t>
            </a: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711538628"/>
              </p:ext>
            </p:extLst>
          </p:nvPr>
        </p:nvGraphicFramePr>
        <p:xfrm>
          <a:off x="467544" y="1196752"/>
          <a:ext cx="8352606" cy="4775500"/>
        </p:xfrm>
        <a:graphic>
          <a:graphicData uri="http://schemas.openxmlformats.org/drawingml/2006/table">
            <a:tbl>
              <a:tblPr firstRow="1" bandRow="1">
                <a:tableStyleId>{5C22544A-7EE6-4342-B048-85BDC9FD1C3A}</a:tableStyleId>
              </a:tblPr>
              <a:tblGrid>
                <a:gridCol w="1980381">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gridCol w="2124075">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tblGrid>
              <a:tr h="370879">
                <a:tc>
                  <a:txBody>
                    <a:bodyPr/>
                    <a:lstStyle/>
                    <a:p>
                      <a:pPr algn="ctr"/>
                      <a:endParaRPr lang="zh-TW" altLang="en-US" sz="1800" dirty="0"/>
                    </a:p>
                  </a:txBody>
                  <a:tcPr marL="91433" marR="91433" marT="45725" marB="45725"/>
                </a:tc>
                <a:tc>
                  <a:txBody>
                    <a:bodyPr/>
                    <a:lstStyle/>
                    <a:p>
                      <a:pPr algn="ctr"/>
                      <a:r>
                        <a:rPr lang="zh-TW" altLang="en-US" sz="1800" dirty="0"/>
                        <a:t>電子支付</a:t>
                      </a:r>
                    </a:p>
                  </a:txBody>
                  <a:tcPr marL="91433" marR="91433" marT="45725" marB="45725"/>
                </a:tc>
                <a:tc>
                  <a:txBody>
                    <a:bodyPr/>
                    <a:lstStyle/>
                    <a:p>
                      <a:pPr algn="ctr"/>
                      <a:r>
                        <a:rPr lang="zh-TW" altLang="en-US" sz="1800" dirty="0"/>
                        <a:t>電子票證</a:t>
                      </a:r>
                    </a:p>
                  </a:txBody>
                  <a:tcPr marL="91433" marR="91433" marT="45725" marB="45725"/>
                </a:tc>
                <a:tc>
                  <a:txBody>
                    <a:bodyPr/>
                    <a:lstStyle/>
                    <a:p>
                      <a:pPr algn="ctr"/>
                      <a:r>
                        <a:rPr lang="zh-TW" altLang="en-US" sz="1800" dirty="0"/>
                        <a:t>第三方支付</a:t>
                      </a:r>
                    </a:p>
                  </a:txBody>
                  <a:tcPr marL="91433" marR="91433" marT="45725" marB="45725"/>
                </a:tc>
                <a:extLst>
                  <a:ext uri="{0D108BD9-81ED-4DB2-BD59-A6C34878D82A}">
                    <a16:rowId xmlns:a16="http://schemas.microsoft.com/office/drawing/2014/main" val="10000"/>
                  </a:ext>
                </a:extLst>
              </a:tr>
              <a:tr h="370879">
                <a:tc>
                  <a:txBody>
                    <a:bodyPr/>
                    <a:lstStyle/>
                    <a:p>
                      <a:pPr algn="ctr"/>
                      <a:r>
                        <a:rPr lang="zh-TW" altLang="en-US" sz="1800" dirty="0"/>
                        <a:t>主管機關</a:t>
                      </a:r>
                    </a:p>
                  </a:txBody>
                  <a:tcPr marL="91433" marR="91433" marT="45725" marB="45725"/>
                </a:tc>
                <a:tc gridSpan="2">
                  <a:txBody>
                    <a:bodyPr/>
                    <a:lstStyle/>
                    <a:p>
                      <a:pPr algn="ctr"/>
                      <a:r>
                        <a:rPr lang="zh-TW" altLang="en-US" sz="1800" dirty="0"/>
                        <a:t>金管會</a:t>
                      </a:r>
                    </a:p>
                  </a:txBody>
                  <a:tcPr marL="91433" marR="91433" marT="45725" marB="45725"/>
                </a:tc>
                <a:tc hMerge="1">
                  <a:txBody>
                    <a:bodyPr/>
                    <a:lstStyle/>
                    <a:p>
                      <a:pPr algn="ctr"/>
                      <a:endParaRPr lang="zh-TW" altLang="en-US" dirty="0"/>
                    </a:p>
                  </a:txBody>
                  <a:tcPr/>
                </a:tc>
                <a:tc>
                  <a:txBody>
                    <a:bodyPr/>
                    <a:lstStyle/>
                    <a:p>
                      <a:pPr algn="ctr"/>
                      <a:r>
                        <a:rPr lang="zh-TW" altLang="en-US" sz="1800" dirty="0"/>
                        <a:t>經濟部</a:t>
                      </a:r>
                    </a:p>
                  </a:txBody>
                  <a:tcPr marL="91433" marR="91433" marT="45725" marB="45725"/>
                </a:tc>
                <a:extLst>
                  <a:ext uri="{0D108BD9-81ED-4DB2-BD59-A6C34878D82A}">
                    <a16:rowId xmlns:a16="http://schemas.microsoft.com/office/drawing/2014/main" val="10001"/>
                  </a:ext>
                </a:extLst>
              </a:tr>
              <a:tr h="1188844">
                <a:tc>
                  <a:txBody>
                    <a:bodyPr/>
                    <a:lstStyle/>
                    <a:p>
                      <a:pPr algn="ctr"/>
                      <a:r>
                        <a:rPr lang="zh-TW" altLang="en-US" sz="1800" dirty="0"/>
                        <a:t>舉例</a:t>
                      </a:r>
                    </a:p>
                  </a:txBody>
                  <a:tcPr marL="91433" marR="91433" marT="45725" marB="45725" anchor="ctr"/>
                </a:tc>
                <a:tc>
                  <a:txBody>
                    <a:bodyPr/>
                    <a:lstStyle/>
                    <a:p>
                      <a:pPr algn="ctr"/>
                      <a:r>
                        <a:rPr lang="zh-TW" altLang="en-US" sz="1800" dirty="0"/>
                        <a:t>歐付寶、橘子支、智付寶、國際連、台灣電子支付、</a:t>
                      </a:r>
                      <a:endParaRPr lang="en-US" altLang="zh-TW" sz="1800" dirty="0"/>
                    </a:p>
                    <a:p>
                      <a:pPr algn="ctr"/>
                      <a:r>
                        <a:rPr lang="zh-TW" altLang="en-US" sz="1800" dirty="0"/>
                        <a:t>  </a:t>
                      </a:r>
                      <a:r>
                        <a:rPr lang="en-US" altLang="zh-TW" sz="1800" dirty="0"/>
                        <a:t>※</a:t>
                      </a:r>
                      <a:r>
                        <a:rPr lang="zh-TW" altLang="en-US" sz="1800" dirty="0"/>
                        <a:t>街口支付	</a:t>
                      </a:r>
                    </a:p>
                  </a:txBody>
                  <a:tcPr marL="91433" marR="91433" marT="45725" marB="45725" anchor="ctr"/>
                </a:tc>
                <a:tc>
                  <a:txBody>
                    <a:bodyPr/>
                    <a:lstStyle/>
                    <a:p>
                      <a:pPr algn="ctr"/>
                      <a:r>
                        <a:rPr lang="zh-TW" altLang="en-US" sz="1800" dirty="0"/>
                        <a:t>悠遊卡、一卡通、</a:t>
                      </a:r>
                      <a:r>
                        <a:rPr lang="en-US" altLang="zh-TW" sz="1800" dirty="0" err="1"/>
                        <a:t>icash</a:t>
                      </a:r>
                      <a:endParaRPr lang="zh-TW" altLang="en-US" sz="1800" dirty="0"/>
                    </a:p>
                  </a:txBody>
                  <a:tcPr marL="91433" marR="91433" marT="45725" marB="45725" anchor="ctr"/>
                </a:tc>
                <a:tc>
                  <a:txBody>
                    <a:bodyPr/>
                    <a:lstStyle/>
                    <a:p>
                      <a:pPr algn="ctr"/>
                      <a:r>
                        <a:rPr lang="en-US" altLang="zh-TW" sz="1800" dirty="0"/>
                        <a:t>line pay, Pi </a:t>
                      </a:r>
                      <a:r>
                        <a:rPr lang="zh-TW" altLang="en-US" sz="1800" dirty="0"/>
                        <a:t>錢包</a:t>
                      </a:r>
                      <a:r>
                        <a:rPr lang="en-US" altLang="zh-TW" sz="1800" dirty="0"/>
                        <a:t>, Go </a:t>
                      </a:r>
                      <a:r>
                        <a:rPr lang="en-US" altLang="zh-TW" sz="1800" dirty="0" err="1"/>
                        <a:t>Maji</a:t>
                      </a:r>
                      <a:endParaRPr lang="zh-TW" altLang="en-US" sz="1800" dirty="0"/>
                    </a:p>
                  </a:txBody>
                  <a:tcPr marL="91433" marR="91433" marT="45725" marB="45725" anchor="ctr"/>
                </a:tc>
                <a:extLst>
                  <a:ext uri="{0D108BD9-81ED-4DB2-BD59-A6C34878D82A}">
                    <a16:rowId xmlns:a16="http://schemas.microsoft.com/office/drawing/2014/main" val="10002"/>
                  </a:ext>
                </a:extLst>
              </a:tr>
              <a:tr h="370879">
                <a:tc>
                  <a:txBody>
                    <a:bodyPr/>
                    <a:lstStyle/>
                    <a:p>
                      <a:pPr algn="ctr"/>
                      <a:r>
                        <a:rPr lang="zh-TW" altLang="en-US" sz="1800" dirty="0"/>
                        <a:t>最高儲值金額</a:t>
                      </a:r>
                    </a:p>
                  </a:txBody>
                  <a:tcPr marL="91433" marR="91433" marT="45725" marB="45725"/>
                </a:tc>
                <a:tc>
                  <a:txBody>
                    <a:bodyPr/>
                    <a:lstStyle/>
                    <a:p>
                      <a:pPr algn="ctr"/>
                      <a:r>
                        <a:rPr lang="zh-TW" altLang="en-US" sz="1800" dirty="0">
                          <a:solidFill>
                            <a:srgbClr val="FF0000"/>
                          </a:solidFill>
                        </a:rPr>
                        <a:t>五萬</a:t>
                      </a:r>
                    </a:p>
                  </a:txBody>
                  <a:tcPr marL="91433" marR="91433" marT="45725" marB="45725"/>
                </a:tc>
                <a:tc>
                  <a:txBody>
                    <a:bodyPr/>
                    <a:lstStyle/>
                    <a:p>
                      <a:pPr algn="ctr"/>
                      <a:r>
                        <a:rPr lang="zh-TW" altLang="en-US" sz="1800" dirty="0">
                          <a:solidFill>
                            <a:srgbClr val="FF0000"/>
                          </a:solidFill>
                        </a:rPr>
                        <a:t>一萬</a:t>
                      </a:r>
                    </a:p>
                  </a:txBody>
                  <a:tcPr marL="91433" marR="91433" marT="45725" marB="45725"/>
                </a:tc>
                <a:tc>
                  <a:txBody>
                    <a:bodyPr/>
                    <a:lstStyle/>
                    <a:p>
                      <a:pPr algn="ctr"/>
                      <a:r>
                        <a:rPr lang="zh-TW" altLang="en-US" sz="1800" dirty="0">
                          <a:solidFill>
                            <a:srgbClr val="FF0000"/>
                          </a:solidFill>
                        </a:rPr>
                        <a:t>不得儲值</a:t>
                      </a:r>
                    </a:p>
                  </a:txBody>
                  <a:tcPr marL="91433" marR="91433" marT="45725" marB="45725"/>
                </a:tc>
                <a:extLst>
                  <a:ext uri="{0D108BD9-81ED-4DB2-BD59-A6C34878D82A}">
                    <a16:rowId xmlns:a16="http://schemas.microsoft.com/office/drawing/2014/main" val="10003"/>
                  </a:ext>
                </a:extLst>
              </a:tr>
              <a:tr h="370879">
                <a:tc>
                  <a:txBody>
                    <a:bodyPr/>
                    <a:lstStyle/>
                    <a:p>
                      <a:pPr algn="ctr"/>
                      <a:r>
                        <a:rPr lang="zh-TW" altLang="en-US" sz="1800" dirty="0"/>
                        <a:t>最低實收資本額</a:t>
                      </a:r>
                    </a:p>
                  </a:txBody>
                  <a:tcPr marL="91433" marR="91433" marT="45725" marB="45725"/>
                </a:tc>
                <a:tc>
                  <a:txBody>
                    <a:bodyPr/>
                    <a:lstStyle/>
                    <a:p>
                      <a:pPr algn="ctr"/>
                      <a:r>
                        <a:rPr lang="zh-TW" altLang="en-US" sz="1800" dirty="0"/>
                        <a:t>五億</a:t>
                      </a:r>
                    </a:p>
                  </a:txBody>
                  <a:tcPr marL="91433" marR="91433" marT="45725" marB="45725"/>
                </a:tc>
                <a:tc>
                  <a:txBody>
                    <a:bodyPr/>
                    <a:lstStyle/>
                    <a:p>
                      <a:pPr algn="ctr"/>
                      <a:r>
                        <a:rPr lang="zh-TW" altLang="en-US" sz="1800" dirty="0"/>
                        <a:t>三億</a:t>
                      </a:r>
                    </a:p>
                  </a:txBody>
                  <a:tcPr marL="91433" marR="91433" marT="45725" marB="45725"/>
                </a:tc>
                <a:tc>
                  <a:txBody>
                    <a:bodyPr/>
                    <a:lstStyle/>
                    <a:p>
                      <a:pPr algn="ctr"/>
                      <a:r>
                        <a:rPr lang="zh-TW" altLang="en-US" sz="1800" dirty="0"/>
                        <a:t>無規定</a:t>
                      </a:r>
                    </a:p>
                  </a:txBody>
                  <a:tcPr marL="91433" marR="91433" marT="45725" marB="45725"/>
                </a:tc>
                <a:extLst>
                  <a:ext uri="{0D108BD9-81ED-4DB2-BD59-A6C34878D82A}">
                    <a16:rowId xmlns:a16="http://schemas.microsoft.com/office/drawing/2014/main" val="1715742429"/>
                  </a:ext>
                </a:extLst>
              </a:tr>
              <a:tr h="370879">
                <a:tc>
                  <a:txBody>
                    <a:bodyPr/>
                    <a:lstStyle/>
                    <a:p>
                      <a:pPr algn="ctr"/>
                      <a:r>
                        <a:rPr lang="zh-TW" altLang="en-US" sz="1800" dirty="0"/>
                        <a:t>優點</a:t>
                      </a:r>
                    </a:p>
                  </a:txBody>
                  <a:tcPr marL="91433" marR="91433" marT="45725" marB="45725" anchor="ctr"/>
                </a:tc>
                <a:tc>
                  <a:txBody>
                    <a:bodyPr/>
                    <a:lstStyle/>
                    <a:p>
                      <a:pPr algn="ctr"/>
                      <a:r>
                        <a:rPr lang="zh-TW" altLang="en-US" sz="1800" dirty="0"/>
                        <a:t>方便</a:t>
                      </a:r>
                      <a:endParaRPr lang="en-US" altLang="zh-TW" sz="1800" dirty="0"/>
                    </a:p>
                    <a:p>
                      <a:pPr algn="ctr"/>
                      <a:r>
                        <a:rPr lang="zh-TW" altLang="en-US" sz="1800" dirty="0"/>
                        <a:t>可以儲值轉帳</a:t>
                      </a:r>
                      <a:endParaRPr lang="en-US" altLang="zh-TW" sz="1800" dirty="0"/>
                    </a:p>
                    <a:p>
                      <a:pPr algn="ctr"/>
                      <a:r>
                        <a:rPr lang="zh-TW" altLang="en-US" sz="1800" dirty="0"/>
                        <a:t>記帳方便</a:t>
                      </a:r>
                      <a:endParaRPr lang="en-US" altLang="zh-TW" sz="1800" dirty="0"/>
                    </a:p>
                    <a:p>
                      <a:pPr algn="ctr"/>
                      <a:r>
                        <a:rPr lang="zh-TW" altLang="en-US" sz="1800" dirty="0"/>
                        <a:t>法規安全</a:t>
                      </a:r>
                    </a:p>
                  </a:txBody>
                  <a:tcPr marL="91433" marR="91433" marT="45725" marB="45725" anchor="ctr"/>
                </a:tc>
                <a:tc>
                  <a:txBody>
                    <a:bodyPr/>
                    <a:lstStyle/>
                    <a:p>
                      <a:pPr algn="ctr"/>
                      <a:r>
                        <a:rPr lang="zh-TW" altLang="en-US" sz="1800" dirty="0"/>
                        <a:t>可以儲值</a:t>
                      </a:r>
                      <a:endParaRPr lang="en-US" altLang="zh-TW" sz="1800" dirty="0"/>
                    </a:p>
                    <a:p>
                      <a:pPr algn="ctr"/>
                      <a:r>
                        <a:rPr lang="zh-TW" altLang="en-US" sz="1800" dirty="0"/>
                        <a:t>大眾運輸普及率高</a:t>
                      </a:r>
                    </a:p>
                  </a:txBody>
                  <a:tcPr marL="91433" marR="91433" marT="45725" marB="45725" anchor="ctr"/>
                </a:tc>
                <a:tc>
                  <a:txBody>
                    <a:bodyPr/>
                    <a:lstStyle/>
                    <a:p>
                      <a:pPr algn="ctr"/>
                      <a:r>
                        <a:rPr lang="zh-TW" altLang="en-US" sz="1800" dirty="0"/>
                        <a:t>使用者門檻低</a:t>
                      </a:r>
                    </a:p>
                  </a:txBody>
                  <a:tcPr marL="91433" marR="91433" marT="45725" marB="45725" anchor="ctr"/>
                </a:tc>
                <a:extLst>
                  <a:ext uri="{0D108BD9-81ED-4DB2-BD59-A6C34878D82A}">
                    <a16:rowId xmlns:a16="http://schemas.microsoft.com/office/drawing/2014/main" val="10004"/>
                  </a:ext>
                </a:extLst>
              </a:tr>
              <a:tr h="370879">
                <a:tc>
                  <a:txBody>
                    <a:bodyPr/>
                    <a:lstStyle/>
                    <a:p>
                      <a:pPr algn="ctr"/>
                      <a:r>
                        <a:rPr lang="zh-TW" altLang="en-US" sz="1800" dirty="0"/>
                        <a:t>缺點</a:t>
                      </a:r>
                    </a:p>
                  </a:txBody>
                  <a:tcPr marL="91433" marR="91433" marT="45725" marB="45725" anchor="ctr"/>
                </a:tc>
                <a:tc>
                  <a:txBody>
                    <a:bodyPr/>
                    <a:lstStyle/>
                    <a:p>
                      <a:pPr algn="ctr"/>
                      <a:r>
                        <a:rPr lang="zh-TW" altLang="en-US" sz="1800" dirty="0"/>
                        <a:t>實名制</a:t>
                      </a:r>
                      <a:endParaRPr lang="en-US" altLang="zh-TW" sz="1800" dirty="0"/>
                    </a:p>
                    <a:p>
                      <a:pPr algn="ctr"/>
                      <a:r>
                        <a:rPr lang="zh-TW" altLang="en-US" sz="1800" dirty="0"/>
                        <a:t>登記繁瑣</a:t>
                      </a:r>
                    </a:p>
                  </a:txBody>
                  <a:tcPr marL="91433" marR="91433" marT="45725" marB="45725" anchor="ctr"/>
                </a:tc>
                <a:tc>
                  <a:txBody>
                    <a:bodyPr/>
                    <a:lstStyle/>
                    <a:p>
                      <a:pPr algn="ctr"/>
                      <a:r>
                        <a:rPr lang="zh-TW" altLang="en-US" sz="1800" dirty="0"/>
                        <a:t>不能轉帳</a:t>
                      </a:r>
                    </a:p>
                  </a:txBody>
                  <a:tcPr marL="91433" marR="91433" marT="45725" marB="45725" anchor="ctr"/>
                </a:tc>
                <a:tc>
                  <a:txBody>
                    <a:bodyPr/>
                    <a:lstStyle/>
                    <a:p>
                      <a:pPr algn="ctr"/>
                      <a:r>
                        <a:rPr lang="zh-TW" altLang="en-US" sz="1800" dirty="0"/>
                        <a:t>不能儲值現金</a:t>
                      </a:r>
                      <a:endParaRPr lang="en-US" altLang="zh-TW" sz="1800" dirty="0"/>
                    </a:p>
                    <a:p>
                      <a:pPr algn="ctr"/>
                      <a:r>
                        <a:rPr lang="zh-TW" altLang="en-US" sz="1800" dirty="0"/>
                        <a:t>不能轉帳</a:t>
                      </a:r>
                      <a:endParaRPr lang="en-US" altLang="zh-TW" sz="1800" dirty="0"/>
                    </a:p>
                    <a:p>
                      <a:pPr algn="ctr"/>
                      <a:r>
                        <a:rPr lang="zh-TW" altLang="en-US" sz="1800" dirty="0"/>
                        <a:t>各家規範不能互通</a:t>
                      </a:r>
                    </a:p>
                  </a:txBody>
                  <a:tcPr marL="91433" marR="91433" marT="45725" marB="45725" anchor="ctr"/>
                </a:tc>
                <a:extLst>
                  <a:ext uri="{0D108BD9-81ED-4DB2-BD59-A6C34878D82A}">
                    <a16:rowId xmlns:a16="http://schemas.microsoft.com/office/drawing/2014/main" val="10005"/>
                  </a:ext>
                </a:extLst>
              </a:tr>
            </a:tbl>
          </a:graphicData>
        </a:graphic>
      </p:graphicFrame>
      <p:sp>
        <p:nvSpPr>
          <p:cNvPr id="13" name="文字方塊 12"/>
          <p:cNvSpPr txBox="1"/>
          <p:nvPr/>
        </p:nvSpPr>
        <p:spPr>
          <a:xfrm>
            <a:off x="467544" y="6165304"/>
            <a:ext cx="8352606" cy="800219"/>
          </a:xfrm>
          <a:prstGeom prst="rect">
            <a:avLst/>
          </a:prstGeom>
          <a:noFill/>
        </p:spPr>
        <p:txBody>
          <a:bodyPr wrap="square" rtlCol="0">
            <a:spAutoFit/>
          </a:bodyPr>
          <a:lstStyle/>
          <a:p>
            <a:r>
              <a:rPr lang="en-US" altLang="zh-TW" sz="1400" dirty="0">
                <a:latin typeface="+mn-lt"/>
                <a:ea typeface="+mn-ea"/>
              </a:rPr>
              <a:t> </a:t>
            </a:r>
            <a:r>
              <a:rPr lang="en-US" altLang="zh-TW" sz="1400" dirty="0">
                <a:solidFill>
                  <a:schemeClr val="bg1"/>
                </a:solidFill>
                <a:latin typeface="+mn-lt"/>
                <a:ea typeface="+mn-ea"/>
              </a:rPr>
              <a:t>※</a:t>
            </a:r>
            <a:r>
              <a:rPr lang="zh-TW" altLang="en-US" sz="1400" dirty="0">
                <a:solidFill>
                  <a:schemeClr val="bg1"/>
                </a:solidFill>
                <a:latin typeface="+mn-lt"/>
                <a:ea typeface="+mn-ea"/>
              </a:rPr>
              <a:t>街口支付使用小額轉帳一定要綁定銀行帳戶，綁定信用卡只能做消費不能轉帳。同時也要求你輸入網路銀行的帳號密碼，所以你必須先有網路銀行。</a:t>
            </a:r>
          </a:p>
          <a:p>
            <a:endParaRPr lang="zh-TW" alt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381000"/>
            <a:ext cx="5400599" cy="676275"/>
          </a:xfrm>
        </p:spPr>
        <p:txBody>
          <a:bodyPr/>
          <a:lstStyle/>
          <a:p>
            <a:r>
              <a:rPr lang="zh-TW" altLang="en-US" dirty="0"/>
              <a:t>行動支付在台灣可以</a:t>
            </a:r>
            <a:r>
              <a:rPr lang="en-US" altLang="zh-TW" dirty="0"/>
              <a:t>…</a:t>
            </a:r>
            <a:endParaRPr lang="zh-TW" altLang="en-US" dirty="0"/>
          </a:p>
        </p:txBody>
      </p:sp>
      <p:sp>
        <p:nvSpPr>
          <p:cNvPr id="14" name="圓角矩形 13"/>
          <p:cNvSpPr/>
          <p:nvPr/>
        </p:nvSpPr>
        <p:spPr>
          <a:xfrm>
            <a:off x="467544" y="1412776"/>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467936" y="3280445"/>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467544" y="5129074"/>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664702"/>
            <a:ext cx="1008315" cy="1008315"/>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77" y="3597435"/>
            <a:ext cx="864096" cy="864096"/>
          </a:xfrm>
          <a:prstGeom prst="rect">
            <a:avLst/>
          </a:prstGeom>
        </p:spPr>
      </p:pic>
      <p:sp>
        <p:nvSpPr>
          <p:cNvPr id="19" name="圓角矩形 18"/>
          <p:cNvSpPr/>
          <p:nvPr/>
        </p:nvSpPr>
        <p:spPr>
          <a:xfrm>
            <a:off x="1547664" y="1196752"/>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消費者</a:t>
            </a:r>
          </a:p>
        </p:txBody>
      </p:sp>
      <p:sp>
        <p:nvSpPr>
          <p:cNvPr id="20" name="圓角矩形 19"/>
          <p:cNvSpPr/>
          <p:nvPr/>
        </p:nvSpPr>
        <p:spPr>
          <a:xfrm>
            <a:off x="1547664" y="3089283"/>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店家</a:t>
            </a:r>
          </a:p>
        </p:txBody>
      </p:sp>
      <p:sp>
        <p:nvSpPr>
          <p:cNvPr id="21" name="圓角矩形 20"/>
          <p:cNvSpPr/>
          <p:nvPr/>
        </p:nvSpPr>
        <p:spPr>
          <a:xfrm>
            <a:off x="1547664" y="4972077"/>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銀行</a:t>
            </a:r>
          </a:p>
        </p:txBody>
      </p:sp>
      <p:pic>
        <p:nvPicPr>
          <p:cNvPr id="22" name="圖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992" y="5381000"/>
            <a:ext cx="1008315" cy="1008315"/>
          </a:xfrm>
          <a:prstGeom prst="rect">
            <a:avLst/>
          </a:prstGeom>
        </p:spPr>
      </p:pic>
      <p:sp>
        <p:nvSpPr>
          <p:cNvPr id="23" name="文字方塊 22"/>
          <p:cNvSpPr txBox="1"/>
          <p:nvPr/>
        </p:nvSpPr>
        <p:spPr>
          <a:xfrm>
            <a:off x="1905141" y="5597024"/>
            <a:ext cx="6336704"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拿到一批手機用戶資料</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方便數據採用分析，精準行銷</a:t>
            </a:r>
            <a:endParaRPr lang="en-US" altLang="zh-TW" dirty="0">
              <a:solidFill>
                <a:schemeClr val="bg1"/>
              </a:solidFill>
              <a:latin typeface="+mn-ea"/>
              <a:ea typeface="+mn-ea"/>
            </a:endParaRPr>
          </a:p>
          <a:p>
            <a:pPr marL="285750" indent="-285750">
              <a:buFont typeface="Arial" panose="020B0604020202020204" pitchFamily="34" charset="0"/>
              <a:buChar char="•"/>
            </a:pPr>
            <a:r>
              <a:rPr lang="en-US" altLang="zh-TW" dirty="0">
                <a:solidFill>
                  <a:schemeClr val="bg1"/>
                </a:solidFill>
                <a:latin typeface="+mn-ea"/>
                <a:ea typeface="+mn-ea"/>
              </a:rPr>
              <a:t>Token</a:t>
            </a:r>
            <a:r>
              <a:rPr lang="zh-TW" altLang="en-US" dirty="0">
                <a:solidFill>
                  <a:schemeClr val="bg1"/>
                </a:solidFill>
                <a:latin typeface="+mn-ea"/>
                <a:ea typeface="+mn-ea"/>
              </a:rPr>
              <a:t>技術杜絕網路盜刷及偽卡問題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zh-TW" altLang="en-US" dirty="0">
              <a:solidFill>
                <a:schemeClr val="bg1"/>
              </a:solidFill>
            </a:endParaRPr>
          </a:p>
        </p:txBody>
      </p:sp>
      <p:sp>
        <p:nvSpPr>
          <p:cNvPr id="24" name="文字方塊 23"/>
          <p:cNvSpPr txBox="1"/>
          <p:nvPr/>
        </p:nvSpPr>
        <p:spPr>
          <a:xfrm>
            <a:off x="1940557" y="3668126"/>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不用額外準備感應機</a:t>
            </a:r>
            <a:r>
              <a:rPr lang="en-US" altLang="zh-TW" dirty="0">
                <a:solidFill>
                  <a:schemeClr val="bg1"/>
                </a:solidFill>
                <a:latin typeface="+mn-ea"/>
                <a:ea typeface="+mn-ea"/>
              </a:rPr>
              <a:t>/</a:t>
            </a:r>
            <a:r>
              <a:rPr lang="zh-TW" altLang="en-US" dirty="0">
                <a:solidFill>
                  <a:schemeClr val="bg1"/>
                </a:solidFill>
                <a:latin typeface="+mn-ea"/>
                <a:ea typeface="+mn-ea"/>
              </a:rPr>
              <a:t>刷卡機也能讓客人刷卡付錢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增加店面</a:t>
            </a:r>
            <a:r>
              <a:rPr lang="en-US" altLang="zh-TW" dirty="0">
                <a:solidFill>
                  <a:schemeClr val="bg1"/>
                </a:solidFill>
                <a:latin typeface="+mn-ea"/>
                <a:ea typeface="+mn-ea"/>
              </a:rPr>
              <a:t>/</a:t>
            </a:r>
            <a:r>
              <a:rPr lang="zh-TW" altLang="en-US" dirty="0">
                <a:solidFill>
                  <a:schemeClr val="bg1"/>
                </a:solidFill>
                <a:latin typeface="+mn-ea"/>
                <a:ea typeface="+mn-ea"/>
              </a:rPr>
              <a:t>網路購物付款方式</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降低假鈔偽幣問題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
        <p:nvSpPr>
          <p:cNvPr id="25" name="文字方塊 24"/>
          <p:cNvSpPr txBox="1"/>
          <p:nvPr/>
        </p:nvSpPr>
        <p:spPr>
          <a:xfrm>
            <a:off x="1905141" y="1835302"/>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出門不必帶一堆卡及現金</a:t>
            </a:r>
          </a:p>
          <a:p>
            <a:pPr marL="285750" indent="-285750">
              <a:buFont typeface="Arial" panose="020B0604020202020204" pitchFamily="34" charset="0"/>
              <a:buChar char="•"/>
            </a:pPr>
            <a:r>
              <a:rPr lang="zh-TW" altLang="en-US" dirty="0">
                <a:solidFill>
                  <a:schemeClr val="bg1"/>
                </a:solidFill>
                <a:latin typeface="+mn-ea"/>
                <a:ea typeface="+mn-ea"/>
              </a:rPr>
              <a:t>回家不會多一堆零錢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享有與其他支付相關服務整合的方便</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Tree>
    <p:extLst>
      <p:ext uri="{BB962C8B-B14F-4D97-AF65-F5344CB8AC3E}">
        <p14:creationId xmlns:p14="http://schemas.microsoft.com/office/powerpoint/2010/main" val="3773480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神韻">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tf10167107</Template>
  <TotalTime>4674</TotalTime>
  <Words>2399</Words>
  <Application>Microsoft Office PowerPoint</Application>
  <PresentationFormat>如螢幕大小 (4:3)</PresentationFormat>
  <Paragraphs>316</Paragraphs>
  <Slides>23</Slides>
  <Notes>15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新細明體</vt:lpstr>
      <vt:lpstr>Arial</vt:lpstr>
      <vt:lpstr>Calibri</vt:lpstr>
      <vt:lpstr>Segoe UI</vt:lpstr>
      <vt:lpstr>Segoe UI Semibold</vt:lpstr>
      <vt:lpstr>Wingdings</vt:lpstr>
      <vt:lpstr>Wingdings 2</vt:lpstr>
      <vt:lpstr>神韻</vt:lpstr>
      <vt:lpstr>台灣行動支付分析</vt:lpstr>
      <vt:lpstr>定義</vt:lpstr>
      <vt:lpstr>什麼是行動支付</vt:lpstr>
      <vt:lpstr> 行動支付技術類型 </vt:lpstr>
      <vt:lpstr>近端支付方式比較</vt:lpstr>
      <vt:lpstr>NFC</vt:lpstr>
      <vt:lpstr>條碼式支付結帳步驟</vt:lpstr>
      <vt:lpstr>台灣行動支付分類</vt:lpstr>
      <vt:lpstr>行動支付在台灣可以…</vt:lpstr>
      <vt:lpstr>電子帳戶餘額扣款</vt:lpstr>
      <vt:lpstr>何謂第三方支付</vt:lpstr>
      <vt:lpstr>三大Pay屬哪一種支付</vt:lpstr>
      <vt:lpstr>三大行動支付比較</vt:lpstr>
      <vt:lpstr>Apple Pay四大基礎</vt:lpstr>
      <vt:lpstr>Apple Pay 原理</vt:lpstr>
      <vt:lpstr>Apple Pay原理</vt:lpstr>
      <vt:lpstr>三大Pay操作流程比較</vt:lpstr>
      <vt:lpstr>各大行動支付優勢</vt:lpstr>
      <vt:lpstr>穿戴式裝置市場調查</vt:lpstr>
      <vt:lpstr>穿戴式裝置行動支付</vt:lpstr>
      <vt:lpstr>現行上的困難處</vt:lpstr>
      <vt:lpstr>PowerPoint 簡報</vt:lpstr>
      <vt:lpstr>目前市場情況 (使用電子支付)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台灣行動支付比較</dc:title>
  <dc:creator>Yu Hsuan HO</dc:creator>
  <cp:lastModifiedBy>Yu Hsuan HO</cp:lastModifiedBy>
  <cp:revision>176</cp:revision>
  <dcterms:created xsi:type="dcterms:W3CDTF">2018-08-03T02:08:37Z</dcterms:created>
  <dcterms:modified xsi:type="dcterms:W3CDTF">2018-08-22T09:23:27Z</dcterms:modified>
</cp:coreProperties>
</file>