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3757" r:id="rId2"/>
  </p:sldMasterIdLst>
  <p:sldIdLst>
    <p:sldId id="260" r:id="rId3"/>
    <p:sldId id="276" r:id="rId4"/>
    <p:sldId id="279" r:id="rId5"/>
    <p:sldId id="277" r:id="rId6"/>
    <p:sldId id="278" r:id="rId7"/>
    <p:sldId id="257" r:id="rId8"/>
    <p:sldId id="261" r:id="rId9"/>
    <p:sldId id="262" r:id="rId10"/>
    <p:sldId id="263" r:id="rId11"/>
    <p:sldId id="264" r:id="rId12"/>
    <p:sldId id="267" r:id="rId13"/>
    <p:sldId id="266" r:id="rId14"/>
    <p:sldId id="275" r:id="rId15"/>
    <p:sldId id="265" r:id="rId16"/>
    <p:sldId id="268" r:id="rId17"/>
    <p:sldId id="269" r:id="rId18"/>
    <p:sldId id="270" r:id="rId19"/>
    <p:sldId id="271" r:id="rId20"/>
    <p:sldId id="272" r:id="rId21"/>
    <p:sldId id="273" r:id="rId22"/>
    <p:sldId id="274" r:id="rId23"/>
    <p:sldId id="259"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488950" y="6299200"/>
            <a:ext cx="9493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343400" y="2653294"/>
            <a:ext cx="7010399" cy="712975"/>
          </a:xfrm>
        </p:spPr>
        <p:txBody>
          <a:bodyPr/>
          <a:lstStyle>
            <a:lvl1pPr algn="r">
              <a:defRPr sz="3600" b="0">
                <a:solidFill>
                  <a:schemeClr val="bg1"/>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6019800" y="3597833"/>
            <a:ext cx="5334002" cy="456282"/>
          </a:xfrm>
        </p:spPr>
        <p:txBody>
          <a:bodyPr/>
          <a:lstStyle>
            <a:lvl1pPr marL="0" indent="0" algn="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7606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6A483FBA-2311-4D69-85DF-9FC78C302D6D}"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1104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381000"/>
            <a:ext cx="2573867"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77901" y="381000"/>
            <a:ext cx="7522633" cy="5562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4F61E827-4C98-4306-8755-AC90DC81C6FE}"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1197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66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12192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668338" y="6299200"/>
            <a:ext cx="8678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p:spPr>
        <p:txBody>
          <a:bodyPr/>
          <a:lstStyle>
            <a:lvl1pPr algn="r">
              <a:defRPr sz="3600" b="0">
                <a:solidFill>
                  <a:schemeClr val="bg1"/>
                </a:solidFill>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4165600" y="3657600"/>
            <a:ext cx="7112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2712611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39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8FF3F851-4F98-488A-856B-5F7CBF2B31B3}"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0244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E961B73A-5BC6-4B54-B916-8269AE58169A}"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1192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7900" y="1676400"/>
            <a:ext cx="5012267"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676400"/>
            <a:ext cx="5012267"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sldNum" sz="quarter" idx="10"/>
          </p:nvPr>
        </p:nvSpPr>
        <p:spPr>
          <a:ln/>
        </p:spPr>
        <p:txBody>
          <a:bodyPr/>
          <a:lstStyle>
            <a:lvl1pPr>
              <a:defRPr/>
            </a:lvl1pPr>
          </a:lstStyle>
          <a:p>
            <a:pPr>
              <a:defRPr/>
            </a:pPr>
            <a:fld id="{23A2AA18-8775-4D27-90BB-735F8FAF2F84}"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6946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sldNum" sz="quarter" idx="10"/>
          </p:nvPr>
        </p:nvSpPr>
        <p:spPr>
          <a:ln/>
        </p:spPr>
        <p:txBody>
          <a:bodyPr/>
          <a:lstStyle>
            <a:lvl1pPr>
              <a:defRPr/>
            </a:lvl1pPr>
          </a:lstStyle>
          <a:p>
            <a:pPr>
              <a:defRPr/>
            </a:pPr>
            <a:fld id="{5C4DFCDD-C595-4AB5-BFF6-DD3E1137F54A}" type="slidenum">
              <a:rPr lang="en-US"/>
              <a:pPr>
                <a:defRPr/>
              </a:pPr>
              <a:t>‹#›</a:t>
            </a:fld>
            <a:endParaRPr lang="en-US" dirty="0"/>
          </a:p>
        </p:txBody>
      </p:sp>
      <p:sp>
        <p:nvSpPr>
          <p:cNvPr id="8"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4644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sldNum" sz="quarter" idx="10"/>
          </p:nvPr>
        </p:nvSpPr>
        <p:spPr>
          <a:ln/>
        </p:spPr>
        <p:txBody>
          <a:bodyPr/>
          <a:lstStyle>
            <a:lvl1pPr>
              <a:defRPr/>
            </a:lvl1pPr>
          </a:lstStyle>
          <a:p>
            <a:pPr>
              <a:defRPr/>
            </a:pPr>
            <a:fld id="{ACA46F32-9188-47C8-99F2-A7C7A2A32A7D}" type="slidenum">
              <a:rPr lang="en-US"/>
              <a:pPr>
                <a:defRPr/>
              </a:pPr>
              <a:t>‹#›</a:t>
            </a:fld>
            <a:endParaRPr lang="en-US" dirty="0"/>
          </a:p>
        </p:txBody>
      </p:sp>
      <p:sp>
        <p:nvSpPr>
          <p:cNvPr id="4"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0760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F0778389-7140-4958-A6B7-AF1E13A975E9}" type="slidenum">
              <a:rPr lang="en-US"/>
              <a:pPr>
                <a:defRPr/>
              </a:pPr>
              <a:t>‹#›</a:t>
            </a:fld>
            <a:endParaRPr lang="en-US" dirty="0"/>
          </a:p>
        </p:txBody>
      </p:sp>
      <p:sp>
        <p:nvSpPr>
          <p:cNvPr id="3"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023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67E5E1FD-6F64-4A7F-8281-DD8F8BBDD098}"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04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2DC60991-6381-4193-A4D8-B8D3D50BC94C}"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702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381000"/>
            <a:ext cx="10261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977900" y="1676400"/>
            <a:ext cx="10228263"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9" name="Rectangle 45"/>
          <p:cNvSpPr>
            <a:spLocks noGrp="1" noChangeArrowheads="1"/>
          </p:cNvSpPr>
          <p:nvPr>
            <p:ph type="sldNum" sz="quarter" idx="4"/>
          </p:nvPr>
        </p:nvSpPr>
        <p:spPr bwMode="auto">
          <a:xfrm>
            <a:off x="10529888" y="6370638"/>
            <a:ext cx="14224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800" b="0" smtClean="0"/>
            </a:lvl1pPr>
          </a:lstStyle>
          <a:p>
            <a:pPr>
              <a:defRPr/>
            </a:pPr>
            <a:fld id="{19F4623E-0999-431A-9107-74341B1AE447}" type="slidenum">
              <a:rPr lang="en-US"/>
              <a:pPr>
                <a:defRPr/>
              </a:pPr>
              <a:t>‹#›</a:t>
            </a:fld>
            <a:endParaRPr lang="en-US" dirty="0"/>
          </a:p>
        </p:txBody>
      </p:sp>
      <p:sp>
        <p:nvSpPr>
          <p:cNvPr id="1029" name="Line 46"/>
          <p:cNvSpPr>
            <a:spLocks noChangeShapeType="1"/>
          </p:cNvSpPr>
          <p:nvPr/>
        </p:nvSpPr>
        <p:spPr bwMode="auto">
          <a:xfrm>
            <a:off x="863600" y="6172200"/>
            <a:ext cx="1045845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Rectangle 49"/>
          <p:cNvSpPr>
            <a:spLocks noGrp="1" noChangeArrowheads="1"/>
          </p:cNvSpPr>
          <p:nvPr>
            <p:ph type="ftr" sz="quarter" idx="3"/>
          </p:nvPr>
        </p:nvSpPr>
        <p:spPr bwMode="auto">
          <a:xfrm>
            <a:off x="863600" y="6229350"/>
            <a:ext cx="833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dirty="0"/>
            </a:lvl1pPr>
          </a:lstStyle>
          <a:p>
            <a:pPr>
              <a:defRPr/>
            </a:pPr>
            <a:endParaRPr lang="en-US"/>
          </a:p>
        </p:txBody>
      </p:sp>
      <p:sp>
        <p:nvSpPr>
          <p:cNvPr id="1031" name="Line 46"/>
          <p:cNvSpPr>
            <a:spLocks noChangeShapeType="1"/>
          </p:cNvSpPr>
          <p:nvPr userDrawn="1"/>
        </p:nvSpPr>
        <p:spPr bwMode="auto">
          <a:xfrm flipV="1">
            <a:off x="838200" y="6176963"/>
            <a:ext cx="105156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2"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296525" y="63246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5" r:id="rId12"/>
    <p:sldLayoutId id="2147483776" r:id="rId13"/>
  </p:sldLayoutIdLst>
  <p:txStyles>
    <p:titleStyle>
      <a:lvl1pPr algn="l"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panose="020B0604020202020204" pitchFamily="34" charset="0"/>
        </a:defRPr>
      </a:lvl2pPr>
      <a:lvl3pPr algn="l" rtl="0" eaLnBrk="1" fontAlgn="base" hangingPunct="1">
        <a:spcBef>
          <a:spcPct val="0"/>
        </a:spcBef>
        <a:spcAft>
          <a:spcPct val="0"/>
        </a:spcAft>
        <a:defRPr sz="2800" b="1">
          <a:solidFill>
            <a:schemeClr val="tx1"/>
          </a:solidFill>
          <a:latin typeface="Arial" panose="020B0604020202020204" pitchFamily="34" charset="0"/>
        </a:defRPr>
      </a:lvl3pPr>
      <a:lvl4pPr algn="l" rtl="0" eaLnBrk="1" fontAlgn="base" hangingPunct="1">
        <a:spcBef>
          <a:spcPct val="0"/>
        </a:spcBef>
        <a:spcAft>
          <a:spcPct val="0"/>
        </a:spcAft>
        <a:defRPr sz="2800" b="1">
          <a:solidFill>
            <a:schemeClr val="tx1"/>
          </a:solidFill>
          <a:latin typeface="Arial" panose="020B0604020202020204" pitchFamily="34" charset="0"/>
        </a:defRPr>
      </a:lvl4pPr>
      <a:lvl5pPr algn="l" rtl="0" eaLnBrk="1" fontAlgn="base" hangingPunct="1">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3"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r>
              <a:rPr lang="en-US" altLang="en-US" dirty="0"/>
              <a:t>Share point &amp;</a:t>
            </a:r>
            <a:r>
              <a:rPr lang="zh-TW" altLang="en-US" dirty="0"/>
              <a:t> </a:t>
            </a:r>
            <a:r>
              <a:rPr lang="en-US" altLang="zh-TW" dirty="0"/>
              <a:t>Share point designer </a:t>
            </a:r>
            <a:endParaRPr lang="en-US" altLang="en-US" dirty="0"/>
          </a:p>
        </p:txBody>
      </p:sp>
      <p:sp>
        <p:nvSpPr>
          <p:cNvPr id="5123" name="Text Placeholder 2"/>
          <p:cNvSpPr>
            <a:spLocks noGrp="1"/>
          </p:cNvSpPr>
          <p:nvPr>
            <p:ph type="subTitle" idx="1"/>
          </p:nvPr>
        </p:nvSpPr>
        <p:spPr/>
        <p:txBody>
          <a:bodyPr/>
          <a:lstStyle/>
          <a:p>
            <a:r>
              <a:rPr lang="en-US" altLang="en-US" dirty="0"/>
              <a:t>Guideline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59249" y="4505737"/>
            <a:ext cx="8739465" cy="1437861"/>
          </a:xfrm>
        </p:spPr>
        <p:txBody>
          <a:bodyPr/>
          <a:lstStyle/>
          <a:p>
            <a:r>
              <a:rPr lang="zh-TW" altLang="en-US" dirty="0"/>
              <a:t>而在</a:t>
            </a:r>
            <a:r>
              <a:rPr lang="en-US" altLang="zh-TW" dirty="0"/>
              <a:t>workflow</a:t>
            </a:r>
            <a:r>
              <a:rPr lang="zh-TW" altLang="en-US" dirty="0"/>
              <a:t>這個欄位，可以知道目前</a:t>
            </a:r>
            <a:r>
              <a:rPr lang="en-US" altLang="zh-TW" dirty="0"/>
              <a:t>TW</a:t>
            </a:r>
            <a:r>
              <a:rPr lang="zh-TW" altLang="en-US" dirty="0"/>
              <a:t> 這個</a:t>
            </a:r>
            <a:r>
              <a:rPr lang="en-US" altLang="zh-TW" dirty="0"/>
              <a:t>list</a:t>
            </a:r>
            <a:r>
              <a:rPr lang="zh-TW" altLang="en-US" dirty="0"/>
              <a:t>裡面有多少個</a:t>
            </a:r>
            <a:r>
              <a:rPr lang="en-US" altLang="zh-TW" dirty="0"/>
              <a:t>workflow</a:t>
            </a:r>
            <a:r>
              <a:rPr lang="zh-TW" altLang="en-US" dirty="0"/>
              <a:t>會執行</a:t>
            </a:r>
            <a:endParaRPr lang="en-US" altLang="zh-TW"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505" y="662609"/>
            <a:ext cx="10148951" cy="3521469"/>
          </a:xfrm>
          <a:prstGeom prst="rect">
            <a:avLst/>
          </a:prstGeom>
        </p:spPr>
      </p:pic>
    </p:spTree>
    <p:extLst>
      <p:ext uri="{BB962C8B-B14F-4D97-AF65-F5344CB8AC3E}">
        <p14:creationId xmlns:p14="http://schemas.microsoft.com/office/powerpoint/2010/main" val="158915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32744" y="5274366"/>
            <a:ext cx="8739465" cy="781878"/>
          </a:xfrm>
        </p:spPr>
        <p:txBody>
          <a:bodyPr/>
          <a:lstStyle/>
          <a:p>
            <a:r>
              <a:rPr lang="zh-TW" altLang="en-US" dirty="0"/>
              <a:t>接著點進來</a:t>
            </a:r>
            <a:r>
              <a:rPr lang="en-US" altLang="zh-TW" dirty="0"/>
              <a:t>TW </a:t>
            </a:r>
            <a:r>
              <a:rPr lang="zh-TW" altLang="en-US" dirty="0"/>
              <a:t>裡面的</a:t>
            </a:r>
            <a:r>
              <a:rPr lang="en-US" altLang="zh-TW" dirty="0"/>
              <a:t>workflow(firewall new request)</a:t>
            </a:r>
            <a:r>
              <a:rPr lang="zh-TW" altLang="en-US" dirty="0"/>
              <a:t>，右上角</a:t>
            </a:r>
            <a:r>
              <a:rPr lang="en-US" altLang="zh-TW" dirty="0"/>
              <a:t>setting</a:t>
            </a:r>
            <a:r>
              <a:rPr lang="zh-TW" altLang="en-US" dirty="0"/>
              <a:t>的部分，</a:t>
            </a:r>
            <a:r>
              <a:rPr lang="en-US" altLang="zh-TW" dirty="0"/>
              <a:t>task list </a:t>
            </a:r>
            <a:r>
              <a:rPr lang="zh-TW" altLang="en-US" dirty="0"/>
              <a:t>這個功能是在</a:t>
            </a:r>
            <a:r>
              <a:rPr lang="en-US" altLang="zh-TW" dirty="0"/>
              <a:t>“workflow”</a:t>
            </a:r>
            <a:r>
              <a:rPr lang="zh-TW" altLang="en-US" dirty="0"/>
              <a:t>裡面，有用到</a:t>
            </a:r>
            <a:r>
              <a:rPr lang="en-US" altLang="zh-TW" dirty="0"/>
              <a:t>start a task process </a:t>
            </a:r>
            <a:r>
              <a:rPr lang="zh-TW" altLang="en-US" dirty="0"/>
              <a:t>這個</a:t>
            </a:r>
            <a:r>
              <a:rPr lang="en-US" altLang="zh-TW" dirty="0"/>
              <a:t>action </a:t>
            </a:r>
            <a:r>
              <a:rPr lang="zh-TW" altLang="en-US" dirty="0"/>
              <a:t>才需要使用，否則不需動到</a:t>
            </a:r>
            <a:endParaRPr lang="en-US" altLang="zh-TW" dirty="0"/>
          </a:p>
          <a:p>
            <a:r>
              <a:rPr lang="zh-TW" altLang="en-US" dirty="0"/>
              <a:t>那如果真的要用到，通常是創一個新的</a:t>
            </a:r>
            <a:r>
              <a:rPr lang="en-US" altLang="zh-TW" dirty="0"/>
              <a:t>task</a:t>
            </a:r>
            <a:r>
              <a:rPr lang="zh-TW" altLang="en-US" dirty="0"/>
              <a:t> </a:t>
            </a:r>
            <a:r>
              <a:rPr lang="en-US" altLang="zh-TW" dirty="0"/>
              <a:t>list</a:t>
            </a:r>
            <a:r>
              <a:rPr lang="zh-TW" altLang="en-US" dirty="0"/>
              <a:t> 也就是在</a:t>
            </a:r>
            <a:r>
              <a:rPr lang="en-US" altLang="zh-TW" dirty="0"/>
              <a:t>SP</a:t>
            </a:r>
            <a:r>
              <a:rPr lang="zh-TW" altLang="en-US" dirty="0"/>
              <a:t>上你要顯示的名字，但我們目前都沒用到。</a:t>
            </a:r>
            <a:endParaRPr lang="en-US" altLang="zh-TW"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599" y="225411"/>
            <a:ext cx="9878804" cy="5048955"/>
          </a:xfrm>
          <a:prstGeom prst="rect">
            <a:avLst/>
          </a:prstGeom>
        </p:spPr>
      </p:pic>
    </p:spTree>
    <p:extLst>
      <p:ext uri="{BB962C8B-B14F-4D97-AF65-F5344CB8AC3E}">
        <p14:creationId xmlns:p14="http://schemas.microsoft.com/office/powerpoint/2010/main" val="40113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59249" y="3763615"/>
            <a:ext cx="8739465" cy="1437861"/>
          </a:xfrm>
        </p:spPr>
        <p:txBody>
          <a:bodyPr/>
          <a:lstStyle/>
          <a:p>
            <a:r>
              <a:rPr lang="zh-TW" altLang="en-US" dirty="0"/>
              <a:t>點擊</a:t>
            </a:r>
            <a:r>
              <a:rPr lang="en-US" altLang="zh-TW" dirty="0"/>
              <a:t>edit workflow </a:t>
            </a:r>
            <a:r>
              <a:rPr lang="zh-TW" altLang="en-US" dirty="0"/>
              <a:t>可以看到我們第一步驟想要做什麼</a:t>
            </a:r>
            <a:endParaRPr lang="en-US" altLang="zh-TW" dirty="0"/>
          </a:p>
          <a:p>
            <a:r>
              <a:rPr lang="zh-TW" altLang="en-US" dirty="0"/>
              <a:t>我的設定是如果這個新的</a:t>
            </a:r>
            <a:r>
              <a:rPr lang="en-US" altLang="zh-TW" dirty="0"/>
              <a:t>item</a:t>
            </a:r>
            <a:r>
              <a:rPr lang="zh-TW" altLang="en-US" dirty="0"/>
              <a:t> 的名字這個欄位 </a:t>
            </a:r>
            <a:r>
              <a:rPr lang="en-US" altLang="zh-TW" dirty="0"/>
              <a:t>“</a:t>
            </a:r>
            <a:r>
              <a:rPr lang="zh-TW" altLang="en-US" dirty="0"/>
              <a:t>不是空白</a:t>
            </a:r>
            <a:r>
              <a:rPr lang="en-US" altLang="zh-TW" dirty="0"/>
              <a:t>”</a:t>
            </a:r>
            <a:r>
              <a:rPr lang="zh-TW" altLang="en-US" dirty="0"/>
              <a:t>，那我就要寄信給</a:t>
            </a:r>
            <a:r>
              <a:rPr lang="en-US" altLang="zh-TW" dirty="0" err="1"/>
              <a:t>TWFWPortal</a:t>
            </a:r>
            <a:r>
              <a:rPr lang="en-US" altLang="zh-TW" dirty="0"/>
              <a:t> Members </a:t>
            </a:r>
            <a:r>
              <a:rPr lang="zh-TW" altLang="en-US" dirty="0"/>
              <a:t>這個群組裡面的人</a:t>
            </a:r>
            <a:endParaRPr lang="en-US" altLang="zh-TW"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076" y="344557"/>
            <a:ext cx="8129810" cy="2969260"/>
          </a:xfrm>
          <a:prstGeom prst="rect">
            <a:avLst/>
          </a:prstGeom>
        </p:spPr>
      </p:pic>
    </p:spTree>
    <p:extLst>
      <p:ext uri="{BB962C8B-B14F-4D97-AF65-F5344CB8AC3E}">
        <p14:creationId xmlns:p14="http://schemas.microsoft.com/office/powerpoint/2010/main" val="73825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169426" y="755375"/>
            <a:ext cx="4691270" cy="4929808"/>
          </a:xfrm>
        </p:spPr>
        <p:txBody>
          <a:bodyPr/>
          <a:lstStyle/>
          <a:p>
            <a:r>
              <a:rPr lang="en-US" altLang="zh-TW" dirty="0"/>
              <a:t>Email </a:t>
            </a:r>
            <a:r>
              <a:rPr lang="zh-TW" altLang="en-US" dirty="0"/>
              <a:t>裡面大空白處可以寫上你寄出去通知的信件內容</a:t>
            </a:r>
            <a:endParaRPr lang="en-US" altLang="zh-TW" dirty="0"/>
          </a:p>
          <a:p>
            <a:r>
              <a:rPr lang="en-US" altLang="zh-TW" dirty="0"/>
              <a:t>[%Current item : system name%] </a:t>
            </a:r>
            <a:r>
              <a:rPr lang="zh-TW" altLang="en-US" dirty="0"/>
              <a:t>是點選左下角</a:t>
            </a:r>
            <a:r>
              <a:rPr lang="en-US" altLang="zh-TW" dirty="0"/>
              <a:t>ADD OF CHANGE LOOKUP</a:t>
            </a:r>
            <a:r>
              <a:rPr lang="zh-TW" altLang="en-US" dirty="0"/>
              <a:t>的，點下去後要選擇你想要抓資料的欄位，他就會自動將這欄位的內容顯示在信件內容。</a:t>
            </a:r>
            <a:endParaRPr lang="en-US" altLang="zh-TW" dirty="0"/>
          </a:p>
          <a:p>
            <a:r>
              <a:rPr lang="en-US" altLang="zh-TW" dirty="0"/>
              <a:t>Check Now </a:t>
            </a:r>
            <a:r>
              <a:rPr lang="zh-TW" altLang="en-US" dirty="0"/>
              <a:t>是點右邊地球符號後，可以輸入你要顯示的名稱，以及點下去後的連結網址。</a:t>
            </a:r>
            <a:endParaRPr lang="en-US" altLang="zh-TW"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198" y="604296"/>
            <a:ext cx="5763429" cy="4801270"/>
          </a:xfrm>
          <a:prstGeom prst="rect">
            <a:avLst/>
          </a:prstGeom>
        </p:spPr>
      </p:pic>
    </p:spTree>
    <p:extLst>
      <p:ext uri="{BB962C8B-B14F-4D97-AF65-F5344CB8AC3E}">
        <p14:creationId xmlns:p14="http://schemas.microsoft.com/office/powerpoint/2010/main" val="64276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436093" y="291549"/>
            <a:ext cx="4649890" cy="5652050"/>
          </a:xfrm>
        </p:spPr>
        <p:txBody>
          <a:bodyPr/>
          <a:lstStyle/>
          <a:p>
            <a:r>
              <a:rPr lang="zh-TW" altLang="en-US" dirty="0"/>
              <a:t>接著在第一階段結束後，進入第二階段</a:t>
            </a:r>
            <a:endParaRPr lang="en-US" altLang="zh-TW" dirty="0"/>
          </a:p>
          <a:p>
            <a:r>
              <a:rPr lang="zh-TW" altLang="en-US" dirty="0"/>
              <a:t>可以看到進入第二階段的條件是</a:t>
            </a:r>
            <a:r>
              <a:rPr lang="en-US" altLang="zh-TW" dirty="0"/>
              <a:t>status(security)</a:t>
            </a:r>
            <a:r>
              <a:rPr lang="zh-TW" altLang="en-US" dirty="0"/>
              <a:t>這個欄位已經被編輯成</a:t>
            </a:r>
            <a:r>
              <a:rPr lang="en-US" altLang="zh-TW" dirty="0"/>
              <a:t>”</a:t>
            </a:r>
            <a:r>
              <a:rPr lang="zh-TW" altLang="en-US" dirty="0"/>
              <a:t>同意</a:t>
            </a:r>
            <a:r>
              <a:rPr lang="en-US" altLang="zh-TW" dirty="0"/>
              <a:t>”</a:t>
            </a:r>
            <a:r>
              <a:rPr lang="zh-TW" altLang="en-US" dirty="0"/>
              <a:t>，而且</a:t>
            </a:r>
            <a:r>
              <a:rPr lang="en-US" altLang="zh-TW" dirty="0"/>
              <a:t>status(Firewall Team)</a:t>
            </a:r>
            <a:r>
              <a:rPr lang="zh-TW" altLang="en-US" dirty="0"/>
              <a:t>欄位是</a:t>
            </a:r>
            <a:r>
              <a:rPr lang="en-US" altLang="zh-TW" dirty="0"/>
              <a:t>”</a:t>
            </a:r>
            <a:r>
              <a:rPr lang="zh-TW" altLang="en-US" dirty="0"/>
              <a:t>空白</a:t>
            </a:r>
            <a:r>
              <a:rPr lang="en-US" altLang="zh-TW" dirty="0"/>
              <a:t>”</a:t>
            </a:r>
            <a:r>
              <a:rPr lang="zh-TW" altLang="en-US" dirty="0"/>
              <a:t>，才會執行下去，</a:t>
            </a:r>
            <a:br>
              <a:rPr lang="en-US" altLang="zh-TW" dirty="0"/>
            </a:br>
            <a:r>
              <a:rPr lang="zh-TW" altLang="en-US" dirty="0"/>
              <a:t>這段意思是指</a:t>
            </a:r>
            <a:r>
              <a:rPr lang="en-US" altLang="zh-TW" dirty="0"/>
              <a:t>security</a:t>
            </a:r>
            <a:r>
              <a:rPr lang="zh-TW" altLang="en-US" dirty="0"/>
              <a:t>部門已經同意，但</a:t>
            </a:r>
            <a:r>
              <a:rPr lang="en-US" altLang="zh-TW" dirty="0"/>
              <a:t>firewall </a:t>
            </a:r>
            <a:r>
              <a:rPr lang="zh-TW" altLang="en-US" dirty="0"/>
              <a:t>部門還沒編輯過得情況下才執行</a:t>
            </a:r>
            <a:endParaRPr lang="en-US" altLang="zh-TW" dirty="0"/>
          </a:p>
          <a:p>
            <a:r>
              <a:rPr lang="zh-TW" altLang="en-US" dirty="0"/>
              <a:t>接著一樣</a:t>
            </a:r>
            <a:r>
              <a:rPr lang="en-US" altLang="zh-TW" dirty="0"/>
              <a:t>email </a:t>
            </a:r>
            <a:r>
              <a:rPr lang="zh-TW" altLang="en-US" dirty="0"/>
              <a:t>通知下一階段的群組 </a:t>
            </a:r>
            <a:r>
              <a:rPr lang="en-US" altLang="zh-TW" dirty="0" err="1"/>
              <a:t>TWFWPortal</a:t>
            </a:r>
            <a:r>
              <a:rPr lang="en-US" altLang="zh-TW" dirty="0"/>
              <a:t> Singapore</a:t>
            </a:r>
          </a:p>
          <a:p>
            <a:r>
              <a:rPr lang="zh-TW" altLang="en-US" dirty="0"/>
              <a:t>而</a:t>
            </a:r>
            <a:r>
              <a:rPr lang="en-US" altLang="zh-TW" dirty="0"/>
              <a:t>set status (Firewall Team) to Pending </a:t>
            </a:r>
            <a:r>
              <a:rPr lang="zh-TW" altLang="en-US" dirty="0"/>
              <a:t>意思是指將</a:t>
            </a:r>
            <a:r>
              <a:rPr lang="en-US" altLang="zh-TW" dirty="0"/>
              <a:t>status (Firewall Team) </a:t>
            </a:r>
            <a:r>
              <a:rPr lang="zh-TW" altLang="en-US" dirty="0"/>
              <a:t>這個欄位設為</a:t>
            </a:r>
            <a:r>
              <a:rPr lang="en-US" altLang="zh-TW" dirty="0"/>
              <a:t>pending</a:t>
            </a:r>
          </a:p>
          <a:p>
            <a:r>
              <a:rPr lang="zh-TW" altLang="en-US" dirty="0"/>
              <a:t>以下重複就不說明</a:t>
            </a:r>
            <a:endParaRPr lang="en-US" altLang="zh-TW" dirty="0"/>
          </a:p>
          <a:p>
            <a:r>
              <a:rPr lang="zh-TW" altLang="en-US" dirty="0"/>
              <a:t>另外</a:t>
            </a:r>
            <a:r>
              <a:rPr lang="en-US" altLang="zh-TW" dirty="0"/>
              <a:t>log ____to the workflow history list </a:t>
            </a:r>
            <a:r>
              <a:rPr lang="zh-TW" altLang="en-US" dirty="0"/>
              <a:t>是說把</a:t>
            </a:r>
            <a:r>
              <a:rPr lang="en-US" altLang="zh-TW" dirty="0"/>
              <a:t>____</a:t>
            </a:r>
            <a:r>
              <a:rPr lang="zh-TW" altLang="en-US" dirty="0"/>
              <a:t>這段文字記錄在</a:t>
            </a:r>
            <a:r>
              <a:rPr lang="en-US" altLang="zh-TW" dirty="0"/>
              <a:t>version</a:t>
            </a:r>
            <a:r>
              <a:rPr lang="zh-TW" altLang="en-US" dirty="0"/>
              <a:t> </a:t>
            </a:r>
            <a:r>
              <a:rPr lang="en-US" altLang="zh-TW" dirty="0"/>
              <a:t>history</a:t>
            </a:r>
            <a:r>
              <a:rPr lang="zh-TW" altLang="en-US" dirty="0"/>
              <a:t>中，紀錄的好處是可以在</a:t>
            </a:r>
            <a:r>
              <a:rPr lang="en-US" altLang="zh-TW" dirty="0"/>
              <a:t>SP</a:t>
            </a:r>
            <a:r>
              <a:rPr lang="zh-TW" altLang="en-US" dirty="0"/>
              <a:t>上得知目前</a:t>
            </a:r>
            <a:r>
              <a:rPr lang="en-US" altLang="zh-TW" dirty="0"/>
              <a:t>workflow</a:t>
            </a:r>
            <a:r>
              <a:rPr lang="zh-TW" altLang="en-US" dirty="0"/>
              <a:t>跑到什麼階段</a:t>
            </a:r>
            <a:endParaRPr lang="en-US" altLang="zh-TW"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40" y="114346"/>
            <a:ext cx="6734153" cy="5829252"/>
          </a:xfrm>
          <a:prstGeom prst="rect">
            <a:avLst/>
          </a:prstGeom>
        </p:spPr>
      </p:pic>
    </p:spTree>
    <p:extLst>
      <p:ext uri="{BB962C8B-B14F-4D97-AF65-F5344CB8AC3E}">
        <p14:creationId xmlns:p14="http://schemas.microsoft.com/office/powerpoint/2010/main" val="245063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436093" y="291549"/>
            <a:ext cx="4649890" cy="5652050"/>
          </a:xfrm>
        </p:spPr>
        <p:txBody>
          <a:bodyPr/>
          <a:lstStyle/>
          <a:p>
            <a:r>
              <a:rPr lang="zh-TW" altLang="en-US" dirty="0"/>
              <a:t>這裡也是重複的部分</a:t>
            </a:r>
            <a:endParaRPr lang="en-US" altLang="zh-TW"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90" y="291549"/>
            <a:ext cx="6589445" cy="5562115"/>
          </a:xfrm>
          <a:prstGeom prst="rect">
            <a:avLst/>
          </a:prstGeom>
        </p:spPr>
      </p:pic>
    </p:spTree>
    <p:extLst>
      <p:ext uri="{BB962C8B-B14F-4D97-AF65-F5344CB8AC3E}">
        <p14:creationId xmlns:p14="http://schemas.microsoft.com/office/powerpoint/2010/main" val="273733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184302" y="318055"/>
            <a:ext cx="4649890" cy="5652050"/>
          </a:xfrm>
        </p:spPr>
        <p:txBody>
          <a:bodyPr/>
          <a:lstStyle/>
          <a:p>
            <a:r>
              <a:rPr lang="zh-TW" altLang="en-US" dirty="0"/>
              <a:t>在上一個</a:t>
            </a:r>
            <a:r>
              <a:rPr lang="en-US" altLang="zh-TW" dirty="0"/>
              <a:t>workflow</a:t>
            </a:r>
            <a:r>
              <a:rPr lang="zh-TW" altLang="en-US" dirty="0"/>
              <a:t>工作完之後，到下一個</a:t>
            </a:r>
            <a:r>
              <a:rPr lang="en-US" altLang="zh-TW" dirty="0"/>
              <a:t>workflow</a:t>
            </a:r>
            <a:r>
              <a:rPr lang="zh-TW" altLang="en-US" dirty="0"/>
              <a:t>，我預設的條件是 </a:t>
            </a:r>
            <a:r>
              <a:rPr lang="en-US" altLang="zh-TW" dirty="0"/>
              <a:t>Firewall Team </a:t>
            </a:r>
            <a:r>
              <a:rPr lang="zh-TW" altLang="en-US" dirty="0"/>
              <a:t>已經同意，就會執行</a:t>
            </a:r>
            <a:endParaRPr lang="en-US" altLang="zh-TW" dirty="0"/>
          </a:p>
          <a:p>
            <a:r>
              <a:rPr lang="zh-TW" altLang="en-US" dirty="0"/>
              <a:t>第二段是指</a:t>
            </a:r>
            <a:r>
              <a:rPr lang="en-US" altLang="zh-TW" dirty="0"/>
              <a:t>Firewall Team</a:t>
            </a:r>
            <a:r>
              <a:rPr lang="zh-TW" altLang="en-US" dirty="0"/>
              <a:t>拒絕，而且</a:t>
            </a:r>
            <a:r>
              <a:rPr lang="en-US" altLang="zh-TW" dirty="0"/>
              <a:t>security</a:t>
            </a:r>
            <a:r>
              <a:rPr lang="zh-TW" altLang="en-US" dirty="0"/>
              <a:t> </a:t>
            </a:r>
            <a:r>
              <a:rPr lang="en-US" altLang="zh-TW" dirty="0"/>
              <a:t>team </a:t>
            </a:r>
            <a:r>
              <a:rPr lang="zh-TW" altLang="en-US" dirty="0"/>
              <a:t>是已經編輯過的情況下執行</a:t>
            </a:r>
            <a:endParaRPr lang="en-US" altLang="zh-TW" dirty="0"/>
          </a:p>
          <a:p>
            <a:r>
              <a:rPr lang="zh-TW" altLang="en-US" dirty="0"/>
              <a:t>第三段一樣意思</a:t>
            </a:r>
            <a:endParaRPr lang="en-US" altLang="zh-TW"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96" y="318055"/>
            <a:ext cx="6843706" cy="5652050"/>
          </a:xfrm>
          <a:prstGeom prst="rect">
            <a:avLst/>
          </a:prstGeom>
        </p:spPr>
      </p:pic>
    </p:spTree>
    <p:extLst>
      <p:ext uri="{BB962C8B-B14F-4D97-AF65-F5344CB8AC3E}">
        <p14:creationId xmlns:p14="http://schemas.microsoft.com/office/powerpoint/2010/main" val="341087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07956" y="4253948"/>
            <a:ext cx="11039488" cy="1285461"/>
          </a:xfrm>
        </p:spPr>
        <p:txBody>
          <a:bodyPr/>
          <a:lstStyle/>
          <a:p>
            <a:r>
              <a:rPr lang="zh-TW" altLang="en-US" dirty="0"/>
              <a:t>最後當</a:t>
            </a:r>
            <a:r>
              <a:rPr lang="en-US" altLang="zh-TW" dirty="0"/>
              <a:t>firewall team </a:t>
            </a:r>
            <a:r>
              <a:rPr lang="zh-TW" altLang="en-US" dirty="0"/>
              <a:t>填上</a:t>
            </a:r>
            <a:r>
              <a:rPr lang="en-US" altLang="zh-TW" dirty="0"/>
              <a:t>CR</a:t>
            </a:r>
            <a:r>
              <a:rPr lang="zh-TW" altLang="en-US" dirty="0"/>
              <a:t>時，會寄信給使用者，也告訴使用者他新增的</a:t>
            </a:r>
            <a:r>
              <a:rPr lang="en-US" altLang="zh-TW" dirty="0"/>
              <a:t>request</a:t>
            </a:r>
            <a:r>
              <a:rPr lang="zh-TW" altLang="en-US" dirty="0"/>
              <a:t>已經通過了</a:t>
            </a:r>
            <a:endParaRPr lang="en-US" altLang="zh-TW"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766" y="715669"/>
            <a:ext cx="9237192" cy="3362915"/>
          </a:xfrm>
          <a:prstGeom prst="rect">
            <a:avLst/>
          </a:prstGeom>
        </p:spPr>
      </p:pic>
    </p:spTree>
    <p:extLst>
      <p:ext uri="{BB962C8B-B14F-4D97-AF65-F5344CB8AC3E}">
        <p14:creationId xmlns:p14="http://schemas.microsoft.com/office/powerpoint/2010/main" val="482919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90337" y="4002158"/>
            <a:ext cx="9608253" cy="1285461"/>
          </a:xfrm>
        </p:spPr>
        <p:txBody>
          <a:bodyPr/>
          <a:lstStyle/>
          <a:p>
            <a:r>
              <a:rPr lang="en-US" altLang="zh-TW" dirty="0"/>
              <a:t>Impersonation step</a:t>
            </a:r>
            <a:r>
              <a:rPr lang="zh-TW" altLang="en-US" dirty="0"/>
              <a:t>這個</a:t>
            </a:r>
            <a:r>
              <a:rPr lang="en-US" altLang="zh-TW" dirty="0"/>
              <a:t>step</a:t>
            </a:r>
            <a:r>
              <a:rPr lang="zh-TW" altLang="en-US" dirty="0"/>
              <a:t>是指從編輯者的角度來執行的</a:t>
            </a:r>
            <a:r>
              <a:rPr lang="en-US" altLang="zh-TW" dirty="0"/>
              <a:t>step</a:t>
            </a:r>
            <a:r>
              <a:rPr lang="zh-TW" altLang="en-US" dirty="0"/>
              <a:t>，而不是</a:t>
            </a:r>
            <a:r>
              <a:rPr lang="en-US" altLang="zh-TW" dirty="0"/>
              <a:t>user</a:t>
            </a:r>
            <a:r>
              <a:rPr lang="zh-TW" altLang="en-US" dirty="0"/>
              <a:t>編輯的角度，通常會用來設定這個</a:t>
            </a:r>
            <a:r>
              <a:rPr lang="en-US" altLang="zh-TW" dirty="0"/>
              <a:t>list</a:t>
            </a:r>
            <a:r>
              <a:rPr lang="zh-TW" altLang="en-US" dirty="0"/>
              <a:t>背後所需要的一些限制，或是前置功能</a:t>
            </a:r>
            <a:endParaRPr lang="en-US" altLang="zh-TW" dirty="0"/>
          </a:p>
          <a:p>
            <a:r>
              <a:rPr lang="zh-TW" altLang="en-US" dirty="0"/>
              <a:t>那</a:t>
            </a:r>
            <a:r>
              <a:rPr lang="en-US" altLang="zh-TW" dirty="0"/>
              <a:t>replace ___ of item in ____ </a:t>
            </a:r>
            <a:r>
              <a:rPr lang="zh-TW" altLang="en-US" dirty="0"/>
              <a:t>是用來設定某人在某個物件上的權限</a:t>
            </a:r>
            <a:endParaRPr lang="en-US" altLang="zh-TW" dirty="0"/>
          </a:p>
          <a:p>
            <a:r>
              <a:rPr lang="zh-TW" altLang="en-US" dirty="0"/>
              <a:t>最後設定權限後，也一樣記錄下來</a:t>
            </a:r>
            <a:endParaRPr lang="en-US" altLang="zh-TW"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17625"/>
          <a:stretch/>
        </p:blipFill>
        <p:spPr>
          <a:xfrm>
            <a:off x="1306236" y="396960"/>
            <a:ext cx="9592354" cy="3220883"/>
          </a:xfrm>
          <a:prstGeom prst="rect">
            <a:avLst/>
          </a:prstGeom>
        </p:spPr>
      </p:pic>
    </p:spTree>
    <p:extLst>
      <p:ext uri="{BB962C8B-B14F-4D97-AF65-F5344CB8AC3E}">
        <p14:creationId xmlns:p14="http://schemas.microsoft.com/office/powerpoint/2010/main" val="276707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369850" y="4306958"/>
            <a:ext cx="9608253" cy="1285461"/>
          </a:xfrm>
        </p:spPr>
        <p:txBody>
          <a:bodyPr/>
          <a:lstStyle/>
          <a:p>
            <a:r>
              <a:rPr lang="zh-TW" altLang="en-US" dirty="0"/>
              <a:t>而設定權限這裡有個小問題，如果我只有設定</a:t>
            </a:r>
            <a:r>
              <a:rPr lang="en-US" altLang="zh-TW" dirty="0"/>
              <a:t>Singapore</a:t>
            </a:r>
            <a:r>
              <a:rPr lang="zh-TW" altLang="en-US" dirty="0"/>
              <a:t>這個群組能編輯執行設計，那麼其他的使用者是看不到這個</a:t>
            </a:r>
            <a:r>
              <a:rPr lang="en-US" altLang="zh-TW" dirty="0"/>
              <a:t>item</a:t>
            </a:r>
            <a:r>
              <a:rPr lang="zh-TW" altLang="en-US" dirty="0"/>
              <a:t>的，一定要再加上 </a:t>
            </a:r>
            <a:r>
              <a:rPr lang="en-US" altLang="zh-TW" dirty="0"/>
              <a:t>everyone except external users </a:t>
            </a:r>
            <a:r>
              <a:rPr lang="zh-TW" altLang="en-US" dirty="0"/>
              <a:t>讓他們可以</a:t>
            </a:r>
            <a:r>
              <a:rPr lang="en-US" altLang="zh-TW" dirty="0"/>
              <a:t>read</a:t>
            </a:r>
            <a:r>
              <a:rPr lang="zh-TW" altLang="en-US" dirty="0"/>
              <a:t>，意思就是星展的人都可以</a:t>
            </a:r>
            <a:r>
              <a:rPr lang="en-US" altLang="zh-TW" dirty="0"/>
              <a:t>read</a:t>
            </a:r>
            <a:r>
              <a:rPr lang="zh-TW" altLang="en-US" dirty="0"/>
              <a:t>這個權限，才可以看到</a:t>
            </a:r>
            <a:r>
              <a:rPr lang="en-US" altLang="zh-TW" dirty="0"/>
              <a:t>item</a:t>
            </a:r>
            <a:r>
              <a:rPr lang="zh-TW" altLang="en-US" dirty="0"/>
              <a:t>，否則</a:t>
            </a:r>
            <a:r>
              <a:rPr lang="en-US" altLang="zh-TW" dirty="0" err="1"/>
              <a:t>sharepoint</a:t>
            </a:r>
            <a:r>
              <a:rPr lang="zh-TW" altLang="en-US" dirty="0"/>
              <a:t>會自動設定其他人都無法看到。</a:t>
            </a:r>
            <a:endParaRPr lang="en-US" altLang="zh-TW"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036" y="339378"/>
            <a:ext cx="7137738" cy="3644803"/>
          </a:xfrm>
          <a:prstGeom prst="rect">
            <a:avLst/>
          </a:prstGeom>
        </p:spPr>
      </p:pic>
    </p:spTree>
    <p:extLst>
      <p:ext uri="{BB962C8B-B14F-4D97-AF65-F5344CB8AC3E}">
        <p14:creationId xmlns:p14="http://schemas.microsoft.com/office/powerpoint/2010/main" val="369847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23124" y="3286538"/>
            <a:ext cx="10583040" cy="2657061"/>
          </a:xfrm>
        </p:spPr>
        <p:txBody>
          <a:bodyPr/>
          <a:lstStyle/>
          <a:p>
            <a:r>
              <a:rPr lang="zh-TW" altLang="en-US" dirty="0"/>
              <a:t>在</a:t>
            </a:r>
            <a:r>
              <a:rPr lang="en-US" altLang="zh-TW" dirty="0"/>
              <a:t>LIST</a:t>
            </a:r>
            <a:r>
              <a:rPr lang="zh-TW" altLang="en-US" dirty="0"/>
              <a:t>上左上角點選後，在右邊</a:t>
            </a:r>
            <a:r>
              <a:rPr lang="en-US" altLang="zh-TW" dirty="0"/>
              <a:t>List Setting </a:t>
            </a:r>
            <a:r>
              <a:rPr lang="zh-TW" altLang="en-US" dirty="0"/>
              <a:t>可以編輯及設定這個</a:t>
            </a:r>
            <a:r>
              <a:rPr lang="en-US" altLang="zh-TW" dirty="0"/>
              <a:t>List</a:t>
            </a:r>
          </a:p>
          <a:p>
            <a:r>
              <a:rPr lang="zh-TW" altLang="en-US" dirty="0"/>
              <a:t>點選</a:t>
            </a:r>
            <a:r>
              <a:rPr lang="en-US" altLang="zh-TW" dirty="0"/>
              <a:t>modify view</a:t>
            </a:r>
            <a:r>
              <a:rPr lang="zh-TW" altLang="en-US" dirty="0"/>
              <a:t> 可以編輯這個</a:t>
            </a:r>
            <a:r>
              <a:rPr lang="en-US" altLang="zh-TW" dirty="0"/>
              <a:t>list</a:t>
            </a:r>
            <a:r>
              <a:rPr lang="zh-TW" altLang="en-US" dirty="0"/>
              <a:t> 的</a:t>
            </a:r>
            <a:r>
              <a:rPr lang="en-US" altLang="zh-TW" dirty="0"/>
              <a:t>column</a:t>
            </a:r>
            <a:r>
              <a:rPr lang="zh-TW" altLang="en-US" dirty="0"/>
              <a:t>裡由左到右的順序 以及</a:t>
            </a:r>
            <a:r>
              <a:rPr lang="en-US" altLang="zh-TW" dirty="0"/>
              <a:t>column</a:t>
            </a:r>
            <a:r>
              <a:rPr lang="zh-TW" altLang="en-US" dirty="0"/>
              <a:t>要顯示或不顯示</a:t>
            </a:r>
            <a:endParaRPr lang="en-US" altLang="zh-TW"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23" y="783200"/>
            <a:ext cx="10945753" cy="1819529"/>
          </a:xfrm>
          <a:prstGeom prst="rect">
            <a:avLst/>
          </a:prstGeom>
        </p:spPr>
      </p:pic>
      <p:sp>
        <p:nvSpPr>
          <p:cNvPr id="5" name="Rectangle 4"/>
          <p:cNvSpPr/>
          <p:nvPr/>
        </p:nvSpPr>
        <p:spPr bwMode="auto">
          <a:xfrm>
            <a:off x="10045148" y="1404730"/>
            <a:ext cx="477078" cy="980661"/>
          </a:xfrm>
          <a:prstGeom prst="rect">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 name="Rectangle 6"/>
          <p:cNvSpPr/>
          <p:nvPr/>
        </p:nvSpPr>
        <p:spPr bwMode="auto">
          <a:xfrm>
            <a:off x="1888434" y="1473642"/>
            <a:ext cx="1000539" cy="434671"/>
          </a:xfrm>
          <a:prstGeom prst="rect">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2317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369850" y="3909392"/>
            <a:ext cx="10098446" cy="1842051"/>
          </a:xfrm>
        </p:spPr>
        <p:txBody>
          <a:bodyPr/>
          <a:lstStyle/>
          <a:p>
            <a:r>
              <a:rPr lang="zh-TW" altLang="en-US" dirty="0"/>
              <a:t>在</a:t>
            </a:r>
            <a:r>
              <a:rPr lang="en-US" altLang="zh-TW" dirty="0"/>
              <a:t>workflow setting </a:t>
            </a:r>
            <a:r>
              <a:rPr lang="zh-TW" altLang="en-US" dirty="0"/>
              <a:t>的右下角，可以設定這個</a:t>
            </a:r>
            <a:r>
              <a:rPr lang="en-US" altLang="zh-TW" dirty="0"/>
              <a:t>workflow</a:t>
            </a:r>
            <a:r>
              <a:rPr lang="zh-TW" altLang="en-US" dirty="0"/>
              <a:t>是什麼時候執行，假如是流程中的第一個</a:t>
            </a:r>
            <a:r>
              <a:rPr lang="en-US" altLang="zh-TW" dirty="0"/>
              <a:t>workflow</a:t>
            </a:r>
            <a:r>
              <a:rPr lang="zh-TW" altLang="en-US" dirty="0"/>
              <a:t>可以只勾選 </a:t>
            </a:r>
            <a:r>
              <a:rPr lang="en-US" altLang="zh-TW" dirty="0"/>
              <a:t>start workflow automatically when an item is </a:t>
            </a:r>
            <a:r>
              <a:rPr lang="en-US" altLang="zh-TW" dirty="0">
                <a:solidFill>
                  <a:srgbClr val="FF0000"/>
                </a:solidFill>
              </a:rPr>
              <a:t>created</a:t>
            </a:r>
            <a:r>
              <a:rPr lang="en-US" altLang="zh-TW" dirty="0"/>
              <a:t>. </a:t>
            </a:r>
          </a:p>
          <a:p>
            <a:r>
              <a:rPr lang="zh-TW" altLang="en-US" dirty="0"/>
              <a:t>若不是流程中的第一個</a:t>
            </a:r>
            <a:r>
              <a:rPr lang="en-US" altLang="zh-TW" dirty="0"/>
              <a:t>workflow</a:t>
            </a:r>
            <a:r>
              <a:rPr lang="zh-TW" altLang="en-US" dirty="0"/>
              <a:t>，則勾</a:t>
            </a:r>
            <a:r>
              <a:rPr lang="en-US" altLang="zh-TW" dirty="0"/>
              <a:t>start workflow automatically when an item is </a:t>
            </a:r>
            <a:r>
              <a:rPr lang="en-US" altLang="zh-TW" dirty="0">
                <a:solidFill>
                  <a:srgbClr val="FF0000"/>
                </a:solidFill>
              </a:rPr>
              <a:t>changed</a:t>
            </a:r>
            <a:r>
              <a:rPr lang="zh-TW" altLang="en-US" dirty="0"/>
              <a:t>，意思就每當這個</a:t>
            </a:r>
            <a:r>
              <a:rPr lang="en-US" altLang="zh-TW" dirty="0"/>
              <a:t>item</a:t>
            </a:r>
            <a:r>
              <a:rPr lang="zh-TW" altLang="en-US" dirty="0"/>
              <a:t>被編輯更改的時候就會執行</a:t>
            </a:r>
            <a:r>
              <a:rPr lang="en-US" altLang="zh-TW" dirty="0"/>
              <a:t>(</a:t>
            </a:r>
            <a:r>
              <a:rPr lang="zh-TW" altLang="en-US" dirty="0"/>
              <a:t>包含</a:t>
            </a:r>
            <a:r>
              <a:rPr lang="en-US" altLang="zh-TW" dirty="0"/>
              <a:t>item</a:t>
            </a:r>
            <a:r>
              <a:rPr lang="zh-TW" altLang="en-US" dirty="0"/>
              <a:t>被</a:t>
            </a:r>
            <a:r>
              <a:rPr lang="en-US" altLang="zh-TW" dirty="0"/>
              <a:t>create</a:t>
            </a:r>
            <a:r>
              <a:rPr lang="zh-TW" altLang="en-US" dirty="0"/>
              <a:t>那次</a:t>
            </a:r>
            <a:r>
              <a:rPr lang="en-US" altLang="zh-TW" dirty="0"/>
              <a:t>)</a:t>
            </a:r>
            <a:r>
              <a:rPr lang="zh-TW" altLang="en-US" dirty="0"/>
              <a:t>，所以必須將</a:t>
            </a:r>
            <a:r>
              <a:rPr lang="en-US" altLang="zh-TW" dirty="0"/>
              <a:t>workflow</a:t>
            </a:r>
            <a:r>
              <a:rPr lang="zh-TW" altLang="en-US" dirty="0"/>
              <a:t>裡執行的條件式設定清楚，才不會每一個編輯都重複執行前面的工作流程</a:t>
            </a:r>
            <a:endParaRPr lang="en-US" altLang="zh-TW"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850" y="410723"/>
            <a:ext cx="10098446" cy="3366148"/>
          </a:xfrm>
          <a:prstGeom prst="rect">
            <a:avLst/>
          </a:prstGeom>
        </p:spPr>
      </p:pic>
    </p:spTree>
    <p:extLst>
      <p:ext uri="{BB962C8B-B14F-4D97-AF65-F5344CB8AC3E}">
        <p14:creationId xmlns:p14="http://schemas.microsoft.com/office/powerpoint/2010/main" val="147309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07846" y="2875723"/>
            <a:ext cx="10098446" cy="1842051"/>
          </a:xfrm>
        </p:spPr>
        <p:txBody>
          <a:bodyPr/>
          <a:lstStyle/>
          <a:p>
            <a:r>
              <a:rPr lang="zh-TW" altLang="en-US" dirty="0"/>
              <a:t>在</a:t>
            </a:r>
            <a:r>
              <a:rPr lang="en-US" altLang="zh-TW" dirty="0"/>
              <a:t>SPD</a:t>
            </a:r>
            <a:r>
              <a:rPr lang="zh-TW" altLang="en-US" dirty="0"/>
              <a:t>中 </a:t>
            </a:r>
            <a:r>
              <a:rPr lang="en-US" altLang="zh-TW" dirty="0"/>
              <a:t>save</a:t>
            </a:r>
            <a:r>
              <a:rPr lang="zh-TW" altLang="en-US" dirty="0"/>
              <a:t>按鍵只是將你目前做的內容作</a:t>
            </a:r>
            <a:r>
              <a:rPr lang="zh-TW" altLang="en-US" dirty="0">
                <a:solidFill>
                  <a:srgbClr val="FF0000"/>
                </a:solidFill>
              </a:rPr>
              <a:t>儲存</a:t>
            </a:r>
            <a:r>
              <a:rPr lang="zh-TW" altLang="en-US" dirty="0"/>
              <a:t>的動作，但在</a:t>
            </a:r>
            <a:r>
              <a:rPr lang="en-US" altLang="zh-TW" dirty="0"/>
              <a:t>SP</a:t>
            </a:r>
            <a:r>
              <a:rPr lang="zh-TW" altLang="en-US" dirty="0"/>
              <a:t>上新增</a:t>
            </a:r>
            <a:r>
              <a:rPr lang="en-US" altLang="zh-TW" dirty="0"/>
              <a:t>item</a:t>
            </a:r>
            <a:r>
              <a:rPr lang="zh-TW" altLang="en-US" dirty="0"/>
              <a:t>的話，還是會執行之前的</a:t>
            </a:r>
            <a:r>
              <a:rPr lang="en-US" altLang="zh-TW" dirty="0"/>
              <a:t>workflow</a:t>
            </a:r>
            <a:r>
              <a:rPr lang="zh-TW" altLang="en-US" dirty="0"/>
              <a:t>。</a:t>
            </a:r>
            <a:endParaRPr lang="en-US" altLang="zh-TW" dirty="0"/>
          </a:p>
          <a:p>
            <a:r>
              <a:rPr lang="zh-TW" altLang="en-US" dirty="0"/>
              <a:t>按下</a:t>
            </a:r>
            <a:r>
              <a:rPr lang="en-US" altLang="zh-TW" dirty="0"/>
              <a:t>Public</a:t>
            </a:r>
            <a:r>
              <a:rPr lang="zh-TW" altLang="en-US" dirty="0"/>
              <a:t>的話就是將目前所作的內容</a:t>
            </a:r>
            <a:r>
              <a:rPr lang="zh-TW" altLang="en-US" dirty="0">
                <a:solidFill>
                  <a:srgbClr val="FF0000"/>
                </a:solidFill>
              </a:rPr>
              <a:t>儲存並且上傳</a:t>
            </a:r>
            <a:r>
              <a:rPr lang="zh-TW" altLang="en-US" dirty="0"/>
              <a:t>到</a:t>
            </a:r>
            <a:r>
              <a:rPr lang="en-US" altLang="zh-TW" dirty="0"/>
              <a:t>SP</a:t>
            </a:r>
            <a:r>
              <a:rPr lang="zh-TW" altLang="en-US" dirty="0"/>
              <a:t>，也就是在</a:t>
            </a:r>
            <a:r>
              <a:rPr lang="en-US" altLang="zh-TW" dirty="0"/>
              <a:t>SP</a:t>
            </a:r>
            <a:r>
              <a:rPr lang="zh-TW" altLang="en-US" dirty="0"/>
              <a:t>新增</a:t>
            </a:r>
            <a:r>
              <a:rPr lang="en-US" altLang="zh-TW" dirty="0"/>
              <a:t>item</a:t>
            </a:r>
            <a:r>
              <a:rPr lang="zh-TW" altLang="en-US" dirty="0"/>
              <a:t>時，就會上執行現在</a:t>
            </a:r>
            <a:r>
              <a:rPr lang="en-US" altLang="zh-TW" dirty="0"/>
              <a:t>public</a:t>
            </a:r>
            <a:r>
              <a:rPr lang="zh-TW" altLang="en-US" dirty="0"/>
              <a:t> 的內容。</a:t>
            </a:r>
            <a:endParaRPr lang="en-US" altLang="zh-TW"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61" y="1155150"/>
            <a:ext cx="10351417" cy="1230241"/>
          </a:xfrm>
          <a:prstGeom prst="rect">
            <a:avLst/>
          </a:prstGeom>
        </p:spPr>
      </p:pic>
    </p:spTree>
    <p:extLst>
      <p:ext uri="{BB962C8B-B14F-4D97-AF65-F5344CB8AC3E}">
        <p14:creationId xmlns:p14="http://schemas.microsoft.com/office/powerpoint/2010/main" val="238206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819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9125" y="2286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25125" y="257175"/>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29126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25125" y="6297613"/>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Box 6"/>
          <p:cNvSpPr txBox="1">
            <a:spLocks noChangeArrowheads="1"/>
          </p:cNvSpPr>
          <p:nvPr/>
        </p:nvSpPr>
        <p:spPr bwMode="auto">
          <a:xfrm>
            <a:off x="3124200" y="1905000"/>
            <a:ext cx="6248400" cy="2781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
              <a:defRPr>
                <a:solidFill>
                  <a:schemeClr val="tx1"/>
                </a:solidFill>
                <a:latin typeface="Arial" panose="020B0604020202020204" pitchFamily="34" charset="0"/>
              </a:defRPr>
            </a:lvl1pPr>
            <a:lvl2pPr marL="685800" indent="-22860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fontAlgn="base">
              <a:spcBef>
                <a:spcPct val="20000"/>
              </a:spcBef>
              <a:spcAft>
                <a:spcPct val="0"/>
              </a:spcAft>
              <a:buChar char="»"/>
              <a:defRPr sz="1600">
                <a:solidFill>
                  <a:schemeClr val="tx1"/>
                </a:solidFill>
                <a:latin typeface="Arial" panose="020B0604020202020204" pitchFamily="34" charset="0"/>
              </a:defRPr>
            </a:lvl6pPr>
            <a:lvl7pPr marL="2971800" indent="-228600" fontAlgn="base">
              <a:spcBef>
                <a:spcPct val="20000"/>
              </a:spcBef>
              <a:spcAft>
                <a:spcPct val="0"/>
              </a:spcAft>
              <a:buChar char="»"/>
              <a:defRPr sz="1600">
                <a:solidFill>
                  <a:schemeClr val="tx1"/>
                </a:solidFill>
                <a:latin typeface="Arial" panose="020B0604020202020204" pitchFamily="34" charset="0"/>
              </a:defRPr>
            </a:lvl7pPr>
            <a:lvl8pPr marL="3429000" indent="-228600" fontAlgn="base">
              <a:spcBef>
                <a:spcPct val="20000"/>
              </a:spcBef>
              <a:spcAft>
                <a:spcPct val="0"/>
              </a:spcAft>
              <a:buChar char="»"/>
              <a:defRPr sz="1600">
                <a:solidFill>
                  <a:schemeClr val="tx1"/>
                </a:solidFill>
                <a:latin typeface="Arial" panose="020B0604020202020204" pitchFamily="34" charset="0"/>
              </a:defRPr>
            </a:lvl8pPr>
            <a:lvl9pPr marL="3886200" indent="-228600" fontAlgn="base">
              <a:spcBef>
                <a:spcPct val="20000"/>
              </a:spcBef>
              <a:spcAft>
                <a:spcPct val="0"/>
              </a:spcAft>
              <a:buChar char="»"/>
              <a:defRPr sz="1600">
                <a:solidFill>
                  <a:schemeClr val="tx1"/>
                </a:solidFill>
                <a:latin typeface="Arial" panose="020B0604020202020204" pitchFamily="34" charset="0"/>
              </a:defRPr>
            </a:lvl9pPr>
          </a:lstStyle>
          <a:p>
            <a:pPr>
              <a:lnSpc>
                <a:spcPct val="105000"/>
              </a:lnSpc>
              <a:spcBef>
                <a:spcPct val="65000"/>
              </a:spcBef>
              <a:spcAft>
                <a:spcPct val="15000"/>
              </a:spcAft>
              <a:buClrTx/>
              <a:buFont typeface="Arial" panose="020B0604020202020204" pitchFamily="34" charset="0"/>
              <a:buNone/>
            </a:pPr>
            <a:r>
              <a:rPr lang="zh-TW" altLang="en-US" sz="1600" dirty="0"/>
              <a:t>有時候這個</a:t>
            </a:r>
            <a:r>
              <a:rPr lang="en-US" altLang="zh-TW" sz="1600" dirty="0"/>
              <a:t>workflow</a:t>
            </a:r>
            <a:r>
              <a:rPr lang="zh-TW" altLang="en-US" sz="1600" dirty="0"/>
              <a:t>會不正常，是屬正常發揮</a:t>
            </a:r>
            <a:r>
              <a:rPr lang="en-US" altLang="zh-TW" sz="1600" dirty="0"/>
              <a:t>…</a:t>
            </a:r>
            <a:r>
              <a:rPr lang="zh-TW" altLang="en-US" sz="1600" dirty="0"/>
              <a:t>，請勿大驚小怪，需要耐心測試到成功，謝謝大家。</a:t>
            </a:r>
            <a:endParaRPr lang="en-US" altLang="en-US" sz="1600" dirty="0"/>
          </a:p>
          <a:p>
            <a:pPr>
              <a:lnSpc>
                <a:spcPct val="105000"/>
              </a:lnSpc>
              <a:spcBef>
                <a:spcPct val="65000"/>
              </a:spcBef>
              <a:spcAft>
                <a:spcPct val="15000"/>
              </a:spcAft>
              <a:buClrTx/>
              <a:buFont typeface="Arial" panose="020B0604020202020204" pitchFamily="34" charset="0"/>
              <a:buNone/>
            </a:pPr>
            <a:endParaRPr lang="en-US" alt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84627" y="4890053"/>
            <a:ext cx="10583040" cy="1093303"/>
          </a:xfrm>
        </p:spPr>
        <p:txBody>
          <a:bodyPr/>
          <a:lstStyle/>
          <a:p>
            <a:r>
              <a:rPr lang="en-US" altLang="zh-TW" dirty="0"/>
              <a:t>Modify view</a:t>
            </a:r>
            <a:r>
              <a:rPr lang="zh-TW" altLang="en-US" dirty="0"/>
              <a:t>進來之後，上面調整順序及編輯顯示，打勾的會顯示，沒打勾就不顯示</a:t>
            </a:r>
            <a:endParaRPr lang="en-US" altLang="zh-TW" dirty="0"/>
          </a:p>
          <a:p>
            <a:r>
              <a:rPr lang="zh-TW" altLang="en-US" dirty="0"/>
              <a:t>而這個</a:t>
            </a:r>
            <a:r>
              <a:rPr lang="en-US" altLang="zh-TW" dirty="0"/>
              <a:t>ID</a:t>
            </a:r>
            <a:r>
              <a:rPr lang="zh-TW" altLang="en-US" dirty="0"/>
              <a:t>的欄位是</a:t>
            </a:r>
            <a:r>
              <a:rPr lang="en-US" altLang="zh-TW" dirty="0" err="1"/>
              <a:t>sharepoint</a:t>
            </a:r>
            <a:r>
              <a:rPr lang="zh-TW" altLang="en-US" dirty="0"/>
              <a:t>是內建的，反正就是讓它顯示然後就可以有一個數字一直往上加，為了讓新創的</a:t>
            </a:r>
            <a:r>
              <a:rPr lang="en-US" altLang="zh-TW" dirty="0"/>
              <a:t>item</a:t>
            </a:r>
            <a:r>
              <a:rPr lang="zh-TW" altLang="en-US" dirty="0"/>
              <a:t>能夠顯示在前面，所以將順序設定為</a:t>
            </a:r>
            <a:r>
              <a:rPr lang="en-US" altLang="zh-TW" dirty="0"/>
              <a:t>Show items in descending order</a:t>
            </a:r>
            <a:r>
              <a:rPr lang="zh-TW" altLang="en-US" dirty="0"/>
              <a:t>。</a:t>
            </a:r>
            <a:endParaRPr lang="en-US" altLang="zh-TW" dirty="0"/>
          </a:p>
        </p:txBody>
      </p:sp>
      <p:sp>
        <p:nvSpPr>
          <p:cNvPr id="6" name="Rectangle 5"/>
          <p:cNvSpPr/>
          <p:nvPr/>
        </p:nvSpPr>
        <p:spPr bwMode="auto">
          <a:xfrm>
            <a:off x="2557669" y="2915478"/>
            <a:ext cx="1749287" cy="331304"/>
          </a:xfrm>
          <a:prstGeom prst="rect">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rgbClr val="FF0000"/>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627" y="470398"/>
            <a:ext cx="8316486" cy="3743847"/>
          </a:xfrm>
          <a:prstGeom prst="rect">
            <a:avLst/>
          </a:prstGeom>
        </p:spPr>
      </p:pic>
    </p:spTree>
    <p:extLst>
      <p:ext uri="{BB962C8B-B14F-4D97-AF65-F5344CB8AC3E}">
        <p14:creationId xmlns:p14="http://schemas.microsoft.com/office/powerpoint/2010/main" val="398435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84627" y="4890053"/>
            <a:ext cx="10583040" cy="1093303"/>
          </a:xfrm>
        </p:spPr>
        <p:txBody>
          <a:bodyPr/>
          <a:lstStyle/>
          <a:p>
            <a:r>
              <a:rPr lang="en-US" altLang="zh-TW" dirty="0"/>
              <a:t>List setting</a:t>
            </a:r>
            <a:r>
              <a:rPr lang="zh-TW" altLang="en-US" dirty="0"/>
              <a:t>進來之後，這裡只有</a:t>
            </a:r>
            <a:r>
              <a:rPr lang="en-US" altLang="zh-TW" dirty="0"/>
              <a:t>advanced</a:t>
            </a:r>
            <a:r>
              <a:rPr lang="zh-TW" altLang="en-US" dirty="0"/>
              <a:t> </a:t>
            </a:r>
            <a:r>
              <a:rPr lang="en-US" altLang="zh-TW" dirty="0"/>
              <a:t>setting</a:t>
            </a:r>
            <a:r>
              <a:rPr lang="zh-TW" altLang="en-US" dirty="0"/>
              <a:t>需要特別去動到</a:t>
            </a:r>
            <a:endParaRPr lang="en-US" altLang="zh-TW"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942" y="226777"/>
            <a:ext cx="9698060" cy="4398231"/>
          </a:xfrm>
          <a:prstGeom prst="rect">
            <a:avLst/>
          </a:prstGeom>
        </p:spPr>
      </p:pic>
      <p:sp>
        <p:nvSpPr>
          <p:cNvPr id="6" name="Rectangle 5"/>
          <p:cNvSpPr/>
          <p:nvPr/>
        </p:nvSpPr>
        <p:spPr bwMode="auto">
          <a:xfrm>
            <a:off x="2557669" y="2915478"/>
            <a:ext cx="1749287" cy="331304"/>
          </a:xfrm>
          <a:prstGeom prst="rect">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79167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48939" y="600981"/>
            <a:ext cx="4518727" cy="5382376"/>
          </a:xfrm>
        </p:spPr>
        <p:txBody>
          <a:bodyPr/>
          <a:lstStyle/>
          <a:p>
            <a:r>
              <a:rPr lang="zh-TW" altLang="en-US" dirty="0"/>
              <a:t>在</a:t>
            </a:r>
            <a:r>
              <a:rPr lang="en-US" altLang="zh-TW" dirty="0"/>
              <a:t>read access </a:t>
            </a:r>
            <a:r>
              <a:rPr lang="zh-TW" altLang="en-US" dirty="0"/>
              <a:t>，將使用者權限設定為 </a:t>
            </a:r>
            <a:r>
              <a:rPr lang="en-US" altLang="zh-TW" dirty="0"/>
              <a:t>read all items</a:t>
            </a:r>
            <a:r>
              <a:rPr lang="zh-TW" altLang="en-US" dirty="0"/>
              <a:t>，再將使用者編輯權限設定為只能編輯自己</a:t>
            </a:r>
            <a:r>
              <a:rPr lang="en-US" altLang="zh-TW" dirty="0"/>
              <a:t>create</a:t>
            </a:r>
            <a:r>
              <a:rPr lang="zh-TW" altLang="en-US" dirty="0"/>
              <a:t> 的</a:t>
            </a:r>
            <a:r>
              <a:rPr lang="en-US" altLang="zh-TW" dirty="0"/>
              <a:t>item </a:t>
            </a:r>
            <a:r>
              <a:rPr lang="zh-TW" altLang="en-US" dirty="0"/>
              <a:t>，避免使用者編輯到其他人的</a:t>
            </a:r>
            <a:r>
              <a:rPr lang="en-US" altLang="zh-TW" dirty="0"/>
              <a:t>item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67" y="600981"/>
            <a:ext cx="6201640" cy="5382376"/>
          </a:xfrm>
          <a:prstGeom prst="rect">
            <a:avLst/>
          </a:prstGeom>
        </p:spPr>
      </p:pic>
      <p:sp>
        <p:nvSpPr>
          <p:cNvPr id="6" name="Rectangle 5"/>
          <p:cNvSpPr/>
          <p:nvPr/>
        </p:nvSpPr>
        <p:spPr bwMode="auto">
          <a:xfrm>
            <a:off x="2902226" y="2955235"/>
            <a:ext cx="3566160" cy="2186608"/>
          </a:xfrm>
          <a:prstGeom prst="rect">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83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374296" y="381000"/>
            <a:ext cx="4831867" cy="5562600"/>
          </a:xfrm>
        </p:spPr>
        <p:txBody>
          <a:bodyPr/>
          <a:lstStyle/>
          <a:p>
            <a:r>
              <a:rPr lang="zh-TW" altLang="en-US" dirty="0"/>
              <a:t>打開</a:t>
            </a:r>
            <a:r>
              <a:rPr lang="en-US" altLang="zh-TW" dirty="0"/>
              <a:t>SharePoint</a:t>
            </a:r>
            <a:r>
              <a:rPr lang="zh-TW" altLang="en-US" dirty="0"/>
              <a:t> </a:t>
            </a:r>
            <a:r>
              <a:rPr lang="en-US" altLang="zh-TW" dirty="0"/>
              <a:t>Designer</a:t>
            </a:r>
            <a:r>
              <a:rPr lang="zh-TW" altLang="en-US" dirty="0"/>
              <a:t> </a:t>
            </a:r>
            <a:r>
              <a:rPr lang="en-US" altLang="zh-TW" dirty="0"/>
              <a:t>(SPD)</a:t>
            </a:r>
            <a:r>
              <a:rPr lang="zh-TW" altLang="en-US" dirty="0"/>
              <a:t>後，可以看到左方有</a:t>
            </a:r>
            <a:r>
              <a:rPr lang="en-US" altLang="zh-TW" dirty="0"/>
              <a:t>site</a:t>
            </a:r>
            <a:r>
              <a:rPr lang="zh-TW" altLang="en-US" dirty="0"/>
              <a:t> </a:t>
            </a:r>
            <a:r>
              <a:rPr lang="en-US" altLang="zh-TW" dirty="0"/>
              <a:t>objects</a:t>
            </a:r>
          </a:p>
          <a:p>
            <a:r>
              <a:rPr lang="zh-TW" altLang="en-US" dirty="0"/>
              <a:t>依我知道我們會用到的功能有</a:t>
            </a:r>
            <a:r>
              <a:rPr lang="en-US" altLang="zh-TW" dirty="0"/>
              <a:t>Lists and Libraries , Workflows</a:t>
            </a:r>
          </a:p>
          <a:p>
            <a:r>
              <a:rPr lang="zh-TW" altLang="en-US" dirty="0"/>
              <a:t>每一個</a:t>
            </a:r>
            <a:r>
              <a:rPr lang="en-US" altLang="zh-TW" dirty="0"/>
              <a:t>List</a:t>
            </a:r>
            <a:r>
              <a:rPr lang="zh-TW" altLang="en-US" dirty="0"/>
              <a:t>是在</a:t>
            </a:r>
            <a:r>
              <a:rPr lang="en-US" altLang="zh-TW" dirty="0"/>
              <a:t>SharePoint(SP)</a:t>
            </a:r>
            <a:r>
              <a:rPr lang="zh-TW" altLang="en-US" dirty="0"/>
              <a:t>上建的，所以先要先在</a:t>
            </a:r>
            <a:r>
              <a:rPr lang="en-US" altLang="zh-TW" dirty="0"/>
              <a:t>SP</a:t>
            </a:r>
            <a:r>
              <a:rPr lang="zh-TW" altLang="en-US" dirty="0"/>
              <a:t>建好再打開</a:t>
            </a:r>
            <a:r>
              <a:rPr lang="en-US" altLang="zh-TW" dirty="0"/>
              <a:t>SPD</a:t>
            </a:r>
          </a:p>
          <a:p>
            <a:r>
              <a:rPr lang="zh-TW" altLang="en-US" dirty="0"/>
              <a:t>而</a:t>
            </a:r>
            <a:r>
              <a:rPr lang="en-US" altLang="zh-TW" dirty="0"/>
              <a:t>Workflows</a:t>
            </a:r>
            <a:r>
              <a:rPr lang="zh-TW" altLang="en-US" dirty="0"/>
              <a:t> 是</a:t>
            </a:r>
            <a:r>
              <a:rPr lang="en-US" altLang="zh-TW" dirty="0"/>
              <a:t>List </a:t>
            </a:r>
            <a:r>
              <a:rPr lang="zh-TW" altLang="en-US" dirty="0"/>
              <a:t>裡的工作流程，也就是說你想要</a:t>
            </a:r>
            <a:r>
              <a:rPr lang="en-US" altLang="zh-TW" dirty="0"/>
              <a:t>user</a:t>
            </a:r>
            <a:r>
              <a:rPr lang="zh-TW" altLang="en-US" dirty="0"/>
              <a:t>再建了一個</a:t>
            </a:r>
            <a:r>
              <a:rPr lang="en-US" altLang="zh-TW" dirty="0"/>
              <a:t>item</a:t>
            </a:r>
            <a:r>
              <a:rPr lang="zh-TW" altLang="en-US" dirty="0"/>
              <a:t>之後要怎麼動作就是在這裏面設計</a:t>
            </a:r>
            <a:endParaRPr lang="en-US" altLang="zh-TW" dirty="0"/>
          </a:p>
        </p:txBody>
      </p:sp>
      <p:pic>
        <p:nvPicPr>
          <p:cNvPr id="10"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59135" y="381000"/>
            <a:ext cx="5327406" cy="555226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374296" y="381000"/>
            <a:ext cx="4831867" cy="5562600"/>
          </a:xfrm>
        </p:spPr>
        <p:txBody>
          <a:bodyPr/>
          <a:lstStyle/>
          <a:p>
            <a:r>
              <a:rPr lang="zh-TW" altLang="en-US" dirty="0"/>
              <a:t>點下去</a:t>
            </a:r>
            <a:r>
              <a:rPr lang="en-US" altLang="zh-TW" dirty="0"/>
              <a:t>Lists and Libraries</a:t>
            </a:r>
            <a:r>
              <a:rPr lang="zh-TW" altLang="en-US" dirty="0"/>
              <a:t>，這些是這個</a:t>
            </a:r>
            <a:r>
              <a:rPr lang="en-US" altLang="zh-TW" dirty="0"/>
              <a:t>ISS</a:t>
            </a:r>
            <a:r>
              <a:rPr lang="zh-TW" altLang="en-US" dirty="0"/>
              <a:t> </a:t>
            </a:r>
            <a:r>
              <a:rPr lang="en-US" altLang="zh-TW" dirty="0"/>
              <a:t>portal</a:t>
            </a:r>
            <a:r>
              <a:rPr lang="zh-TW" altLang="en-US" dirty="0"/>
              <a:t>中所有的</a:t>
            </a:r>
            <a:r>
              <a:rPr lang="en-US" altLang="zh-TW" dirty="0"/>
              <a:t>List </a:t>
            </a:r>
            <a:endParaRPr lang="en-US" altLang="zh-TW"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565" y="145773"/>
            <a:ext cx="5166444" cy="5561507"/>
          </a:xfrm>
          <a:prstGeom prst="rect">
            <a:avLst/>
          </a:prstGeom>
        </p:spPr>
      </p:pic>
    </p:spTree>
    <p:extLst>
      <p:ext uri="{BB962C8B-B14F-4D97-AF65-F5344CB8AC3E}">
        <p14:creationId xmlns:p14="http://schemas.microsoft.com/office/powerpoint/2010/main" val="417263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360133" y="381000"/>
            <a:ext cx="4831867" cy="5562600"/>
          </a:xfrm>
        </p:spPr>
        <p:txBody>
          <a:bodyPr/>
          <a:lstStyle/>
          <a:p>
            <a:r>
              <a:rPr lang="zh-TW" altLang="en-US" dirty="0"/>
              <a:t>我們以</a:t>
            </a:r>
            <a:r>
              <a:rPr lang="en-US" altLang="zh-TW" dirty="0"/>
              <a:t>TW Firewall Request Portal </a:t>
            </a:r>
            <a:r>
              <a:rPr lang="zh-TW" altLang="en-US" dirty="0"/>
              <a:t>來舉例</a:t>
            </a:r>
            <a:endParaRPr lang="en-US" altLang="zh-TW" dirty="0"/>
          </a:p>
          <a:p>
            <a:r>
              <a:rPr lang="en-US" altLang="zh-TW" dirty="0"/>
              <a:t>Name</a:t>
            </a:r>
            <a:r>
              <a:rPr lang="zh-TW" altLang="en-US" dirty="0"/>
              <a:t>的地方可以改名字</a:t>
            </a:r>
            <a:endParaRPr lang="en-US" altLang="zh-TW" dirty="0"/>
          </a:p>
          <a:p>
            <a:r>
              <a:rPr lang="en-US" altLang="zh-TW" dirty="0"/>
              <a:t>Description </a:t>
            </a:r>
            <a:r>
              <a:rPr lang="zh-TW" altLang="en-US" dirty="0"/>
              <a:t>是對這個</a:t>
            </a:r>
            <a:r>
              <a:rPr lang="en-US" altLang="zh-TW" dirty="0"/>
              <a:t>list</a:t>
            </a:r>
            <a:r>
              <a:rPr lang="zh-TW" altLang="en-US" dirty="0"/>
              <a:t>的描述</a:t>
            </a:r>
            <a:endParaRPr lang="en-US" altLang="zh-TW" dirty="0"/>
          </a:p>
          <a:p>
            <a:endParaRPr lang="en-US" altLang="zh-TW"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19" y="381000"/>
            <a:ext cx="7237014" cy="5423451"/>
          </a:xfrm>
          <a:prstGeom prst="rect">
            <a:avLst/>
          </a:prstGeom>
        </p:spPr>
      </p:pic>
    </p:spTree>
    <p:extLst>
      <p:ext uri="{BB962C8B-B14F-4D97-AF65-F5344CB8AC3E}">
        <p14:creationId xmlns:p14="http://schemas.microsoft.com/office/powerpoint/2010/main" val="156046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59249" y="4505737"/>
            <a:ext cx="8739465" cy="1437861"/>
          </a:xfrm>
        </p:spPr>
        <p:txBody>
          <a:bodyPr/>
          <a:lstStyle/>
          <a:p>
            <a:r>
              <a:rPr lang="en-US" altLang="zh-TW" dirty="0"/>
              <a:t>Setting </a:t>
            </a:r>
            <a:r>
              <a:rPr lang="zh-TW" altLang="en-US" dirty="0"/>
              <a:t>依我所知，建議將</a:t>
            </a:r>
            <a:r>
              <a:rPr lang="en-US" altLang="zh-TW" dirty="0"/>
              <a:t>create a version each time you edit an item </a:t>
            </a:r>
            <a:r>
              <a:rPr lang="zh-TW" altLang="en-US" dirty="0"/>
              <a:t>打勾，這樣可以在執行的時候知道目前流程哪裡</a:t>
            </a:r>
            <a:endParaRPr lang="en-US" altLang="zh-TW"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444" y="306502"/>
            <a:ext cx="9019270" cy="4212488"/>
          </a:xfrm>
          <a:prstGeom prst="rect">
            <a:avLst/>
          </a:prstGeom>
        </p:spPr>
      </p:pic>
    </p:spTree>
    <p:extLst>
      <p:ext uri="{BB962C8B-B14F-4D97-AF65-F5344CB8AC3E}">
        <p14:creationId xmlns:p14="http://schemas.microsoft.com/office/powerpoint/2010/main" val="3769113384"/>
      </p:ext>
    </p:extLst>
  </p:cSld>
  <p:clrMapOvr>
    <a:masterClrMapping/>
  </p:clrMapOvr>
</p:sld>
</file>

<file path=ppt/theme/theme1.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ppt 18 Jan.ppt [Read-Only] [Compatibility Mode]" id="{9678D7A2-D245-4817-9784-B8D0CFA7FACD}" vid="{E0D09B04-E3BA-43F4-A6D2-08D4CED41DD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BS ppt 18 Jan.ppt [Read-Only] [Compatibility Mode]" id="{9678D7A2-D245-4817-9784-B8D0CFA7FACD}" vid="{E834B0B7-92B8-4A14-82A2-82BE8A653C9F}"/>
    </a:ext>
  </a:extLst>
</a:theme>
</file>

<file path=docProps/app.xml><?xml version="1.0" encoding="utf-8"?>
<Properties xmlns="http://schemas.openxmlformats.org/officeDocument/2006/extended-properties" xmlns:vt="http://schemas.openxmlformats.org/officeDocument/2006/docPropsVTypes">
  <Template>blank</Template>
  <TotalTime>111</TotalTime>
  <Words>994</Words>
  <Application>Microsoft Office PowerPoint</Application>
  <PresentationFormat>Widescreen</PresentationFormat>
  <Paragraphs>45</Paragraphs>
  <Slides>22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Calibri Light</vt:lpstr>
      <vt:lpstr>Wingdings</vt:lpstr>
      <vt:lpstr>DBS Colour Theme</vt:lpstr>
      <vt:lpstr>Custom Design</vt:lpstr>
      <vt:lpstr>Share point &amp; Share point designer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 point &amp; Share point designer</dc:title>
  <dc:creator>Shi En LIU</dc:creator>
  <cp:lastModifiedBy>Shi En LIU</cp:lastModifiedBy>
  <cp:revision>21</cp:revision>
  <dcterms:created xsi:type="dcterms:W3CDTF">2018-08-31T01:14:20Z</dcterms:created>
  <dcterms:modified xsi:type="dcterms:W3CDTF">2018-08-31T03:05:33Z</dcterms:modified>
  <cp:version>10</cp:version>
</cp:coreProperties>
</file>