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3" r:id="rId5"/>
  </p:sldMasterIdLst>
  <p:notesMasterIdLst>
    <p:notesMasterId r:id="rId26"/>
  </p:notesMasterIdLst>
  <p:sldIdLst>
    <p:sldId id="338" r:id="rId6"/>
    <p:sldId id="283" r:id="rId7"/>
    <p:sldId id="349" r:id="rId8"/>
    <p:sldId id="352" r:id="rId9"/>
    <p:sldId id="345" r:id="rId10"/>
    <p:sldId id="353" r:id="rId11"/>
    <p:sldId id="357" r:id="rId12"/>
    <p:sldId id="358" r:id="rId13"/>
    <p:sldId id="359" r:id="rId14"/>
    <p:sldId id="360" r:id="rId15"/>
    <p:sldId id="361" r:id="rId16"/>
    <p:sldId id="366" r:id="rId17"/>
    <p:sldId id="348" r:id="rId18"/>
    <p:sldId id="355" r:id="rId19"/>
    <p:sldId id="362" r:id="rId20"/>
    <p:sldId id="363" r:id="rId21"/>
    <p:sldId id="364" r:id="rId22"/>
    <p:sldId id="365" r:id="rId23"/>
    <p:sldId id="356" r:id="rId24"/>
    <p:sldId id="350"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76" userDrawn="1">
          <p15:clr>
            <a:srgbClr val="A4A3A4"/>
          </p15:clr>
        </p15:guide>
        <p15:guide id="2" pos="3840" userDrawn="1">
          <p15:clr>
            <a:srgbClr val="A4A3A4"/>
          </p15:clr>
        </p15:guide>
        <p15:guide id="3" userDrawn="1">
          <p15:clr>
            <a:srgbClr val="A4A3A4"/>
          </p15:clr>
        </p15:guide>
        <p15:guide id="4" orient="horz" pos="4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7B7"/>
    <a:srgbClr val="FE4C4C"/>
    <a:srgbClr val="FBB8A3"/>
    <a:srgbClr val="F65B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904" autoAdjust="0"/>
  </p:normalViewPr>
  <p:slideViewPr>
    <p:cSldViewPr snapToGrid="0" snapToObjects="1">
      <p:cViewPr varScale="1">
        <p:scale>
          <a:sx n="106" d="100"/>
          <a:sy n="106" d="100"/>
        </p:scale>
        <p:origin x="756" y="114"/>
      </p:cViewPr>
      <p:guideLst>
        <p:guide orient="horz" pos="3576"/>
        <p:guide pos="3840"/>
        <p:guide/>
        <p:guide orient="horz" pos="4008"/>
      </p:guideLst>
    </p:cSldViewPr>
  </p:slideViewPr>
  <p:notesTextViewPr>
    <p:cViewPr>
      <p:scale>
        <a:sx n="3" d="2"/>
        <a:sy n="3" d="2"/>
      </p:scale>
      <p:origin x="0" y="0"/>
    </p:cViewPr>
  </p:notesTextViewPr>
  <p:sorterViewPr>
    <p:cViewPr>
      <p:scale>
        <a:sx n="170" d="100"/>
        <a:sy n="170" d="100"/>
      </p:scale>
      <p:origin x="0" y="-101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06900EF-CAF8-C64C-83E3-5C5C28135AA7}" type="datetimeFigureOut">
              <a:rPr lang="en-US" smtClean="0"/>
              <a:t>26/03/2018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C75766D-52D7-094D-AFF0-A68FF4B465A7}" type="slidenum">
              <a:rPr lang="en-US" smtClean="0"/>
              <a:t>‹#›</a:t>
            </a:fld>
            <a:endParaRPr lang="en-US"/>
          </a:p>
        </p:txBody>
      </p:sp>
    </p:spTree>
    <p:extLst>
      <p:ext uri="{BB962C8B-B14F-4D97-AF65-F5344CB8AC3E}">
        <p14:creationId xmlns:p14="http://schemas.microsoft.com/office/powerpoint/2010/main" val="91517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5766D-52D7-094D-AFF0-A68FF4B465A7}" type="slidenum">
              <a:rPr lang="en-US" smtClean="0"/>
              <a:t>2</a:t>
            </a:fld>
            <a:endParaRPr lang="en-US"/>
          </a:p>
        </p:txBody>
      </p:sp>
    </p:spTree>
    <p:extLst>
      <p:ext uri="{BB962C8B-B14F-4D97-AF65-F5344CB8AC3E}">
        <p14:creationId xmlns:p14="http://schemas.microsoft.com/office/powerpoint/2010/main" val="212469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75766D-52D7-094D-AFF0-A68FF4B465A7}" type="slidenum">
              <a:rPr lang="en-US" smtClean="0"/>
              <a:t>12</a:t>
            </a:fld>
            <a:endParaRPr lang="en-US"/>
          </a:p>
        </p:txBody>
      </p:sp>
    </p:spTree>
    <p:extLst>
      <p:ext uri="{BB962C8B-B14F-4D97-AF65-F5344CB8AC3E}">
        <p14:creationId xmlns:p14="http://schemas.microsoft.com/office/powerpoint/2010/main" val="1991461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74">
              <a:defRPr/>
            </a:pPr>
            <a:fld id="{0C75766D-52D7-094D-AFF0-A68FF4B465A7}" type="slidenum">
              <a:rPr lang="en-US">
                <a:solidFill>
                  <a:prstClr val="black"/>
                </a:solidFill>
                <a:latin typeface="Calibri" panose="020F0502020204030204"/>
              </a:rPr>
              <a:pPr defTabSz="931774">
                <a:defRPr/>
              </a:pPr>
              <a:t>13</a:t>
            </a:fld>
            <a:endParaRPr lang="en-US">
              <a:solidFill>
                <a:prstClr val="black"/>
              </a:solidFill>
              <a:latin typeface="Calibri" panose="020F0502020204030204"/>
            </a:endParaRPr>
          </a:p>
        </p:txBody>
      </p:sp>
    </p:spTree>
    <p:extLst>
      <p:ext uri="{BB962C8B-B14F-4D97-AF65-F5344CB8AC3E}">
        <p14:creationId xmlns:p14="http://schemas.microsoft.com/office/powerpoint/2010/main" val="280515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75766D-52D7-094D-AFF0-A68FF4B465A7}" type="slidenum">
              <a:rPr lang="en-US" smtClean="0"/>
              <a:t>16</a:t>
            </a:fld>
            <a:endParaRPr lang="en-US"/>
          </a:p>
        </p:txBody>
      </p:sp>
    </p:spTree>
    <p:extLst>
      <p:ext uri="{BB962C8B-B14F-4D97-AF65-F5344CB8AC3E}">
        <p14:creationId xmlns:p14="http://schemas.microsoft.com/office/powerpoint/2010/main" val="893716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p>
          <a:p>
            <a:r>
              <a:rPr lang="en-US" dirty="0"/>
              <a:t>0. https://www.cbinsights.com/research/blockchain-vc-ico-funding/ </a:t>
            </a:r>
          </a:p>
          <a:p>
            <a:pPr marL="232943" indent="-232943">
              <a:buAutoNum type="arabicPeriod"/>
            </a:pPr>
            <a:r>
              <a:rPr lang="en-US" dirty="0"/>
              <a:t>http://www.mas.gov.sg/News-and-Publications/Speeches-and-Monetary-Policy-Statements/Speeches/2018/Crypto-Tokens-The-Good-The-Bad-and-The-Ugly.aspx </a:t>
            </a:r>
          </a:p>
          <a:p>
            <a:pPr marL="232943" indent="-232943">
              <a:buAutoNum type="arabicPeriod"/>
            </a:pPr>
            <a:r>
              <a:rPr lang="en-US" dirty="0"/>
              <a:t>http://www.mas.gov.sg/News-and-Publications/Speeches-and-Monetary-Policy-Statements/Speeches/2018/Crypto-Tokens-The-Good-The-Bad-and-The-Ugly.aspx </a:t>
            </a:r>
          </a:p>
          <a:p>
            <a:pPr marL="232943" indent="-232943">
              <a:buAutoNum type="arabicPeriod"/>
            </a:pPr>
            <a:r>
              <a:rPr lang="en-US" dirty="0"/>
              <a:t>https://www.cnbc.com/2017/12/21/long-island-iced-tea-micro-cap-adds-blockchain-to-name-and-stock-soars.html </a:t>
            </a:r>
          </a:p>
          <a:p>
            <a:pPr marL="232943" indent="-232943" defTabSz="931774">
              <a:buFontTx/>
              <a:buAutoNum type="arabicPeriod"/>
              <a:defRPr/>
            </a:pPr>
            <a:r>
              <a:rPr lang="en-US" dirty="0"/>
              <a:t>hhttp://www.businessinsider.sg/how-much-raised-icos-2017-tokendata-2017-2018-1/?r=UK&amp;IR=T</a:t>
            </a:r>
          </a:p>
          <a:p>
            <a:pPr marL="232943" indent="-232943" defTabSz="931774">
              <a:buFontTx/>
              <a:buAutoNum type="arabicPeriod"/>
              <a:defRPr/>
            </a:pPr>
            <a:r>
              <a:rPr lang="en-US" dirty="0"/>
              <a:t>http://fortune.com/2018/03/16/john-oliver-eos-brock-pierce-scandal-cryptocurrency/ </a:t>
            </a:r>
          </a:p>
          <a:p>
            <a:pPr marL="232943" indent="-232943" defTabSz="931774">
              <a:buFontTx/>
              <a:buAutoNum type="arabicPeriod"/>
              <a:defRPr/>
            </a:pPr>
            <a:r>
              <a:rPr lang="en-US" dirty="0"/>
              <a:t>Forrester, Vendor Landscape: Blockchain Technology Providers in Asia Pacific</a:t>
            </a:r>
          </a:p>
          <a:p>
            <a:pPr marL="232943" indent="-232943" defTabSz="931774">
              <a:buFontTx/>
              <a:buAutoNum type="arabicPeriod"/>
              <a:defRPr/>
            </a:pPr>
            <a:r>
              <a:rPr lang="en-US" dirty="0"/>
              <a:t>http://livewebcast.todayir.com/pingan_17ar/ppt.pdf </a:t>
            </a:r>
          </a:p>
          <a:p>
            <a:pPr defTabSz="931774">
              <a:defRPr/>
            </a:pPr>
            <a:r>
              <a:rPr lang="en-US" dirty="0"/>
              <a:t>http://stock.pingan.com/main/a/20180207/17242172.shtml  (each node contains data about the SME that cannot be forged and tampered, which helps with SME financing, http://tech.pingan.com/en/paas_block.shtml )  </a:t>
            </a:r>
          </a:p>
          <a:p>
            <a:pPr defTabSz="931774">
              <a:defRPr/>
            </a:pPr>
            <a:endParaRPr lang="en-US" dirty="0"/>
          </a:p>
          <a:p>
            <a:pPr defTabSz="931774">
              <a:defRPr/>
            </a:pPr>
            <a:r>
              <a:rPr lang="en-US" dirty="0"/>
              <a:t>8. https://www.reuters.com/article/us-r3-blockchain/bank-backed-r3-launches-new-version-of-its-blockchain-idUSKCN1C80MS </a:t>
            </a:r>
          </a:p>
          <a:p>
            <a:pPr defTabSz="931774">
              <a:defRPr/>
            </a:pPr>
            <a:r>
              <a:rPr lang="en-US" dirty="0"/>
              <a:t>9. https://ripple.com/insights/ripplenet-grows-to-over-100-financial-institutions/ </a:t>
            </a:r>
          </a:p>
          <a:p>
            <a:pPr defTabSz="931774">
              <a:defRPr/>
            </a:pPr>
            <a:r>
              <a:rPr lang="en-US" dirty="0"/>
              <a:t>10. CB insights </a:t>
            </a:r>
          </a:p>
          <a:p>
            <a:pPr defTabSz="931774">
              <a:defRPr/>
            </a:pPr>
            <a:r>
              <a:rPr lang="en-US" dirty="0"/>
              <a:t>11. CB insights, Blockchain Investment Trends in Review</a:t>
            </a:r>
          </a:p>
          <a:p>
            <a:pPr defTabSz="931774">
              <a:defRPr/>
            </a:pPr>
            <a:r>
              <a:rPr lang="en-US" dirty="0"/>
              <a:t>12. Scientific America, Jan 2018 </a:t>
            </a:r>
          </a:p>
          <a:p>
            <a:pPr defTabSz="931774">
              <a:defRPr/>
            </a:pPr>
            <a:r>
              <a:rPr lang="en-US" dirty="0"/>
              <a:t>13. PwC. https://www.pwc.com/gx/en/industries/financial-services/assets/pwc-global-fintech-report-2017.pdf </a:t>
            </a:r>
          </a:p>
          <a:p>
            <a:pPr marL="232943" indent="-232943" defTabSz="931774">
              <a:buFontTx/>
              <a:buAutoNum type="arabicPeriod"/>
              <a:defRPr/>
            </a:pPr>
            <a:endParaRPr lang="en-US" dirty="0"/>
          </a:p>
          <a:p>
            <a:pPr marL="232943" indent="-232943" defTabSz="931774">
              <a:buFontTx/>
              <a:buAutoNum type="arabicPeriod"/>
              <a:defRPr/>
            </a:pPr>
            <a:endParaRPr lang="en-US" dirty="0"/>
          </a:p>
          <a:p>
            <a:pPr marL="232943" indent="-232943">
              <a:buAutoNum type="arabicPeriod"/>
            </a:pPr>
            <a:endParaRPr lang="en-US" dirty="0"/>
          </a:p>
        </p:txBody>
      </p:sp>
      <p:sp>
        <p:nvSpPr>
          <p:cNvPr id="4" name="Slide Number Placeholder 3"/>
          <p:cNvSpPr>
            <a:spLocks noGrp="1"/>
          </p:cNvSpPr>
          <p:nvPr>
            <p:ph type="sldNum" sz="quarter" idx="10"/>
          </p:nvPr>
        </p:nvSpPr>
        <p:spPr/>
        <p:txBody>
          <a:bodyPr/>
          <a:lstStyle/>
          <a:p>
            <a:fld id="{62C6965C-170E-4466-A55A-43E9C75600A2}" type="slidenum">
              <a:rPr lang="en-US" smtClean="0"/>
              <a:t>20</a:t>
            </a:fld>
            <a:endParaRPr lang="en-US"/>
          </a:p>
        </p:txBody>
      </p:sp>
    </p:spTree>
    <p:extLst>
      <p:ext uri="{BB962C8B-B14F-4D97-AF65-F5344CB8AC3E}">
        <p14:creationId xmlns:p14="http://schemas.microsoft.com/office/powerpoint/2010/main" val="101760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5766D-52D7-094D-AFF0-A68FF4B465A7}" type="slidenum">
              <a:rPr lang="en-US" smtClean="0"/>
              <a:t>4</a:t>
            </a:fld>
            <a:endParaRPr lang="en-US"/>
          </a:p>
        </p:txBody>
      </p:sp>
    </p:spTree>
    <p:extLst>
      <p:ext uri="{BB962C8B-B14F-4D97-AF65-F5344CB8AC3E}">
        <p14:creationId xmlns:p14="http://schemas.microsoft.com/office/powerpoint/2010/main" val="102964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74">
              <a:defRPr/>
            </a:pPr>
            <a:fld id="{0C75766D-52D7-094D-AFF0-A68FF4B465A7}" type="slidenum">
              <a:rPr lang="en-US">
                <a:solidFill>
                  <a:prstClr val="black"/>
                </a:solidFill>
                <a:latin typeface="Calibri" panose="020F0502020204030204"/>
              </a:rPr>
              <a:pPr defTabSz="931774">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516958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5766D-52D7-094D-AFF0-A68FF4B465A7}" type="slidenum">
              <a:rPr lang="en-US" smtClean="0"/>
              <a:t>6</a:t>
            </a:fld>
            <a:endParaRPr lang="en-US"/>
          </a:p>
        </p:txBody>
      </p:sp>
    </p:spTree>
    <p:extLst>
      <p:ext uri="{BB962C8B-B14F-4D97-AF65-F5344CB8AC3E}">
        <p14:creationId xmlns:p14="http://schemas.microsoft.com/office/powerpoint/2010/main" val="244446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5766D-52D7-094D-AFF0-A68FF4B465A7}" type="slidenum">
              <a:rPr lang="en-US" smtClean="0"/>
              <a:t>7</a:t>
            </a:fld>
            <a:endParaRPr lang="en-US"/>
          </a:p>
        </p:txBody>
      </p:sp>
    </p:spTree>
    <p:extLst>
      <p:ext uri="{BB962C8B-B14F-4D97-AF65-F5344CB8AC3E}">
        <p14:creationId xmlns:p14="http://schemas.microsoft.com/office/powerpoint/2010/main" val="360239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[‎26/‎03/‎2018 8:28 AM]  Yee Seng Chua:  </a:t>
            </a:r>
          </a:p>
          <a:p>
            <a:r>
              <a:rPr lang="en-US" dirty="0"/>
              <a:t>https://www.reuters.com/article/us-blockchain-jpmorgan/jpmorgan-mulls-spin-off-of-blockchain-project-quorum-sources-idUSKBN1GY36O </a:t>
            </a:r>
            <a:endParaRPr lang="en-SG" dirty="0"/>
          </a:p>
          <a:p>
            <a:r>
              <a:rPr lang="en-SG" dirty="0"/>
              <a:t> </a:t>
            </a:r>
          </a:p>
          <a:p>
            <a:r>
              <a:rPr lang="en-SG" dirty="0"/>
              <a:t> [‎26/‎03/‎2018 8:28 AM]  Yee Seng Chua:  </a:t>
            </a:r>
          </a:p>
          <a:p>
            <a:r>
              <a:rPr lang="en-US" dirty="0"/>
              <a:t>https://www.reuters.com/article/us-blockchain-jpmorgan/jpmorgan-mulls-spin-off-of-blockchain-project-quorum-sources-idUSKBN1GY36O </a:t>
            </a:r>
            <a:endParaRPr lang="en-SG" dirty="0"/>
          </a:p>
          <a:p>
            <a:r>
              <a:rPr lang="en-SG" dirty="0"/>
              <a:t> </a:t>
            </a:r>
          </a:p>
          <a:p>
            <a:r>
              <a:rPr lang="en-SG" dirty="0"/>
              <a:t> </a:t>
            </a:r>
          </a:p>
          <a:p>
            <a:endParaRPr lang="en-SG" dirty="0"/>
          </a:p>
          <a:p>
            <a:endParaRPr lang="en-SG" dirty="0"/>
          </a:p>
        </p:txBody>
      </p:sp>
      <p:sp>
        <p:nvSpPr>
          <p:cNvPr id="4" name="Slide Number Placeholder 3"/>
          <p:cNvSpPr>
            <a:spLocks noGrp="1"/>
          </p:cNvSpPr>
          <p:nvPr>
            <p:ph type="sldNum" sz="quarter" idx="10"/>
          </p:nvPr>
        </p:nvSpPr>
        <p:spPr/>
        <p:txBody>
          <a:bodyPr/>
          <a:lstStyle/>
          <a:p>
            <a:fld id="{0C75766D-52D7-094D-AFF0-A68FF4B465A7}" type="slidenum">
              <a:rPr lang="en-US" smtClean="0"/>
              <a:t>8</a:t>
            </a:fld>
            <a:endParaRPr lang="en-US"/>
          </a:p>
        </p:txBody>
      </p:sp>
    </p:spTree>
    <p:extLst>
      <p:ext uri="{BB962C8B-B14F-4D97-AF65-F5344CB8AC3E}">
        <p14:creationId xmlns:p14="http://schemas.microsoft.com/office/powerpoint/2010/main" val="138333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5766D-52D7-094D-AFF0-A68FF4B465A7}" type="slidenum">
              <a:rPr lang="en-US" smtClean="0"/>
              <a:t>9</a:t>
            </a:fld>
            <a:endParaRPr lang="en-US"/>
          </a:p>
        </p:txBody>
      </p:sp>
    </p:spTree>
    <p:extLst>
      <p:ext uri="{BB962C8B-B14F-4D97-AF65-F5344CB8AC3E}">
        <p14:creationId xmlns:p14="http://schemas.microsoft.com/office/powerpoint/2010/main" val="1875173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C75766D-52D7-094D-AFF0-A68FF4B465A7}" type="slidenum">
              <a:rPr lang="en-US" smtClean="0"/>
              <a:t>10</a:t>
            </a:fld>
            <a:endParaRPr lang="en-US"/>
          </a:p>
        </p:txBody>
      </p:sp>
    </p:spTree>
    <p:extLst>
      <p:ext uri="{BB962C8B-B14F-4D97-AF65-F5344CB8AC3E}">
        <p14:creationId xmlns:p14="http://schemas.microsoft.com/office/powerpoint/2010/main" val="150145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5766D-52D7-094D-AFF0-A68FF4B465A7}" type="slidenum">
              <a:rPr lang="en-US" smtClean="0"/>
              <a:t>11</a:t>
            </a:fld>
            <a:endParaRPr lang="en-US"/>
          </a:p>
        </p:txBody>
      </p:sp>
    </p:spTree>
    <p:extLst>
      <p:ext uri="{BB962C8B-B14F-4D97-AF65-F5344CB8AC3E}">
        <p14:creationId xmlns:p14="http://schemas.microsoft.com/office/powerpoint/2010/main" val="186311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F6338A-E5FF-1741-BF83-761EC90C2A26}" type="datetimeFigureOut">
              <a:rPr lang="en-US" smtClean="0"/>
              <a:t>26/03/2018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6338A-E5FF-1741-BF83-761EC90C2A26}" type="datetimeFigureOut">
              <a:rPr lang="en-US" smtClean="0"/>
              <a:t>26/03/2018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6338A-E5FF-1741-BF83-761EC90C2A26}" type="datetimeFigureOut">
              <a:rPr lang="en-US" smtClean="0"/>
              <a:t>26/03/2018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B004-B6D0-4398-AFA5-2A998730E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5D5F26-BC88-4382-B61F-6E05A3ED2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E519A3-F808-424F-B63D-C75191E17B6A}"/>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5" name="Footer Placeholder 4">
            <a:extLst>
              <a:ext uri="{FF2B5EF4-FFF2-40B4-BE49-F238E27FC236}">
                <a16:creationId xmlns:a16="http://schemas.microsoft.com/office/drawing/2014/main" id="{99AA382E-7478-495D-A0A5-37887E202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932CA-D7BD-4278-B0E6-44B298773538}"/>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3960119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141F-D535-45FA-BAD8-2FD0B6C2A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636D0-9A7F-48FB-8B64-3B06EAE03F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40422-B30A-4558-935E-3534762B63A6}"/>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5" name="Footer Placeholder 4">
            <a:extLst>
              <a:ext uri="{FF2B5EF4-FFF2-40B4-BE49-F238E27FC236}">
                <a16:creationId xmlns:a16="http://schemas.microsoft.com/office/drawing/2014/main" id="{FB993CDD-E422-4F46-B8D0-4306C0F0B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D7E6F-6C8F-4558-A581-630A4C22F3E4}"/>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2376009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1385-C369-40EB-A9EF-833C88FBCA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5568E7-2F6E-492D-8553-CB576DCC0A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70FF9E-C415-498E-B23F-7DE5D0C64513}"/>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5" name="Footer Placeholder 4">
            <a:extLst>
              <a:ext uri="{FF2B5EF4-FFF2-40B4-BE49-F238E27FC236}">
                <a16:creationId xmlns:a16="http://schemas.microsoft.com/office/drawing/2014/main" id="{F69F8A2F-585B-4225-8E92-92B71B587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44166-D794-4E36-80E4-56AF951265DB}"/>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2778841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0E6B-3CB2-4A3B-80E9-D2A207558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972FF-24CB-4360-904B-E2F5455ADE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A5BBE4-0D7A-4BCE-A608-A986E7B96F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473122-C8ED-4B9F-BCE4-2FEA32C698AB}"/>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6" name="Footer Placeholder 5">
            <a:extLst>
              <a:ext uri="{FF2B5EF4-FFF2-40B4-BE49-F238E27FC236}">
                <a16:creationId xmlns:a16="http://schemas.microsoft.com/office/drawing/2014/main" id="{26EE6005-1074-48D3-8DD5-BAB8E034FC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A4408F-E1EF-4A0B-A04F-D6B78A42F79A}"/>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2469114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1C2D-B5EE-4DCD-B570-9816FD3B2B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F46007-FA77-417C-BEF7-30B5480BA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2FEF23-54E0-4101-ABE3-DD56637527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D8C90-FF9F-494F-BE50-C759A6D35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AD814E-95E7-4118-8514-42FA4996C3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AD4657-AB0B-464E-9F36-2919B9F6D955}"/>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8" name="Footer Placeholder 7">
            <a:extLst>
              <a:ext uri="{FF2B5EF4-FFF2-40B4-BE49-F238E27FC236}">
                <a16:creationId xmlns:a16="http://schemas.microsoft.com/office/drawing/2014/main" id="{AC5DDF95-8B6D-4088-8BD3-E51A150D4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22045B-0D11-4393-8ABD-DDBAB8B6C7AC}"/>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1568317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7ABC-429F-4EA0-9BD2-5A46F8D6B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2C7F25-9132-4FD6-932F-82BE7CDB3FC8}"/>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4" name="Footer Placeholder 3">
            <a:extLst>
              <a:ext uri="{FF2B5EF4-FFF2-40B4-BE49-F238E27FC236}">
                <a16:creationId xmlns:a16="http://schemas.microsoft.com/office/drawing/2014/main" id="{F8A76F7A-F069-4F66-B0EB-A32DA2A1E6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B57A09-B12C-474D-B77E-935DE2B2BA6D}"/>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3220015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04E06E-1A66-4A52-B94F-5E2E0D4EEA8E}"/>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3" name="Footer Placeholder 2">
            <a:extLst>
              <a:ext uri="{FF2B5EF4-FFF2-40B4-BE49-F238E27FC236}">
                <a16:creationId xmlns:a16="http://schemas.microsoft.com/office/drawing/2014/main" id="{A32F634D-101B-45C2-820B-A768637701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76D456-C8BB-488A-BA3F-AA5007E7D488}"/>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1995373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5E29-1DA8-488B-8746-EF6073DB5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AF20F2-54CC-43C9-99FC-6EF866C16E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0D60E-01EF-4FA8-83E6-F3B62C44E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FCB2BF-0A5C-42B9-B92E-277871D164B6}"/>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6" name="Footer Placeholder 5">
            <a:extLst>
              <a:ext uri="{FF2B5EF4-FFF2-40B4-BE49-F238E27FC236}">
                <a16:creationId xmlns:a16="http://schemas.microsoft.com/office/drawing/2014/main" id="{69F944AA-2E55-40E2-AEB8-B2FB82B77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B1D0D-7731-4BE1-9F7C-CB826AA54245}"/>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18047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6338A-E5FF-1741-BF83-761EC90C2A26}" type="datetimeFigureOut">
              <a:rPr lang="en-US" smtClean="0"/>
              <a:t>26/03/2018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4B19-42B7-4EFE-AF06-8CFC8FBC9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5E95CF-207E-4731-811B-544F0E57D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45E06B-90EF-4710-A1CF-E010C14E9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10B4BE-BC08-4028-9E0C-0475DE4D5784}"/>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6" name="Footer Placeholder 5">
            <a:extLst>
              <a:ext uri="{FF2B5EF4-FFF2-40B4-BE49-F238E27FC236}">
                <a16:creationId xmlns:a16="http://schemas.microsoft.com/office/drawing/2014/main" id="{E18E28A3-9F40-4D47-83E2-5BB2DF9BB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5CDA6-C6D0-4ECC-8552-EF8588BA55C9}"/>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39374622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FC7B-C2BB-4D8D-B574-2DD4BE3C3E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BA34C1-B501-4525-A4D9-FBF1D7C39D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AC51B-F237-4724-8DAD-B1580AA1186C}"/>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5" name="Footer Placeholder 4">
            <a:extLst>
              <a:ext uri="{FF2B5EF4-FFF2-40B4-BE49-F238E27FC236}">
                <a16:creationId xmlns:a16="http://schemas.microsoft.com/office/drawing/2014/main" id="{A8B799FB-0AB0-4568-AC73-BF6FEB603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ED729-7CF9-4CA2-802D-353E73FE06DC}"/>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1259990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B0EDA-ADE0-402B-A1BD-897B62CD63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EDE50C-5160-4E9A-88CE-9462CF04335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C575D-5F67-411C-83F4-4529A82B1A37}"/>
              </a:ext>
            </a:extLst>
          </p:cNvPr>
          <p:cNvSpPr>
            <a:spLocks noGrp="1"/>
          </p:cNvSpPr>
          <p:nvPr>
            <p:ph type="dt" sz="half" idx="10"/>
          </p:nvPr>
        </p:nvSpPr>
        <p:spPr/>
        <p:txBody>
          <a:bodyPr/>
          <a:lstStyle/>
          <a:p>
            <a:fld id="{C70D11F6-CE76-4C77-A6FC-74D22A406E3D}" type="datetimeFigureOut">
              <a:rPr lang="en-US" smtClean="0"/>
              <a:t>26/03/2018</a:t>
            </a:fld>
            <a:endParaRPr lang="en-US"/>
          </a:p>
        </p:txBody>
      </p:sp>
      <p:sp>
        <p:nvSpPr>
          <p:cNvPr id="5" name="Footer Placeholder 4">
            <a:extLst>
              <a:ext uri="{FF2B5EF4-FFF2-40B4-BE49-F238E27FC236}">
                <a16:creationId xmlns:a16="http://schemas.microsoft.com/office/drawing/2014/main" id="{5F104F7F-3029-43A0-8F9A-3C15C3C61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E4A31-2787-45B2-89F6-8C5A28AA4B58}"/>
              </a:ext>
            </a:extLst>
          </p:cNvPr>
          <p:cNvSpPr>
            <a:spLocks noGrp="1"/>
          </p:cNvSpPr>
          <p:nvPr>
            <p:ph type="sldNum" sz="quarter" idx="12"/>
          </p:nvPr>
        </p:nvSpPr>
        <p:spPr/>
        <p:txBody>
          <a:bodyPr/>
          <a:lstStyle/>
          <a:p>
            <a:fld id="{BE1A602C-9D12-4374-B6D4-AC12BC11E812}" type="slidenum">
              <a:rPr lang="en-US" smtClean="0"/>
              <a:t>‹#›</a:t>
            </a:fld>
            <a:endParaRPr lang="en-US"/>
          </a:p>
        </p:txBody>
      </p:sp>
    </p:spTree>
    <p:extLst>
      <p:ext uri="{BB962C8B-B14F-4D97-AF65-F5344CB8AC3E}">
        <p14:creationId xmlns:p14="http://schemas.microsoft.com/office/powerpoint/2010/main" val="2858351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Animated Layout">
    <p:spTree>
      <p:nvGrpSpPr>
        <p:cNvPr id="1" name=""/>
        <p:cNvGrpSpPr/>
        <p:nvPr/>
      </p:nvGrpSpPr>
      <p:grpSpPr>
        <a:xfrm>
          <a:off x="0" y="0"/>
          <a:ext cx="0" cy="0"/>
          <a:chOff x="0" y="0"/>
          <a:chExt cx="0" cy="0"/>
        </a:xfrm>
      </p:grpSpPr>
      <p:cxnSp>
        <p:nvCxnSpPr>
          <p:cNvPr id="17" name="Straight Connector 16"/>
          <p:cNvCxnSpPr/>
          <p:nvPr userDrawn="1"/>
        </p:nvCxnSpPr>
        <p:spPr>
          <a:xfrm>
            <a:off x="616887" y="1543537"/>
            <a:ext cx="0" cy="1936671"/>
          </a:xfrm>
          <a:prstGeom prst="line">
            <a:avLst/>
          </a:prstGeom>
          <a:ln w="38100">
            <a:solidFill>
              <a:srgbClr val="FF5D5D"/>
            </a:solidFill>
          </a:ln>
        </p:spPr>
        <p:style>
          <a:lnRef idx="1">
            <a:schemeClr val="accent1"/>
          </a:lnRef>
          <a:fillRef idx="0">
            <a:schemeClr val="accent1"/>
          </a:fillRef>
          <a:effectRef idx="0">
            <a:schemeClr val="accent1"/>
          </a:effectRef>
          <a:fontRef idx="minor">
            <a:schemeClr val="tx1"/>
          </a:fontRef>
        </p:style>
      </p:cxnSp>
      <p:sp>
        <p:nvSpPr>
          <p:cNvPr id="19" name="Title 18"/>
          <p:cNvSpPr>
            <a:spLocks noGrp="1"/>
          </p:cNvSpPr>
          <p:nvPr>
            <p:ph type="title" hasCustomPrompt="1"/>
          </p:nvPr>
        </p:nvSpPr>
        <p:spPr>
          <a:xfrm>
            <a:off x="609600" y="275167"/>
            <a:ext cx="10972800" cy="1143000"/>
          </a:xfrm>
          <a:prstGeom prst="rect">
            <a:avLst/>
          </a:prstGeom>
        </p:spPr>
        <p:txBody>
          <a:bodyPr/>
          <a:lstStyle>
            <a:lvl1pPr>
              <a:defRPr sz="3733" b="1" spc="0">
                <a:solidFill>
                  <a:srgbClr val="3D3D3D"/>
                </a:solidFill>
                <a:latin typeface="Arial Black" panose="020B0A04020102020204" pitchFamily="34" charset="0"/>
                <a:ea typeface="Segoe UI" panose="020B0502040204020203" pitchFamily="34" charset="0"/>
                <a:cs typeface="Segoe UI" panose="020B0502040204020203" pitchFamily="34" charset="0"/>
              </a:defRPr>
            </a:lvl1pPr>
          </a:lstStyle>
          <a:p>
            <a:r>
              <a:rPr lang="en-US" dirty="0"/>
              <a:t>Click to edit title</a:t>
            </a:r>
          </a:p>
        </p:txBody>
      </p:sp>
      <p:sp>
        <p:nvSpPr>
          <p:cNvPr id="18" name="Text Placeholder 7"/>
          <p:cNvSpPr>
            <a:spLocks noGrp="1"/>
          </p:cNvSpPr>
          <p:nvPr>
            <p:ph type="body" sz="quarter" idx="13"/>
          </p:nvPr>
        </p:nvSpPr>
        <p:spPr>
          <a:xfrm>
            <a:off x="719301" y="1534353"/>
            <a:ext cx="10960100" cy="4199467"/>
          </a:xfrm>
          <a:prstGeom prst="rect">
            <a:avLst/>
          </a:prstGeom>
        </p:spPr>
        <p:txBody>
          <a:bodyPr/>
          <a:lstStyle>
            <a:lvl1pPr>
              <a:defRPr sz="3733">
                <a:solidFill>
                  <a:srgbClr val="3D3D3D"/>
                </a:solidFill>
                <a:latin typeface="Segoe UI" panose="020B0502040204020203" pitchFamily="34" charset="0"/>
                <a:ea typeface="Segoe UI" panose="020B0502040204020203" pitchFamily="34" charset="0"/>
                <a:cs typeface="Segoe UI" panose="020B0502040204020203" pitchFamily="34" charset="0"/>
              </a:defRPr>
            </a:lvl1pPr>
            <a:lvl2pPr>
              <a:defRPr sz="3200">
                <a:solidFill>
                  <a:srgbClr val="3D3D3D"/>
                </a:solidFill>
                <a:latin typeface="Segoe UI" panose="020B0502040204020203" pitchFamily="34" charset="0"/>
                <a:ea typeface="Segoe UI" panose="020B0502040204020203" pitchFamily="34" charset="0"/>
                <a:cs typeface="Segoe UI" panose="020B0502040204020203" pitchFamily="34" charset="0"/>
              </a:defRPr>
            </a:lvl2pPr>
            <a:lvl3pPr>
              <a:defRPr sz="2667">
                <a:solidFill>
                  <a:srgbClr val="3D3D3D"/>
                </a:solidFill>
                <a:latin typeface="Segoe UI" panose="020B0502040204020203" pitchFamily="34" charset="0"/>
                <a:ea typeface="Segoe UI" panose="020B0502040204020203" pitchFamily="34" charset="0"/>
                <a:cs typeface="Segoe UI" panose="020B0502040204020203" pitchFamily="34" charset="0"/>
              </a:defRPr>
            </a:lvl3pPr>
            <a:lvl4pPr>
              <a:defRPr sz="2400">
                <a:solidFill>
                  <a:srgbClr val="3D3D3D"/>
                </a:solidFill>
                <a:latin typeface="Segoe UI" panose="020B0502040204020203" pitchFamily="34" charset="0"/>
                <a:ea typeface="Segoe UI" panose="020B0502040204020203" pitchFamily="34" charset="0"/>
                <a:cs typeface="Segoe UI" panose="020B0502040204020203" pitchFamily="34" charset="0"/>
              </a:defRPr>
            </a:lvl4pPr>
            <a:lvl5pPr>
              <a:defRPr sz="2400">
                <a:solidFill>
                  <a:srgbClr val="3D3D3D"/>
                </a:soli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56796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par>
                                <p:cTn id="8" presetID="2" presetClass="entr" presetSubtype="2" fill="hold" grpId="0" nodeType="withEffect">
                                  <p:stCondLst>
                                    <p:cond delay="50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500" fill="hold"/>
                                        <p:tgtEl>
                                          <p:spTgt spid="19"/>
                                        </p:tgtEl>
                                        <p:attrNameLst>
                                          <p:attrName>ppt_x</p:attrName>
                                        </p:attrNameLst>
                                      </p:cBhvr>
                                      <p:tavLst>
                                        <p:tav tm="0">
                                          <p:val>
                                            <p:strVal val="1+#ppt_w/2"/>
                                          </p:val>
                                        </p:tav>
                                        <p:tav tm="100000">
                                          <p:val>
                                            <p:strVal val="#ppt_x"/>
                                          </p:val>
                                        </p:tav>
                                      </p:tavLst>
                                    </p:anim>
                                    <p:anim calcmode="lin" valueType="num">
                                      <p:cBhvr additive="base">
                                        <p:cTn id="1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with body text">
    <p:spTree>
      <p:nvGrpSpPr>
        <p:cNvPr id="1" name=""/>
        <p:cNvGrpSpPr/>
        <p:nvPr/>
      </p:nvGrpSpPr>
      <p:grpSpPr>
        <a:xfrm>
          <a:off x="0" y="0"/>
          <a:ext cx="0" cy="0"/>
          <a:chOff x="0" y="0"/>
          <a:chExt cx="0" cy="0"/>
        </a:xfrm>
      </p:grpSpPr>
      <p:sp>
        <p:nvSpPr>
          <p:cNvPr id="3" name="Title 9"/>
          <p:cNvSpPr>
            <a:spLocks noGrp="1"/>
          </p:cNvSpPr>
          <p:nvPr>
            <p:ph type="title" hasCustomPrompt="1"/>
          </p:nvPr>
        </p:nvSpPr>
        <p:spPr>
          <a:xfrm>
            <a:off x="609600" y="275168"/>
            <a:ext cx="9235440" cy="867833"/>
          </a:xfrm>
          <a:prstGeom prst="rect">
            <a:avLst/>
          </a:prstGeom>
        </p:spPr>
        <p:txBody>
          <a:bodyPr/>
          <a:lstStyle>
            <a:lvl1pPr>
              <a:defRPr sz="3733" b="1" spc="0">
                <a:solidFill>
                  <a:srgbClr val="3D3D3D"/>
                </a:solidFill>
                <a:latin typeface="Arial Black" panose="020B0A04020102020204" pitchFamily="34" charset="0"/>
                <a:ea typeface="Segoe UI" panose="020B0502040204020203" pitchFamily="34" charset="0"/>
                <a:cs typeface="Segoe UI" panose="020B0502040204020203" pitchFamily="34" charset="0"/>
              </a:defRPr>
            </a:lvl1pPr>
          </a:lstStyle>
          <a:p>
            <a:r>
              <a:rPr lang="en-US" dirty="0"/>
              <a:t>Click to edit title</a:t>
            </a:r>
          </a:p>
        </p:txBody>
      </p:sp>
      <p:sp>
        <p:nvSpPr>
          <p:cNvPr id="8" name="Text Placeholder 7"/>
          <p:cNvSpPr>
            <a:spLocks noGrp="1"/>
          </p:cNvSpPr>
          <p:nvPr>
            <p:ph type="body" sz="quarter" idx="13"/>
          </p:nvPr>
        </p:nvSpPr>
        <p:spPr>
          <a:xfrm>
            <a:off x="615951" y="1686984"/>
            <a:ext cx="10960100" cy="4199467"/>
          </a:xfrm>
          <a:prstGeom prst="rect">
            <a:avLst/>
          </a:prstGeom>
        </p:spPr>
        <p:txBody>
          <a:bodyPr/>
          <a:lstStyle>
            <a:lvl1pPr>
              <a:defRPr sz="3733">
                <a:solidFill>
                  <a:srgbClr val="3D3D3D"/>
                </a:solidFill>
                <a:latin typeface="Arial" panose="020B0604020202020204" pitchFamily="34" charset="0"/>
                <a:ea typeface="Segoe UI" panose="020B0502040204020203" pitchFamily="34" charset="0"/>
                <a:cs typeface="Arial" panose="020B0604020202020204" pitchFamily="34" charset="0"/>
              </a:defRPr>
            </a:lvl1pPr>
            <a:lvl2pPr>
              <a:defRPr sz="3200">
                <a:solidFill>
                  <a:srgbClr val="3D3D3D"/>
                </a:solidFill>
                <a:latin typeface="Arial" panose="020B0604020202020204" pitchFamily="34" charset="0"/>
                <a:ea typeface="Segoe UI" panose="020B0502040204020203" pitchFamily="34" charset="0"/>
                <a:cs typeface="Arial" panose="020B0604020202020204" pitchFamily="34" charset="0"/>
              </a:defRPr>
            </a:lvl2pPr>
            <a:lvl3pPr>
              <a:defRPr sz="2667">
                <a:solidFill>
                  <a:srgbClr val="3D3D3D"/>
                </a:solidFill>
                <a:latin typeface="Arial" panose="020B0604020202020204" pitchFamily="34" charset="0"/>
                <a:ea typeface="Segoe UI" panose="020B0502040204020203" pitchFamily="34" charset="0"/>
                <a:cs typeface="Arial" panose="020B0604020202020204" pitchFamily="34" charset="0"/>
              </a:defRPr>
            </a:lvl3pPr>
            <a:lvl4pPr>
              <a:defRPr sz="2400">
                <a:solidFill>
                  <a:srgbClr val="3D3D3D"/>
                </a:solidFill>
                <a:latin typeface="Arial" panose="020B0604020202020204" pitchFamily="34" charset="0"/>
                <a:ea typeface="Segoe UI" panose="020B0502040204020203" pitchFamily="34" charset="0"/>
                <a:cs typeface="Arial" panose="020B0604020202020204" pitchFamily="34" charset="0"/>
              </a:defRPr>
            </a:lvl4pPr>
            <a:lvl5pPr>
              <a:defRPr sz="2400">
                <a:solidFill>
                  <a:srgbClr val="3D3D3D"/>
                </a:solidFill>
                <a:latin typeface="Arial" panose="020B0604020202020204" pitchFamily="34" charset="0"/>
                <a:ea typeface="Segoe UI" panose="020B0502040204020203"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384487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F6338A-E5FF-1741-BF83-761EC90C2A26}" type="datetimeFigureOut">
              <a:rPr lang="en-US" smtClean="0"/>
              <a:t>26/03/2018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F6338A-E5FF-1741-BF83-761EC90C2A26}" type="datetimeFigureOut">
              <a:rPr lang="en-US" smtClean="0"/>
              <a:t>26/03/2018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F6338A-E5FF-1741-BF83-761EC90C2A26}" type="datetimeFigureOut">
              <a:rPr lang="en-US" smtClean="0"/>
              <a:t>26/03/2018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F6338A-E5FF-1741-BF83-761EC90C2A26}" type="datetimeFigureOut">
              <a:rPr lang="en-US" smtClean="0"/>
              <a:t>26/03/2018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6338A-E5FF-1741-BF83-761EC90C2A26}" type="datetimeFigureOut">
              <a:rPr lang="en-US" smtClean="0"/>
              <a:t>26/03/2018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F6338A-E5FF-1741-BF83-761EC90C2A26}" type="datetimeFigureOut">
              <a:rPr lang="en-US" smtClean="0"/>
              <a:t>26/03/2018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F6338A-E5FF-1741-BF83-761EC90C2A26}" type="datetimeFigureOut">
              <a:rPr lang="en-US" smtClean="0"/>
              <a:t>26/03/2018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51D2D-A5E3-1B4D-8AB7-15D26B299769}"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6338A-E5FF-1741-BF83-761EC90C2A26}" type="datetimeFigureOut">
              <a:rPr lang="en-US" smtClean="0"/>
              <a:t>26/03/2018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51D2D-A5E3-1B4D-8AB7-15D26B299769}"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F72D3D-4BD5-4E60-A34A-C7A798BC09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04D71E-F56D-4945-885A-6B890A37F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26E00-BFF1-4FB8-BD74-A13678714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D11F6-CE76-4C77-A6FC-74D22A406E3D}" type="datetimeFigureOut">
              <a:rPr lang="en-US" smtClean="0"/>
              <a:t>26/03/2018</a:t>
            </a:fld>
            <a:endParaRPr lang="en-US"/>
          </a:p>
        </p:txBody>
      </p:sp>
      <p:sp>
        <p:nvSpPr>
          <p:cNvPr id="5" name="Footer Placeholder 4">
            <a:extLst>
              <a:ext uri="{FF2B5EF4-FFF2-40B4-BE49-F238E27FC236}">
                <a16:creationId xmlns:a16="http://schemas.microsoft.com/office/drawing/2014/main" id="{937C4778-7456-4817-A884-C24A458E4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C8EA0B-4FD1-45CB-88A2-98AF55E45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A602C-9D12-4374-B6D4-AC12BC11E812}" type="slidenum">
              <a:rPr lang="en-US" smtClean="0"/>
              <a:t>‹#›</a:t>
            </a:fld>
            <a:endParaRPr lang="en-US"/>
          </a:p>
        </p:txBody>
      </p:sp>
    </p:spTree>
    <p:extLst>
      <p:ext uri="{BB962C8B-B14F-4D97-AF65-F5344CB8AC3E}">
        <p14:creationId xmlns:p14="http://schemas.microsoft.com/office/powerpoint/2010/main" val="40374793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png"/><Relationship Id="rId4" Type="http://schemas.openxmlformats.org/officeDocument/2006/relationships/image" Target="../media/image8.svg"/><Relationship Id="rId9" Type="http://schemas.openxmlformats.org/officeDocument/2006/relationships/image" Target="../media/image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svg"/><Relationship Id="rId2" Type="http://schemas.openxmlformats.org/officeDocument/2006/relationships/image" Target="../media/image31.pn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6.svg"/><Relationship Id="rId3" Type="http://schemas.openxmlformats.org/officeDocument/2006/relationships/image" Target="../media/image35.png"/><Relationship Id="rId7" Type="http://schemas.microsoft.com/office/2007/relationships/hdphoto" Target="../media/hdphoto3.wdp"/><Relationship Id="rId12"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7.png"/><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9.png"/><Relationship Id="rId4" Type="http://schemas.microsoft.com/office/2007/relationships/hdphoto" Target="../media/hdphoto2.wdp"/><Relationship Id="rId9"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1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2.sv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3.emf"/><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2.png"/><Relationship Id="rId10" Type="http://schemas.openxmlformats.org/officeDocument/2006/relationships/hyperlink" Target="http://www.bitsonblocks.net/" TargetMode="External"/><Relationship Id="rId4" Type="http://schemas.openxmlformats.org/officeDocument/2006/relationships/image" Target="../media/image6.sv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6.png"/><Relationship Id="rId11" Type="http://schemas.openxmlformats.org/officeDocument/2006/relationships/image" Target="../media/image6.svg"/><Relationship Id="rId5" Type="http://schemas.openxmlformats.org/officeDocument/2006/relationships/image" Target="../media/image15.pn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sv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lum bright="70000" contrast="-70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t="3017"/>
          <a:stretch/>
        </p:blipFill>
        <p:spPr>
          <a:xfrm>
            <a:off x="20" y="10"/>
            <a:ext cx="12191980" cy="6857990"/>
          </a:xfrm>
          <a:prstGeom prst="rect">
            <a:avLst/>
          </a:prstGeom>
        </p:spPr>
      </p:pic>
      <p:sp>
        <p:nvSpPr>
          <p:cNvPr id="2" name="TextBox 1">
            <a:extLst>
              <a:ext uri="{FF2B5EF4-FFF2-40B4-BE49-F238E27FC236}">
                <a16:creationId xmlns:a16="http://schemas.microsoft.com/office/drawing/2014/main" id="{4A8FF549-5273-4777-BD60-B932C2F1FFE1}"/>
              </a:ext>
            </a:extLst>
          </p:cNvPr>
          <p:cNvSpPr txBox="1"/>
          <p:nvPr/>
        </p:nvSpPr>
        <p:spPr>
          <a:xfrm>
            <a:off x="581177" y="802967"/>
            <a:ext cx="6694653" cy="1200329"/>
          </a:xfrm>
          <a:prstGeom prst="rect">
            <a:avLst/>
          </a:prstGeom>
          <a:noFill/>
        </p:spPr>
        <p:txBody>
          <a:bodyPr wrap="none" rtlCol="0">
            <a:spAutoFit/>
          </a:bodyPr>
          <a:lstStyle/>
          <a:p>
            <a:r>
              <a:rPr lang="en-GB" sz="3600" dirty="0">
                <a:latin typeface="Tahoma" panose="020B0604030504040204" pitchFamily="34" charset="0"/>
                <a:ea typeface="Tahoma" panose="020B0604030504040204" pitchFamily="34" charset="0"/>
                <a:cs typeface="Tahoma" panose="020B0604030504040204" pitchFamily="34" charset="0"/>
              </a:rPr>
              <a:t>GROUP </a:t>
            </a:r>
            <a:r>
              <a:rPr lang="en-GB" sz="3600" dirty="0">
                <a:solidFill>
                  <a:srgbClr val="FF0000"/>
                </a:solidFill>
                <a:latin typeface="Tahoma" panose="020B0604030504040204" pitchFamily="34" charset="0"/>
                <a:ea typeface="Tahoma" panose="020B0604030504040204" pitchFamily="34" charset="0"/>
                <a:cs typeface="Tahoma" panose="020B0604030504040204" pitchFamily="34" charset="0"/>
              </a:rPr>
              <a:t>INNOVATION</a:t>
            </a:r>
            <a:r>
              <a:rPr lang="en-GB" sz="3600" dirty="0">
                <a:latin typeface="Tahoma" panose="020B0604030504040204" pitchFamily="34" charset="0"/>
                <a:ea typeface="Tahoma" panose="020B0604030504040204" pitchFamily="34" charset="0"/>
                <a:cs typeface="Tahoma" panose="020B0604030504040204" pitchFamily="34" charset="0"/>
              </a:rPr>
              <a:t> COUNCIL </a:t>
            </a:r>
          </a:p>
          <a:p>
            <a:r>
              <a:rPr lang="en-GB" sz="3600" dirty="0">
                <a:latin typeface="Tahoma" panose="020B0604030504040204" pitchFamily="34" charset="0"/>
                <a:ea typeface="Tahoma" panose="020B0604030504040204" pitchFamily="34" charset="0"/>
                <a:cs typeface="Tahoma" panose="020B0604030504040204" pitchFamily="34" charset="0"/>
              </a:rPr>
              <a:t>– march 2018</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2127981E-6811-4F3C-BBD4-226AA409FF32}"/>
              </a:ext>
            </a:extLst>
          </p:cNvPr>
          <p:cNvSpPr txBox="1"/>
          <p:nvPr/>
        </p:nvSpPr>
        <p:spPr>
          <a:xfrm>
            <a:off x="2199770" y="3101618"/>
            <a:ext cx="8422177" cy="1569660"/>
          </a:xfrm>
          <a:prstGeom prst="rect">
            <a:avLst/>
          </a:prstGeom>
          <a:noFill/>
        </p:spPr>
        <p:txBody>
          <a:bodyPr wrap="none" rtlCol="0">
            <a:spAutoFit/>
          </a:bodyPr>
          <a:lstStyle/>
          <a:p>
            <a:r>
              <a:rPr lang="en-GB" sz="4800" dirty="0">
                <a:solidFill>
                  <a:srgbClr val="FF0000"/>
                </a:solidFill>
                <a:latin typeface="Tahoma" panose="020B0604030504040204" pitchFamily="34" charset="0"/>
                <a:ea typeface="Tahoma" panose="020B0604030504040204" pitchFamily="34" charset="0"/>
                <a:cs typeface="Tahoma" panose="020B0604030504040204" pitchFamily="34" charset="0"/>
              </a:rPr>
              <a:t>Blockchain</a:t>
            </a:r>
            <a:r>
              <a:rPr lang="en-GB" sz="4800" dirty="0">
                <a:latin typeface="Tahoma" panose="020B0604030504040204" pitchFamily="34" charset="0"/>
                <a:ea typeface="Tahoma" panose="020B0604030504040204" pitchFamily="34" charset="0"/>
                <a:cs typeface="Tahoma" panose="020B0604030504040204" pitchFamily="34" charset="0"/>
              </a:rPr>
              <a:t> and </a:t>
            </a:r>
          </a:p>
          <a:p>
            <a:r>
              <a:rPr lang="en-GB" sz="4800" dirty="0">
                <a:latin typeface="Tahoma" panose="020B0604030504040204" pitchFamily="34" charset="0"/>
                <a:ea typeface="Tahoma" panose="020B0604030504040204" pitchFamily="34" charset="0"/>
                <a:cs typeface="Tahoma" panose="020B0604030504040204" pitchFamily="34" charset="0"/>
              </a:rPr>
              <a:t>Distributed Ledger Technology</a:t>
            </a:r>
          </a:p>
        </p:txBody>
      </p:sp>
      <p:pic>
        <p:nvPicPr>
          <p:cNvPr id="9" name="Picture 8">
            <a:extLst>
              <a:ext uri="{FF2B5EF4-FFF2-40B4-BE49-F238E27FC236}">
                <a16:creationId xmlns:a16="http://schemas.microsoft.com/office/drawing/2014/main" id="{2530A285-EB6C-447E-AB02-851DC47CDDAD}"/>
              </a:ext>
            </a:extLst>
          </p:cNvPr>
          <p:cNvPicPr>
            <a:picLocks noChangeAspect="1"/>
          </p:cNvPicPr>
          <p:nvPr/>
        </p:nvPicPr>
        <p:blipFill>
          <a:blip r:embed="rId4"/>
          <a:stretch>
            <a:fillRect/>
          </a:stretch>
        </p:blipFill>
        <p:spPr>
          <a:xfrm>
            <a:off x="660007" y="509523"/>
            <a:ext cx="999831" cy="292633"/>
          </a:xfrm>
          <a:prstGeom prst="rect">
            <a:avLst/>
          </a:prstGeom>
        </p:spPr>
      </p:pic>
    </p:spTree>
    <p:extLst>
      <p:ext uri="{BB962C8B-B14F-4D97-AF65-F5344CB8AC3E}">
        <p14:creationId xmlns:p14="http://schemas.microsoft.com/office/powerpoint/2010/main" val="118016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D4ECE13-3CB1-4190-95A4-73774568E5A0}"/>
              </a:ext>
            </a:extLst>
          </p:cNvPr>
          <p:cNvGraphicFramePr>
            <a:graphicFrameLocks noGrp="1"/>
          </p:cNvGraphicFramePr>
          <p:nvPr>
            <p:extLst/>
          </p:nvPr>
        </p:nvGraphicFramePr>
        <p:xfrm>
          <a:off x="649015" y="1154243"/>
          <a:ext cx="11298146" cy="5140410"/>
        </p:xfrm>
        <a:graphic>
          <a:graphicData uri="http://schemas.openxmlformats.org/drawingml/2006/table">
            <a:tbl>
              <a:tblPr firstRow="1" bandRow="1">
                <a:tableStyleId>{073A0DAA-6AF3-43AB-8588-CEC1D06C72B9}</a:tableStyleId>
              </a:tblPr>
              <a:tblGrid>
                <a:gridCol w="288067">
                  <a:extLst>
                    <a:ext uri="{9D8B030D-6E8A-4147-A177-3AD203B41FA5}">
                      <a16:colId xmlns:a16="http://schemas.microsoft.com/office/drawing/2014/main" val="991699130"/>
                    </a:ext>
                  </a:extLst>
                </a:gridCol>
                <a:gridCol w="1252530">
                  <a:extLst>
                    <a:ext uri="{9D8B030D-6E8A-4147-A177-3AD203B41FA5}">
                      <a16:colId xmlns:a16="http://schemas.microsoft.com/office/drawing/2014/main" val="375428454"/>
                    </a:ext>
                  </a:extLst>
                </a:gridCol>
                <a:gridCol w="1998619">
                  <a:extLst>
                    <a:ext uri="{9D8B030D-6E8A-4147-A177-3AD203B41FA5}">
                      <a16:colId xmlns:a16="http://schemas.microsoft.com/office/drawing/2014/main" val="2616537050"/>
                    </a:ext>
                  </a:extLst>
                </a:gridCol>
                <a:gridCol w="3065276">
                  <a:extLst>
                    <a:ext uri="{9D8B030D-6E8A-4147-A177-3AD203B41FA5}">
                      <a16:colId xmlns:a16="http://schemas.microsoft.com/office/drawing/2014/main" val="2132034995"/>
                    </a:ext>
                  </a:extLst>
                </a:gridCol>
                <a:gridCol w="2640001">
                  <a:extLst>
                    <a:ext uri="{9D8B030D-6E8A-4147-A177-3AD203B41FA5}">
                      <a16:colId xmlns:a16="http://schemas.microsoft.com/office/drawing/2014/main" val="1517781058"/>
                    </a:ext>
                  </a:extLst>
                </a:gridCol>
                <a:gridCol w="2053653">
                  <a:extLst>
                    <a:ext uri="{9D8B030D-6E8A-4147-A177-3AD203B41FA5}">
                      <a16:colId xmlns:a16="http://schemas.microsoft.com/office/drawing/2014/main" val="79452784"/>
                    </a:ext>
                  </a:extLst>
                </a:gridCol>
              </a:tblGrid>
              <a:tr h="483100">
                <a:tc>
                  <a:txBody>
                    <a:bodyPr/>
                    <a:lstStyle/>
                    <a:p>
                      <a:endParaRPr lang="en-US" sz="1400" dirty="0">
                        <a:latin typeface="Calibri" panose="020F0502020204030204" pitchFamily="34" charset="0"/>
                      </a:endParaRPr>
                    </a:p>
                  </a:txBody>
                  <a:tcPr>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alibri" panose="020F0502020204030204" pitchFamily="34" charset="0"/>
                        </a:rPr>
                        <a:t>Initiatives</a:t>
                      </a:r>
                    </a:p>
                  </a:txBody>
                  <a:tcPr anchor="ctr">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alibri" panose="020F0502020204030204" pitchFamily="34" charset="0"/>
                        </a:rPr>
                        <a:t>Category</a:t>
                      </a:r>
                    </a:p>
                  </a:txBody>
                  <a:tcPr anchor="ctr">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alibri" panose="020F0502020204030204" pitchFamily="34" charset="0"/>
                        </a:rPr>
                        <a:t>What is it about</a:t>
                      </a:r>
                    </a:p>
                  </a:txBody>
                  <a:tcPr anchor="ctr">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alibri" panose="020F0502020204030204" pitchFamily="34" charset="0"/>
                        </a:rPr>
                        <a:t>What problem does it try to solve?</a:t>
                      </a:r>
                    </a:p>
                  </a:txBody>
                  <a:tcPr anchor="ctr">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alibri" panose="020F0502020204030204" pitchFamily="34" charset="0"/>
                        </a:rPr>
                        <a:t>Current Stage</a:t>
                      </a:r>
                    </a:p>
                  </a:txBody>
                  <a:tcPr anchor="ctr">
                    <a:lnL w="12700" cmpd="sng">
                      <a:noFill/>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4426713"/>
                  </a:ext>
                </a:extLst>
              </a:tr>
              <a:tr h="824831">
                <a:tc>
                  <a:txBody>
                    <a:bodyPr/>
                    <a:lstStyle/>
                    <a:p>
                      <a:r>
                        <a:rPr lang="en-US" sz="1400" dirty="0">
                          <a:latin typeface="Calibri" panose="020F0502020204030204" pitchFamily="34" charset="0"/>
                        </a:rPr>
                        <a:t>1</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Trade Safe</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Trade related</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A blockchain platform to share trade finance invoice data confidentially between banks</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Detect and arrests fraudulent invoices (</a:t>
                      </a:r>
                      <a:r>
                        <a:rPr lang="en-US" sz="1400" dirty="0" err="1">
                          <a:latin typeface="Calibri" panose="020F0502020204030204" pitchFamily="34" charset="0"/>
                        </a:rPr>
                        <a:t>e.g</a:t>
                      </a:r>
                      <a:r>
                        <a:rPr lang="en-US" sz="1400" dirty="0">
                          <a:latin typeface="Calibri" panose="020F0502020204030204" pitchFamily="34" charset="0"/>
                        </a:rPr>
                        <a:t> duplicate invoicing)</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
                      </a:pPr>
                      <a:r>
                        <a:rPr lang="en-US" sz="1400" dirty="0">
                          <a:latin typeface="Calibri" panose="020F0502020204030204" pitchFamily="34" charset="0"/>
                        </a:rPr>
                        <a:t>POC Completed.</a:t>
                      </a:r>
                    </a:p>
                    <a:p>
                      <a:pPr marL="285750" indent="-285750">
                        <a:buFont typeface="Wingdings" panose="05000000000000000000" pitchFamily="2" charset="2"/>
                        <a:buChar char="§"/>
                      </a:pPr>
                      <a:r>
                        <a:rPr lang="en-US" sz="1400" dirty="0">
                          <a:latin typeface="Calibri" panose="020F0502020204030204" pitchFamily="34" charset="0"/>
                        </a:rPr>
                        <a:t>No further plans.</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2371642"/>
                  </a:ext>
                </a:extLst>
              </a:tr>
              <a:tr h="824831">
                <a:tc>
                  <a:txBody>
                    <a:bodyPr/>
                    <a:lstStyle/>
                    <a:p>
                      <a:r>
                        <a:rPr lang="en-US" sz="1400" dirty="0">
                          <a:latin typeface="Calibri" panose="020F0502020204030204" pitchFamily="34" charset="0"/>
                        </a:rPr>
                        <a:t>2</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Project </a:t>
                      </a:r>
                      <a:r>
                        <a:rPr lang="en-US" sz="1400" dirty="0" err="1">
                          <a:latin typeface="Calibri" panose="020F0502020204030204" pitchFamily="34" charset="0"/>
                        </a:rPr>
                        <a:t>Ubin</a:t>
                      </a:r>
                      <a:r>
                        <a:rPr lang="en-US" sz="1400" dirty="0">
                          <a:latin typeface="Calibri" panose="020F0502020204030204" pitchFamily="34" charset="0"/>
                        </a:rPr>
                        <a:t> Phase 1</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Inter-bank Payment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Proof-of-concept (</a:t>
                      </a:r>
                      <a:r>
                        <a:rPr lang="en-US" sz="1400" dirty="0" err="1">
                          <a:latin typeface="Calibri" panose="020F0502020204030204" pitchFamily="34" charset="0"/>
                        </a:rPr>
                        <a:t>PoC</a:t>
                      </a:r>
                      <a:r>
                        <a:rPr lang="en-US" sz="1400" dirty="0">
                          <a:latin typeface="Calibri" panose="020F0502020204030204" pitchFamily="34" charset="0"/>
                        </a:rPr>
                        <a:t>) to conduct inter-bank payments using Blockchain Digital Cash-on-Ledger concept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Evaluate implications of having a tokenized form of SGD on a DL, and its potential benefits to our financial ecosystem</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POC Completed.</a:t>
                      </a:r>
                    </a:p>
                    <a:p>
                      <a:pPr marL="285750" indent="-285750">
                        <a:buFont typeface="Wingdings" panose="05000000000000000000" pitchFamily="2" charset="2"/>
                        <a:buChar char="§"/>
                      </a:pPr>
                      <a:r>
                        <a:rPr lang="en-US" sz="1400" dirty="0">
                          <a:latin typeface="Calibri" panose="020F0502020204030204" pitchFamily="34" charset="0"/>
                        </a:rPr>
                        <a:t>No further plans.</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8277056"/>
                  </a:ext>
                </a:extLst>
              </a:tr>
              <a:tr h="1787133">
                <a:tc>
                  <a:txBody>
                    <a:bodyPr/>
                    <a:lstStyle/>
                    <a:p>
                      <a:r>
                        <a:rPr lang="en-US" sz="1400" dirty="0">
                          <a:latin typeface="Calibri" panose="020F0502020204030204" pitchFamily="34" charset="0"/>
                        </a:rPr>
                        <a:t>3</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rPr>
                        <a:t>Project </a:t>
                      </a:r>
                      <a:r>
                        <a:rPr lang="en-US" sz="1400" dirty="0" err="1">
                          <a:latin typeface="Calibri" panose="020F0502020204030204" pitchFamily="34" charset="0"/>
                        </a:rPr>
                        <a:t>Ubin</a:t>
                      </a:r>
                      <a:r>
                        <a:rPr lang="en-US" sz="1400" dirty="0">
                          <a:latin typeface="Calibri" panose="020F0502020204030204" pitchFamily="34" charset="0"/>
                        </a:rPr>
                        <a:t> Phase 2</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rPr>
                        <a:t>Inter-bank Payment</a:t>
                      </a:r>
                    </a:p>
                    <a:p>
                      <a:endParaRPr lang="en-US" sz="1400" dirty="0">
                        <a:latin typeface="Calibri" panose="020F0502020204030204" pitchFamily="34" charset="0"/>
                      </a:endParaRP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Test the concept of decentralizing Liquidity Saving Mechanisms (LSM), maintaining privacy of banking transactions</a:t>
                      </a:r>
                    </a:p>
                    <a:p>
                      <a:endParaRPr lang="en-US" sz="1400" dirty="0">
                        <a:latin typeface="Calibri" panose="020F0502020204030204" pitchFamily="34" charset="0"/>
                      </a:endParaRPr>
                    </a:p>
                    <a:p>
                      <a:r>
                        <a:rPr lang="en-US" sz="1400" dirty="0">
                          <a:latin typeface="Calibri" panose="020F0502020204030204" pitchFamily="34" charset="0"/>
                        </a:rPr>
                        <a:t>Domestic Delivery Versus Payment on Securities, SGS Bond chain settlement</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To prove that RTGS functions may be decentralized without comprising privacy</a:t>
                      </a:r>
                    </a:p>
                    <a:p>
                      <a:endParaRPr lang="en-US" sz="1400" dirty="0">
                        <a:latin typeface="Calibri" panose="020F0502020204030204" pitchFamily="34" charset="0"/>
                      </a:endParaRPr>
                    </a:p>
                    <a:p>
                      <a:endParaRPr lang="en-US" sz="1400" i="1" dirty="0">
                        <a:latin typeface="Calibri" panose="020F0502020204030204" pitchFamily="34" charset="0"/>
                      </a:endParaRPr>
                    </a:p>
                    <a:p>
                      <a:endParaRPr lang="en-US" sz="1400" i="1" dirty="0">
                        <a:latin typeface="Calibri" panose="020F0502020204030204" pitchFamily="34" charset="0"/>
                      </a:endParaRPr>
                    </a:p>
                    <a:p>
                      <a:r>
                        <a:rPr lang="en-US" sz="1400" i="1" dirty="0">
                          <a:latin typeface="Calibri" panose="020F0502020204030204" pitchFamily="34" charset="0"/>
                        </a:rPr>
                        <a:t>Pending SGX on prioritization</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POC Completed.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On hold – pending SGX</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3633683"/>
                  </a:ext>
                </a:extLst>
              </a:tr>
              <a:tr h="1065406">
                <a:tc>
                  <a:txBody>
                    <a:bodyPr/>
                    <a:lstStyle/>
                    <a:p>
                      <a:r>
                        <a:rPr lang="en-US" sz="1400" dirty="0">
                          <a:latin typeface="Calibri" panose="020F0502020204030204" pitchFamily="34" charset="0"/>
                        </a:rPr>
                        <a:t>4</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rPr>
                        <a:t>Global Trade Connectivity Network (GTCN)</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rPr>
                        <a:t>Trade related</a:t>
                      </a:r>
                    </a:p>
                    <a:p>
                      <a:endParaRPr lang="en-US" sz="1400" dirty="0">
                        <a:latin typeface="Calibri" panose="020F0502020204030204" pitchFamily="34" charset="0"/>
                      </a:endParaRP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Collaboration between MAS and HKMA to digitize trade-finance documents using Blockchain on Singapore and HK trade corridor</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a:latin typeface="Calibri" panose="020F0502020204030204" pitchFamily="34" charset="0"/>
                        </a:rPr>
                        <a:t>Extension of the NTP platform to support cross border trade finance on Blockchain</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
                      </a:pPr>
                      <a:r>
                        <a:rPr lang="en-US" sz="1400" dirty="0">
                          <a:latin typeface="Calibri" panose="020F0502020204030204" pitchFamily="34" charset="0"/>
                        </a:rPr>
                        <a:t>Initial Study</a:t>
                      </a:r>
                    </a:p>
                  </a:txBody>
                  <a:tcP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1405631"/>
                  </a:ext>
                </a:extLst>
              </a:tr>
            </a:tbl>
          </a:graphicData>
        </a:graphic>
      </p:graphicFrame>
      <p:sp>
        <p:nvSpPr>
          <p:cNvPr id="2" name="Slide Number Placeholder 1">
            <a:extLst>
              <a:ext uri="{FF2B5EF4-FFF2-40B4-BE49-F238E27FC236}">
                <a16:creationId xmlns:a16="http://schemas.microsoft.com/office/drawing/2014/main" id="{B3CC3A1B-A1EE-46E0-A2B3-DBE52FC80442}"/>
              </a:ext>
            </a:extLst>
          </p:cNvPr>
          <p:cNvSpPr>
            <a:spLocks noGrp="1"/>
          </p:cNvSpPr>
          <p:nvPr>
            <p:ph type="sldNum" sz="quarter" idx="12"/>
          </p:nvPr>
        </p:nvSpPr>
        <p:spPr/>
        <p:txBody>
          <a:bodyPr/>
          <a:lstStyle/>
          <a:p>
            <a:fld id="{81851D2D-A5E3-1B4D-8AB7-15D26B299769}" type="slidenum">
              <a:rPr lang="en-US" smtClean="0"/>
              <a:t>10</a:t>
            </a:fld>
            <a:endParaRPr lang="en-US"/>
          </a:p>
        </p:txBody>
      </p:sp>
      <p:sp>
        <p:nvSpPr>
          <p:cNvPr id="5" name="Title 1">
            <a:extLst>
              <a:ext uri="{FF2B5EF4-FFF2-40B4-BE49-F238E27FC236}">
                <a16:creationId xmlns:a16="http://schemas.microsoft.com/office/drawing/2014/main" id="{4AC9A7C9-1B25-430D-87BA-C8D24FCB810D}"/>
              </a:ext>
            </a:extLst>
          </p:cNvPr>
          <p:cNvSpPr txBox="1">
            <a:spLocks/>
          </p:cNvSpPr>
          <p:nvPr/>
        </p:nvSpPr>
        <p:spPr>
          <a:xfrm>
            <a:off x="1016000" y="299319"/>
            <a:ext cx="10718126" cy="7700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latin typeface="Arial" panose="020B0604020202020204" pitchFamily="34" charset="0"/>
                <a:cs typeface="Arial" panose="020B0604020202020204" pitchFamily="34" charset="0"/>
              </a:rPr>
              <a:t>To-date, DBS had participated and experimented on Blockchain in the last 2 years</a:t>
            </a:r>
          </a:p>
        </p:txBody>
      </p:sp>
      <p:pic>
        <p:nvPicPr>
          <p:cNvPr id="6" name="Graphic 5">
            <a:extLst>
              <a:ext uri="{FF2B5EF4-FFF2-40B4-BE49-F238E27FC236}">
                <a16:creationId xmlns:a16="http://schemas.microsoft.com/office/drawing/2014/main" id="{20921AB1-415E-49EA-9352-722FEAB7346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5882" y="270442"/>
            <a:ext cx="374290" cy="798965"/>
          </a:xfrm>
          <a:prstGeom prst="rect">
            <a:avLst/>
          </a:prstGeom>
        </p:spPr>
      </p:pic>
      <p:cxnSp>
        <p:nvCxnSpPr>
          <p:cNvPr id="7" name="Straight Connector 6">
            <a:extLst>
              <a:ext uri="{FF2B5EF4-FFF2-40B4-BE49-F238E27FC236}">
                <a16:creationId xmlns:a16="http://schemas.microsoft.com/office/drawing/2014/main" id="{49EA0F30-F138-48B8-B7CF-10A69D4C34F1}"/>
              </a:ext>
            </a:extLst>
          </p:cNvPr>
          <p:cNvCxnSpPr>
            <a:cxnSpLocks/>
          </p:cNvCxnSpPr>
          <p:nvPr/>
        </p:nvCxnSpPr>
        <p:spPr>
          <a:xfrm>
            <a:off x="585882" y="2396759"/>
            <a:ext cx="1114824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183EE9-F02D-45E8-97B1-0A3E29964A41}"/>
              </a:ext>
            </a:extLst>
          </p:cNvPr>
          <p:cNvCxnSpPr>
            <a:cxnSpLocks/>
          </p:cNvCxnSpPr>
          <p:nvPr/>
        </p:nvCxnSpPr>
        <p:spPr>
          <a:xfrm>
            <a:off x="585882" y="3388609"/>
            <a:ext cx="1114824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47286A-38EE-41ED-994B-F7CA80B9C880}"/>
              </a:ext>
            </a:extLst>
          </p:cNvPr>
          <p:cNvCxnSpPr>
            <a:cxnSpLocks/>
          </p:cNvCxnSpPr>
          <p:nvPr/>
        </p:nvCxnSpPr>
        <p:spPr>
          <a:xfrm>
            <a:off x="585882" y="5114976"/>
            <a:ext cx="1114824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060BDC-6846-459F-9B26-137BD66D5281}"/>
              </a:ext>
            </a:extLst>
          </p:cNvPr>
          <p:cNvCxnSpPr>
            <a:cxnSpLocks/>
          </p:cNvCxnSpPr>
          <p:nvPr/>
        </p:nvCxnSpPr>
        <p:spPr>
          <a:xfrm>
            <a:off x="585882" y="6294653"/>
            <a:ext cx="1114824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2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0D1FFB-E9D8-4A68-BD61-5920F28795BA}"/>
              </a:ext>
            </a:extLst>
          </p:cNvPr>
          <p:cNvSpPr txBox="1">
            <a:spLocks/>
          </p:cNvSpPr>
          <p:nvPr/>
        </p:nvSpPr>
        <p:spPr>
          <a:xfrm>
            <a:off x="1092200" y="378762"/>
            <a:ext cx="10261600" cy="7700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400" b="1" dirty="0">
                <a:latin typeface="Arial" panose="020B0604020202020204" pitchFamily="34" charset="0"/>
                <a:cs typeface="Arial" panose="020B0604020202020204" pitchFamily="34" charset="0"/>
              </a:rPr>
              <a:t>Potential Use cases</a:t>
            </a:r>
            <a:endParaRPr lang="en-US" altLang="en-US" sz="2400" b="1" dirty="0">
              <a:latin typeface="Arial" panose="020B0604020202020204" pitchFamily="34" charset="0"/>
              <a:cs typeface="Arial" panose="020B0604020202020204" pitchFamily="34" charset="0"/>
            </a:endParaRPr>
          </a:p>
        </p:txBody>
      </p:sp>
      <p:graphicFrame>
        <p:nvGraphicFramePr>
          <p:cNvPr id="33" name="Table 32">
            <a:extLst>
              <a:ext uri="{FF2B5EF4-FFF2-40B4-BE49-F238E27FC236}">
                <a16:creationId xmlns:a16="http://schemas.microsoft.com/office/drawing/2014/main" id="{C7F4B970-D937-4977-9B31-10270E14E74A}"/>
              </a:ext>
            </a:extLst>
          </p:cNvPr>
          <p:cNvGraphicFramePr>
            <a:graphicFrameLocks noGrp="1"/>
          </p:cNvGraphicFramePr>
          <p:nvPr>
            <p:extLst/>
          </p:nvPr>
        </p:nvGraphicFramePr>
        <p:xfrm>
          <a:off x="749508" y="1086417"/>
          <a:ext cx="11197653" cy="5137104"/>
        </p:xfrm>
        <a:graphic>
          <a:graphicData uri="http://schemas.openxmlformats.org/drawingml/2006/table">
            <a:tbl>
              <a:tblPr firstRow="1" bandRow="1">
                <a:tableStyleId>{073A0DAA-6AF3-43AB-8588-CEC1D06C72B9}</a:tableStyleId>
              </a:tblPr>
              <a:tblGrid>
                <a:gridCol w="2402167">
                  <a:extLst>
                    <a:ext uri="{9D8B030D-6E8A-4147-A177-3AD203B41FA5}">
                      <a16:colId xmlns:a16="http://schemas.microsoft.com/office/drawing/2014/main" val="824532168"/>
                    </a:ext>
                  </a:extLst>
                </a:gridCol>
                <a:gridCol w="8795486">
                  <a:extLst>
                    <a:ext uri="{9D8B030D-6E8A-4147-A177-3AD203B41FA5}">
                      <a16:colId xmlns:a16="http://schemas.microsoft.com/office/drawing/2014/main" val="3884866357"/>
                    </a:ext>
                  </a:extLst>
                </a:gridCol>
              </a:tblGrid>
              <a:tr h="733872">
                <a:tc>
                  <a:txBody>
                    <a:bodyPr/>
                    <a:lstStyle/>
                    <a:p>
                      <a:r>
                        <a:rPr lang="en-US" sz="1400" b="1" dirty="0">
                          <a:solidFill>
                            <a:schemeClr val="tx1"/>
                          </a:solidFill>
                          <a:latin typeface="+mn-lt"/>
                        </a:rPr>
                        <a:t>IMPROVED VALIDATION AND AUTHENTICATION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latin typeface="+mn-lt"/>
                        </a:rPr>
                        <a:t>A Blockchain supports swift distribution of authentication rights, thereby improving security and helping to prevent fraud</a:t>
                      </a:r>
                    </a:p>
                    <a:p>
                      <a:endParaRPr lang="en-US" sz="1400" b="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9142304"/>
                  </a:ext>
                </a:extLst>
              </a:tr>
              <a:tr h="733872">
                <a:tc>
                  <a:txBody>
                    <a:bodyPr/>
                    <a:lstStyle/>
                    <a:p>
                      <a:r>
                        <a:rPr lang="en-US" sz="1400" b="1" dirty="0">
                          <a:solidFill>
                            <a:schemeClr val="tx1"/>
                          </a:solidFill>
                          <a:latin typeface="+mn-lt"/>
                        </a:rPr>
                        <a:t>ACCELERATED PURCHASE ORDER MANAGEMENT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latin typeface="+mn-lt"/>
                        </a:rPr>
                        <a:t>Purchase order and good receipt data would be exchanged on the blockchain at an accelerated pace when compared to current performance level</a:t>
                      </a:r>
                    </a:p>
                    <a:p>
                      <a:endParaRPr lang="en-US" sz="1400" b="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9229737"/>
                  </a:ext>
                </a:extLst>
              </a:tr>
              <a:tr h="733872">
                <a:tc>
                  <a:txBody>
                    <a:bodyPr/>
                    <a:lstStyle/>
                    <a:p>
                      <a:r>
                        <a:rPr lang="en-US" sz="1400" b="1" dirty="0">
                          <a:solidFill>
                            <a:schemeClr val="tx1"/>
                          </a:solidFill>
                          <a:latin typeface="+mn-lt"/>
                        </a:rPr>
                        <a:t>RESHAPED INVOICE PROCESSING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latin typeface="+mn-lt"/>
                        </a:rPr>
                        <a:t>Invoice scanning would no longer be required, with the exchange of invoices supported by the blockchain</a:t>
                      </a:r>
                    </a:p>
                    <a:p>
                      <a:endParaRPr lang="en-US" sz="1400" b="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892890"/>
                  </a:ext>
                </a:extLst>
              </a:tr>
              <a:tr h="733872">
                <a:tc>
                  <a:txBody>
                    <a:bodyPr/>
                    <a:lstStyle/>
                    <a:p>
                      <a:r>
                        <a:rPr lang="en-US" sz="1400" b="1" dirty="0">
                          <a:solidFill>
                            <a:schemeClr val="tx1"/>
                          </a:solidFill>
                          <a:latin typeface="+mn-lt"/>
                        </a:rPr>
                        <a:t>ACCELERATED SETTLEMENTS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latin typeface="+mn-lt"/>
                        </a:rPr>
                        <a:t>Settlements would be accelerated as reconciliations and vendor enquiries would not longer be required due to complete transparency and real-time access to the shared database</a:t>
                      </a:r>
                    </a:p>
                    <a:p>
                      <a:endParaRPr lang="en-US" sz="1400" b="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4935628"/>
                  </a:ext>
                </a:extLst>
              </a:tr>
              <a:tr h="733872">
                <a:tc>
                  <a:txBody>
                    <a:bodyPr/>
                    <a:lstStyle/>
                    <a:p>
                      <a:r>
                        <a:rPr lang="en-US" sz="1400" b="1" dirty="0">
                          <a:solidFill>
                            <a:schemeClr val="tx1"/>
                          </a:solidFill>
                          <a:latin typeface="+mn-lt"/>
                        </a:rPr>
                        <a:t>REDUCED MONEY LAUNDERING RISK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latin typeface="+mn-lt"/>
                        </a:rPr>
                        <a:t>Due to historic payment being retained, suspicious transactions can be more easily identified</a:t>
                      </a:r>
                    </a:p>
                    <a:p>
                      <a:endParaRPr lang="en-US" sz="1400" b="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6610276"/>
                  </a:ext>
                </a:extLst>
              </a:tr>
              <a:tr h="733872">
                <a:tc>
                  <a:txBody>
                    <a:bodyPr/>
                    <a:lstStyle/>
                    <a:p>
                      <a:r>
                        <a:rPr lang="en-US" sz="1400" b="1" dirty="0">
                          <a:solidFill>
                            <a:schemeClr val="tx1"/>
                          </a:solidFill>
                          <a:latin typeface="+mn-lt"/>
                        </a:rPr>
                        <a:t>ENHANCED STAKEHOLDER TRUSTS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latin typeface="+mn-lt"/>
                        </a:rPr>
                        <a:t>Transactions are stored and a tamper-proof audit trail is maintained</a:t>
                      </a:r>
                    </a:p>
                    <a:p>
                      <a:endParaRPr lang="en-US" sz="1400" b="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464577"/>
                  </a:ext>
                </a:extLst>
              </a:tr>
              <a:tr h="733872">
                <a:tc>
                  <a:txBody>
                    <a:bodyPr/>
                    <a:lstStyle/>
                    <a:p>
                      <a:r>
                        <a:rPr lang="en-US" sz="1400" b="1" dirty="0">
                          <a:solidFill>
                            <a:schemeClr val="tx1"/>
                          </a:solidFill>
                          <a:latin typeface="+mn-lt"/>
                        </a:rPr>
                        <a:t>STRONG AUDIT TRAIL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dirty="0">
                          <a:solidFill>
                            <a:schemeClr val="tx1"/>
                          </a:solidFill>
                          <a:latin typeface="+mn-lt"/>
                        </a:rPr>
                        <a:t>Blockchain helps to increase trusts among clients and vendors through shared public IDs, simple and fair referral mechanisms and reliability in delivery and timely payment of invoices</a:t>
                      </a:r>
                    </a:p>
                    <a:p>
                      <a:endParaRPr lang="en-US" sz="1400" b="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8097161"/>
                  </a:ext>
                </a:extLst>
              </a:tr>
            </a:tbl>
          </a:graphicData>
        </a:graphic>
      </p:graphicFrame>
      <p:sp>
        <p:nvSpPr>
          <p:cNvPr id="28" name="TextBox 27">
            <a:extLst>
              <a:ext uri="{FF2B5EF4-FFF2-40B4-BE49-F238E27FC236}">
                <a16:creationId xmlns:a16="http://schemas.microsoft.com/office/drawing/2014/main" id="{E5BB8F70-6EA1-43AA-8A49-B25478E26CAB}"/>
              </a:ext>
            </a:extLst>
          </p:cNvPr>
          <p:cNvSpPr txBox="1"/>
          <p:nvPr/>
        </p:nvSpPr>
        <p:spPr>
          <a:xfrm>
            <a:off x="525117" y="6392239"/>
            <a:ext cx="1323504" cy="276999"/>
          </a:xfrm>
          <a:prstGeom prst="rect">
            <a:avLst/>
          </a:prstGeom>
          <a:noFill/>
        </p:spPr>
        <p:txBody>
          <a:bodyPr wrap="none" rtlCol="0">
            <a:spAutoFit/>
          </a:bodyPr>
          <a:lstStyle/>
          <a:p>
            <a:r>
              <a:rPr lang="en-US" sz="1200" dirty="0"/>
              <a:t>Source: Accenture</a:t>
            </a:r>
          </a:p>
        </p:txBody>
      </p:sp>
      <p:sp>
        <p:nvSpPr>
          <p:cNvPr id="2" name="Slide Number Placeholder 1">
            <a:extLst>
              <a:ext uri="{FF2B5EF4-FFF2-40B4-BE49-F238E27FC236}">
                <a16:creationId xmlns:a16="http://schemas.microsoft.com/office/drawing/2014/main" id="{9A38CAC1-0474-4C7E-AF0B-787D90338D03}"/>
              </a:ext>
            </a:extLst>
          </p:cNvPr>
          <p:cNvSpPr>
            <a:spLocks noGrp="1"/>
          </p:cNvSpPr>
          <p:nvPr>
            <p:ph type="sldNum" sz="quarter" idx="12"/>
          </p:nvPr>
        </p:nvSpPr>
        <p:spPr/>
        <p:txBody>
          <a:bodyPr/>
          <a:lstStyle/>
          <a:p>
            <a:fld id="{81851D2D-A5E3-1B4D-8AB7-15D26B299769}" type="slidenum">
              <a:rPr lang="en-US" smtClean="0"/>
              <a:t>11</a:t>
            </a:fld>
            <a:endParaRPr lang="en-US"/>
          </a:p>
        </p:txBody>
      </p:sp>
      <p:pic>
        <p:nvPicPr>
          <p:cNvPr id="6" name="Graphic 5">
            <a:extLst>
              <a:ext uri="{FF2B5EF4-FFF2-40B4-BE49-F238E27FC236}">
                <a16:creationId xmlns:a16="http://schemas.microsoft.com/office/drawing/2014/main" id="{A07953DE-4A62-445E-AB34-247480C72C2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5882" y="270442"/>
            <a:ext cx="374290" cy="798965"/>
          </a:xfrm>
          <a:prstGeom prst="rect">
            <a:avLst/>
          </a:prstGeom>
        </p:spPr>
      </p:pic>
    </p:spTree>
    <p:extLst>
      <p:ext uri="{BB962C8B-B14F-4D97-AF65-F5344CB8AC3E}">
        <p14:creationId xmlns:p14="http://schemas.microsoft.com/office/powerpoint/2010/main" val="427235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711725-A5B8-4E20-88AA-C3EE100D66B3}"/>
              </a:ext>
            </a:extLst>
          </p:cNvPr>
          <p:cNvGraphicFramePr>
            <a:graphicFrameLocks noGrp="1"/>
          </p:cNvGraphicFramePr>
          <p:nvPr>
            <p:extLst>
              <p:ext uri="{D42A27DB-BD31-4B8C-83A1-F6EECF244321}">
                <p14:modId xmlns:p14="http://schemas.microsoft.com/office/powerpoint/2010/main" val="1526475629"/>
              </p:ext>
            </p:extLst>
          </p:nvPr>
        </p:nvGraphicFramePr>
        <p:xfrm>
          <a:off x="540816" y="1274102"/>
          <a:ext cx="11230267" cy="4836412"/>
        </p:xfrm>
        <a:graphic>
          <a:graphicData uri="http://schemas.openxmlformats.org/drawingml/2006/table">
            <a:tbl>
              <a:tblPr>
                <a:tableStyleId>{5C22544A-7EE6-4342-B048-85BDC9FD1C3A}</a:tableStyleId>
              </a:tblPr>
              <a:tblGrid>
                <a:gridCol w="942544">
                  <a:extLst>
                    <a:ext uri="{9D8B030D-6E8A-4147-A177-3AD203B41FA5}">
                      <a16:colId xmlns:a16="http://schemas.microsoft.com/office/drawing/2014/main" val="1253091420"/>
                    </a:ext>
                  </a:extLst>
                </a:gridCol>
                <a:gridCol w="1559283">
                  <a:extLst>
                    <a:ext uri="{9D8B030D-6E8A-4147-A177-3AD203B41FA5}">
                      <a16:colId xmlns:a16="http://schemas.microsoft.com/office/drawing/2014/main" val="3784238091"/>
                    </a:ext>
                  </a:extLst>
                </a:gridCol>
                <a:gridCol w="1246920">
                  <a:extLst>
                    <a:ext uri="{9D8B030D-6E8A-4147-A177-3AD203B41FA5}">
                      <a16:colId xmlns:a16="http://schemas.microsoft.com/office/drawing/2014/main" val="1422739850"/>
                    </a:ext>
                  </a:extLst>
                </a:gridCol>
                <a:gridCol w="1246920">
                  <a:extLst>
                    <a:ext uri="{9D8B030D-6E8A-4147-A177-3AD203B41FA5}">
                      <a16:colId xmlns:a16="http://schemas.microsoft.com/office/drawing/2014/main" val="1432809951"/>
                    </a:ext>
                  </a:extLst>
                </a:gridCol>
                <a:gridCol w="1246920">
                  <a:extLst>
                    <a:ext uri="{9D8B030D-6E8A-4147-A177-3AD203B41FA5}">
                      <a16:colId xmlns:a16="http://schemas.microsoft.com/office/drawing/2014/main" val="3001095096"/>
                    </a:ext>
                  </a:extLst>
                </a:gridCol>
                <a:gridCol w="1246920">
                  <a:extLst>
                    <a:ext uri="{9D8B030D-6E8A-4147-A177-3AD203B41FA5}">
                      <a16:colId xmlns:a16="http://schemas.microsoft.com/office/drawing/2014/main" val="1482374503"/>
                    </a:ext>
                  </a:extLst>
                </a:gridCol>
                <a:gridCol w="1246920">
                  <a:extLst>
                    <a:ext uri="{9D8B030D-6E8A-4147-A177-3AD203B41FA5}">
                      <a16:colId xmlns:a16="http://schemas.microsoft.com/office/drawing/2014/main" val="2382944013"/>
                    </a:ext>
                  </a:extLst>
                </a:gridCol>
                <a:gridCol w="1246920">
                  <a:extLst>
                    <a:ext uri="{9D8B030D-6E8A-4147-A177-3AD203B41FA5}">
                      <a16:colId xmlns:a16="http://schemas.microsoft.com/office/drawing/2014/main" val="482412474"/>
                    </a:ext>
                  </a:extLst>
                </a:gridCol>
                <a:gridCol w="1246920">
                  <a:extLst>
                    <a:ext uri="{9D8B030D-6E8A-4147-A177-3AD203B41FA5}">
                      <a16:colId xmlns:a16="http://schemas.microsoft.com/office/drawing/2014/main" val="1265119545"/>
                    </a:ext>
                  </a:extLst>
                </a:gridCol>
              </a:tblGrid>
              <a:tr h="373473">
                <a:tc>
                  <a:txBody>
                    <a:bodyPr/>
                    <a:lstStyle/>
                    <a:p>
                      <a:pPr algn="ctr" fontAlgn="ctr"/>
                      <a:r>
                        <a:rPr lang="en-US" sz="1000" b="1" u="none" strike="noStrike" dirty="0">
                          <a:effectLst/>
                          <a:latin typeface="Arial" panose="020B0604020202020204" pitchFamily="34" charset="0"/>
                          <a:cs typeface="Arial" panose="020B0604020202020204" pitchFamily="34" charset="0"/>
                        </a:rPr>
                        <a:t>Your Path to NorthStar</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fontAlgn="ctr"/>
                      <a:r>
                        <a:rPr lang="en-US" sz="1600" b="1" u="none" strike="noStrike" dirty="0">
                          <a:effectLst/>
                          <a:latin typeface="Arial" panose="020B0604020202020204" pitchFamily="34" charset="0"/>
                          <a:cs typeface="Arial" panose="020B0604020202020204" pitchFamily="34" charset="0"/>
                        </a:rPr>
                        <a:t>2018</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algn="ctr" fontAlgn="ctr"/>
                      <a:r>
                        <a:rPr lang="en-US" sz="1600" b="1" u="none" strike="noStrike" dirty="0">
                          <a:effectLst/>
                          <a:latin typeface="Arial" panose="020B0604020202020204" pitchFamily="34" charset="0"/>
                          <a:cs typeface="Arial" panose="020B0604020202020204" pitchFamily="34" charset="0"/>
                        </a:rPr>
                        <a:t>2019</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algn="ctr" fontAlgn="ctr"/>
                      <a:r>
                        <a:rPr lang="en-US" sz="1600" b="1" u="none" strike="noStrike" dirty="0">
                          <a:effectLst/>
                          <a:latin typeface="Arial" panose="020B0604020202020204" pitchFamily="34" charset="0"/>
                          <a:cs typeface="Arial" panose="020B0604020202020204" pitchFamily="34" charset="0"/>
                        </a:rPr>
                        <a:t>2020</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2259760689"/>
                  </a:ext>
                </a:extLst>
              </a:tr>
              <a:tr h="275345">
                <a:tc rowSpan="2">
                  <a:txBody>
                    <a:bodyPr/>
                    <a:lstStyle/>
                    <a:p>
                      <a:pPr algn="ctr" fontAlgn="ctr"/>
                      <a:r>
                        <a:rPr lang="en-US" sz="1400" b="1" u="none" strike="noStrike" dirty="0">
                          <a:effectLst/>
                          <a:latin typeface="Arial" panose="020B0604020202020204" pitchFamily="34" charset="0"/>
                          <a:cs typeface="Arial" panose="020B0604020202020204" pitchFamily="34" charset="0"/>
                        </a:rPr>
                        <a:t>Focus Area</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3">
                  <a:txBody>
                    <a:bodyPr/>
                    <a:lstStyle/>
                    <a:p>
                      <a:pPr algn="ctr" fontAlgn="ctr"/>
                      <a:r>
                        <a:rPr lang="en-US" sz="1400" b="1" u="none" strike="noStrike" dirty="0">
                          <a:effectLst/>
                          <a:latin typeface="Arial" panose="020B0604020202020204" pitchFamily="34" charset="0"/>
                          <a:cs typeface="Arial" panose="020B0604020202020204" pitchFamily="34" charset="0"/>
                        </a:rPr>
                        <a:t>Training &amp; Exploration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algn="ctr" fontAlgn="ctr"/>
                      <a:r>
                        <a:rPr lang="en-US" sz="1400" b="1" u="none" strike="noStrike" dirty="0">
                          <a:effectLst/>
                          <a:latin typeface="Arial" panose="020B0604020202020204" pitchFamily="34" charset="0"/>
                          <a:cs typeface="Arial" panose="020B0604020202020204" pitchFamily="34" charset="0"/>
                        </a:rPr>
                        <a:t>Build Capabilities &amp; Evaluate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algn="ctr" fontAlgn="ctr"/>
                      <a:r>
                        <a:rPr lang="en-US" sz="1400" b="1" u="none" strike="noStrike" dirty="0">
                          <a:effectLst/>
                          <a:latin typeface="Arial" panose="020B0604020202020204" pitchFamily="34" charset="0"/>
                          <a:cs typeface="Arial" panose="020B0604020202020204" pitchFamily="34" charset="0"/>
                        </a:rPr>
                        <a:t>Launch &amp; Scale Up</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2278649828"/>
                  </a:ext>
                </a:extLst>
              </a:tr>
              <a:tr h="1462915">
                <a:tc vMerge="1">
                  <a:txBody>
                    <a:bodyPr/>
                    <a:lstStyle/>
                    <a:p>
                      <a:endParaRPr lang="en-US"/>
                    </a:p>
                  </a:txBody>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 of FTE trained in Blockchain technology</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Form Blockchain Platform Council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Explore 4 use-cases in X-border, Commodities Supply Chain, Healthcare &amp; Risk KYC</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Running of Blockchain Centre of Excellence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Explore other use-cases in blockchain (CBG/IBG/T&amp;M/SU)</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Scale up Blockchain FTE &amp; Budget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Press Release </a:t>
                      </a:r>
                      <a:br>
                        <a:rPr lang="en-US" sz="1100" u="none" strike="noStrike" dirty="0">
                          <a:effectLst/>
                          <a:latin typeface="Arial" panose="020B0604020202020204" pitchFamily="34" charset="0"/>
                          <a:cs typeface="Arial" panose="020B0604020202020204" pitchFamily="34" charset="0"/>
                        </a:rPr>
                      </a:br>
                      <a:r>
                        <a:rPr lang="en-US" sz="1100" u="none" strike="noStrike" dirty="0">
                          <a:effectLst/>
                          <a:latin typeface="Arial" panose="020B0604020202020204" pitchFamily="34" charset="0"/>
                          <a:cs typeface="Arial" panose="020B0604020202020204" pitchFamily="34" charset="0"/>
                        </a:rPr>
                        <a:t>1st ever Production Grade Blockchain Implementation in Market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Build Production Grade with Ecosystem Partners on Blockchain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3107026"/>
                  </a:ext>
                </a:extLst>
              </a:tr>
              <a:tr h="1261764">
                <a:tc>
                  <a:txBody>
                    <a:bodyPr/>
                    <a:lstStyle/>
                    <a:p>
                      <a:pPr algn="ctr" fontAlgn="ctr"/>
                      <a:r>
                        <a:rPr lang="en-US" sz="1400" b="1" u="none" strike="noStrike" dirty="0">
                          <a:effectLst/>
                          <a:latin typeface="Arial" panose="020B0604020202020204" pitchFamily="34" charset="0"/>
                          <a:cs typeface="Arial" panose="020B0604020202020204" pitchFamily="34" charset="0"/>
                        </a:rPr>
                        <a:t>Business Initiatives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Identify Key customers &amp; partners in the 4 ecosystem</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Identify &amp; engage other customers/partners to participate in ecosystem</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New Business Development from POCs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Launch 1st ever DBS Blockchain Business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fontAlgn="t">
                        <a:buFontTx/>
                        <a:buNone/>
                      </a:pPr>
                      <a:r>
                        <a:rPr lang="en-US" sz="1100" u="none" strike="noStrike" dirty="0">
                          <a:effectLst/>
                          <a:latin typeface="Arial" panose="020B0604020202020204" pitchFamily="34" charset="0"/>
                          <a:cs typeface="Arial" panose="020B0604020202020204" pitchFamily="34" charset="0"/>
                        </a:rPr>
                        <a:t>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5250109"/>
                  </a:ext>
                </a:extLst>
              </a:tr>
              <a:tr h="1462915">
                <a:tc>
                  <a:txBody>
                    <a:bodyPr/>
                    <a:lstStyle/>
                    <a:p>
                      <a:pPr algn="ctr" fontAlgn="ctr"/>
                      <a:r>
                        <a:rPr lang="en-US" sz="1400" b="1" u="none" strike="noStrike" dirty="0">
                          <a:effectLst/>
                          <a:latin typeface="Arial" panose="020B0604020202020204" pitchFamily="34" charset="0"/>
                          <a:cs typeface="Arial" panose="020B0604020202020204" pitchFamily="34" charset="0"/>
                        </a:rPr>
                        <a:t>Tech Initiatives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454" marR="6454" marT="6454"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Identify Technology Partner</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Build Blockchain Sandbox Environment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Build POC with identified customers &amp; partners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Scale up Infrastructure to support Testing</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Build up DAH2 capabilities for development and support</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Industry testing with identified customers/partners</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Build &amp; Scale up infrastructure to support production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t">
                        <a:buFont typeface="Wingdings" panose="05000000000000000000" pitchFamily="2" charset="2"/>
                        <a:buChar char="§"/>
                      </a:pPr>
                      <a:r>
                        <a:rPr lang="en-US" sz="1100" u="none" strike="noStrike" dirty="0">
                          <a:effectLst/>
                          <a:latin typeface="Arial" panose="020B0604020202020204" pitchFamily="34" charset="0"/>
                          <a:cs typeface="Arial" panose="020B0604020202020204" pitchFamily="34" charset="0"/>
                        </a:rPr>
                        <a:t>Work with Tech Counterpart on Implementation Plan to scale up</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45720" marR="6454"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2597062"/>
                  </a:ext>
                </a:extLst>
              </a:tr>
            </a:tbl>
          </a:graphicData>
        </a:graphic>
      </p:graphicFrame>
      <p:sp>
        <p:nvSpPr>
          <p:cNvPr id="4" name="Slide Number Placeholder 3">
            <a:extLst>
              <a:ext uri="{FF2B5EF4-FFF2-40B4-BE49-F238E27FC236}">
                <a16:creationId xmlns:a16="http://schemas.microsoft.com/office/drawing/2014/main" id="{1FD415A5-C256-40F8-A9CF-CAFFAD1F6D54}"/>
              </a:ext>
            </a:extLst>
          </p:cNvPr>
          <p:cNvSpPr>
            <a:spLocks noGrp="1"/>
          </p:cNvSpPr>
          <p:nvPr>
            <p:ph type="sldNum" sz="quarter" idx="12"/>
          </p:nvPr>
        </p:nvSpPr>
        <p:spPr/>
        <p:txBody>
          <a:bodyPr/>
          <a:lstStyle/>
          <a:p>
            <a:fld id="{81851D2D-A5E3-1B4D-8AB7-15D26B299769}" type="slidenum">
              <a:rPr lang="en-US" smtClean="0"/>
              <a:t>12</a:t>
            </a:fld>
            <a:endParaRPr lang="en-US"/>
          </a:p>
        </p:txBody>
      </p:sp>
      <p:sp>
        <p:nvSpPr>
          <p:cNvPr id="7" name="Title 1">
            <a:extLst>
              <a:ext uri="{FF2B5EF4-FFF2-40B4-BE49-F238E27FC236}">
                <a16:creationId xmlns:a16="http://schemas.microsoft.com/office/drawing/2014/main" id="{0CAB6AA8-43D7-46EB-B88A-A3F97594154D}"/>
              </a:ext>
            </a:extLst>
          </p:cNvPr>
          <p:cNvSpPr txBox="1">
            <a:spLocks/>
          </p:cNvSpPr>
          <p:nvPr/>
        </p:nvSpPr>
        <p:spPr>
          <a:xfrm>
            <a:off x="1105314" y="138889"/>
            <a:ext cx="10792609" cy="7700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000" b="1" dirty="0">
                <a:latin typeface="Arial" panose="020B0604020202020204" pitchFamily="34" charset="0"/>
                <a:cs typeface="Arial" panose="020B0604020202020204" pitchFamily="34" charset="0"/>
              </a:rPr>
              <a:t>From our internal NorthStar Workshop</a:t>
            </a:r>
          </a:p>
          <a:p>
            <a:pPr marL="457200" indent="-457200">
              <a:buAutoNum type="arabicPeriod"/>
            </a:pPr>
            <a:r>
              <a:rPr lang="en-US" altLang="en-US" sz="2000" b="1" dirty="0">
                <a:latin typeface="Arial" panose="020B0604020202020204" pitchFamily="34" charset="0"/>
                <a:cs typeface="Arial" panose="020B0604020202020204" pitchFamily="34" charset="0"/>
              </a:rPr>
              <a:t>Where are our commercials? </a:t>
            </a:r>
          </a:p>
          <a:p>
            <a:pPr marL="457200" indent="-457200">
              <a:buAutoNum type="arabicPeriod"/>
            </a:pPr>
            <a:r>
              <a:rPr lang="en-US" altLang="en-US" sz="2000" b="1" dirty="0">
                <a:latin typeface="Arial" panose="020B0604020202020204" pitchFamily="34" charset="0"/>
                <a:cs typeface="Arial" panose="020B0604020202020204" pitchFamily="34" charset="0"/>
              </a:rPr>
              <a:t>Do we partner to build capabilities now?</a:t>
            </a:r>
          </a:p>
        </p:txBody>
      </p:sp>
      <p:pic>
        <p:nvPicPr>
          <p:cNvPr id="8" name="Graphic 7">
            <a:extLst>
              <a:ext uri="{FF2B5EF4-FFF2-40B4-BE49-F238E27FC236}">
                <a16:creationId xmlns:a16="http://schemas.microsoft.com/office/drawing/2014/main" id="{616447D6-119E-4E76-A98C-C22BC26F91D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5882" y="270442"/>
            <a:ext cx="374290" cy="798965"/>
          </a:xfrm>
          <a:prstGeom prst="rect">
            <a:avLst/>
          </a:prstGeom>
        </p:spPr>
      </p:pic>
      <p:sp>
        <p:nvSpPr>
          <p:cNvPr id="6" name="Rectangle 5">
            <a:extLst>
              <a:ext uri="{FF2B5EF4-FFF2-40B4-BE49-F238E27FC236}">
                <a16:creationId xmlns:a16="http://schemas.microsoft.com/office/drawing/2014/main" id="{2B1CAAE3-4A39-467D-B0BC-62F9C3531AA5}"/>
              </a:ext>
            </a:extLst>
          </p:cNvPr>
          <p:cNvSpPr/>
          <p:nvPr/>
        </p:nvSpPr>
        <p:spPr>
          <a:xfrm>
            <a:off x="246741" y="1915885"/>
            <a:ext cx="11800114" cy="1480457"/>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6615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8610" y="5489167"/>
            <a:ext cx="2694140" cy="3212571"/>
          </a:xfrm>
          <a:prstGeom prst="rect">
            <a:avLst/>
          </a:prstGeom>
        </p:spPr>
      </p:pic>
      <p:pic>
        <p:nvPicPr>
          <p:cNvPr id="4" name="Graphic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2582" y="-975532"/>
            <a:ext cx="3124200" cy="3505200"/>
          </a:xfrm>
          <a:prstGeom prst="rect">
            <a:avLst/>
          </a:prstGeom>
        </p:spPr>
      </p:pic>
      <p:sp>
        <p:nvSpPr>
          <p:cNvPr id="3" name="Isosceles Triangle 2"/>
          <p:cNvSpPr/>
          <p:nvPr/>
        </p:nvSpPr>
        <p:spPr>
          <a:xfrm>
            <a:off x="-1115" y="-1334277"/>
            <a:ext cx="3998309" cy="9489426"/>
          </a:xfrm>
          <a:custGeom>
            <a:avLst/>
            <a:gdLst>
              <a:gd name="connsiteX0" fmla="*/ 0 w 10532317"/>
              <a:gd name="connsiteY0" fmla="*/ 3918857 h 3918857"/>
              <a:gd name="connsiteX1" fmla="*/ 5266159 w 10532317"/>
              <a:gd name="connsiteY1" fmla="*/ 0 h 3918857"/>
              <a:gd name="connsiteX2" fmla="*/ 10532317 w 10532317"/>
              <a:gd name="connsiteY2" fmla="*/ 3918857 h 3918857"/>
              <a:gd name="connsiteX3" fmla="*/ 0 w 10532317"/>
              <a:gd name="connsiteY3" fmla="*/ 3918857 h 3918857"/>
              <a:gd name="connsiteX0" fmla="*/ 124991 w 5266158"/>
              <a:gd name="connsiteY0" fmla="*/ 6671582 h 6671582"/>
              <a:gd name="connsiteX1" fmla="*/ 0 w 5266158"/>
              <a:gd name="connsiteY1" fmla="*/ 0 h 6671582"/>
              <a:gd name="connsiteX2" fmla="*/ 5266158 w 5266158"/>
              <a:gd name="connsiteY2" fmla="*/ 3918857 h 6671582"/>
              <a:gd name="connsiteX3" fmla="*/ 124991 w 5266158"/>
              <a:gd name="connsiteY3" fmla="*/ 6671582 h 6671582"/>
              <a:gd name="connsiteX0" fmla="*/ 3693 w 5266158"/>
              <a:gd name="connsiteY0" fmla="*/ 6858194 h 6858194"/>
              <a:gd name="connsiteX1" fmla="*/ 0 w 5266158"/>
              <a:gd name="connsiteY1" fmla="*/ 0 h 6858194"/>
              <a:gd name="connsiteX2" fmla="*/ 5266158 w 5266158"/>
              <a:gd name="connsiteY2" fmla="*/ 3918857 h 6858194"/>
              <a:gd name="connsiteX3" fmla="*/ 3693 w 5266158"/>
              <a:gd name="connsiteY3" fmla="*/ 6858194 h 6858194"/>
              <a:gd name="connsiteX0" fmla="*/ 3693 w 3997195"/>
              <a:gd name="connsiteY0" fmla="*/ 6858194 h 6858194"/>
              <a:gd name="connsiteX1" fmla="*/ 0 w 3997195"/>
              <a:gd name="connsiteY1" fmla="*/ 0 h 6858194"/>
              <a:gd name="connsiteX2" fmla="*/ 3997195 w 3997195"/>
              <a:gd name="connsiteY2" fmla="*/ 3359020 h 6858194"/>
              <a:gd name="connsiteX3" fmla="*/ 3693 w 3997195"/>
              <a:gd name="connsiteY3" fmla="*/ 6858194 h 6858194"/>
              <a:gd name="connsiteX0" fmla="*/ 0 w 3993502"/>
              <a:gd name="connsiteY0" fmla="*/ 8099165 h 8099165"/>
              <a:gd name="connsiteX1" fmla="*/ 14968 w 3993502"/>
              <a:gd name="connsiteY1" fmla="*/ 0 h 8099165"/>
              <a:gd name="connsiteX2" fmla="*/ 3993502 w 3993502"/>
              <a:gd name="connsiteY2" fmla="*/ 4599991 h 8099165"/>
              <a:gd name="connsiteX3" fmla="*/ 0 w 3993502"/>
              <a:gd name="connsiteY3" fmla="*/ 8099165 h 8099165"/>
              <a:gd name="connsiteX0" fmla="*/ 4807 w 3998309"/>
              <a:gd name="connsiteY0" fmla="*/ 8192471 h 8192471"/>
              <a:gd name="connsiteX1" fmla="*/ 1114 w 3998309"/>
              <a:gd name="connsiteY1" fmla="*/ 0 h 8192471"/>
              <a:gd name="connsiteX2" fmla="*/ 3998309 w 3998309"/>
              <a:gd name="connsiteY2" fmla="*/ 4693297 h 8192471"/>
              <a:gd name="connsiteX3" fmla="*/ 4807 w 3998309"/>
              <a:gd name="connsiteY3" fmla="*/ 8192471 h 8192471"/>
              <a:gd name="connsiteX0" fmla="*/ 4807 w 3998309"/>
              <a:gd name="connsiteY0" fmla="*/ 9489426 h 9489426"/>
              <a:gd name="connsiteX1" fmla="*/ 1114 w 3998309"/>
              <a:gd name="connsiteY1" fmla="*/ 0 h 9489426"/>
              <a:gd name="connsiteX2" fmla="*/ 3998309 w 3998309"/>
              <a:gd name="connsiteY2" fmla="*/ 4693297 h 9489426"/>
              <a:gd name="connsiteX3" fmla="*/ 4807 w 3998309"/>
              <a:gd name="connsiteY3" fmla="*/ 9489426 h 9489426"/>
            </a:gdLst>
            <a:ahLst/>
            <a:cxnLst>
              <a:cxn ang="0">
                <a:pos x="connsiteX0" y="connsiteY0"/>
              </a:cxn>
              <a:cxn ang="0">
                <a:pos x="connsiteX1" y="connsiteY1"/>
              </a:cxn>
              <a:cxn ang="0">
                <a:pos x="connsiteX2" y="connsiteY2"/>
              </a:cxn>
              <a:cxn ang="0">
                <a:pos x="connsiteX3" y="connsiteY3"/>
              </a:cxn>
            </a:cxnLst>
            <a:rect l="l" t="t" r="r" b="b"/>
            <a:pathLst>
              <a:path w="3998309" h="9489426">
                <a:moveTo>
                  <a:pt x="4807" y="9489426"/>
                </a:moveTo>
                <a:cubicBezTo>
                  <a:pt x="9796" y="6789704"/>
                  <a:pt x="-3875" y="2699722"/>
                  <a:pt x="1114" y="0"/>
                </a:cubicBezTo>
                <a:lnTo>
                  <a:pt x="3998309" y="4693297"/>
                </a:lnTo>
                <a:lnTo>
                  <a:pt x="4807" y="9489426"/>
                </a:lnTo>
                <a:close/>
              </a:path>
            </a:pathLst>
          </a:custGeom>
          <a:blipFill>
            <a:blip r:embed="rId7"/>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Graphic 5"/>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33216" y="2309324"/>
            <a:ext cx="990600" cy="2114550"/>
          </a:xfrm>
          <a:prstGeom prst="rect">
            <a:avLst/>
          </a:prstGeom>
        </p:spPr>
      </p:pic>
      <p:sp>
        <p:nvSpPr>
          <p:cNvPr id="7" name="TextBox 6"/>
          <p:cNvSpPr txBox="1"/>
          <p:nvPr/>
        </p:nvSpPr>
        <p:spPr>
          <a:xfrm>
            <a:off x="270355" y="3039921"/>
            <a:ext cx="304962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3600" b="1"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CLOSING</a:t>
            </a:r>
          </a:p>
        </p:txBody>
      </p:sp>
      <p:pic>
        <p:nvPicPr>
          <p:cNvPr id="9" name="Picture 8"/>
          <p:cNvPicPr>
            <a:picLocks noChangeAspect="1"/>
          </p:cNvPicPr>
          <p:nvPr/>
        </p:nvPicPr>
        <p:blipFill>
          <a:blip r:embed="rId10"/>
          <a:stretch>
            <a:fillRect/>
          </a:stretch>
        </p:blipFill>
        <p:spPr>
          <a:xfrm>
            <a:off x="10727920" y="6210803"/>
            <a:ext cx="999831" cy="292633"/>
          </a:xfrm>
          <a:prstGeom prst="rect">
            <a:avLst/>
          </a:prstGeom>
        </p:spPr>
      </p:pic>
      <p:sp>
        <p:nvSpPr>
          <p:cNvPr id="2" name="TextBox 1"/>
          <p:cNvSpPr txBox="1"/>
          <p:nvPr/>
        </p:nvSpPr>
        <p:spPr>
          <a:xfrm>
            <a:off x="4850891" y="777068"/>
            <a:ext cx="7165504" cy="2862322"/>
          </a:xfrm>
          <a:prstGeom prst="rect">
            <a:avLst/>
          </a:prstGeom>
          <a:noFill/>
        </p:spPr>
        <p:txBody>
          <a:bodyPr wrap="square" rtlCol="0">
            <a:spAutoFit/>
          </a:bodyPr>
          <a:lstStyle/>
          <a:p>
            <a:pPr marL="114300" marR="0" lvl="1" indent="0" algn="l" defTabSz="914400" rtl="0" eaLnBrk="1" fontAlgn="auto" latinLnBrk="0" hangingPunct="1">
              <a:lnSpc>
                <a:spcPct val="100000"/>
              </a:lnSpc>
              <a:spcBef>
                <a:spcPts val="1200"/>
              </a:spcBef>
              <a:spcAft>
                <a:spcPts val="60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Next Regional Innovation Council</a:t>
            </a:r>
            <a:endParaRPr kumimoji="0" lang="en-GB"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endParaRPr>
          </a:p>
          <a:p>
            <a:pPr marL="114300" marR="0" lvl="1" indent="0" algn="l" defTabSz="914400" rtl="0" eaLnBrk="1" fontAlgn="auto" latinLnBrk="0" hangingPunct="1">
              <a:lnSpc>
                <a:spcPct val="100000"/>
              </a:lnSpc>
              <a:spcBef>
                <a:spcPts val="1200"/>
              </a:spcBef>
              <a:spcAft>
                <a:spcPts val="60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Monday 7 May @ DAX</a:t>
            </a:r>
          </a:p>
          <a:p>
            <a:pPr marL="114300" marR="0" lvl="1" indent="0" algn="l" defTabSz="914400" rtl="0" eaLnBrk="1" fontAlgn="auto" latinLnBrk="0" hangingPunct="1">
              <a:lnSpc>
                <a:spcPct val="100000"/>
              </a:lnSpc>
              <a:spcBef>
                <a:spcPts val="1200"/>
              </a:spcBef>
              <a:spcAft>
                <a:spcPts val="60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endParaRPr>
          </a:p>
          <a:p>
            <a:pPr marL="114300" marR="0" lvl="1" indent="0" algn="l" defTabSz="914400" rtl="0" eaLnBrk="1" fontAlgn="auto" latinLnBrk="0" hangingPunct="1">
              <a:lnSpc>
                <a:spcPct val="100000"/>
              </a:lnSpc>
              <a:spcBef>
                <a:spcPts val="1200"/>
              </a:spcBef>
              <a:spcAft>
                <a:spcPts val="60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Topic</a:t>
            </a:r>
          </a:p>
          <a:p>
            <a:pPr marL="114300" marR="0" lvl="1" indent="0" algn="l" defTabSz="914400" rtl="0" eaLnBrk="1" fontAlgn="auto" latinLnBrk="0" hangingPunct="1">
              <a:lnSpc>
                <a:spcPct val="100000"/>
              </a:lnSpc>
              <a:spcBef>
                <a:spcPts val="1200"/>
              </a:spcBef>
              <a:spcAft>
                <a:spcPts val="600"/>
              </a:spcAft>
              <a:buClrTx/>
              <a:buSzTx/>
              <a:buFontTx/>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The Future of Payments</a:t>
            </a:r>
          </a:p>
        </p:txBody>
      </p:sp>
      <p:sp>
        <p:nvSpPr>
          <p:cNvPr id="11" name="TextBox 10">
            <a:extLst>
              <a:ext uri="{FF2B5EF4-FFF2-40B4-BE49-F238E27FC236}">
                <a16:creationId xmlns:a16="http://schemas.microsoft.com/office/drawing/2014/main" id="{08D14F0F-C031-4530-AA42-28EB0B13899B}"/>
              </a:ext>
            </a:extLst>
          </p:cNvPr>
          <p:cNvSpPr txBox="1"/>
          <p:nvPr/>
        </p:nvSpPr>
        <p:spPr>
          <a:xfrm>
            <a:off x="4850891" y="4423874"/>
            <a:ext cx="7165504" cy="461665"/>
          </a:xfrm>
          <a:prstGeom prst="rect">
            <a:avLst/>
          </a:prstGeom>
          <a:noFill/>
        </p:spPr>
        <p:txBody>
          <a:bodyPr wrap="square" rtlCol="0">
            <a:spAutoFit/>
          </a:bodyPr>
          <a:lstStyle/>
          <a:p>
            <a:pPr marL="114300" marR="0" lvl="1" indent="0" algn="l" defTabSz="914400" rtl="0" eaLnBrk="1" fontAlgn="auto" latinLnBrk="0" hangingPunct="1">
              <a:lnSpc>
                <a:spcPct val="100000"/>
              </a:lnSpc>
              <a:spcBef>
                <a:spcPts val="1200"/>
              </a:spcBef>
              <a:spcAft>
                <a:spcPts val="60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Thank You</a:t>
            </a:r>
            <a:endParaRPr kumimoji="0" lang="en-GB"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563503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839932-4201-4EFB-A072-D06FF97432EE}"/>
              </a:ext>
            </a:extLst>
          </p:cNvPr>
          <p:cNvSpPr txBox="1"/>
          <p:nvPr/>
        </p:nvSpPr>
        <p:spPr>
          <a:xfrm>
            <a:off x="4603714" y="3198167"/>
            <a:ext cx="2984571" cy="769441"/>
          </a:xfrm>
          <a:prstGeom prst="rect">
            <a:avLst/>
          </a:prstGeom>
          <a:noFill/>
        </p:spPr>
        <p:txBody>
          <a:bodyPr wrap="square" rtlCol="0">
            <a:spAutoFit/>
          </a:bodyPr>
          <a:lstStyle/>
          <a:p>
            <a:pPr marL="114300" marR="0" lvl="1" indent="0" algn="l" defTabSz="914400" rtl="0" eaLnBrk="1" fontAlgn="auto" latinLnBrk="0" hangingPunct="1">
              <a:lnSpc>
                <a:spcPct val="100000"/>
              </a:lnSpc>
              <a:spcBef>
                <a:spcPts val="1200"/>
              </a:spcBef>
              <a:spcAft>
                <a:spcPts val="600"/>
              </a:spcAft>
              <a:buClrTx/>
              <a:buSzTx/>
              <a:buFontTx/>
              <a:buNone/>
              <a:tabLst/>
              <a:defRPr/>
            </a:pPr>
            <a:r>
              <a:rPr kumimoji="0" lang="en-GB" sz="4400" b="1"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Appendix</a:t>
            </a:r>
            <a:endParaRPr kumimoji="0" lang="en-GB" sz="44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71036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1ECCAE4-398A-4E4D-96D0-21BB991DBB1A}"/>
              </a:ext>
            </a:extLst>
          </p:cNvPr>
          <p:cNvCxnSpPr>
            <a:cxnSpLocks/>
          </p:cNvCxnSpPr>
          <p:nvPr/>
        </p:nvCxnSpPr>
        <p:spPr bwMode="auto">
          <a:xfrm flipH="1">
            <a:off x="6094892" y="2790546"/>
            <a:ext cx="4177" cy="3365439"/>
          </a:xfrm>
          <a:prstGeom prst="line">
            <a:avLst/>
          </a:prstGeom>
          <a:ln w="254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6BA576CA-C8EF-403C-AAA1-5DBD392B7443}"/>
              </a:ext>
            </a:extLst>
          </p:cNvPr>
          <p:cNvSpPr/>
          <p:nvPr/>
        </p:nvSpPr>
        <p:spPr bwMode="auto">
          <a:xfrm>
            <a:off x="436119" y="4680236"/>
            <a:ext cx="1199660" cy="319124"/>
          </a:xfrm>
          <a:prstGeom prst="rect">
            <a:avLst/>
          </a:prstGeom>
          <a:ln w="15875">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Calibri" panose="020F0502020204030204" pitchFamily="34" charset="0"/>
              </a:rPr>
              <a:t>Settlement</a:t>
            </a:r>
          </a:p>
        </p:txBody>
      </p:sp>
      <p:pic>
        <p:nvPicPr>
          <p:cNvPr id="6" name="Picture 5">
            <a:extLst>
              <a:ext uri="{FF2B5EF4-FFF2-40B4-BE49-F238E27FC236}">
                <a16:creationId xmlns:a16="http://schemas.microsoft.com/office/drawing/2014/main" id="{C3D10D1D-AF6D-4E17-8FEB-B93F73C8ECE6}"/>
              </a:ext>
            </a:extLst>
          </p:cNvPr>
          <p:cNvPicPr>
            <a:picLocks noChangeAspect="1"/>
          </p:cNvPicPr>
          <p:nvPr/>
        </p:nvPicPr>
        <p:blipFill>
          <a:blip r:embed="rId2"/>
          <a:stretch>
            <a:fillRect/>
          </a:stretch>
        </p:blipFill>
        <p:spPr>
          <a:xfrm>
            <a:off x="2595372" y="2439094"/>
            <a:ext cx="656451" cy="656451"/>
          </a:xfrm>
          <a:prstGeom prst="rect">
            <a:avLst/>
          </a:prstGeom>
        </p:spPr>
      </p:pic>
      <p:sp>
        <p:nvSpPr>
          <p:cNvPr id="7" name="TextBox 6">
            <a:extLst>
              <a:ext uri="{FF2B5EF4-FFF2-40B4-BE49-F238E27FC236}">
                <a16:creationId xmlns:a16="http://schemas.microsoft.com/office/drawing/2014/main" id="{7F73B796-DC25-4D59-850C-583B389DCFB6}"/>
              </a:ext>
            </a:extLst>
          </p:cNvPr>
          <p:cNvSpPr txBox="1"/>
          <p:nvPr/>
        </p:nvSpPr>
        <p:spPr>
          <a:xfrm>
            <a:off x="2377794" y="3096523"/>
            <a:ext cx="924998" cy="523220"/>
          </a:xfrm>
          <a:prstGeom prst="rect">
            <a:avLst/>
          </a:prstGeom>
          <a:solidFill>
            <a:schemeClr val="bg1"/>
          </a:solidFill>
        </p:spPr>
        <p:txBody>
          <a:bodyPr wrap="none" rtlCol="0">
            <a:spAutoFit/>
          </a:bodyPr>
          <a:lstStyle/>
          <a:p>
            <a:pPr algn="ctr"/>
            <a:r>
              <a:rPr lang="en-US" sz="1400" dirty="0">
                <a:latin typeface="Calibri" panose="020F0502020204030204" pitchFamily="34" charset="0"/>
              </a:rPr>
              <a:t>DBS Bank</a:t>
            </a:r>
          </a:p>
          <a:p>
            <a:pPr algn="ctr"/>
            <a:r>
              <a:rPr lang="en-US" sz="1400" dirty="0">
                <a:latin typeface="Calibri" panose="020F0502020204030204" pitchFamily="34" charset="0"/>
              </a:rPr>
              <a:t>Singapore</a:t>
            </a:r>
          </a:p>
        </p:txBody>
      </p:sp>
      <p:sp>
        <p:nvSpPr>
          <p:cNvPr id="8" name="TextBox 7">
            <a:extLst>
              <a:ext uri="{FF2B5EF4-FFF2-40B4-BE49-F238E27FC236}">
                <a16:creationId xmlns:a16="http://schemas.microsoft.com/office/drawing/2014/main" id="{0DE6FF18-C2ED-404A-9C62-D8693F22EEF8}"/>
              </a:ext>
            </a:extLst>
          </p:cNvPr>
          <p:cNvSpPr txBox="1"/>
          <p:nvPr/>
        </p:nvSpPr>
        <p:spPr>
          <a:xfrm>
            <a:off x="2118370" y="4187187"/>
            <a:ext cx="2417455" cy="1169551"/>
          </a:xfrm>
          <a:prstGeom prst="rect">
            <a:avLst/>
          </a:prstGeom>
          <a:solidFill>
            <a:schemeClr val="bg1"/>
          </a:solidFill>
        </p:spPr>
        <p:txBody>
          <a:bodyPr wrap="square" rtlCol="0">
            <a:spAutoFit/>
          </a:bodyPr>
          <a:lstStyle/>
          <a:p>
            <a:r>
              <a:rPr lang="en-US" sz="1400" b="0" dirty="0">
                <a:latin typeface="Calibri" panose="020F0502020204030204" pitchFamily="34" charset="0"/>
              </a:rPr>
              <a:t>DBS Pre-fund THB Account Ledger with MAS</a:t>
            </a:r>
          </a:p>
          <a:p>
            <a:endParaRPr lang="en-US" sz="1400" b="0" dirty="0">
              <a:latin typeface="Calibri" panose="020F0502020204030204" pitchFamily="34" charset="0"/>
            </a:endParaRPr>
          </a:p>
          <a:p>
            <a:r>
              <a:rPr lang="en-US" sz="1400" b="0" dirty="0">
                <a:latin typeface="Calibri" panose="020F0502020204030204" pitchFamily="34" charset="0"/>
              </a:rPr>
              <a:t>SGD – Cash Collateral (</a:t>
            </a:r>
            <a:r>
              <a:rPr lang="en-US" sz="1400" dirty="0">
                <a:latin typeface="Calibri" panose="020F0502020204030204" pitchFamily="34" charset="0"/>
              </a:rPr>
              <a:t>NDC</a:t>
            </a:r>
            <a:r>
              <a:rPr lang="en-US" sz="1400" b="0" dirty="0">
                <a:latin typeface="Calibri" panose="020F0502020204030204" pitchFamily="34" charset="0"/>
              </a:rPr>
              <a:t>) pledged against THB account</a:t>
            </a:r>
          </a:p>
        </p:txBody>
      </p:sp>
      <p:sp>
        <p:nvSpPr>
          <p:cNvPr id="9" name="TextBox 8">
            <a:extLst>
              <a:ext uri="{FF2B5EF4-FFF2-40B4-BE49-F238E27FC236}">
                <a16:creationId xmlns:a16="http://schemas.microsoft.com/office/drawing/2014/main" id="{495AEABB-FFEE-40A0-9AC7-A808DE1F3106}"/>
              </a:ext>
            </a:extLst>
          </p:cNvPr>
          <p:cNvSpPr txBox="1"/>
          <p:nvPr/>
        </p:nvSpPr>
        <p:spPr>
          <a:xfrm>
            <a:off x="8890342" y="3063524"/>
            <a:ext cx="827471" cy="523220"/>
          </a:xfrm>
          <a:prstGeom prst="rect">
            <a:avLst/>
          </a:prstGeom>
          <a:solidFill>
            <a:schemeClr val="bg1"/>
          </a:solidFill>
        </p:spPr>
        <p:txBody>
          <a:bodyPr wrap="none" rtlCol="0">
            <a:spAutoFit/>
          </a:bodyPr>
          <a:lstStyle/>
          <a:p>
            <a:pPr algn="ctr"/>
            <a:r>
              <a:rPr lang="en-US" sz="1400" dirty="0">
                <a:latin typeface="Calibri" panose="020F0502020204030204" pitchFamily="34" charset="0"/>
              </a:rPr>
              <a:t>K Bank</a:t>
            </a:r>
          </a:p>
          <a:p>
            <a:pPr algn="ctr"/>
            <a:r>
              <a:rPr lang="en-US" sz="1400" dirty="0">
                <a:latin typeface="Calibri" panose="020F0502020204030204" pitchFamily="34" charset="0"/>
              </a:rPr>
              <a:t>Thailand</a:t>
            </a:r>
          </a:p>
        </p:txBody>
      </p:sp>
      <p:sp>
        <p:nvSpPr>
          <p:cNvPr id="10" name="TextBox 9">
            <a:extLst>
              <a:ext uri="{FF2B5EF4-FFF2-40B4-BE49-F238E27FC236}">
                <a16:creationId xmlns:a16="http://schemas.microsoft.com/office/drawing/2014/main" id="{145E0964-C3CE-4F08-B678-F66BDEACD232}"/>
              </a:ext>
            </a:extLst>
          </p:cNvPr>
          <p:cNvSpPr txBox="1"/>
          <p:nvPr/>
        </p:nvSpPr>
        <p:spPr>
          <a:xfrm>
            <a:off x="7921749" y="4284402"/>
            <a:ext cx="3170067" cy="738664"/>
          </a:xfrm>
          <a:prstGeom prst="rect">
            <a:avLst/>
          </a:prstGeom>
          <a:solidFill>
            <a:schemeClr val="bg1"/>
          </a:solidFill>
        </p:spPr>
        <p:txBody>
          <a:bodyPr wrap="square" rtlCol="0">
            <a:spAutoFit/>
          </a:bodyPr>
          <a:lstStyle/>
          <a:p>
            <a:r>
              <a:rPr lang="en-US" sz="1400" b="0" dirty="0">
                <a:latin typeface="Calibri" panose="020F0502020204030204" pitchFamily="34" charset="0"/>
              </a:rPr>
              <a:t>Realtime visibility of THB account ledger at MAS (Risk is mitigated) – THB </a:t>
            </a:r>
            <a:r>
              <a:rPr lang="en-US" sz="1400" dirty="0">
                <a:latin typeface="Calibri" panose="020F0502020204030204" pitchFamily="34" charset="0"/>
              </a:rPr>
              <a:t>Payment honored</a:t>
            </a:r>
          </a:p>
        </p:txBody>
      </p:sp>
      <p:pic>
        <p:nvPicPr>
          <p:cNvPr id="11" name="Picture 10">
            <a:extLst>
              <a:ext uri="{FF2B5EF4-FFF2-40B4-BE49-F238E27FC236}">
                <a16:creationId xmlns:a16="http://schemas.microsoft.com/office/drawing/2014/main" id="{E464D1C3-A890-4537-9B0E-2ED6BEE3C189}"/>
              </a:ext>
            </a:extLst>
          </p:cNvPr>
          <p:cNvPicPr>
            <a:picLocks noChangeAspect="1"/>
          </p:cNvPicPr>
          <p:nvPr/>
        </p:nvPicPr>
        <p:blipFill>
          <a:blip r:embed="rId3"/>
          <a:stretch>
            <a:fillRect/>
          </a:stretch>
        </p:blipFill>
        <p:spPr>
          <a:xfrm>
            <a:off x="7747601" y="2753875"/>
            <a:ext cx="457200" cy="438150"/>
          </a:xfrm>
          <a:prstGeom prst="rect">
            <a:avLst/>
          </a:prstGeom>
        </p:spPr>
      </p:pic>
      <p:cxnSp>
        <p:nvCxnSpPr>
          <p:cNvPr id="12" name="Connector: Curved 11">
            <a:extLst>
              <a:ext uri="{FF2B5EF4-FFF2-40B4-BE49-F238E27FC236}">
                <a16:creationId xmlns:a16="http://schemas.microsoft.com/office/drawing/2014/main" id="{101D727C-2CAA-45DD-A8DF-A9F15F1558CF}"/>
              </a:ext>
            </a:extLst>
          </p:cNvPr>
          <p:cNvCxnSpPr>
            <a:cxnSpLocks/>
          </p:cNvCxnSpPr>
          <p:nvPr/>
        </p:nvCxnSpPr>
        <p:spPr bwMode="auto">
          <a:xfrm rot="5400000" flipH="1" flipV="1">
            <a:off x="6214936" y="1501487"/>
            <a:ext cx="41213" cy="2811798"/>
          </a:xfrm>
          <a:prstGeom prst="curvedConnector3">
            <a:avLst>
              <a:gd name="adj1" fmla="val 936408"/>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19B15CB6-1376-4CF9-96EF-A26F34EBB4CC}"/>
              </a:ext>
            </a:extLst>
          </p:cNvPr>
          <p:cNvPicPr>
            <a:picLocks noChangeAspect="1"/>
          </p:cNvPicPr>
          <p:nvPr/>
        </p:nvPicPr>
        <p:blipFill>
          <a:blip r:embed="rId4"/>
          <a:stretch>
            <a:fillRect/>
          </a:stretch>
        </p:blipFill>
        <p:spPr>
          <a:xfrm>
            <a:off x="4183160" y="2764344"/>
            <a:ext cx="533400" cy="381000"/>
          </a:xfrm>
          <a:prstGeom prst="rect">
            <a:avLst/>
          </a:prstGeom>
        </p:spPr>
      </p:pic>
      <p:sp>
        <p:nvSpPr>
          <p:cNvPr id="14" name="TextBox 13">
            <a:extLst>
              <a:ext uri="{FF2B5EF4-FFF2-40B4-BE49-F238E27FC236}">
                <a16:creationId xmlns:a16="http://schemas.microsoft.com/office/drawing/2014/main" id="{40FC8708-93A0-4EEF-9381-DA1600052168}"/>
              </a:ext>
            </a:extLst>
          </p:cNvPr>
          <p:cNvSpPr txBox="1"/>
          <p:nvPr/>
        </p:nvSpPr>
        <p:spPr>
          <a:xfrm>
            <a:off x="4101231" y="3111598"/>
            <a:ext cx="930063" cy="307777"/>
          </a:xfrm>
          <a:prstGeom prst="rect">
            <a:avLst/>
          </a:prstGeom>
          <a:noFill/>
        </p:spPr>
        <p:txBody>
          <a:bodyPr wrap="none" rtlCol="0">
            <a:spAutoFit/>
          </a:bodyPr>
          <a:lstStyle/>
          <a:p>
            <a:r>
              <a:rPr lang="en-US" sz="1400" b="0" dirty="0">
                <a:latin typeface="Calibri" panose="020F0502020204030204" pitchFamily="34" charset="0"/>
              </a:rPr>
              <a:t>Consumer</a:t>
            </a:r>
          </a:p>
        </p:txBody>
      </p:sp>
      <p:sp>
        <p:nvSpPr>
          <p:cNvPr id="15" name="TextBox 14">
            <a:extLst>
              <a:ext uri="{FF2B5EF4-FFF2-40B4-BE49-F238E27FC236}">
                <a16:creationId xmlns:a16="http://schemas.microsoft.com/office/drawing/2014/main" id="{C1CBE98E-5123-46AC-A2EC-94DC02C72FE2}"/>
              </a:ext>
            </a:extLst>
          </p:cNvPr>
          <p:cNvSpPr txBox="1"/>
          <p:nvPr/>
        </p:nvSpPr>
        <p:spPr>
          <a:xfrm>
            <a:off x="7641441" y="3161195"/>
            <a:ext cx="814647" cy="307777"/>
          </a:xfrm>
          <a:prstGeom prst="rect">
            <a:avLst/>
          </a:prstGeom>
          <a:noFill/>
        </p:spPr>
        <p:txBody>
          <a:bodyPr wrap="none" rtlCol="0">
            <a:spAutoFit/>
          </a:bodyPr>
          <a:lstStyle/>
          <a:p>
            <a:r>
              <a:rPr lang="en-US" sz="1400" b="0" dirty="0">
                <a:latin typeface="Calibri" panose="020F0502020204030204" pitchFamily="34" charset="0"/>
              </a:rPr>
              <a:t>Business</a:t>
            </a:r>
          </a:p>
        </p:txBody>
      </p:sp>
      <p:cxnSp>
        <p:nvCxnSpPr>
          <p:cNvPr id="16" name="Connector: Curved 15">
            <a:extLst>
              <a:ext uri="{FF2B5EF4-FFF2-40B4-BE49-F238E27FC236}">
                <a16:creationId xmlns:a16="http://schemas.microsoft.com/office/drawing/2014/main" id="{E95B98AE-421F-45D3-855D-59E6D5E65299}"/>
              </a:ext>
            </a:extLst>
          </p:cNvPr>
          <p:cNvCxnSpPr>
            <a:cxnSpLocks/>
            <a:stCxn id="15" idx="2"/>
            <a:endCxn id="14" idx="2"/>
          </p:cNvCxnSpPr>
          <p:nvPr/>
        </p:nvCxnSpPr>
        <p:spPr bwMode="auto">
          <a:xfrm rot="5400000" flipH="1">
            <a:off x="6282715" y="1702923"/>
            <a:ext cx="49597" cy="3482502"/>
          </a:xfrm>
          <a:prstGeom prst="curvedConnector3">
            <a:avLst>
              <a:gd name="adj1" fmla="val -460915"/>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3148B87-F9F0-4586-971C-69AE886E457A}"/>
              </a:ext>
            </a:extLst>
          </p:cNvPr>
          <p:cNvSpPr txBox="1"/>
          <p:nvPr/>
        </p:nvSpPr>
        <p:spPr>
          <a:xfrm>
            <a:off x="5912015" y="2395114"/>
            <a:ext cx="438774" cy="307777"/>
          </a:xfrm>
          <a:prstGeom prst="rect">
            <a:avLst/>
          </a:prstGeom>
          <a:solidFill>
            <a:schemeClr val="bg1"/>
          </a:solidFill>
        </p:spPr>
        <p:txBody>
          <a:bodyPr wrap="none" rtlCol="0">
            <a:spAutoFit/>
          </a:bodyPr>
          <a:lstStyle/>
          <a:p>
            <a:r>
              <a:rPr lang="en-US" sz="1400" b="0" dirty="0">
                <a:latin typeface="Calibri" panose="020F0502020204030204" pitchFamily="34" charset="0"/>
              </a:rPr>
              <a:t>Pay</a:t>
            </a:r>
          </a:p>
        </p:txBody>
      </p:sp>
      <p:sp>
        <p:nvSpPr>
          <p:cNvPr id="18" name="TextBox 17">
            <a:extLst>
              <a:ext uri="{FF2B5EF4-FFF2-40B4-BE49-F238E27FC236}">
                <a16:creationId xmlns:a16="http://schemas.microsoft.com/office/drawing/2014/main" id="{5048E6A1-B62E-4785-BCED-81FA9B04DFD4}"/>
              </a:ext>
            </a:extLst>
          </p:cNvPr>
          <p:cNvSpPr txBox="1"/>
          <p:nvPr/>
        </p:nvSpPr>
        <p:spPr>
          <a:xfrm>
            <a:off x="5562270" y="3523528"/>
            <a:ext cx="1126399" cy="307777"/>
          </a:xfrm>
          <a:prstGeom prst="rect">
            <a:avLst/>
          </a:prstGeom>
          <a:solidFill>
            <a:schemeClr val="bg1"/>
          </a:solidFill>
        </p:spPr>
        <p:txBody>
          <a:bodyPr wrap="none" rtlCol="0">
            <a:spAutoFit/>
          </a:bodyPr>
          <a:lstStyle/>
          <a:p>
            <a:r>
              <a:rPr lang="en-US" sz="1400" b="0" dirty="0">
                <a:latin typeface="Calibri" panose="020F0502020204030204" pitchFamily="34" charset="0"/>
              </a:rPr>
              <a:t>Payment Ack</a:t>
            </a:r>
          </a:p>
        </p:txBody>
      </p:sp>
      <p:grpSp>
        <p:nvGrpSpPr>
          <p:cNvPr id="19" name="Group 18">
            <a:extLst>
              <a:ext uri="{FF2B5EF4-FFF2-40B4-BE49-F238E27FC236}">
                <a16:creationId xmlns:a16="http://schemas.microsoft.com/office/drawing/2014/main" id="{118B0365-2F80-4571-8D86-F164E098246A}"/>
              </a:ext>
            </a:extLst>
          </p:cNvPr>
          <p:cNvGrpSpPr/>
          <p:nvPr/>
        </p:nvGrpSpPr>
        <p:grpSpPr>
          <a:xfrm>
            <a:off x="4629526" y="4205728"/>
            <a:ext cx="1337427" cy="1286834"/>
            <a:chOff x="4673069" y="3860356"/>
            <a:chExt cx="889204" cy="1002708"/>
          </a:xfrm>
        </p:grpSpPr>
        <p:sp>
          <p:nvSpPr>
            <p:cNvPr id="20" name="Rectangle: Rounded Corners 19">
              <a:extLst>
                <a:ext uri="{FF2B5EF4-FFF2-40B4-BE49-F238E27FC236}">
                  <a16:creationId xmlns:a16="http://schemas.microsoft.com/office/drawing/2014/main" id="{0861EBA6-933F-45D6-9F91-D98191050478}"/>
                </a:ext>
              </a:extLst>
            </p:cNvPr>
            <p:cNvSpPr/>
            <p:nvPr/>
          </p:nvSpPr>
          <p:spPr bwMode="auto">
            <a:xfrm>
              <a:off x="5232908" y="3870112"/>
              <a:ext cx="273628" cy="992951"/>
            </a:xfrm>
            <a:prstGeom prst="roundRect">
              <a:avLst/>
            </a:prstGeom>
            <a:solidFill>
              <a:schemeClr val="accent6">
                <a:lumMod val="20000"/>
                <a:lumOff val="80000"/>
              </a:schemeClr>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pic>
          <p:nvPicPr>
            <p:cNvPr id="21" name="Picture 20" descr="cube.png">
              <a:extLst>
                <a:ext uri="{FF2B5EF4-FFF2-40B4-BE49-F238E27FC236}">
                  <a16:creationId xmlns:a16="http://schemas.microsoft.com/office/drawing/2014/main" id="{999A2CB8-DA76-49DF-8C46-1A635AA74453}"/>
                </a:ext>
              </a:extLst>
            </p:cNvPr>
            <p:cNvPicPr>
              <a:picLocks noChangeAspect="1"/>
            </p:cNvPicPr>
            <p:nvPr/>
          </p:nvPicPr>
          <p:blipFill>
            <a:blip r:embed="rId5" cstate="print"/>
            <a:stretch>
              <a:fillRect/>
            </a:stretch>
          </p:blipFill>
          <p:spPr>
            <a:xfrm flipH="1">
              <a:off x="4673069" y="4473150"/>
              <a:ext cx="368266" cy="368266"/>
            </a:xfrm>
            <a:prstGeom prst="rect">
              <a:avLst/>
            </a:prstGeom>
          </p:spPr>
        </p:pic>
        <p:pic>
          <p:nvPicPr>
            <p:cNvPr id="22" name="Picture 21" descr="cube.png">
              <a:extLst>
                <a:ext uri="{FF2B5EF4-FFF2-40B4-BE49-F238E27FC236}">
                  <a16:creationId xmlns:a16="http://schemas.microsoft.com/office/drawing/2014/main" id="{9B940934-13AE-43E8-B9A2-64AF63C185F8}"/>
                </a:ext>
              </a:extLst>
            </p:cNvPr>
            <p:cNvPicPr>
              <a:picLocks noChangeAspect="1"/>
            </p:cNvPicPr>
            <p:nvPr/>
          </p:nvPicPr>
          <p:blipFill>
            <a:blip r:embed="rId5" cstate="print"/>
            <a:stretch>
              <a:fillRect/>
            </a:stretch>
          </p:blipFill>
          <p:spPr>
            <a:xfrm flipH="1">
              <a:off x="4853149" y="4473150"/>
              <a:ext cx="368266" cy="368266"/>
            </a:xfrm>
            <a:prstGeom prst="rect">
              <a:avLst/>
            </a:prstGeom>
          </p:spPr>
        </p:pic>
        <p:pic>
          <p:nvPicPr>
            <p:cNvPr id="23" name="Picture 22" descr="cube.png">
              <a:extLst>
                <a:ext uri="{FF2B5EF4-FFF2-40B4-BE49-F238E27FC236}">
                  <a16:creationId xmlns:a16="http://schemas.microsoft.com/office/drawing/2014/main" id="{9B6E8C94-4DF5-40EC-A5D1-B95C39864BC6}"/>
                </a:ext>
              </a:extLst>
            </p:cNvPr>
            <p:cNvPicPr>
              <a:picLocks noChangeAspect="1"/>
            </p:cNvPicPr>
            <p:nvPr/>
          </p:nvPicPr>
          <p:blipFill>
            <a:blip r:embed="rId5" cstate="print"/>
            <a:stretch>
              <a:fillRect/>
            </a:stretch>
          </p:blipFill>
          <p:spPr>
            <a:xfrm flipH="1">
              <a:off x="5028851" y="4485562"/>
              <a:ext cx="368266" cy="368266"/>
            </a:xfrm>
            <a:prstGeom prst="rect">
              <a:avLst/>
            </a:prstGeom>
          </p:spPr>
        </p:pic>
        <p:pic>
          <p:nvPicPr>
            <p:cNvPr id="24" name="Picture 23" descr="cube.png">
              <a:extLst>
                <a:ext uri="{FF2B5EF4-FFF2-40B4-BE49-F238E27FC236}">
                  <a16:creationId xmlns:a16="http://schemas.microsoft.com/office/drawing/2014/main" id="{732B2229-99A8-4AC5-90C1-B8E9A325E253}"/>
                </a:ext>
              </a:extLst>
            </p:cNvPr>
            <p:cNvPicPr>
              <a:picLocks noChangeAspect="1"/>
            </p:cNvPicPr>
            <p:nvPr/>
          </p:nvPicPr>
          <p:blipFill>
            <a:blip r:embed="rId5" cstate="print"/>
            <a:stretch>
              <a:fillRect/>
            </a:stretch>
          </p:blipFill>
          <p:spPr>
            <a:xfrm flipH="1">
              <a:off x="5186503" y="4494798"/>
              <a:ext cx="368266" cy="368266"/>
            </a:xfrm>
            <a:prstGeom prst="rect">
              <a:avLst/>
            </a:prstGeom>
          </p:spPr>
        </p:pic>
        <p:pic>
          <p:nvPicPr>
            <p:cNvPr id="25" name="Picture 24" descr="cube.png">
              <a:extLst>
                <a:ext uri="{FF2B5EF4-FFF2-40B4-BE49-F238E27FC236}">
                  <a16:creationId xmlns:a16="http://schemas.microsoft.com/office/drawing/2014/main" id="{00DF8D7E-A1DF-40CA-B455-20E437ABA085}"/>
                </a:ext>
              </a:extLst>
            </p:cNvPr>
            <p:cNvPicPr>
              <a:picLocks noChangeAspect="1"/>
            </p:cNvPicPr>
            <p:nvPr/>
          </p:nvPicPr>
          <p:blipFill>
            <a:blip r:embed="rId5" cstate="print"/>
            <a:stretch>
              <a:fillRect/>
            </a:stretch>
          </p:blipFill>
          <p:spPr>
            <a:xfrm>
              <a:off x="5194006" y="3860356"/>
              <a:ext cx="368267" cy="368267"/>
            </a:xfrm>
            <a:prstGeom prst="rect">
              <a:avLst/>
            </a:prstGeom>
          </p:spPr>
        </p:pic>
        <p:cxnSp>
          <p:nvCxnSpPr>
            <p:cNvPr id="26" name="Straight Connector 25">
              <a:extLst>
                <a:ext uri="{FF2B5EF4-FFF2-40B4-BE49-F238E27FC236}">
                  <a16:creationId xmlns:a16="http://schemas.microsoft.com/office/drawing/2014/main" id="{E4F5D12F-F78A-42C0-93C0-F2160CE012D9}"/>
                </a:ext>
              </a:extLst>
            </p:cNvPr>
            <p:cNvCxnSpPr>
              <a:cxnSpLocks/>
            </p:cNvCxnSpPr>
            <p:nvPr/>
          </p:nvCxnSpPr>
          <p:spPr bwMode="auto">
            <a:xfrm>
              <a:off x="5360905" y="4228623"/>
              <a:ext cx="0" cy="266175"/>
            </a:xfrm>
            <a:prstGeom prst="line">
              <a:avLst/>
            </a:prstGeom>
            <a:noFill/>
            <a:ln w="12700" cap="flat" cmpd="sng" algn="ctr">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 name="Group 26">
            <a:extLst>
              <a:ext uri="{FF2B5EF4-FFF2-40B4-BE49-F238E27FC236}">
                <a16:creationId xmlns:a16="http://schemas.microsoft.com/office/drawing/2014/main" id="{44EAF9C7-EAE0-479E-8136-CBA34C80F885}"/>
              </a:ext>
            </a:extLst>
          </p:cNvPr>
          <p:cNvGrpSpPr/>
          <p:nvPr/>
        </p:nvGrpSpPr>
        <p:grpSpPr>
          <a:xfrm>
            <a:off x="6207723" y="4193556"/>
            <a:ext cx="1281745" cy="1277360"/>
            <a:chOff x="6633204" y="3838912"/>
            <a:chExt cx="899806" cy="1002505"/>
          </a:xfrm>
        </p:grpSpPr>
        <p:sp>
          <p:nvSpPr>
            <p:cNvPr id="28" name="Rectangle: Rounded Corners 27">
              <a:extLst>
                <a:ext uri="{FF2B5EF4-FFF2-40B4-BE49-F238E27FC236}">
                  <a16:creationId xmlns:a16="http://schemas.microsoft.com/office/drawing/2014/main" id="{9CCDA4D0-FBF1-4AFA-9BBF-BFF76253052E}"/>
                </a:ext>
              </a:extLst>
            </p:cNvPr>
            <p:cNvSpPr/>
            <p:nvPr/>
          </p:nvSpPr>
          <p:spPr bwMode="auto">
            <a:xfrm>
              <a:off x="6686051" y="3848465"/>
              <a:ext cx="273628" cy="992951"/>
            </a:xfrm>
            <a:prstGeom prst="roundRect">
              <a:avLst/>
            </a:prstGeom>
            <a:solidFill>
              <a:schemeClr val="accent6">
                <a:lumMod val="20000"/>
                <a:lumOff val="80000"/>
              </a:schemeClr>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pic>
          <p:nvPicPr>
            <p:cNvPr id="29" name="Picture 28" descr="cube.png">
              <a:extLst>
                <a:ext uri="{FF2B5EF4-FFF2-40B4-BE49-F238E27FC236}">
                  <a16:creationId xmlns:a16="http://schemas.microsoft.com/office/drawing/2014/main" id="{9DF0C739-58AB-4579-8A01-EE20818D6EAF}"/>
                </a:ext>
              </a:extLst>
            </p:cNvPr>
            <p:cNvPicPr>
              <a:picLocks noChangeAspect="1"/>
            </p:cNvPicPr>
            <p:nvPr/>
          </p:nvPicPr>
          <p:blipFill>
            <a:blip r:embed="rId5" cstate="print"/>
            <a:stretch>
              <a:fillRect/>
            </a:stretch>
          </p:blipFill>
          <p:spPr>
            <a:xfrm flipH="1">
              <a:off x="6633204" y="4451503"/>
              <a:ext cx="368266" cy="368266"/>
            </a:xfrm>
            <a:prstGeom prst="rect">
              <a:avLst/>
            </a:prstGeom>
          </p:spPr>
        </p:pic>
        <p:pic>
          <p:nvPicPr>
            <p:cNvPr id="30" name="Picture 29" descr="cube.png">
              <a:extLst>
                <a:ext uri="{FF2B5EF4-FFF2-40B4-BE49-F238E27FC236}">
                  <a16:creationId xmlns:a16="http://schemas.microsoft.com/office/drawing/2014/main" id="{E7E2CE50-9A86-4A6C-8485-94528332E4A1}"/>
                </a:ext>
              </a:extLst>
            </p:cNvPr>
            <p:cNvPicPr>
              <a:picLocks noChangeAspect="1"/>
            </p:cNvPicPr>
            <p:nvPr/>
          </p:nvPicPr>
          <p:blipFill>
            <a:blip r:embed="rId5" cstate="print"/>
            <a:stretch>
              <a:fillRect/>
            </a:stretch>
          </p:blipFill>
          <p:spPr>
            <a:xfrm flipH="1">
              <a:off x="6813284" y="4451503"/>
              <a:ext cx="368266" cy="368266"/>
            </a:xfrm>
            <a:prstGeom prst="rect">
              <a:avLst/>
            </a:prstGeom>
          </p:spPr>
        </p:pic>
        <p:pic>
          <p:nvPicPr>
            <p:cNvPr id="31" name="Picture 30" descr="cube.png">
              <a:extLst>
                <a:ext uri="{FF2B5EF4-FFF2-40B4-BE49-F238E27FC236}">
                  <a16:creationId xmlns:a16="http://schemas.microsoft.com/office/drawing/2014/main" id="{3A9A6124-B0BC-4C61-B60E-941A5E739B2F}"/>
                </a:ext>
              </a:extLst>
            </p:cNvPr>
            <p:cNvPicPr>
              <a:picLocks noChangeAspect="1"/>
            </p:cNvPicPr>
            <p:nvPr/>
          </p:nvPicPr>
          <p:blipFill>
            <a:blip r:embed="rId5" cstate="print"/>
            <a:stretch>
              <a:fillRect/>
            </a:stretch>
          </p:blipFill>
          <p:spPr>
            <a:xfrm flipH="1">
              <a:off x="6988986" y="4463915"/>
              <a:ext cx="368266" cy="368266"/>
            </a:xfrm>
            <a:prstGeom prst="rect">
              <a:avLst/>
            </a:prstGeom>
          </p:spPr>
        </p:pic>
        <p:pic>
          <p:nvPicPr>
            <p:cNvPr id="32" name="Picture 31" descr="cube.png">
              <a:extLst>
                <a:ext uri="{FF2B5EF4-FFF2-40B4-BE49-F238E27FC236}">
                  <a16:creationId xmlns:a16="http://schemas.microsoft.com/office/drawing/2014/main" id="{1E7D4CEB-18F6-4442-93EE-518145E24DDC}"/>
                </a:ext>
              </a:extLst>
            </p:cNvPr>
            <p:cNvPicPr>
              <a:picLocks noChangeAspect="1"/>
            </p:cNvPicPr>
            <p:nvPr/>
          </p:nvPicPr>
          <p:blipFill>
            <a:blip r:embed="rId5" cstate="print"/>
            <a:stretch>
              <a:fillRect/>
            </a:stretch>
          </p:blipFill>
          <p:spPr>
            <a:xfrm flipH="1">
              <a:off x="7164744" y="4473151"/>
              <a:ext cx="368266" cy="368266"/>
            </a:xfrm>
            <a:prstGeom prst="rect">
              <a:avLst/>
            </a:prstGeom>
          </p:spPr>
        </p:pic>
        <p:cxnSp>
          <p:nvCxnSpPr>
            <p:cNvPr id="33" name="Straight Connector 32">
              <a:extLst>
                <a:ext uri="{FF2B5EF4-FFF2-40B4-BE49-F238E27FC236}">
                  <a16:creationId xmlns:a16="http://schemas.microsoft.com/office/drawing/2014/main" id="{7E9B2FAC-5523-4209-A867-5E469CDDDA4C}"/>
                </a:ext>
              </a:extLst>
            </p:cNvPr>
            <p:cNvCxnSpPr>
              <a:cxnSpLocks/>
            </p:cNvCxnSpPr>
            <p:nvPr/>
          </p:nvCxnSpPr>
          <p:spPr bwMode="auto">
            <a:xfrm>
              <a:off x="6814048" y="4206976"/>
              <a:ext cx="0" cy="266175"/>
            </a:xfrm>
            <a:prstGeom prst="line">
              <a:avLst/>
            </a:prstGeom>
            <a:noFill/>
            <a:ln w="12700" cap="flat" cmpd="sng" algn="ctr">
              <a:solidFill>
                <a:schemeClr val="tx1"/>
              </a:solidFill>
              <a:prstDash val="dash"/>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4" name="Picture 33" descr="cube.png">
              <a:extLst>
                <a:ext uri="{FF2B5EF4-FFF2-40B4-BE49-F238E27FC236}">
                  <a16:creationId xmlns:a16="http://schemas.microsoft.com/office/drawing/2014/main" id="{144F6081-C4D5-4F4F-A374-101CBF7E342C}"/>
                </a:ext>
              </a:extLst>
            </p:cNvPr>
            <p:cNvPicPr>
              <a:picLocks noChangeAspect="1"/>
            </p:cNvPicPr>
            <p:nvPr/>
          </p:nvPicPr>
          <p:blipFill>
            <a:blip r:embed="rId5" cstate="print"/>
            <a:stretch>
              <a:fillRect/>
            </a:stretch>
          </p:blipFill>
          <p:spPr>
            <a:xfrm>
              <a:off x="6646431" y="3838912"/>
              <a:ext cx="368267" cy="368267"/>
            </a:xfrm>
            <a:prstGeom prst="rect">
              <a:avLst/>
            </a:prstGeom>
          </p:spPr>
        </p:pic>
      </p:grpSp>
      <p:cxnSp>
        <p:nvCxnSpPr>
          <p:cNvPr id="35" name="Straight Connector 34">
            <a:extLst>
              <a:ext uri="{FF2B5EF4-FFF2-40B4-BE49-F238E27FC236}">
                <a16:creationId xmlns:a16="http://schemas.microsoft.com/office/drawing/2014/main" id="{05E41297-492A-4B31-AF0D-8E0458F2B014}"/>
              </a:ext>
            </a:extLst>
          </p:cNvPr>
          <p:cNvCxnSpPr>
            <a:cxnSpLocks/>
          </p:cNvCxnSpPr>
          <p:nvPr/>
        </p:nvCxnSpPr>
        <p:spPr bwMode="auto">
          <a:xfrm flipV="1">
            <a:off x="1162730" y="3904099"/>
            <a:ext cx="9529071" cy="63158"/>
          </a:xfrm>
          <a:prstGeom prst="line">
            <a:avLst/>
          </a:prstGeom>
          <a:ln w="127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66F13D1-C14E-44AC-AF59-9C67AEA0ECAD}"/>
              </a:ext>
            </a:extLst>
          </p:cNvPr>
          <p:cNvSpPr txBox="1"/>
          <p:nvPr/>
        </p:nvSpPr>
        <p:spPr>
          <a:xfrm>
            <a:off x="3916062" y="6005272"/>
            <a:ext cx="700833" cy="523220"/>
          </a:xfrm>
          <a:prstGeom prst="rect">
            <a:avLst/>
          </a:prstGeom>
          <a:noFill/>
        </p:spPr>
        <p:txBody>
          <a:bodyPr wrap="none" rtlCol="0">
            <a:spAutoFit/>
          </a:bodyPr>
          <a:lstStyle/>
          <a:p>
            <a:pPr algn="ctr"/>
            <a:r>
              <a:rPr lang="en-US" sz="1400" dirty="0">
                <a:latin typeface="Calibri" panose="020F0502020204030204" pitchFamily="34" charset="0"/>
              </a:rPr>
              <a:t>MAS</a:t>
            </a:r>
          </a:p>
          <a:p>
            <a:pPr algn="ctr"/>
            <a:r>
              <a:rPr lang="en-US" sz="1400" dirty="0">
                <a:latin typeface="Calibri" panose="020F0502020204030204" pitchFamily="34" charset="0"/>
              </a:rPr>
              <a:t>MEPS+</a:t>
            </a:r>
          </a:p>
        </p:txBody>
      </p:sp>
      <p:sp>
        <p:nvSpPr>
          <p:cNvPr id="37" name="TextBox 36">
            <a:extLst>
              <a:ext uri="{FF2B5EF4-FFF2-40B4-BE49-F238E27FC236}">
                <a16:creationId xmlns:a16="http://schemas.microsoft.com/office/drawing/2014/main" id="{D74F60E9-132E-4F51-977E-D32856662E4E}"/>
              </a:ext>
            </a:extLst>
          </p:cNvPr>
          <p:cNvSpPr txBox="1"/>
          <p:nvPr/>
        </p:nvSpPr>
        <p:spPr>
          <a:xfrm>
            <a:off x="7447792" y="6033733"/>
            <a:ext cx="889859" cy="523220"/>
          </a:xfrm>
          <a:prstGeom prst="rect">
            <a:avLst/>
          </a:prstGeom>
          <a:noFill/>
        </p:spPr>
        <p:txBody>
          <a:bodyPr wrap="none" rtlCol="0">
            <a:spAutoFit/>
          </a:bodyPr>
          <a:lstStyle/>
          <a:p>
            <a:pPr algn="ctr"/>
            <a:r>
              <a:rPr lang="en-US" sz="1400" dirty="0">
                <a:latin typeface="Calibri" panose="020F0502020204030204" pitchFamily="34" charset="0"/>
              </a:rPr>
              <a:t>BoT</a:t>
            </a:r>
          </a:p>
          <a:p>
            <a:pPr algn="ctr"/>
            <a:r>
              <a:rPr lang="en-US" sz="1400" dirty="0">
                <a:latin typeface="Calibri" panose="020F0502020204030204" pitchFamily="34" charset="0"/>
              </a:rPr>
              <a:t>BAHTNET</a:t>
            </a:r>
          </a:p>
        </p:txBody>
      </p:sp>
      <p:sp>
        <p:nvSpPr>
          <p:cNvPr id="38" name="TextBox 37">
            <a:extLst>
              <a:ext uri="{FF2B5EF4-FFF2-40B4-BE49-F238E27FC236}">
                <a16:creationId xmlns:a16="http://schemas.microsoft.com/office/drawing/2014/main" id="{ED6D25C0-EBF0-4670-B3A8-C0E2B3F4140D}"/>
              </a:ext>
            </a:extLst>
          </p:cNvPr>
          <p:cNvSpPr txBox="1"/>
          <p:nvPr/>
        </p:nvSpPr>
        <p:spPr>
          <a:xfrm>
            <a:off x="2840294" y="804168"/>
            <a:ext cx="8209498" cy="1077218"/>
          </a:xfrm>
          <a:prstGeom prst="rect">
            <a:avLst/>
          </a:prstGeom>
          <a:solidFill>
            <a:schemeClr val="bg2">
              <a:lumMod val="90000"/>
            </a:schemeClr>
          </a:solidFill>
        </p:spPr>
        <p:txBody>
          <a:bodyPr wrap="square" rtlCol="0">
            <a:spAutoFit/>
          </a:bodyPr>
          <a:lstStyle/>
          <a:p>
            <a:r>
              <a:rPr lang="en-US" sz="1600" u="sng" dirty="0">
                <a:latin typeface="Calibri" panose="020F0502020204030204" pitchFamily="34" charset="0"/>
              </a:rPr>
              <a:t>Objective</a:t>
            </a:r>
            <a:r>
              <a:rPr lang="en-US" sz="1600" b="0" dirty="0">
                <a:latin typeface="Calibri" panose="020F0502020204030204" pitchFamily="34" charset="0"/>
              </a:rPr>
              <a:t>: To improve Traceability, Reconciliation and Intraday Liquidity Monitoring</a:t>
            </a:r>
          </a:p>
          <a:p>
            <a:endParaRPr lang="en-US" sz="1600" b="0" dirty="0">
              <a:latin typeface="Calibri" panose="020F0502020204030204" pitchFamily="34" charset="0"/>
            </a:endParaRPr>
          </a:p>
          <a:p>
            <a:pPr marL="171450" indent="-171450">
              <a:buFont typeface="Arial" panose="020B0604020202020204" pitchFamily="34" charset="0"/>
              <a:buChar char="•"/>
            </a:pPr>
            <a:r>
              <a:rPr lang="en-US" sz="1600" b="0" dirty="0">
                <a:latin typeface="Calibri" panose="020F0502020204030204" pitchFamily="34" charset="0"/>
              </a:rPr>
              <a:t>High Value Payment – </a:t>
            </a:r>
            <a:r>
              <a:rPr lang="en-US" sz="1600" dirty="0">
                <a:latin typeface="Calibri" panose="020F0502020204030204" pitchFamily="34" charset="0"/>
              </a:rPr>
              <a:t>SWIFT GPII </a:t>
            </a:r>
            <a:r>
              <a:rPr lang="en-US" sz="1600" b="0" dirty="0">
                <a:latin typeface="Calibri" panose="020F0502020204030204" pitchFamily="34" charset="0"/>
              </a:rPr>
              <a:t>and </a:t>
            </a:r>
            <a:r>
              <a:rPr lang="en-US" sz="1600" dirty="0">
                <a:latin typeface="Calibri" panose="020F0502020204030204" pitchFamily="34" charset="0"/>
              </a:rPr>
              <a:t>CLS</a:t>
            </a:r>
          </a:p>
          <a:p>
            <a:pPr marL="171450" indent="-171450">
              <a:buFont typeface="Arial" panose="020B0604020202020204" pitchFamily="34" charset="0"/>
              <a:buChar char="•"/>
            </a:pPr>
            <a:r>
              <a:rPr lang="en-US" sz="1600" b="0" dirty="0">
                <a:latin typeface="Calibri" panose="020F0502020204030204" pitchFamily="34" charset="0"/>
              </a:rPr>
              <a:t>Real time Cross Border Low Value Payment – Potentially Blockchain</a:t>
            </a:r>
          </a:p>
        </p:txBody>
      </p:sp>
      <p:sp>
        <p:nvSpPr>
          <p:cNvPr id="39" name="TextBox 38">
            <a:extLst>
              <a:ext uri="{FF2B5EF4-FFF2-40B4-BE49-F238E27FC236}">
                <a16:creationId xmlns:a16="http://schemas.microsoft.com/office/drawing/2014/main" id="{6385637B-90E6-432C-9278-DD303D8768A2}"/>
              </a:ext>
            </a:extLst>
          </p:cNvPr>
          <p:cNvSpPr txBox="1"/>
          <p:nvPr/>
        </p:nvSpPr>
        <p:spPr>
          <a:xfrm>
            <a:off x="1708348" y="6002097"/>
            <a:ext cx="2410829" cy="307777"/>
          </a:xfrm>
          <a:prstGeom prst="rect">
            <a:avLst/>
          </a:prstGeom>
          <a:noFill/>
        </p:spPr>
        <p:txBody>
          <a:bodyPr wrap="square" rtlCol="0">
            <a:spAutoFit/>
          </a:bodyPr>
          <a:lstStyle/>
          <a:p>
            <a:r>
              <a:rPr lang="en-US" sz="1400" b="0" dirty="0">
                <a:latin typeface="Calibri" panose="020F0502020204030204" pitchFamily="34" charset="0"/>
              </a:rPr>
              <a:t>Using MEPS+ to settle Locally</a:t>
            </a:r>
          </a:p>
        </p:txBody>
      </p:sp>
      <p:sp>
        <p:nvSpPr>
          <p:cNvPr id="40" name="TextBox 39">
            <a:extLst>
              <a:ext uri="{FF2B5EF4-FFF2-40B4-BE49-F238E27FC236}">
                <a16:creationId xmlns:a16="http://schemas.microsoft.com/office/drawing/2014/main" id="{721D4ED5-2858-4896-81C3-40A831EB44AE}"/>
              </a:ext>
            </a:extLst>
          </p:cNvPr>
          <p:cNvSpPr txBox="1"/>
          <p:nvPr/>
        </p:nvSpPr>
        <p:spPr>
          <a:xfrm>
            <a:off x="8271822" y="6060153"/>
            <a:ext cx="2777969" cy="307777"/>
          </a:xfrm>
          <a:prstGeom prst="rect">
            <a:avLst/>
          </a:prstGeom>
          <a:noFill/>
        </p:spPr>
        <p:txBody>
          <a:bodyPr wrap="square" rtlCol="0">
            <a:spAutoFit/>
          </a:bodyPr>
          <a:lstStyle/>
          <a:p>
            <a:r>
              <a:rPr lang="en-US" sz="1400" b="0" dirty="0">
                <a:latin typeface="Calibri" panose="020F0502020204030204" pitchFamily="34" charset="0"/>
              </a:rPr>
              <a:t>Using  BAHTNET to settle Locally</a:t>
            </a:r>
          </a:p>
        </p:txBody>
      </p:sp>
      <p:sp>
        <p:nvSpPr>
          <p:cNvPr id="41" name="Oval 40">
            <a:extLst>
              <a:ext uri="{FF2B5EF4-FFF2-40B4-BE49-F238E27FC236}">
                <a16:creationId xmlns:a16="http://schemas.microsoft.com/office/drawing/2014/main" id="{EF99FE9A-F969-4F55-9C9F-439F2F375528}"/>
              </a:ext>
            </a:extLst>
          </p:cNvPr>
          <p:cNvSpPr/>
          <p:nvPr/>
        </p:nvSpPr>
        <p:spPr bwMode="auto">
          <a:xfrm>
            <a:off x="7530706" y="4423797"/>
            <a:ext cx="326190" cy="316778"/>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chemeClr val="tx1"/>
                </a:solidFill>
                <a:latin typeface="Calibri" panose="020F0502020204030204" pitchFamily="34" charset="0"/>
              </a:rPr>
              <a:t>2</a:t>
            </a:r>
            <a:endParaRPr kumimoji="0" lang="en-US" sz="1400" b="1" i="0" u="none" strike="noStrike" cap="none" normalizeH="0" baseline="0" dirty="0">
              <a:ln>
                <a:noFill/>
              </a:ln>
              <a:solidFill>
                <a:schemeClr val="tx1"/>
              </a:solidFill>
              <a:effectLst/>
              <a:latin typeface="Calibri" panose="020F0502020204030204" pitchFamily="34" charset="0"/>
            </a:endParaRPr>
          </a:p>
        </p:txBody>
      </p:sp>
      <p:sp>
        <p:nvSpPr>
          <p:cNvPr id="42" name="Rectangle 41">
            <a:extLst>
              <a:ext uri="{FF2B5EF4-FFF2-40B4-BE49-F238E27FC236}">
                <a16:creationId xmlns:a16="http://schemas.microsoft.com/office/drawing/2014/main" id="{B52A13F2-4B60-49F6-960C-C425735DBCEB}"/>
              </a:ext>
            </a:extLst>
          </p:cNvPr>
          <p:cNvSpPr/>
          <p:nvPr/>
        </p:nvSpPr>
        <p:spPr bwMode="auto">
          <a:xfrm>
            <a:off x="445065" y="2856188"/>
            <a:ext cx="1199660" cy="319124"/>
          </a:xfrm>
          <a:prstGeom prst="rect">
            <a:avLst/>
          </a:prstGeom>
          <a:ln w="15875">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Calibri" panose="020F0502020204030204" pitchFamily="34" charset="0"/>
              </a:rPr>
              <a:t>Fulfilment</a:t>
            </a:r>
          </a:p>
        </p:txBody>
      </p:sp>
      <p:pic>
        <p:nvPicPr>
          <p:cNvPr id="43" name="Picture 42">
            <a:extLst>
              <a:ext uri="{FF2B5EF4-FFF2-40B4-BE49-F238E27FC236}">
                <a16:creationId xmlns:a16="http://schemas.microsoft.com/office/drawing/2014/main" id="{AA5C3C1E-40E0-404C-AEDB-35F82B637FEA}"/>
              </a:ext>
            </a:extLst>
          </p:cNvPr>
          <p:cNvPicPr>
            <a:picLocks noChangeAspect="1"/>
          </p:cNvPicPr>
          <p:nvPr/>
        </p:nvPicPr>
        <p:blipFill>
          <a:blip r:embed="rId2"/>
          <a:stretch>
            <a:fillRect/>
          </a:stretch>
        </p:blipFill>
        <p:spPr>
          <a:xfrm>
            <a:off x="8973549" y="2434582"/>
            <a:ext cx="656451" cy="656451"/>
          </a:xfrm>
          <a:prstGeom prst="rect">
            <a:avLst/>
          </a:prstGeom>
        </p:spPr>
      </p:pic>
      <p:pic>
        <p:nvPicPr>
          <p:cNvPr id="44" name="Picture 43">
            <a:extLst>
              <a:ext uri="{FF2B5EF4-FFF2-40B4-BE49-F238E27FC236}">
                <a16:creationId xmlns:a16="http://schemas.microsoft.com/office/drawing/2014/main" id="{3C2F33A9-5948-4E57-A0EA-7F741DA53FD4}"/>
              </a:ext>
            </a:extLst>
          </p:cNvPr>
          <p:cNvPicPr>
            <a:picLocks noChangeAspect="1"/>
          </p:cNvPicPr>
          <p:nvPr/>
        </p:nvPicPr>
        <p:blipFill>
          <a:blip r:embed="rId2"/>
          <a:stretch>
            <a:fillRect/>
          </a:stretch>
        </p:blipFill>
        <p:spPr>
          <a:xfrm>
            <a:off x="7578053" y="5331681"/>
            <a:ext cx="656451" cy="656451"/>
          </a:xfrm>
          <a:prstGeom prst="rect">
            <a:avLst/>
          </a:prstGeom>
        </p:spPr>
      </p:pic>
      <p:pic>
        <p:nvPicPr>
          <p:cNvPr id="45" name="Picture 44">
            <a:extLst>
              <a:ext uri="{FF2B5EF4-FFF2-40B4-BE49-F238E27FC236}">
                <a16:creationId xmlns:a16="http://schemas.microsoft.com/office/drawing/2014/main" id="{65771E9F-984E-46D3-BD76-70A4F759AA17}"/>
              </a:ext>
            </a:extLst>
          </p:cNvPr>
          <p:cNvPicPr>
            <a:picLocks noChangeAspect="1"/>
          </p:cNvPicPr>
          <p:nvPr/>
        </p:nvPicPr>
        <p:blipFill>
          <a:blip r:embed="rId2"/>
          <a:stretch>
            <a:fillRect/>
          </a:stretch>
        </p:blipFill>
        <p:spPr>
          <a:xfrm>
            <a:off x="3955074" y="5378078"/>
            <a:ext cx="656451" cy="656451"/>
          </a:xfrm>
          <a:prstGeom prst="rect">
            <a:avLst/>
          </a:prstGeom>
        </p:spPr>
      </p:pic>
      <p:sp>
        <p:nvSpPr>
          <p:cNvPr id="46" name="Oval 45">
            <a:extLst>
              <a:ext uri="{FF2B5EF4-FFF2-40B4-BE49-F238E27FC236}">
                <a16:creationId xmlns:a16="http://schemas.microsoft.com/office/drawing/2014/main" id="{C107253D-FCDD-4AB1-8C56-C852CB9D9FCA}"/>
              </a:ext>
            </a:extLst>
          </p:cNvPr>
          <p:cNvSpPr/>
          <p:nvPr/>
        </p:nvSpPr>
        <p:spPr bwMode="auto">
          <a:xfrm>
            <a:off x="1750433" y="4432887"/>
            <a:ext cx="326190" cy="316778"/>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rPr>
              <a:t>1</a:t>
            </a:r>
          </a:p>
        </p:txBody>
      </p:sp>
      <p:sp>
        <p:nvSpPr>
          <p:cNvPr id="47" name="TextBox 46">
            <a:extLst>
              <a:ext uri="{FF2B5EF4-FFF2-40B4-BE49-F238E27FC236}">
                <a16:creationId xmlns:a16="http://schemas.microsoft.com/office/drawing/2014/main" id="{B80D4FC2-9A73-453F-9FCB-48777E310478}"/>
              </a:ext>
            </a:extLst>
          </p:cNvPr>
          <p:cNvSpPr txBox="1"/>
          <p:nvPr/>
        </p:nvSpPr>
        <p:spPr>
          <a:xfrm rot="16200000">
            <a:off x="5632966" y="2986896"/>
            <a:ext cx="693844" cy="307777"/>
          </a:xfrm>
          <a:prstGeom prst="rect">
            <a:avLst/>
          </a:prstGeom>
          <a:noFill/>
        </p:spPr>
        <p:txBody>
          <a:bodyPr wrap="none" rtlCol="0">
            <a:spAutoFit/>
          </a:bodyPr>
          <a:lstStyle/>
          <a:p>
            <a:r>
              <a:rPr lang="en-US" sz="1400" dirty="0">
                <a:latin typeface="Calibri" panose="020F0502020204030204" pitchFamily="34" charset="0"/>
              </a:rPr>
              <a:t>Border</a:t>
            </a:r>
          </a:p>
        </p:txBody>
      </p:sp>
      <p:sp>
        <p:nvSpPr>
          <p:cNvPr id="48" name="Flowchart: Card 47">
            <a:extLst>
              <a:ext uri="{FF2B5EF4-FFF2-40B4-BE49-F238E27FC236}">
                <a16:creationId xmlns:a16="http://schemas.microsoft.com/office/drawing/2014/main" id="{D01CF556-DC4C-4DB1-ADF8-DB0B967EC789}"/>
              </a:ext>
            </a:extLst>
          </p:cNvPr>
          <p:cNvSpPr/>
          <p:nvPr/>
        </p:nvSpPr>
        <p:spPr bwMode="auto">
          <a:xfrm>
            <a:off x="10684161" y="2597618"/>
            <a:ext cx="1126399" cy="975117"/>
          </a:xfrm>
          <a:prstGeom prst="flowChartPunchedCard">
            <a:avLst/>
          </a:prstGeom>
          <a:solidFill>
            <a:schemeClr val="accent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Calibri" panose="020F0502020204030204" pitchFamily="34" charset="0"/>
              </a:rPr>
              <a:t>Between 2 countries</a:t>
            </a:r>
          </a:p>
        </p:txBody>
      </p:sp>
      <p:sp>
        <p:nvSpPr>
          <p:cNvPr id="2" name="Slide Number Placeholder 1">
            <a:extLst>
              <a:ext uri="{FF2B5EF4-FFF2-40B4-BE49-F238E27FC236}">
                <a16:creationId xmlns:a16="http://schemas.microsoft.com/office/drawing/2014/main" id="{3156B76B-2D24-4FD3-9F4F-48B6F09B0E6C}"/>
              </a:ext>
            </a:extLst>
          </p:cNvPr>
          <p:cNvSpPr>
            <a:spLocks noGrp="1"/>
          </p:cNvSpPr>
          <p:nvPr>
            <p:ph type="sldNum" sz="quarter" idx="12"/>
          </p:nvPr>
        </p:nvSpPr>
        <p:spPr/>
        <p:txBody>
          <a:bodyPr/>
          <a:lstStyle/>
          <a:p>
            <a:fld id="{81851D2D-A5E3-1B4D-8AB7-15D26B299769}" type="slidenum">
              <a:rPr lang="en-US" smtClean="0"/>
              <a:t>15</a:t>
            </a:fld>
            <a:endParaRPr lang="en-US"/>
          </a:p>
        </p:txBody>
      </p:sp>
      <p:sp>
        <p:nvSpPr>
          <p:cNvPr id="50" name="Title 1">
            <a:extLst>
              <a:ext uri="{FF2B5EF4-FFF2-40B4-BE49-F238E27FC236}">
                <a16:creationId xmlns:a16="http://schemas.microsoft.com/office/drawing/2014/main" id="{4EDAC5C2-9427-481F-9195-40252BF62A16}"/>
              </a:ext>
            </a:extLst>
          </p:cNvPr>
          <p:cNvSpPr txBox="1">
            <a:spLocks/>
          </p:cNvSpPr>
          <p:nvPr/>
        </p:nvSpPr>
        <p:spPr>
          <a:xfrm>
            <a:off x="1016000" y="188762"/>
            <a:ext cx="10261600" cy="7700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latin typeface="Arial" panose="020B0604020202020204" pitchFamily="34" charset="0"/>
                <a:cs typeface="Arial" panose="020B0604020202020204" pitchFamily="34" charset="0"/>
              </a:rPr>
              <a:t>Industrial Led Use Case: Blockchain for Real time Low Value e-Payment</a:t>
            </a:r>
          </a:p>
        </p:txBody>
      </p:sp>
      <p:pic>
        <p:nvPicPr>
          <p:cNvPr id="51" name="Graphic 50">
            <a:extLst>
              <a:ext uri="{FF2B5EF4-FFF2-40B4-BE49-F238E27FC236}">
                <a16:creationId xmlns:a16="http://schemas.microsoft.com/office/drawing/2014/main" id="{6E322352-2824-40CB-B015-9D3E8540AC1D}"/>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85882" y="270442"/>
            <a:ext cx="374290" cy="798965"/>
          </a:xfrm>
          <a:prstGeom prst="rect">
            <a:avLst/>
          </a:prstGeom>
        </p:spPr>
      </p:pic>
    </p:spTree>
    <p:extLst>
      <p:ext uri="{BB962C8B-B14F-4D97-AF65-F5344CB8AC3E}">
        <p14:creationId xmlns:p14="http://schemas.microsoft.com/office/powerpoint/2010/main" val="309381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677B613-19F0-4CF2-A1BF-801EE7502F7D}"/>
              </a:ext>
            </a:extLst>
          </p:cNvPr>
          <p:cNvGrpSpPr/>
          <p:nvPr/>
        </p:nvGrpSpPr>
        <p:grpSpPr>
          <a:xfrm>
            <a:off x="158238" y="1000167"/>
            <a:ext cx="5751658" cy="5481221"/>
            <a:chOff x="777580" y="229114"/>
            <a:chExt cx="6218410" cy="5926027"/>
          </a:xfrm>
        </p:grpSpPr>
        <p:pic>
          <p:nvPicPr>
            <p:cNvPr id="4" name="Picture 3">
              <a:extLst>
                <a:ext uri="{FF2B5EF4-FFF2-40B4-BE49-F238E27FC236}">
                  <a16:creationId xmlns:a16="http://schemas.microsoft.com/office/drawing/2014/main" id="{9162E0A7-4790-413C-9EF8-E7CD7BDD8815}"/>
                </a:ext>
              </a:extLst>
            </p:cNvPr>
            <p:cNvPicPr>
              <a:picLocks noChangeAspect="1"/>
            </p:cNvPicPr>
            <p:nvPr/>
          </p:nvPicPr>
          <p:blipFill>
            <a:blip r:embed="rId3">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4">
                      <a14:imgEffect>
                        <a14:sharpenSoften amount="-50000"/>
                      </a14:imgEffect>
                      <a14:imgEffect>
                        <a14:saturation sat="0"/>
                      </a14:imgEffect>
                    </a14:imgLayer>
                  </a14:imgProps>
                </a:ext>
              </a:extLst>
            </a:blip>
            <a:stretch>
              <a:fillRect/>
            </a:stretch>
          </p:blipFill>
          <p:spPr>
            <a:xfrm>
              <a:off x="777580" y="361365"/>
              <a:ext cx="6218410" cy="5684872"/>
            </a:xfrm>
            <a:prstGeom prst="rect">
              <a:avLst/>
            </a:prstGeom>
          </p:spPr>
        </p:pic>
        <p:pic>
          <p:nvPicPr>
            <p:cNvPr id="5" name="Picture 4">
              <a:extLst>
                <a:ext uri="{FF2B5EF4-FFF2-40B4-BE49-F238E27FC236}">
                  <a16:creationId xmlns:a16="http://schemas.microsoft.com/office/drawing/2014/main" id="{12D3AEEB-88BE-4FA7-B481-E3C9C4BEE88F}"/>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20465" y="229114"/>
              <a:ext cx="5890879" cy="5926027"/>
            </a:xfrm>
            <a:prstGeom prst="rect">
              <a:avLst/>
            </a:prstGeom>
          </p:spPr>
        </p:pic>
        <p:pic>
          <p:nvPicPr>
            <p:cNvPr id="6" name="Picture 5">
              <a:extLst>
                <a:ext uri="{FF2B5EF4-FFF2-40B4-BE49-F238E27FC236}">
                  <a16:creationId xmlns:a16="http://schemas.microsoft.com/office/drawing/2014/main" id="{85C42BA2-C942-4554-8776-ED597726792E}"/>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 uri="{28A0092B-C50C-407E-A947-70E740481C1C}">
                  <a14:useLocalDpi xmlns:a14="http://schemas.microsoft.com/office/drawing/2010/main" val="0"/>
                </a:ext>
              </a:extLst>
            </a:blip>
            <a:stretch>
              <a:fillRect/>
            </a:stretch>
          </p:blipFill>
          <p:spPr>
            <a:xfrm>
              <a:off x="2621270" y="3801836"/>
              <a:ext cx="1397343" cy="876300"/>
            </a:xfrm>
            <a:prstGeom prst="rect">
              <a:avLst/>
            </a:prstGeom>
          </p:spPr>
        </p:pic>
        <p:pic>
          <p:nvPicPr>
            <p:cNvPr id="7" name="Picture 6">
              <a:extLst>
                <a:ext uri="{FF2B5EF4-FFF2-40B4-BE49-F238E27FC236}">
                  <a16:creationId xmlns:a16="http://schemas.microsoft.com/office/drawing/2014/main" id="{DE6A387B-4A3F-4C66-AD14-30A9BBEFD852}"/>
                </a:ext>
              </a:extLst>
            </p:cNvPr>
            <p:cNvPicPr>
              <a:picLocks noChangeAspect="1"/>
            </p:cNvPicPr>
            <p:nvPr/>
          </p:nvPicPr>
          <p:blipFill>
            <a:blip r:embed="rId8">
              <a:extLst>
                <a:ext uri="{BEBA8EAE-BF5A-486C-A8C5-ECC9F3942E4B}">
                  <a14:imgProps xmlns:a14="http://schemas.microsoft.com/office/drawing/2010/main">
                    <a14:imgLayer r:embed="rId9">
                      <a14:imgEffect>
                        <a14:colorTemperature colorTemp="4700"/>
                      </a14:imgEffect>
                    </a14:imgLayer>
                  </a14:imgProps>
                </a:ext>
                <a:ext uri="{28A0092B-C50C-407E-A947-70E740481C1C}">
                  <a14:useLocalDpi xmlns:a14="http://schemas.microsoft.com/office/drawing/2010/main" val="0"/>
                </a:ext>
              </a:extLst>
            </a:blip>
            <a:stretch>
              <a:fillRect/>
            </a:stretch>
          </p:blipFill>
          <p:spPr>
            <a:xfrm>
              <a:off x="4038638" y="2331935"/>
              <a:ext cx="1436585" cy="724229"/>
            </a:xfrm>
            <a:prstGeom prst="rect">
              <a:avLst/>
            </a:prstGeom>
          </p:spPr>
        </p:pic>
        <p:pic>
          <p:nvPicPr>
            <p:cNvPr id="8" name="Picture 7" descr="A screenshot of a cell phone&#10;&#10;Description generated with very high confidence">
              <a:extLst>
                <a:ext uri="{FF2B5EF4-FFF2-40B4-BE49-F238E27FC236}">
                  <a16:creationId xmlns:a16="http://schemas.microsoft.com/office/drawing/2014/main" id="{5E1441AB-8D8D-4DD0-A000-883FB2B557E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3298" y="1630824"/>
              <a:ext cx="1418979" cy="1502998"/>
            </a:xfrm>
            <a:prstGeom prst="rect">
              <a:avLst/>
            </a:prstGeom>
          </p:spPr>
        </p:pic>
        <p:sp>
          <p:nvSpPr>
            <p:cNvPr id="9" name="Oval 8">
              <a:extLst>
                <a:ext uri="{FF2B5EF4-FFF2-40B4-BE49-F238E27FC236}">
                  <a16:creationId xmlns:a16="http://schemas.microsoft.com/office/drawing/2014/main" id="{87734359-3D98-4E74-B0D6-8E2CC5F6928D}"/>
                </a:ext>
              </a:extLst>
            </p:cNvPr>
            <p:cNvSpPr/>
            <p:nvPr/>
          </p:nvSpPr>
          <p:spPr bwMode="auto">
            <a:xfrm>
              <a:off x="4835501" y="3239239"/>
              <a:ext cx="690465" cy="690465"/>
            </a:xfrm>
            <a:prstGeom prst="ellipse">
              <a:avLst/>
            </a:prstGeom>
            <a:solidFill>
              <a:schemeClr val="bg1"/>
            </a:solidFill>
            <a:ln>
              <a:solidFill>
                <a:schemeClr val="bg1"/>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Arial" charset="0"/>
              </a:endParaRPr>
            </a:p>
          </p:txBody>
        </p:sp>
        <p:pic>
          <p:nvPicPr>
            <p:cNvPr id="10" name="Picture 9" descr="A picture containing arch, mirror&#10;&#10;Description generated with high confidence">
              <a:extLst>
                <a:ext uri="{FF2B5EF4-FFF2-40B4-BE49-F238E27FC236}">
                  <a16:creationId xmlns:a16="http://schemas.microsoft.com/office/drawing/2014/main" id="{B3CDA3B7-BAE9-4A3F-A935-0186F947CB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48298" y="3299298"/>
              <a:ext cx="464869" cy="497302"/>
            </a:xfrm>
            <a:prstGeom prst="rect">
              <a:avLst/>
            </a:prstGeom>
          </p:spPr>
        </p:pic>
      </p:grpSp>
      <p:sp>
        <p:nvSpPr>
          <p:cNvPr id="11" name="Rectangle: Rounded Corners 10">
            <a:extLst>
              <a:ext uri="{FF2B5EF4-FFF2-40B4-BE49-F238E27FC236}">
                <a16:creationId xmlns:a16="http://schemas.microsoft.com/office/drawing/2014/main" id="{E6F1890D-5D7B-450E-99E9-F5F7A6D2F92F}"/>
              </a:ext>
            </a:extLst>
          </p:cNvPr>
          <p:cNvSpPr/>
          <p:nvPr/>
        </p:nvSpPr>
        <p:spPr bwMode="auto">
          <a:xfrm>
            <a:off x="6401748" y="1925390"/>
            <a:ext cx="1289304" cy="619093"/>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FX Conversion</a:t>
            </a:r>
          </a:p>
        </p:txBody>
      </p:sp>
      <p:sp>
        <p:nvSpPr>
          <p:cNvPr id="12" name="Rectangle: Rounded Corners 11">
            <a:extLst>
              <a:ext uri="{FF2B5EF4-FFF2-40B4-BE49-F238E27FC236}">
                <a16:creationId xmlns:a16="http://schemas.microsoft.com/office/drawing/2014/main" id="{2E607C7E-965D-4487-96B2-C4821CB9B318}"/>
              </a:ext>
            </a:extLst>
          </p:cNvPr>
          <p:cNvSpPr/>
          <p:nvPr/>
        </p:nvSpPr>
        <p:spPr bwMode="auto">
          <a:xfrm>
            <a:off x="6401748" y="2674851"/>
            <a:ext cx="1289304" cy="619093"/>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Common Pool</a:t>
            </a:r>
          </a:p>
        </p:txBody>
      </p:sp>
      <p:sp>
        <p:nvSpPr>
          <p:cNvPr id="13" name="Rectangle: Rounded Corners 12">
            <a:extLst>
              <a:ext uri="{FF2B5EF4-FFF2-40B4-BE49-F238E27FC236}">
                <a16:creationId xmlns:a16="http://schemas.microsoft.com/office/drawing/2014/main" id="{02E2DB92-D378-4A0A-BF65-9CFF17AC3DFC}"/>
              </a:ext>
            </a:extLst>
          </p:cNvPr>
          <p:cNvSpPr/>
          <p:nvPr/>
        </p:nvSpPr>
        <p:spPr bwMode="auto">
          <a:xfrm>
            <a:off x="6401748" y="3459842"/>
            <a:ext cx="1289304" cy="619093"/>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Arial" charset="0"/>
              </a:rPr>
              <a:t>Auto Sweeping</a:t>
            </a:r>
            <a:endParaRPr kumimoji="0" lang="en-US" sz="1400" b="1" i="0" u="none" strike="noStrike" cap="none" normalizeH="0" baseline="0" dirty="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7E0BBEF8-26A6-415E-ACD3-D27D97DC5C4E}"/>
              </a:ext>
            </a:extLst>
          </p:cNvPr>
          <p:cNvSpPr txBox="1"/>
          <p:nvPr/>
        </p:nvSpPr>
        <p:spPr>
          <a:xfrm flipH="1">
            <a:off x="7991004" y="2578678"/>
            <a:ext cx="2934484" cy="830997"/>
          </a:xfrm>
          <a:prstGeom prst="rect">
            <a:avLst/>
          </a:prstGeom>
          <a:noFill/>
        </p:spPr>
        <p:txBody>
          <a:bodyPr wrap="square" rtlCol="0">
            <a:spAutoFit/>
          </a:bodyPr>
          <a:lstStyle/>
          <a:p>
            <a:pPr marL="285750" indent="-285750">
              <a:buFont typeface="Arial" panose="020B0604020202020204" pitchFamily="34" charset="0"/>
              <a:buChar char="•"/>
            </a:pPr>
            <a:r>
              <a:rPr lang="en-US" sz="1600" b="0" dirty="0">
                <a:latin typeface="Calibri" panose="020F0502020204030204" pitchFamily="34" charset="0"/>
              </a:rPr>
              <a:t>Common pool of fund for payment settlement in different countries.</a:t>
            </a:r>
          </a:p>
        </p:txBody>
      </p:sp>
      <p:sp>
        <p:nvSpPr>
          <p:cNvPr id="15" name="TextBox 14">
            <a:extLst>
              <a:ext uri="{FF2B5EF4-FFF2-40B4-BE49-F238E27FC236}">
                <a16:creationId xmlns:a16="http://schemas.microsoft.com/office/drawing/2014/main" id="{796E6452-64A6-4285-8C8A-D35B9FDA0363}"/>
              </a:ext>
            </a:extLst>
          </p:cNvPr>
          <p:cNvSpPr txBox="1"/>
          <p:nvPr/>
        </p:nvSpPr>
        <p:spPr>
          <a:xfrm flipH="1">
            <a:off x="8048808" y="3345909"/>
            <a:ext cx="2860915"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dirty="0">
                <a:latin typeface="Calibri" panose="020F0502020204030204" pitchFamily="34" charset="0"/>
              </a:rPr>
              <a:t>A new function to gradually disperse the fund from common pool, if any of the collateral account drop below threshold level.</a:t>
            </a:r>
          </a:p>
        </p:txBody>
      </p:sp>
      <p:sp>
        <p:nvSpPr>
          <p:cNvPr id="16" name="TextBox 15">
            <a:extLst>
              <a:ext uri="{FF2B5EF4-FFF2-40B4-BE49-F238E27FC236}">
                <a16:creationId xmlns:a16="http://schemas.microsoft.com/office/drawing/2014/main" id="{98B295C6-8BBA-4C79-8CE5-A9BB294CA3AA}"/>
              </a:ext>
            </a:extLst>
          </p:cNvPr>
          <p:cNvSpPr txBox="1"/>
          <p:nvPr/>
        </p:nvSpPr>
        <p:spPr>
          <a:xfrm flipH="1">
            <a:off x="8048808" y="1927054"/>
            <a:ext cx="2860913" cy="584775"/>
          </a:xfrm>
          <a:prstGeom prst="rect">
            <a:avLst/>
          </a:prstGeom>
          <a:noFill/>
        </p:spPr>
        <p:txBody>
          <a:bodyPr wrap="square" rtlCol="0">
            <a:spAutoFit/>
          </a:bodyPr>
          <a:lstStyle/>
          <a:p>
            <a:pPr marL="285750" indent="-285750">
              <a:buFont typeface="Arial" panose="020B0604020202020204" pitchFamily="34" charset="0"/>
              <a:buChar char="•"/>
            </a:pPr>
            <a:r>
              <a:rPr lang="en-US" sz="1600" b="0" dirty="0">
                <a:latin typeface="Calibri" panose="020F0502020204030204" pitchFamily="34" charset="0"/>
              </a:rPr>
              <a:t>FX rates published by RET/TZ.</a:t>
            </a:r>
          </a:p>
        </p:txBody>
      </p:sp>
      <p:sp>
        <p:nvSpPr>
          <p:cNvPr id="17" name="TextBox 16">
            <a:extLst>
              <a:ext uri="{FF2B5EF4-FFF2-40B4-BE49-F238E27FC236}">
                <a16:creationId xmlns:a16="http://schemas.microsoft.com/office/drawing/2014/main" id="{9BACD049-A549-4679-8257-550307A7DD8E}"/>
              </a:ext>
            </a:extLst>
          </p:cNvPr>
          <p:cNvSpPr txBox="1"/>
          <p:nvPr/>
        </p:nvSpPr>
        <p:spPr>
          <a:xfrm flipH="1">
            <a:off x="4808943" y="887122"/>
            <a:ext cx="5669858"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rPr>
              <a:t>Blockchain to provide real time and tamper-proof update</a:t>
            </a:r>
          </a:p>
        </p:txBody>
      </p:sp>
      <p:sp>
        <p:nvSpPr>
          <p:cNvPr id="18" name="TextBox 17">
            <a:extLst>
              <a:ext uri="{FF2B5EF4-FFF2-40B4-BE49-F238E27FC236}">
                <a16:creationId xmlns:a16="http://schemas.microsoft.com/office/drawing/2014/main" id="{3096D7DA-1B64-4679-A7BF-0DAE0CF3AAC6}"/>
              </a:ext>
            </a:extLst>
          </p:cNvPr>
          <p:cNvSpPr txBox="1"/>
          <p:nvPr/>
        </p:nvSpPr>
        <p:spPr>
          <a:xfrm flipH="1">
            <a:off x="5308189" y="1165649"/>
            <a:ext cx="5186378"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rPr>
              <a:t>Centralized common pool for auto funding</a:t>
            </a:r>
          </a:p>
        </p:txBody>
      </p:sp>
      <p:sp>
        <p:nvSpPr>
          <p:cNvPr id="19" name="TextBox 18">
            <a:extLst>
              <a:ext uri="{FF2B5EF4-FFF2-40B4-BE49-F238E27FC236}">
                <a16:creationId xmlns:a16="http://schemas.microsoft.com/office/drawing/2014/main" id="{A1724429-B7BC-481D-B1B8-2F7DDD54B205}"/>
              </a:ext>
            </a:extLst>
          </p:cNvPr>
          <p:cNvSpPr txBox="1"/>
          <p:nvPr/>
        </p:nvSpPr>
        <p:spPr>
          <a:xfrm flipH="1">
            <a:off x="5712841" y="1444177"/>
            <a:ext cx="5496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rPr>
              <a:t>To reduce buffer in individual settlement funding account</a:t>
            </a:r>
          </a:p>
        </p:txBody>
      </p:sp>
      <p:sp>
        <p:nvSpPr>
          <p:cNvPr id="20" name="TextBox 19">
            <a:extLst>
              <a:ext uri="{FF2B5EF4-FFF2-40B4-BE49-F238E27FC236}">
                <a16:creationId xmlns:a16="http://schemas.microsoft.com/office/drawing/2014/main" id="{66D8EEAA-1ABE-4E07-B9F9-E0E15B375C90}"/>
              </a:ext>
            </a:extLst>
          </p:cNvPr>
          <p:cNvSpPr txBox="1"/>
          <p:nvPr/>
        </p:nvSpPr>
        <p:spPr>
          <a:xfrm flipH="1">
            <a:off x="5502165" y="4901479"/>
            <a:ext cx="6258909" cy="1569660"/>
          </a:xfrm>
          <a:prstGeom prst="rect">
            <a:avLst/>
          </a:prstGeom>
          <a:noFill/>
        </p:spPr>
        <p:txBody>
          <a:bodyPr wrap="square" rtlCol="0">
            <a:spAutoFit/>
          </a:bodyPr>
          <a:lstStyle/>
          <a:p>
            <a:r>
              <a:rPr lang="en-US" sz="1600" u="sng" dirty="0">
                <a:latin typeface="Calibri" panose="020F0502020204030204" pitchFamily="34" charset="0"/>
              </a:rPr>
              <a:t>Initial Study:</a:t>
            </a:r>
          </a:p>
          <a:p>
            <a:r>
              <a:rPr lang="en-US" sz="1600" b="0" dirty="0">
                <a:latin typeface="Calibri" panose="020F0502020204030204" pitchFamily="34" charset="0"/>
              </a:rPr>
              <a:t>After discussion with T&amp;M Ops and Tech, it was concluded that this use case is NOT essential for now. Due to:</a:t>
            </a:r>
          </a:p>
          <a:p>
            <a:pPr marL="342900" indent="-342900">
              <a:buFont typeface="+mj-lt"/>
              <a:buAutoNum type="arabicPeriod"/>
            </a:pPr>
            <a:r>
              <a:rPr lang="en-US" sz="1600" b="0" dirty="0">
                <a:latin typeface="Calibri" panose="020F0502020204030204" pitchFamily="34" charset="0"/>
              </a:rPr>
              <a:t>The ILMS implementation over the last two years had achieved the purpose of intraday </a:t>
            </a:r>
            <a:r>
              <a:rPr lang="en-US" sz="1600" b="0" dirty="0" err="1">
                <a:latin typeface="Calibri" panose="020F0502020204030204" pitchFamily="34" charset="0"/>
              </a:rPr>
              <a:t>nostro</a:t>
            </a:r>
            <a:r>
              <a:rPr lang="en-US" sz="1600" b="0" dirty="0">
                <a:latin typeface="Calibri" panose="020F0502020204030204" pitchFamily="34" charset="0"/>
              </a:rPr>
              <a:t> reporting.</a:t>
            </a:r>
          </a:p>
          <a:p>
            <a:pPr marL="342900" indent="-342900">
              <a:buFont typeface="+mj-lt"/>
              <a:buAutoNum type="arabicPeriod"/>
            </a:pPr>
            <a:r>
              <a:rPr lang="en-US" sz="1600" b="0" dirty="0">
                <a:latin typeface="Calibri" panose="020F0502020204030204" pitchFamily="34" charset="0"/>
              </a:rPr>
              <a:t>ILMS already has auto-sweeping functionality.</a:t>
            </a:r>
          </a:p>
        </p:txBody>
      </p:sp>
      <p:sp>
        <p:nvSpPr>
          <p:cNvPr id="21" name="Slide Number Placeholder 20">
            <a:extLst>
              <a:ext uri="{FF2B5EF4-FFF2-40B4-BE49-F238E27FC236}">
                <a16:creationId xmlns:a16="http://schemas.microsoft.com/office/drawing/2014/main" id="{D6AF81E3-224A-4C7D-B3DD-3A908D690851}"/>
              </a:ext>
            </a:extLst>
          </p:cNvPr>
          <p:cNvSpPr>
            <a:spLocks noGrp="1"/>
          </p:cNvSpPr>
          <p:nvPr>
            <p:ph type="sldNum" sz="quarter" idx="12"/>
          </p:nvPr>
        </p:nvSpPr>
        <p:spPr/>
        <p:txBody>
          <a:bodyPr/>
          <a:lstStyle/>
          <a:p>
            <a:fld id="{81851D2D-A5E3-1B4D-8AB7-15D26B299769}" type="slidenum">
              <a:rPr lang="en-US" smtClean="0"/>
              <a:t>16</a:t>
            </a:fld>
            <a:endParaRPr lang="en-US"/>
          </a:p>
        </p:txBody>
      </p:sp>
      <p:sp>
        <p:nvSpPr>
          <p:cNvPr id="22" name="Title 1">
            <a:extLst>
              <a:ext uri="{FF2B5EF4-FFF2-40B4-BE49-F238E27FC236}">
                <a16:creationId xmlns:a16="http://schemas.microsoft.com/office/drawing/2014/main" id="{5A12C465-AC95-4431-AE18-EA9C530F7E42}"/>
              </a:ext>
            </a:extLst>
          </p:cNvPr>
          <p:cNvSpPr txBox="1">
            <a:spLocks/>
          </p:cNvSpPr>
          <p:nvPr/>
        </p:nvSpPr>
        <p:spPr>
          <a:xfrm>
            <a:off x="1016000" y="188762"/>
            <a:ext cx="10261600" cy="7700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latin typeface="Arial" panose="020B0604020202020204" pitchFamily="34" charset="0"/>
                <a:cs typeface="Arial" panose="020B0604020202020204" pitchFamily="34" charset="0"/>
              </a:rPr>
              <a:t>Internal Use Case: Blockchain for Inter-branch Payment &amp; Funding</a:t>
            </a:r>
          </a:p>
        </p:txBody>
      </p:sp>
      <p:pic>
        <p:nvPicPr>
          <p:cNvPr id="23" name="Graphic 22">
            <a:extLst>
              <a:ext uri="{FF2B5EF4-FFF2-40B4-BE49-F238E27FC236}">
                <a16:creationId xmlns:a16="http://schemas.microsoft.com/office/drawing/2014/main" id="{34C815D5-1849-419B-8A59-A5B9BA0AED3E}"/>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585882" y="270442"/>
            <a:ext cx="374290" cy="798965"/>
          </a:xfrm>
          <a:prstGeom prst="rect">
            <a:avLst/>
          </a:prstGeom>
        </p:spPr>
      </p:pic>
    </p:spTree>
    <p:extLst>
      <p:ext uri="{BB962C8B-B14F-4D97-AF65-F5344CB8AC3E}">
        <p14:creationId xmlns:p14="http://schemas.microsoft.com/office/powerpoint/2010/main" val="337379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55D941E-AC86-4795-9B7D-479F4F026180}"/>
              </a:ext>
            </a:extLst>
          </p:cNvPr>
          <p:cNvCxnSpPr>
            <a:cxnSpLocks/>
          </p:cNvCxnSpPr>
          <p:nvPr/>
        </p:nvCxnSpPr>
        <p:spPr bwMode="auto">
          <a:xfrm>
            <a:off x="6096000" y="2609675"/>
            <a:ext cx="0" cy="3554856"/>
          </a:xfrm>
          <a:prstGeom prst="line">
            <a:avLst/>
          </a:prstGeom>
          <a:ln w="1905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5D87C5B8-EC5C-4B1F-BBCF-76E0E1FE3EAD}"/>
              </a:ext>
            </a:extLst>
          </p:cNvPr>
          <p:cNvSpPr txBox="1"/>
          <p:nvPr/>
        </p:nvSpPr>
        <p:spPr>
          <a:xfrm flipH="1">
            <a:off x="1067704" y="1108603"/>
            <a:ext cx="9570153" cy="692497"/>
          </a:xfrm>
          <a:prstGeom prst="rect">
            <a:avLst/>
          </a:prstGeom>
          <a:noFill/>
          <a:ln>
            <a:solidFill>
              <a:schemeClr val="dk1">
                <a:shade val="95000"/>
                <a:satMod val="105000"/>
                <a:alpha val="0"/>
              </a:schemeClr>
            </a:solidFill>
          </a:ln>
        </p:spPr>
        <p:txBody>
          <a:bodyPr wrap="square" rtlCol="0">
            <a:spAutoFit/>
          </a:bodyPr>
          <a:lstStyle/>
          <a:p>
            <a:r>
              <a:rPr lang="en-US" sz="1300" dirty="0">
                <a:latin typeface="Calibri" panose="020F0502020204030204" pitchFamily="34" charset="0"/>
              </a:rPr>
              <a:t>Problem statement:</a:t>
            </a:r>
          </a:p>
          <a:p>
            <a:r>
              <a:rPr lang="en-US" sz="1300" b="0" dirty="0">
                <a:latin typeface="Calibri" panose="020F0502020204030204" pitchFamily="34" charset="0"/>
              </a:rPr>
              <a:t>Client selling shares in HK Exchange. On Settlement day, there is a need to sight funds in DBSSG </a:t>
            </a:r>
            <a:r>
              <a:rPr lang="en-US" sz="1300" b="0" dirty="0" err="1">
                <a:latin typeface="Calibri" panose="020F0502020204030204" pitchFamily="34" charset="0"/>
              </a:rPr>
              <a:t>Nostro</a:t>
            </a:r>
            <a:r>
              <a:rPr lang="en-US" sz="1300" b="0" dirty="0">
                <a:latin typeface="Calibri" panose="020F0502020204030204" pitchFamily="34" charset="0"/>
              </a:rPr>
              <a:t> account with DBS HK before releasing the funds to customer and Recon team need to perform </a:t>
            </a:r>
            <a:r>
              <a:rPr lang="en-US" sz="1300" b="0" dirty="0" err="1">
                <a:latin typeface="Calibri" panose="020F0502020204030204" pitchFamily="34" charset="0"/>
              </a:rPr>
              <a:t>nostro</a:t>
            </a:r>
            <a:r>
              <a:rPr lang="en-US" sz="1300" b="0" dirty="0">
                <a:latin typeface="Calibri" panose="020F0502020204030204" pitchFamily="34" charset="0"/>
              </a:rPr>
              <a:t> account reconciliation daily</a:t>
            </a:r>
          </a:p>
        </p:txBody>
      </p:sp>
      <p:sp>
        <p:nvSpPr>
          <p:cNvPr id="4" name="TextBox 3">
            <a:extLst>
              <a:ext uri="{FF2B5EF4-FFF2-40B4-BE49-F238E27FC236}">
                <a16:creationId xmlns:a16="http://schemas.microsoft.com/office/drawing/2014/main" id="{9A8F47BD-E6A0-4A62-B006-E630CB9DBC04}"/>
              </a:ext>
            </a:extLst>
          </p:cNvPr>
          <p:cNvSpPr txBox="1"/>
          <p:nvPr/>
        </p:nvSpPr>
        <p:spPr>
          <a:xfrm>
            <a:off x="495162" y="1968524"/>
            <a:ext cx="1840533" cy="338554"/>
          </a:xfrm>
          <a:prstGeom prst="rect">
            <a:avLst/>
          </a:prstGeom>
          <a:noFill/>
        </p:spPr>
        <p:txBody>
          <a:bodyPr wrap="square" rtlCol="0">
            <a:spAutoFit/>
          </a:bodyPr>
          <a:lstStyle/>
          <a:p>
            <a:pPr algn="ctr"/>
            <a:r>
              <a:rPr lang="en-US" sz="1600" dirty="0">
                <a:latin typeface="Calibri" panose="020F0502020204030204" pitchFamily="34" charset="0"/>
              </a:rPr>
              <a:t>Current</a:t>
            </a:r>
            <a:r>
              <a:rPr lang="en-US" sz="1400" b="0" dirty="0">
                <a:latin typeface="Calibri" panose="020F0502020204030204" pitchFamily="34" charset="0"/>
              </a:rPr>
              <a:t> Process:</a:t>
            </a:r>
          </a:p>
        </p:txBody>
      </p:sp>
      <p:sp>
        <p:nvSpPr>
          <p:cNvPr id="5" name="TextBox 4">
            <a:extLst>
              <a:ext uri="{FF2B5EF4-FFF2-40B4-BE49-F238E27FC236}">
                <a16:creationId xmlns:a16="http://schemas.microsoft.com/office/drawing/2014/main" id="{F82E7980-310A-4B41-8DEF-056DEC800128}"/>
              </a:ext>
            </a:extLst>
          </p:cNvPr>
          <p:cNvSpPr txBox="1"/>
          <p:nvPr/>
        </p:nvSpPr>
        <p:spPr>
          <a:xfrm flipH="1">
            <a:off x="5910729" y="4708822"/>
            <a:ext cx="4242296" cy="1384995"/>
          </a:xfrm>
          <a:prstGeom prst="rect">
            <a:avLst/>
          </a:prstGeom>
          <a:solidFill>
            <a:schemeClr val="bg2"/>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0">
                <a:latin typeface="Calibri" panose="020F0502020204030204" pitchFamily="34" charset="0"/>
              </a:rPr>
              <a:t>How Blockchain optimized Settlement:</a:t>
            </a:r>
          </a:p>
          <a:p>
            <a:pPr marL="285750" indent="-285750">
              <a:buFont typeface="Arial" panose="020B0604020202020204" pitchFamily="34" charset="0"/>
              <a:buChar char="•"/>
            </a:pPr>
            <a:r>
              <a:rPr lang="en-US" sz="1200" b="0" dirty="0">
                <a:latin typeface="Calibri" panose="020F0502020204030204" pitchFamily="34" charset="0"/>
              </a:rPr>
              <a:t>MT940 Statement not required as information is on distributed ledger</a:t>
            </a:r>
          </a:p>
          <a:p>
            <a:pPr marL="285750" indent="-285750">
              <a:buFont typeface="Arial" panose="020B0604020202020204" pitchFamily="34" charset="0"/>
              <a:buChar char="•"/>
            </a:pPr>
            <a:r>
              <a:rPr lang="en-US" sz="1200" b="0" dirty="0">
                <a:latin typeface="Calibri" panose="020F0502020204030204" pitchFamily="34" charset="0"/>
              </a:rPr>
              <a:t>Improved reconciliation and traceability as blockchain captures complete settlement information</a:t>
            </a:r>
          </a:p>
          <a:p>
            <a:pPr marL="285750" indent="-285750">
              <a:buFont typeface="Arial" panose="020B0604020202020204" pitchFamily="34" charset="0"/>
              <a:buChar char="•"/>
            </a:pPr>
            <a:r>
              <a:rPr lang="en-US" sz="1200" b="0" dirty="0">
                <a:latin typeface="Calibri" panose="020F0502020204030204" pitchFamily="34" charset="0"/>
              </a:rPr>
              <a:t>Integrate with internal payment system for immediate cash settlement to </a:t>
            </a:r>
            <a:r>
              <a:rPr lang="en-US" sz="1200" dirty="0">
                <a:latin typeface="Calibri" panose="020F0502020204030204" pitchFamily="34" charset="0"/>
              </a:rPr>
              <a:t>Improve</a:t>
            </a:r>
            <a:r>
              <a:rPr lang="en-US" sz="1200" b="0" dirty="0">
                <a:latin typeface="Calibri" panose="020F0502020204030204" pitchFamily="34" charset="0"/>
              </a:rPr>
              <a:t> </a:t>
            </a:r>
            <a:r>
              <a:rPr lang="en-US" sz="1200" dirty="0">
                <a:latin typeface="Calibri" panose="020F0502020204030204" pitchFamily="34" charset="0"/>
              </a:rPr>
              <a:t>customer</a:t>
            </a:r>
            <a:r>
              <a:rPr lang="en-US" sz="1200" b="0" dirty="0">
                <a:latin typeface="Calibri" panose="020F0502020204030204" pitchFamily="34" charset="0"/>
              </a:rPr>
              <a:t> </a:t>
            </a:r>
            <a:r>
              <a:rPr lang="en-US" sz="1200" dirty="0">
                <a:latin typeface="Calibri" panose="020F0502020204030204" pitchFamily="34" charset="0"/>
              </a:rPr>
              <a:t>journey / experience</a:t>
            </a:r>
          </a:p>
        </p:txBody>
      </p:sp>
      <p:sp>
        <p:nvSpPr>
          <p:cNvPr id="6" name="TextBox 5">
            <a:extLst>
              <a:ext uri="{FF2B5EF4-FFF2-40B4-BE49-F238E27FC236}">
                <a16:creationId xmlns:a16="http://schemas.microsoft.com/office/drawing/2014/main" id="{F70A54C7-3C39-48DB-B9AE-93433A459C62}"/>
              </a:ext>
            </a:extLst>
          </p:cNvPr>
          <p:cNvSpPr txBox="1"/>
          <p:nvPr/>
        </p:nvSpPr>
        <p:spPr>
          <a:xfrm>
            <a:off x="1693441" y="3276793"/>
            <a:ext cx="1546881" cy="600164"/>
          </a:xfrm>
          <a:prstGeom prst="rect">
            <a:avLst/>
          </a:prstGeom>
          <a:noFill/>
          <a:ln>
            <a:solidFill>
              <a:schemeClr val="bg1">
                <a:alpha val="0"/>
              </a:schemeClr>
            </a:solidFill>
          </a:ln>
        </p:spPr>
        <p:txBody>
          <a:bodyPr wrap="square" rtlCol="0">
            <a:spAutoFit/>
          </a:bodyPr>
          <a:lstStyle/>
          <a:p>
            <a:pPr algn="ctr"/>
            <a:r>
              <a:rPr lang="en-US" sz="1100" dirty="0">
                <a:latin typeface="Calibri" panose="020F0502020204030204" pitchFamily="34" charset="0"/>
              </a:rPr>
              <a:t>DBS </a:t>
            </a:r>
          </a:p>
          <a:p>
            <a:pPr algn="ctr"/>
            <a:r>
              <a:rPr lang="en-US" sz="1100" dirty="0">
                <a:latin typeface="Calibri" panose="020F0502020204030204" pitchFamily="34" charset="0"/>
              </a:rPr>
              <a:t>Singapore</a:t>
            </a:r>
          </a:p>
          <a:p>
            <a:pPr algn="ctr"/>
            <a:r>
              <a:rPr lang="en-US" sz="1100" dirty="0">
                <a:latin typeface="Calibri" panose="020F0502020204030204" pitchFamily="34" charset="0"/>
              </a:rPr>
              <a:t>(Client)</a:t>
            </a:r>
          </a:p>
        </p:txBody>
      </p:sp>
      <p:pic>
        <p:nvPicPr>
          <p:cNvPr id="7" name="Picture 6">
            <a:extLst>
              <a:ext uri="{FF2B5EF4-FFF2-40B4-BE49-F238E27FC236}">
                <a16:creationId xmlns:a16="http://schemas.microsoft.com/office/drawing/2014/main" id="{6A438863-1C44-4D47-ACF6-9D7D0E02B400}"/>
              </a:ext>
            </a:extLst>
          </p:cNvPr>
          <p:cNvPicPr>
            <a:picLocks noChangeAspect="1"/>
          </p:cNvPicPr>
          <p:nvPr/>
        </p:nvPicPr>
        <p:blipFill>
          <a:blip r:embed="rId2"/>
          <a:stretch>
            <a:fillRect/>
          </a:stretch>
        </p:blipFill>
        <p:spPr>
          <a:xfrm>
            <a:off x="2256281" y="2876569"/>
            <a:ext cx="418675" cy="458957"/>
          </a:xfrm>
          <a:prstGeom prst="rect">
            <a:avLst/>
          </a:prstGeom>
        </p:spPr>
      </p:pic>
      <p:sp>
        <p:nvSpPr>
          <p:cNvPr id="8" name="TextBox 7">
            <a:extLst>
              <a:ext uri="{FF2B5EF4-FFF2-40B4-BE49-F238E27FC236}">
                <a16:creationId xmlns:a16="http://schemas.microsoft.com/office/drawing/2014/main" id="{4870A9F4-96A1-4996-A3DC-A9E1A487CCBB}"/>
              </a:ext>
            </a:extLst>
          </p:cNvPr>
          <p:cNvSpPr txBox="1"/>
          <p:nvPr/>
        </p:nvSpPr>
        <p:spPr>
          <a:xfrm>
            <a:off x="4420137" y="3339902"/>
            <a:ext cx="1432644" cy="600164"/>
          </a:xfrm>
          <a:prstGeom prst="rect">
            <a:avLst/>
          </a:prstGeom>
          <a:solidFill>
            <a:schemeClr val="bg1"/>
          </a:solidFill>
          <a:ln>
            <a:solidFill>
              <a:schemeClr val="bg1">
                <a:alpha val="0"/>
              </a:schemeClr>
            </a:solidFill>
          </a:ln>
        </p:spPr>
        <p:txBody>
          <a:bodyPr wrap="square" rtlCol="0">
            <a:spAutoFit/>
          </a:bodyPr>
          <a:lstStyle/>
          <a:p>
            <a:pPr algn="ctr"/>
            <a:r>
              <a:rPr lang="en-US" sz="1100" dirty="0">
                <a:latin typeface="Calibri" panose="020F0502020204030204" pitchFamily="34" charset="0"/>
              </a:rPr>
              <a:t>DBS </a:t>
            </a:r>
          </a:p>
          <a:p>
            <a:pPr algn="ctr"/>
            <a:r>
              <a:rPr lang="en-US" sz="1100" dirty="0">
                <a:latin typeface="Calibri" panose="020F0502020204030204" pitchFamily="34" charset="0"/>
              </a:rPr>
              <a:t>Hong Kong Br</a:t>
            </a:r>
          </a:p>
          <a:p>
            <a:pPr algn="ctr"/>
            <a:r>
              <a:rPr lang="en-US" sz="1100" dirty="0">
                <a:latin typeface="Calibri" panose="020F0502020204030204" pitchFamily="34" charset="0"/>
              </a:rPr>
              <a:t>(Custodian)</a:t>
            </a:r>
          </a:p>
        </p:txBody>
      </p:sp>
      <p:pic>
        <p:nvPicPr>
          <p:cNvPr id="9" name="Picture 8">
            <a:extLst>
              <a:ext uri="{FF2B5EF4-FFF2-40B4-BE49-F238E27FC236}">
                <a16:creationId xmlns:a16="http://schemas.microsoft.com/office/drawing/2014/main" id="{9692FA34-9185-410E-8266-9E2B597EE17B}"/>
              </a:ext>
            </a:extLst>
          </p:cNvPr>
          <p:cNvPicPr>
            <a:picLocks noChangeAspect="1"/>
          </p:cNvPicPr>
          <p:nvPr/>
        </p:nvPicPr>
        <p:blipFill>
          <a:blip r:embed="rId2"/>
          <a:stretch>
            <a:fillRect/>
          </a:stretch>
        </p:blipFill>
        <p:spPr>
          <a:xfrm>
            <a:off x="4927121" y="2966051"/>
            <a:ext cx="418675" cy="458957"/>
          </a:xfrm>
          <a:prstGeom prst="rect">
            <a:avLst/>
          </a:prstGeom>
        </p:spPr>
      </p:pic>
      <p:pic>
        <p:nvPicPr>
          <p:cNvPr id="10" name="Graphic 9" descr="Man">
            <a:extLst>
              <a:ext uri="{FF2B5EF4-FFF2-40B4-BE49-F238E27FC236}">
                <a16:creationId xmlns:a16="http://schemas.microsoft.com/office/drawing/2014/main" id="{03F7F374-368C-44BE-8F0B-E3EAB99B06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2468" y="2976352"/>
            <a:ext cx="515292" cy="564871"/>
          </a:xfrm>
          <a:prstGeom prst="rect">
            <a:avLst/>
          </a:prstGeom>
        </p:spPr>
      </p:pic>
      <p:cxnSp>
        <p:nvCxnSpPr>
          <p:cNvPr id="11" name="Straight Arrow Connector 10">
            <a:extLst>
              <a:ext uri="{FF2B5EF4-FFF2-40B4-BE49-F238E27FC236}">
                <a16:creationId xmlns:a16="http://schemas.microsoft.com/office/drawing/2014/main" id="{5F467D7F-B2FC-4689-A4FA-EEDC81A8660C}"/>
              </a:ext>
            </a:extLst>
          </p:cNvPr>
          <p:cNvCxnSpPr>
            <a:cxnSpLocks/>
          </p:cNvCxnSpPr>
          <p:nvPr/>
        </p:nvCxnSpPr>
        <p:spPr bwMode="auto">
          <a:xfrm>
            <a:off x="1532908" y="3226143"/>
            <a:ext cx="57970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9A59434-B737-4C96-8C2D-5D7022444109}"/>
              </a:ext>
            </a:extLst>
          </p:cNvPr>
          <p:cNvSpPr txBox="1"/>
          <p:nvPr/>
        </p:nvSpPr>
        <p:spPr>
          <a:xfrm>
            <a:off x="4353441" y="5159632"/>
            <a:ext cx="1432644" cy="430887"/>
          </a:xfrm>
          <a:prstGeom prst="rect">
            <a:avLst/>
          </a:prstGeom>
          <a:solidFill>
            <a:schemeClr val="bg1"/>
          </a:solidFill>
          <a:ln>
            <a:solidFill>
              <a:schemeClr val="bg1">
                <a:alpha val="0"/>
              </a:schemeClr>
            </a:solidFill>
          </a:ln>
        </p:spPr>
        <p:txBody>
          <a:bodyPr wrap="square" rtlCol="0">
            <a:spAutoFit/>
          </a:bodyPr>
          <a:lstStyle/>
          <a:p>
            <a:pPr algn="ctr"/>
            <a:r>
              <a:rPr lang="en-US" sz="1100" dirty="0">
                <a:latin typeface="Calibri" panose="020F0502020204030204" pitchFamily="34" charset="0"/>
              </a:rPr>
              <a:t>HK Exchange</a:t>
            </a:r>
          </a:p>
          <a:p>
            <a:pPr algn="ctr"/>
            <a:r>
              <a:rPr lang="en-US" sz="1100" dirty="0">
                <a:latin typeface="Calibri" panose="020F0502020204030204" pitchFamily="34" charset="0"/>
              </a:rPr>
              <a:t>CCASS</a:t>
            </a:r>
          </a:p>
        </p:txBody>
      </p:sp>
      <p:pic>
        <p:nvPicPr>
          <p:cNvPr id="13" name="Picture 12">
            <a:extLst>
              <a:ext uri="{FF2B5EF4-FFF2-40B4-BE49-F238E27FC236}">
                <a16:creationId xmlns:a16="http://schemas.microsoft.com/office/drawing/2014/main" id="{4584274B-79DD-43E3-A09E-CB8EE78B8DD6}"/>
              </a:ext>
            </a:extLst>
          </p:cNvPr>
          <p:cNvPicPr>
            <a:picLocks noChangeAspect="1"/>
          </p:cNvPicPr>
          <p:nvPr/>
        </p:nvPicPr>
        <p:blipFill>
          <a:blip r:embed="rId2"/>
          <a:stretch>
            <a:fillRect/>
          </a:stretch>
        </p:blipFill>
        <p:spPr>
          <a:xfrm>
            <a:off x="4860425" y="4720041"/>
            <a:ext cx="418675" cy="458957"/>
          </a:xfrm>
          <a:prstGeom prst="rect">
            <a:avLst/>
          </a:prstGeom>
        </p:spPr>
      </p:pic>
      <p:cxnSp>
        <p:nvCxnSpPr>
          <p:cNvPr id="14" name="Straight Arrow Connector 13">
            <a:extLst>
              <a:ext uri="{FF2B5EF4-FFF2-40B4-BE49-F238E27FC236}">
                <a16:creationId xmlns:a16="http://schemas.microsoft.com/office/drawing/2014/main" id="{A2DF9D96-2B66-425C-9DA0-8296D6DDA0F4}"/>
              </a:ext>
            </a:extLst>
          </p:cNvPr>
          <p:cNvCxnSpPr>
            <a:cxnSpLocks/>
          </p:cNvCxnSpPr>
          <p:nvPr/>
        </p:nvCxnSpPr>
        <p:spPr bwMode="auto">
          <a:xfrm>
            <a:off x="2831223" y="3474199"/>
            <a:ext cx="1707229"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86F206-9C6F-4A40-B753-6BB759A5DD0A}"/>
              </a:ext>
            </a:extLst>
          </p:cNvPr>
          <p:cNvSpPr txBox="1"/>
          <p:nvPr/>
        </p:nvSpPr>
        <p:spPr>
          <a:xfrm>
            <a:off x="3350942" y="3256030"/>
            <a:ext cx="624154" cy="261610"/>
          </a:xfrm>
          <a:prstGeom prst="rect">
            <a:avLst/>
          </a:prstGeom>
          <a:noFill/>
        </p:spPr>
        <p:txBody>
          <a:bodyPr wrap="square" rtlCol="0">
            <a:spAutoFit/>
          </a:bodyPr>
          <a:lstStyle/>
          <a:p>
            <a:pPr algn="ctr"/>
            <a:r>
              <a:rPr lang="en-US" sz="1100" dirty="0">
                <a:latin typeface="Calibri" panose="020F0502020204030204" pitchFamily="34" charset="0"/>
              </a:rPr>
              <a:t>Sell</a:t>
            </a:r>
          </a:p>
        </p:txBody>
      </p:sp>
      <p:cxnSp>
        <p:nvCxnSpPr>
          <p:cNvPr id="16" name="Straight Arrow Connector 15">
            <a:extLst>
              <a:ext uri="{FF2B5EF4-FFF2-40B4-BE49-F238E27FC236}">
                <a16:creationId xmlns:a16="http://schemas.microsoft.com/office/drawing/2014/main" id="{E89919D6-5D72-4E12-87E7-C4B105BBE43D}"/>
              </a:ext>
            </a:extLst>
          </p:cNvPr>
          <p:cNvCxnSpPr>
            <a:cxnSpLocks/>
          </p:cNvCxnSpPr>
          <p:nvPr/>
        </p:nvCxnSpPr>
        <p:spPr bwMode="auto">
          <a:xfrm>
            <a:off x="2831223" y="3853324"/>
            <a:ext cx="1707229" cy="0"/>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F2C1249-A1DF-4713-826F-67F446A8CA40}"/>
              </a:ext>
            </a:extLst>
          </p:cNvPr>
          <p:cNvCxnSpPr>
            <a:cxnSpLocks/>
          </p:cNvCxnSpPr>
          <p:nvPr/>
        </p:nvCxnSpPr>
        <p:spPr bwMode="auto">
          <a:xfrm>
            <a:off x="5215265" y="4080184"/>
            <a:ext cx="0" cy="62655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C7ED4D7-2676-4E86-973C-ED06E8BF863B}"/>
              </a:ext>
            </a:extLst>
          </p:cNvPr>
          <p:cNvSpPr txBox="1"/>
          <p:nvPr/>
        </p:nvSpPr>
        <p:spPr>
          <a:xfrm>
            <a:off x="5161931" y="4221286"/>
            <a:ext cx="624154" cy="261610"/>
          </a:xfrm>
          <a:prstGeom prst="rect">
            <a:avLst/>
          </a:prstGeom>
          <a:noFill/>
        </p:spPr>
        <p:txBody>
          <a:bodyPr wrap="square" rtlCol="0">
            <a:spAutoFit/>
          </a:bodyPr>
          <a:lstStyle/>
          <a:p>
            <a:pPr algn="ctr"/>
            <a:r>
              <a:rPr lang="en-US" sz="1100" dirty="0">
                <a:latin typeface="Calibri" panose="020F0502020204030204" pitchFamily="34" charset="0"/>
              </a:rPr>
              <a:t>Sell</a:t>
            </a:r>
          </a:p>
        </p:txBody>
      </p:sp>
      <p:cxnSp>
        <p:nvCxnSpPr>
          <p:cNvPr id="19" name="Straight Arrow Connector 18">
            <a:extLst>
              <a:ext uri="{FF2B5EF4-FFF2-40B4-BE49-F238E27FC236}">
                <a16:creationId xmlns:a16="http://schemas.microsoft.com/office/drawing/2014/main" id="{6EEB3D22-AFF1-4ADC-85AF-5D505CD16D62}"/>
              </a:ext>
            </a:extLst>
          </p:cNvPr>
          <p:cNvCxnSpPr>
            <a:cxnSpLocks/>
          </p:cNvCxnSpPr>
          <p:nvPr/>
        </p:nvCxnSpPr>
        <p:spPr bwMode="auto">
          <a:xfrm>
            <a:off x="4927120" y="4066306"/>
            <a:ext cx="1" cy="654310"/>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E50D38D7-3270-49C7-B56A-0F17D29D9CD2}"/>
              </a:ext>
            </a:extLst>
          </p:cNvPr>
          <p:cNvSpPr txBox="1"/>
          <p:nvPr/>
        </p:nvSpPr>
        <p:spPr>
          <a:xfrm>
            <a:off x="3110730" y="2151080"/>
            <a:ext cx="1387173" cy="446276"/>
          </a:xfrm>
          <a:prstGeom prst="rect">
            <a:avLst/>
          </a:prstGeom>
          <a:noFill/>
        </p:spPr>
        <p:txBody>
          <a:bodyPr wrap="square" rtlCol="0">
            <a:spAutoFit/>
          </a:bodyPr>
          <a:lstStyle/>
          <a:p>
            <a:pPr algn="ctr"/>
            <a:r>
              <a:rPr lang="en-US" sz="1200" dirty="0">
                <a:latin typeface="Calibri" panose="020F0502020204030204" pitchFamily="34" charset="0"/>
              </a:rPr>
              <a:t>MT 940 recon</a:t>
            </a:r>
          </a:p>
          <a:p>
            <a:pPr algn="ctr"/>
            <a:r>
              <a:rPr lang="en-US" sz="1100" dirty="0">
                <a:latin typeface="Calibri" panose="020F0502020204030204" pitchFamily="34" charset="0"/>
              </a:rPr>
              <a:t>Settlement  + 1 Day</a:t>
            </a:r>
          </a:p>
        </p:txBody>
      </p:sp>
      <p:sp>
        <p:nvSpPr>
          <p:cNvPr id="21" name="TextBox 20">
            <a:extLst>
              <a:ext uri="{FF2B5EF4-FFF2-40B4-BE49-F238E27FC236}">
                <a16:creationId xmlns:a16="http://schemas.microsoft.com/office/drawing/2014/main" id="{FD54BAE4-2F0C-4BB9-A612-0AEEFFB1EDA2}"/>
              </a:ext>
            </a:extLst>
          </p:cNvPr>
          <p:cNvSpPr txBox="1"/>
          <p:nvPr/>
        </p:nvSpPr>
        <p:spPr>
          <a:xfrm>
            <a:off x="3166600" y="3689325"/>
            <a:ext cx="992838" cy="430887"/>
          </a:xfrm>
          <a:prstGeom prst="rect">
            <a:avLst/>
          </a:prstGeom>
          <a:solidFill>
            <a:schemeClr val="bg1"/>
          </a:solidFill>
        </p:spPr>
        <p:txBody>
          <a:bodyPr wrap="square" rtlCol="0">
            <a:spAutoFit/>
          </a:bodyPr>
          <a:lstStyle/>
          <a:p>
            <a:pPr algn="ctr"/>
            <a:r>
              <a:rPr lang="en-US" sz="1100" dirty="0">
                <a:latin typeface="Calibri" panose="020F0502020204030204" pitchFamily="34" charset="0"/>
              </a:rPr>
              <a:t>Settlement confirmation</a:t>
            </a:r>
          </a:p>
        </p:txBody>
      </p:sp>
      <p:sp>
        <p:nvSpPr>
          <p:cNvPr id="22" name="Oval 21">
            <a:extLst>
              <a:ext uri="{FF2B5EF4-FFF2-40B4-BE49-F238E27FC236}">
                <a16:creationId xmlns:a16="http://schemas.microsoft.com/office/drawing/2014/main" id="{504FC3BD-EFB5-4AF4-8658-DC2409CE6C0C}"/>
              </a:ext>
            </a:extLst>
          </p:cNvPr>
          <p:cNvSpPr/>
          <p:nvPr/>
        </p:nvSpPr>
        <p:spPr bwMode="auto">
          <a:xfrm>
            <a:off x="1403360" y="3106047"/>
            <a:ext cx="251090" cy="236644"/>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Calibri" panose="020F0502020204030204" pitchFamily="34" charset="0"/>
              </a:rPr>
              <a:t>1</a:t>
            </a:r>
          </a:p>
        </p:txBody>
      </p:sp>
      <p:cxnSp>
        <p:nvCxnSpPr>
          <p:cNvPr id="23" name="Connector: Elbow 22">
            <a:extLst>
              <a:ext uri="{FF2B5EF4-FFF2-40B4-BE49-F238E27FC236}">
                <a16:creationId xmlns:a16="http://schemas.microsoft.com/office/drawing/2014/main" id="{981E4A35-450C-4772-885D-51AEE28C16DA}"/>
              </a:ext>
            </a:extLst>
          </p:cNvPr>
          <p:cNvCxnSpPr>
            <a:cxnSpLocks/>
            <a:stCxn id="9" idx="0"/>
            <a:endCxn id="7" idx="0"/>
          </p:cNvCxnSpPr>
          <p:nvPr/>
        </p:nvCxnSpPr>
        <p:spPr bwMode="auto">
          <a:xfrm rot="16200000" flipV="1">
            <a:off x="3756298" y="1585890"/>
            <a:ext cx="89482" cy="2670840"/>
          </a:xfrm>
          <a:prstGeom prst="bentConnector3">
            <a:avLst>
              <a:gd name="adj1" fmla="val 415633"/>
            </a:avLst>
          </a:prstGeom>
          <a:ln>
            <a:prstDash val="dash"/>
            <a:headEnd type="none" w="med" len="med"/>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9F755403-4A54-4AB4-8522-2399799B6943}"/>
              </a:ext>
            </a:extLst>
          </p:cNvPr>
          <p:cNvSpPr txBox="1"/>
          <p:nvPr/>
        </p:nvSpPr>
        <p:spPr>
          <a:xfrm>
            <a:off x="624290" y="2411920"/>
            <a:ext cx="1086673" cy="600164"/>
          </a:xfrm>
          <a:prstGeom prst="rect">
            <a:avLst/>
          </a:prstGeom>
          <a:noFill/>
        </p:spPr>
        <p:txBody>
          <a:bodyPr wrap="square" rtlCol="0">
            <a:spAutoFit/>
          </a:bodyPr>
          <a:lstStyle/>
          <a:p>
            <a:pPr algn="ctr"/>
            <a:r>
              <a:rPr lang="en-US" sz="1100" b="0" dirty="0">
                <a:latin typeface="Calibri" panose="020F0502020204030204" pitchFamily="34" charset="0"/>
              </a:rPr>
              <a:t>Instruction – sell shares in HK Exch.</a:t>
            </a:r>
          </a:p>
        </p:txBody>
      </p:sp>
      <p:sp>
        <p:nvSpPr>
          <p:cNvPr id="26" name="TextBox 25">
            <a:extLst>
              <a:ext uri="{FF2B5EF4-FFF2-40B4-BE49-F238E27FC236}">
                <a16:creationId xmlns:a16="http://schemas.microsoft.com/office/drawing/2014/main" id="{613251EA-72BF-408E-B89F-F35843CC0F6D}"/>
              </a:ext>
            </a:extLst>
          </p:cNvPr>
          <p:cNvSpPr txBox="1"/>
          <p:nvPr/>
        </p:nvSpPr>
        <p:spPr>
          <a:xfrm>
            <a:off x="6338441" y="2039098"/>
            <a:ext cx="1840533" cy="338554"/>
          </a:xfrm>
          <a:prstGeom prst="rect">
            <a:avLst/>
          </a:prstGeom>
          <a:noFill/>
        </p:spPr>
        <p:txBody>
          <a:bodyPr wrap="square" rtlCol="0">
            <a:spAutoFit/>
          </a:bodyPr>
          <a:lstStyle/>
          <a:p>
            <a:pPr algn="ctr"/>
            <a:r>
              <a:rPr lang="en-US" sz="1400" b="0" dirty="0">
                <a:latin typeface="Calibri" panose="020F0502020204030204" pitchFamily="34" charset="0"/>
              </a:rPr>
              <a:t>Using </a:t>
            </a:r>
            <a:r>
              <a:rPr lang="en-US" sz="1600" dirty="0">
                <a:latin typeface="Calibri" panose="020F0502020204030204" pitchFamily="34" charset="0"/>
              </a:rPr>
              <a:t>Blockchain</a:t>
            </a:r>
            <a:r>
              <a:rPr lang="en-US" sz="1400" b="0" dirty="0">
                <a:latin typeface="Calibri" panose="020F0502020204030204" pitchFamily="34" charset="0"/>
              </a:rPr>
              <a:t>:</a:t>
            </a:r>
          </a:p>
        </p:txBody>
      </p:sp>
      <p:sp>
        <p:nvSpPr>
          <p:cNvPr id="27" name="TextBox 26">
            <a:extLst>
              <a:ext uri="{FF2B5EF4-FFF2-40B4-BE49-F238E27FC236}">
                <a16:creationId xmlns:a16="http://schemas.microsoft.com/office/drawing/2014/main" id="{18431F3C-CE33-4E39-BE96-24780F92BE3B}"/>
              </a:ext>
            </a:extLst>
          </p:cNvPr>
          <p:cNvSpPr txBox="1"/>
          <p:nvPr/>
        </p:nvSpPr>
        <p:spPr>
          <a:xfrm>
            <a:off x="7543425" y="3276793"/>
            <a:ext cx="1546881" cy="600164"/>
          </a:xfrm>
          <a:prstGeom prst="rect">
            <a:avLst/>
          </a:prstGeom>
          <a:noFill/>
          <a:ln>
            <a:solidFill>
              <a:schemeClr val="bg1">
                <a:alpha val="0"/>
              </a:schemeClr>
            </a:solidFill>
          </a:ln>
        </p:spPr>
        <p:txBody>
          <a:bodyPr wrap="square" rtlCol="0">
            <a:spAutoFit/>
          </a:bodyPr>
          <a:lstStyle/>
          <a:p>
            <a:pPr algn="ctr"/>
            <a:r>
              <a:rPr lang="en-US" sz="1100" dirty="0">
                <a:latin typeface="Calibri" panose="020F0502020204030204" pitchFamily="34" charset="0"/>
              </a:rPr>
              <a:t>DBS </a:t>
            </a:r>
          </a:p>
          <a:p>
            <a:pPr algn="ctr"/>
            <a:r>
              <a:rPr lang="en-US" sz="1100" dirty="0">
                <a:latin typeface="Calibri" panose="020F0502020204030204" pitchFamily="34" charset="0"/>
              </a:rPr>
              <a:t>Singapore</a:t>
            </a:r>
          </a:p>
          <a:p>
            <a:pPr algn="ctr"/>
            <a:r>
              <a:rPr lang="en-US" sz="1100" dirty="0">
                <a:latin typeface="Calibri" panose="020F0502020204030204" pitchFamily="34" charset="0"/>
              </a:rPr>
              <a:t>(Client)</a:t>
            </a:r>
          </a:p>
        </p:txBody>
      </p:sp>
      <p:pic>
        <p:nvPicPr>
          <p:cNvPr id="28" name="Picture 27">
            <a:extLst>
              <a:ext uri="{FF2B5EF4-FFF2-40B4-BE49-F238E27FC236}">
                <a16:creationId xmlns:a16="http://schemas.microsoft.com/office/drawing/2014/main" id="{33B3E90C-F76C-4FAF-8571-F66F633177BF}"/>
              </a:ext>
            </a:extLst>
          </p:cNvPr>
          <p:cNvPicPr>
            <a:picLocks noChangeAspect="1"/>
          </p:cNvPicPr>
          <p:nvPr/>
        </p:nvPicPr>
        <p:blipFill>
          <a:blip r:embed="rId2"/>
          <a:stretch>
            <a:fillRect/>
          </a:stretch>
        </p:blipFill>
        <p:spPr>
          <a:xfrm>
            <a:off x="8106265" y="2876569"/>
            <a:ext cx="418675" cy="458957"/>
          </a:xfrm>
          <a:prstGeom prst="rect">
            <a:avLst/>
          </a:prstGeom>
        </p:spPr>
      </p:pic>
      <p:sp>
        <p:nvSpPr>
          <p:cNvPr id="29" name="TextBox 28">
            <a:extLst>
              <a:ext uri="{FF2B5EF4-FFF2-40B4-BE49-F238E27FC236}">
                <a16:creationId xmlns:a16="http://schemas.microsoft.com/office/drawing/2014/main" id="{C349B35C-9DF2-4872-AB01-F2FD89137401}"/>
              </a:ext>
            </a:extLst>
          </p:cNvPr>
          <p:cNvSpPr txBox="1"/>
          <p:nvPr/>
        </p:nvSpPr>
        <p:spPr>
          <a:xfrm>
            <a:off x="10270121" y="3339902"/>
            <a:ext cx="1432644" cy="600164"/>
          </a:xfrm>
          <a:prstGeom prst="rect">
            <a:avLst/>
          </a:prstGeom>
          <a:solidFill>
            <a:schemeClr val="bg1"/>
          </a:solidFill>
          <a:ln>
            <a:solidFill>
              <a:schemeClr val="bg1">
                <a:alpha val="0"/>
              </a:schemeClr>
            </a:solidFill>
          </a:ln>
        </p:spPr>
        <p:txBody>
          <a:bodyPr wrap="square" rtlCol="0">
            <a:spAutoFit/>
          </a:bodyPr>
          <a:lstStyle/>
          <a:p>
            <a:pPr algn="ctr"/>
            <a:r>
              <a:rPr lang="en-US" sz="1100" dirty="0">
                <a:latin typeface="Calibri" panose="020F0502020204030204" pitchFamily="34" charset="0"/>
              </a:rPr>
              <a:t>DBS </a:t>
            </a:r>
          </a:p>
          <a:p>
            <a:pPr algn="ctr"/>
            <a:r>
              <a:rPr lang="en-US" sz="1100" dirty="0">
                <a:latin typeface="Calibri" panose="020F0502020204030204" pitchFamily="34" charset="0"/>
              </a:rPr>
              <a:t>Hong Kong Br</a:t>
            </a:r>
          </a:p>
          <a:p>
            <a:pPr algn="ctr"/>
            <a:r>
              <a:rPr lang="en-US" sz="1100" dirty="0">
                <a:latin typeface="Calibri" panose="020F0502020204030204" pitchFamily="34" charset="0"/>
              </a:rPr>
              <a:t>(Custodian)</a:t>
            </a:r>
          </a:p>
        </p:txBody>
      </p:sp>
      <p:pic>
        <p:nvPicPr>
          <p:cNvPr id="30" name="Picture 29">
            <a:extLst>
              <a:ext uri="{FF2B5EF4-FFF2-40B4-BE49-F238E27FC236}">
                <a16:creationId xmlns:a16="http://schemas.microsoft.com/office/drawing/2014/main" id="{F07A599E-FAB5-43F4-86AA-A7698C8B5498}"/>
              </a:ext>
            </a:extLst>
          </p:cNvPr>
          <p:cNvPicPr>
            <a:picLocks noChangeAspect="1"/>
          </p:cNvPicPr>
          <p:nvPr/>
        </p:nvPicPr>
        <p:blipFill>
          <a:blip r:embed="rId2"/>
          <a:stretch>
            <a:fillRect/>
          </a:stretch>
        </p:blipFill>
        <p:spPr>
          <a:xfrm>
            <a:off x="10777105" y="2966051"/>
            <a:ext cx="418675" cy="458957"/>
          </a:xfrm>
          <a:prstGeom prst="rect">
            <a:avLst/>
          </a:prstGeom>
        </p:spPr>
      </p:pic>
      <p:pic>
        <p:nvPicPr>
          <p:cNvPr id="31" name="Graphic 30" descr="Man">
            <a:extLst>
              <a:ext uri="{FF2B5EF4-FFF2-40B4-BE49-F238E27FC236}">
                <a16:creationId xmlns:a16="http://schemas.microsoft.com/office/drawing/2014/main" id="{55E74555-3F18-42FD-A2E3-BBA2F0B45A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2452" y="2976352"/>
            <a:ext cx="515292" cy="564871"/>
          </a:xfrm>
          <a:prstGeom prst="rect">
            <a:avLst/>
          </a:prstGeom>
        </p:spPr>
      </p:pic>
      <p:cxnSp>
        <p:nvCxnSpPr>
          <p:cNvPr id="32" name="Straight Arrow Connector 31">
            <a:extLst>
              <a:ext uri="{FF2B5EF4-FFF2-40B4-BE49-F238E27FC236}">
                <a16:creationId xmlns:a16="http://schemas.microsoft.com/office/drawing/2014/main" id="{D0B19D06-61EB-4E5D-887A-C00978846AE1}"/>
              </a:ext>
            </a:extLst>
          </p:cNvPr>
          <p:cNvCxnSpPr>
            <a:cxnSpLocks/>
          </p:cNvCxnSpPr>
          <p:nvPr/>
        </p:nvCxnSpPr>
        <p:spPr bwMode="auto">
          <a:xfrm>
            <a:off x="7382892" y="3226143"/>
            <a:ext cx="57970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45BCE43E-8412-46D2-AC90-6E18D21EBFD8}"/>
              </a:ext>
            </a:extLst>
          </p:cNvPr>
          <p:cNvSpPr txBox="1"/>
          <p:nvPr/>
        </p:nvSpPr>
        <p:spPr>
          <a:xfrm>
            <a:off x="10388435" y="5159632"/>
            <a:ext cx="1083129" cy="430887"/>
          </a:xfrm>
          <a:prstGeom prst="rect">
            <a:avLst/>
          </a:prstGeom>
          <a:noFill/>
          <a:ln>
            <a:solidFill>
              <a:schemeClr val="bg1">
                <a:alpha val="0"/>
              </a:schemeClr>
            </a:solidFill>
          </a:ln>
        </p:spPr>
        <p:txBody>
          <a:bodyPr wrap="square" rtlCol="0">
            <a:spAutoFit/>
          </a:bodyPr>
          <a:lstStyle/>
          <a:p>
            <a:pPr algn="ctr"/>
            <a:r>
              <a:rPr lang="en-US" sz="1100" dirty="0">
                <a:latin typeface="Calibri" panose="020F0502020204030204" pitchFamily="34" charset="0"/>
              </a:rPr>
              <a:t>HK Exchange</a:t>
            </a:r>
          </a:p>
          <a:p>
            <a:pPr algn="ctr"/>
            <a:r>
              <a:rPr lang="en-US" sz="1100" dirty="0">
                <a:latin typeface="Calibri" panose="020F0502020204030204" pitchFamily="34" charset="0"/>
              </a:rPr>
              <a:t>CCASS</a:t>
            </a:r>
          </a:p>
        </p:txBody>
      </p:sp>
      <p:pic>
        <p:nvPicPr>
          <p:cNvPr id="34" name="Picture 33">
            <a:extLst>
              <a:ext uri="{FF2B5EF4-FFF2-40B4-BE49-F238E27FC236}">
                <a16:creationId xmlns:a16="http://schemas.microsoft.com/office/drawing/2014/main" id="{8CD15671-E70F-40B7-A2F3-5D9A1961D71B}"/>
              </a:ext>
            </a:extLst>
          </p:cNvPr>
          <p:cNvPicPr>
            <a:picLocks noChangeAspect="1"/>
          </p:cNvPicPr>
          <p:nvPr/>
        </p:nvPicPr>
        <p:blipFill>
          <a:blip r:embed="rId2"/>
          <a:stretch>
            <a:fillRect/>
          </a:stretch>
        </p:blipFill>
        <p:spPr>
          <a:xfrm>
            <a:off x="10710409" y="4720041"/>
            <a:ext cx="418675" cy="458957"/>
          </a:xfrm>
          <a:prstGeom prst="rect">
            <a:avLst/>
          </a:prstGeom>
        </p:spPr>
      </p:pic>
      <p:cxnSp>
        <p:nvCxnSpPr>
          <p:cNvPr id="35" name="Straight Arrow Connector 34">
            <a:extLst>
              <a:ext uri="{FF2B5EF4-FFF2-40B4-BE49-F238E27FC236}">
                <a16:creationId xmlns:a16="http://schemas.microsoft.com/office/drawing/2014/main" id="{E21E559D-2FCA-46A1-B18B-3E292A527E0D}"/>
              </a:ext>
            </a:extLst>
          </p:cNvPr>
          <p:cNvCxnSpPr>
            <a:cxnSpLocks/>
          </p:cNvCxnSpPr>
          <p:nvPr/>
        </p:nvCxnSpPr>
        <p:spPr bwMode="auto">
          <a:xfrm>
            <a:off x="8681207" y="3474199"/>
            <a:ext cx="1707229"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6AF37A6F-A023-4FD4-A35B-1425B4A8623A}"/>
              </a:ext>
            </a:extLst>
          </p:cNvPr>
          <p:cNvSpPr txBox="1"/>
          <p:nvPr/>
        </p:nvSpPr>
        <p:spPr>
          <a:xfrm>
            <a:off x="9200926" y="3256030"/>
            <a:ext cx="624154" cy="261610"/>
          </a:xfrm>
          <a:prstGeom prst="rect">
            <a:avLst/>
          </a:prstGeom>
          <a:noFill/>
        </p:spPr>
        <p:txBody>
          <a:bodyPr wrap="square" rtlCol="0">
            <a:spAutoFit/>
          </a:bodyPr>
          <a:lstStyle/>
          <a:p>
            <a:pPr algn="ctr"/>
            <a:r>
              <a:rPr lang="en-US" sz="1100" dirty="0">
                <a:latin typeface="Calibri" panose="020F0502020204030204" pitchFamily="34" charset="0"/>
              </a:rPr>
              <a:t>Sell</a:t>
            </a:r>
          </a:p>
        </p:txBody>
      </p:sp>
      <p:cxnSp>
        <p:nvCxnSpPr>
          <p:cNvPr id="37" name="Straight Arrow Connector 36">
            <a:extLst>
              <a:ext uri="{FF2B5EF4-FFF2-40B4-BE49-F238E27FC236}">
                <a16:creationId xmlns:a16="http://schemas.microsoft.com/office/drawing/2014/main" id="{D44580DC-5100-479E-8689-4BD55A473710}"/>
              </a:ext>
            </a:extLst>
          </p:cNvPr>
          <p:cNvCxnSpPr>
            <a:cxnSpLocks/>
          </p:cNvCxnSpPr>
          <p:nvPr/>
        </p:nvCxnSpPr>
        <p:spPr bwMode="auto">
          <a:xfrm>
            <a:off x="8681207" y="3853324"/>
            <a:ext cx="1707229" cy="0"/>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1F7BC48-ADE3-4C12-8342-F8F303B70564}"/>
              </a:ext>
            </a:extLst>
          </p:cNvPr>
          <p:cNvCxnSpPr>
            <a:cxnSpLocks/>
          </p:cNvCxnSpPr>
          <p:nvPr/>
        </p:nvCxnSpPr>
        <p:spPr bwMode="auto">
          <a:xfrm>
            <a:off x="11065249" y="4080184"/>
            <a:ext cx="0" cy="62655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96BAEC4-6D61-45E0-BC3E-FD2F7499E91B}"/>
              </a:ext>
            </a:extLst>
          </p:cNvPr>
          <p:cNvSpPr txBox="1"/>
          <p:nvPr/>
        </p:nvSpPr>
        <p:spPr>
          <a:xfrm>
            <a:off x="11041317" y="4308520"/>
            <a:ext cx="624154" cy="261610"/>
          </a:xfrm>
          <a:prstGeom prst="rect">
            <a:avLst/>
          </a:prstGeom>
          <a:noFill/>
        </p:spPr>
        <p:txBody>
          <a:bodyPr wrap="square" rtlCol="0">
            <a:spAutoFit/>
          </a:bodyPr>
          <a:lstStyle/>
          <a:p>
            <a:pPr algn="ctr"/>
            <a:r>
              <a:rPr lang="en-US" sz="1100" dirty="0">
                <a:latin typeface="Calibri" panose="020F0502020204030204" pitchFamily="34" charset="0"/>
              </a:rPr>
              <a:t>Sell</a:t>
            </a:r>
          </a:p>
        </p:txBody>
      </p:sp>
      <p:cxnSp>
        <p:nvCxnSpPr>
          <p:cNvPr id="40" name="Straight Arrow Connector 39">
            <a:extLst>
              <a:ext uri="{FF2B5EF4-FFF2-40B4-BE49-F238E27FC236}">
                <a16:creationId xmlns:a16="http://schemas.microsoft.com/office/drawing/2014/main" id="{3D3BEE45-87EA-4967-B253-C753E9255BF5}"/>
              </a:ext>
            </a:extLst>
          </p:cNvPr>
          <p:cNvCxnSpPr>
            <a:cxnSpLocks/>
          </p:cNvCxnSpPr>
          <p:nvPr/>
        </p:nvCxnSpPr>
        <p:spPr bwMode="auto">
          <a:xfrm>
            <a:off x="10777104" y="4066306"/>
            <a:ext cx="1" cy="654310"/>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857DAEE-E345-4872-8309-8C9082A6883E}"/>
              </a:ext>
            </a:extLst>
          </p:cNvPr>
          <p:cNvSpPr txBox="1"/>
          <p:nvPr/>
        </p:nvSpPr>
        <p:spPr>
          <a:xfrm>
            <a:off x="8892901" y="2207659"/>
            <a:ext cx="1260124" cy="446276"/>
          </a:xfrm>
          <a:prstGeom prst="rect">
            <a:avLst/>
          </a:prstGeom>
          <a:noFill/>
        </p:spPr>
        <p:txBody>
          <a:bodyPr wrap="square" rtlCol="0">
            <a:spAutoFit/>
          </a:bodyPr>
          <a:lstStyle/>
          <a:p>
            <a:pPr algn="ctr"/>
            <a:r>
              <a:rPr lang="en-US" sz="1200" dirty="0">
                <a:latin typeface="Calibri" panose="020F0502020204030204" pitchFamily="34" charset="0"/>
              </a:rPr>
              <a:t>MT 940 recon</a:t>
            </a:r>
          </a:p>
          <a:p>
            <a:pPr algn="ctr"/>
            <a:r>
              <a:rPr lang="en-US" sz="1100" dirty="0">
                <a:latin typeface="Calibri" panose="020F0502020204030204" pitchFamily="34" charset="0"/>
              </a:rPr>
              <a:t>Settlement +1 Day</a:t>
            </a:r>
          </a:p>
        </p:txBody>
      </p:sp>
      <p:sp>
        <p:nvSpPr>
          <p:cNvPr id="42" name="TextBox 41">
            <a:extLst>
              <a:ext uri="{FF2B5EF4-FFF2-40B4-BE49-F238E27FC236}">
                <a16:creationId xmlns:a16="http://schemas.microsoft.com/office/drawing/2014/main" id="{87B7EF24-7B07-4C2B-A5FB-BC7F44BC7F96}"/>
              </a:ext>
            </a:extLst>
          </p:cNvPr>
          <p:cNvSpPr txBox="1"/>
          <p:nvPr/>
        </p:nvSpPr>
        <p:spPr>
          <a:xfrm>
            <a:off x="9016584" y="3689325"/>
            <a:ext cx="992838" cy="430887"/>
          </a:xfrm>
          <a:prstGeom prst="rect">
            <a:avLst/>
          </a:prstGeom>
          <a:solidFill>
            <a:schemeClr val="bg1"/>
          </a:solidFill>
        </p:spPr>
        <p:txBody>
          <a:bodyPr wrap="square" rtlCol="0">
            <a:spAutoFit/>
          </a:bodyPr>
          <a:lstStyle/>
          <a:p>
            <a:pPr algn="ctr"/>
            <a:r>
              <a:rPr lang="en-US" sz="1100" dirty="0">
                <a:latin typeface="Calibri" panose="020F0502020204030204" pitchFamily="34" charset="0"/>
              </a:rPr>
              <a:t>Settlement confirmation</a:t>
            </a:r>
          </a:p>
        </p:txBody>
      </p:sp>
      <p:cxnSp>
        <p:nvCxnSpPr>
          <p:cNvPr id="43" name="Connector: Elbow 42">
            <a:extLst>
              <a:ext uri="{FF2B5EF4-FFF2-40B4-BE49-F238E27FC236}">
                <a16:creationId xmlns:a16="http://schemas.microsoft.com/office/drawing/2014/main" id="{32BF99E2-246C-4B92-A7FE-523B9029F2FE}"/>
              </a:ext>
            </a:extLst>
          </p:cNvPr>
          <p:cNvCxnSpPr>
            <a:cxnSpLocks/>
            <a:stCxn id="30" idx="0"/>
            <a:endCxn id="28" idx="0"/>
          </p:cNvCxnSpPr>
          <p:nvPr/>
        </p:nvCxnSpPr>
        <p:spPr bwMode="auto">
          <a:xfrm rot="16200000" flipV="1">
            <a:off x="9606282" y="1585890"/>
            <a:ext cx="89482" cy="2670840"/>
          </a:xfrm>
          <a:prstGeom prst="bentConnector3">
            <a:avLst>
              <a:gd name="adj1" fmla="val 415633"/>
            </a:avLst>
          </a:prstGeom>
          <a:ln>
            <a:prstDash val="dash"/>
            <a:headEnd type="none" w="med" len="med"/>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328B69E4-A762-4ED6-81F1-9164BBC9F8EA}"/>
              </a:ext>
            </a:extLst>
          </p:cNvPr>
          <p:cNvSpPr txBox="1"/>
          <p:nvPr/>
        </p:nvSpPr>
        <p:spPr>
          <a:xfrm>
            <a:off x="6456619" y="2399428"/>
            <a:ext cx="1086673" cy="600164"/>
          </a:xfrm>
          <a:prstGeom prst="rect">
            <a:avLst/>
          </a:prstGeom>
          <a:noFill/>
        </p:spPr>
        <p:txBody>
          <a:bodyPr wrap="square" rtlCol="0">
            <a:spAutoFit/>
          </a:bodyPr>
          <a:lstStyle/>
          <a:p>
            <a:pPr algn="ctr"/>
            <a:r>
              <a:rPr lang="en-US" sz="1100" b="0" dirty="0">
                <a:latin typeface="Calibri" panose="020F0502020204030204" pitchFamily="34" charset="0"/>
              </a:rPr>
              <a:t>Instruction – sell shares in HK Exch.</a:t>
            </a:r>
          </a:p>
        </p:txBody>
      </p:sp>
      <p:grpSp>
        <p:nvGrpSpPr>
          <p:cNvPr id="45" name="Group 44">
            <a:extLst>
              <a:ext uri="{FF2B5EF4-FFF2-40B4-BE49-F238E27FC236}">
                <a16:creationId xmlns:a16="http://schemas.microsoft.com/office/drawing/2014/main" id="{15489752-12E9-490E-9A07-A5C8160A17A5}"/>
              </a:ext>
            </a:extLst>
          </p:cNvPr>
          <p:cNvGrpSpPr/>
          <p:nvPr/>
        </p:nvGrpSpPr>
        <p:grpSpPr>
          <a:xfrm>
            <a:off x="9305580" y="2203397"/>
            <a:ext cx="458482" cy="470963"/>
            <a:chOff x="10784700" y="1569541"/>
            <a:chExt cx="208013" cy="213545"/>
          </a:xfrm>
        </p:grpSpPr>
        <p:sp>
          <p:nvSpPr>
            <p:cNvPr id="46" name="Oval 45">
              <a:extLst>
                <a:ext uri="{FF2B5EF4-FFF2-40B4-BE49-F238E27FC236}">
                  <a16:creationId xmlns:a16="http://schemas.microsoft.com/office/drawing/2014/main" id="{80D83BCE-06E6-473A-BB9A-0F02A2067A6C}"/>
                </a:ext>
              </a:extLst>
            </p:cNvPr>
            <p:cNvSpPr/>
            <p:nvPr/>
          </p:nvSpPr>
          <p:spPr bwMode="auto">
            <a:xfrm>
              <a:off x="10784700" y="1569541"/>
              <a:ext cx="208013" cy="213545"/>
            </a:xfrm>
            <a:prstGeom prst="ellips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cxnSp>
          <p:nvCxnSpPr>
            <p:cNvPr id="47" name="Straight Connector 46">
              <a:extLst>
                <a:ext uri="{FF2B5EF4-FFF2-40B4-BE49-F238E27FC236}">
                  <a16:creationId xmlns:a16="http://schemas.microsoft.com/office/drawing/2014/main" id="{022E2EA1-0218-4CDB-ADE7-DEB805FB6776}"/>
                </a:ext>
              </a:extLst>
            </p:cNvPr>
            <p:cNvCxnSpPr>
              <a:cxnSpLocks/>
              <a:stCxn id="46" idx="1"/>
              <a:endCxn id="46" idx="5"/>
            </p:cNvCxnSpPr>
            <p:nvPr/>
          </p:nvCxnSpPr>
          <p:spPr bwMode="auto">
            <a:xfrm>
              <a:off x="10815163" y="1600814"/>
              <a:ext cx="147087" cy="150999"/>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8" name="TextBox 47">
            <a:extLst>
              <a:ext uri="{FF2B5EF4-FFF2-40B4-BE49-F238E27FC236}">
                <a16:creationId xmlns:a16="http://schemas.microsoft.com/office/drawing/2014/main" id="{22CD7F40-2B09-459D-B8C1-9001DCE34E80}"/>
              </a:ext>
            </a:extLst>
          </p:cNvPr>
          <p:cNvSpPr txBox="1"/>
          <p:nvPr/>
        </p:nvSpPr>
        <p:spPr>
          <a:xfrm>
            <a:off x="942062" y="4191150"/>
            <a:ext cx="1879318" cy="2139047"/>
          </a:xfrm>
          <a:prstGeom prst="rect">
            <a:avLst/>
          </a:prstGeom>
          <a:noFill/>
        </p:spPr>
        <p:txBody>
          <a:bodyPr wrap="square" rtlCol="0">
            <a:spAutoFit/>
          </a:bodyPr>
          <a:lstStyle/>
          <a:p>
            <a:r>
              <a:rPr lang="en-US" sz="1100" b="0" dirty="0">
                <a:latin typeface="Calibri" panose="020F0502020204030204" pitchFamily="34" charset="0"/>
              </a:rPr>
              <a:t>On receiving Settlement confirmation message, SG Custody will generate Credit Client instr. and drop to repair, pending </a:t>
            </a:r>
            <a:r>
              <a:rPr lang="en-US" sz="1200" dirty="0">
                <a:latin typeface="Calibri" panose="020F0502020204030204" pitchFamily="34" charset="0"/>
              </a:rPr>
              <a:t>sight funds </a:t>
            </a:r>
            <a:r>
              <a:rPr lang="en-US" sz="1100" b="0" dirty="0">
                <a:latin typeface="Calibri" panose="020F0502020204030204" pitchFamily="34" charset="0"/>
              </a:rPr>
              <a:t>in DBSHK account </a:t>
            </a:r>
          </a:p>
          <a:p>
            <a:endParaRPr lang="en-US" sz="1100" b="0" dirty="0">
              <a:latin typeface="Calibri" panose="020F0502020204030204" pitchFamily="34" charset="0"/>
            </a:endParaRPr>
          </a:p>
          <a:p>
            <a:endParaRPr lang="en-US" sz="1100" b="0" dirty="0">
              <a:latin typeface="Calibri" panose="020F0502020204030204" pitchFamily="34" charset="0"/>
            </a:endParaRPr>
          </a:p>
          <a:p>
            <a:r>
              <a:rPr lang="en-US" sz="1100" b="0" dirty="0">
                <a:latin typeface="Calibri" panose="020F0502020204030204" pitchFamily="34" charset="0"/>
              </a:rPr>
              <a:t>Once funds sighted or receives MT940, Credit client instr. will be released from repair Queue.</a:t>
            </a:r>
          </a:p>
        </p:txBody>
      </p:sp>
      <p:sp>
        <p:nvSpPr>
          <p:cNvPr id="49" name="TextBox 48">
            <a:extLst>
              <a:ext uri="{FF2B5EF4-FFF2-40B4-BE49-F238E27FC236}">
                <a16:creationId xmlns:a16="http://schemas.microsoft.com/office/drawing/2014/main" id="{007B440A-BB52-4250-BEE4-A70C0F5D1B4E}"/>
              </a:ext>
            </a:extLst>
          </p:cNvPr>
          <p:cNvSpPr txBox="1"/>
          <p:nvPr/>
        </p:nvSpPr>
        <p:spPr>
          <a:xfrm>
            <a:off x="3242558" y="4470192"/>
            <a:ext cx="1387625" cy="1277273"/>
          </a:xfrm>
          <a:prstGeom prst="rect">
            <a:avLst/>
          </a:prstGeom>
          <a:noFill/>
        </p:spPr>
        <p:txBody>
          <a:bodyPr wrap="square" rtlCol="0">
            <a:spAutoFit/>
          </a:bodyPr>
          <a:lstStyle/>
          <a:p>
            <a:r>
              <a:rPr lang="en-US" sz="1100" b="0" dirty="0">
                <a:latin typeface="Calibri" panose="020F0502020204030204" pitchFamily="34" charset="0"/>
              </a:rPr>
              <a:t>CCASS will CR funds to DBS HK Br Account</a:t>
            </a:r>
          </a:p>
          <a:p>
            <a:endParaRPr lang="en-US" sz="1100" b="0" dirty="0">
              <a:latin typeface="Calibri" panose="020F0502020204030204" pitchFamily="34" charset="0"/>
            </a:endParaRPr>
          </a:p>
          <a:p>
            <a:r>
              <a:rPr lang="en-US" sz="1100" b="0" dirty="0">
                <a:latin typeface="Calibri" panose="020F0502020204030204" pitchFamily="34" charset="0"/>
              </a:rPr>
              <a:t>IPE HK Br will CR funds to DBSSG Nostro account</a:t>
            </a:r>
          </a:p>
        </p:txBody>
      </p:sp>
      <p:cxnSp>
        <p:nvCxnSpPr>
          <p:cNvPr id="50" name="Straight Arrow Connector 49">
            <a:extLst>
              <a:ext uri="{FF2B5EF4-FFF2-40B4-BE49-F238E27FC236}">
                <a16:creationId xmlns:a16="http://schemas.microsoft.com/office/drawing/2014/main" id="{F1A7933C-D2E3-46D0-B7E1-1AC29AF623A5}"/>
              </a:ext>
            </a:extLst>
          </p:cNvPr>
          <p:cNvCxnSpPr>
            <a:cxnSpLocks/>
          </p:cNvCxnSpPr>
          <p:nvPr/>
        </p:nvCxnSpPr>
        <p:spPr bwMode="auto">
          <a:xfrm flipV="1">
            <a:off x="2465619" y="5710520"/>
            <a:ext cx="1055346" cy="426303"/>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B89DC677-A21E-43F8-8883-12ECE99C8F6C}"/>
              </a:ext>
            </a:extLst>
          </p:cNvPr>
          <p:cNvSpPr txBox="1"/>
          <p:nvPr/>
        </p:nvSpPr>
        <p:spPr>
          <a:xfrm>
            <a:off x="2762543" y="5766737"/>
            <a:ext cx="558256" cy="430887"/>
          </a:xfrm>
          <a:prstGeom prst="rect">
            <a:avLst/>
          </a:prstGeom>
          <a:solidFill>
            <a:schemeClr val="bg1"/>
          </a:solidFill>
          <a:ln>
            <a:solidFill>
              <a:schemeClr val="accent1">
                <a:alpha val="0"/>
              </a:schemeClr>
            </a:solidFill>
          </a:ln>
        </p:spPr>
        <p:txBody>
          <a:bodyPr wrap="square" rtlCol="0">
            <a:spAutoFit/>
          </a:bodyPr>
          <a:lstStyle/>
          <a:p>
            <a:pPr algn="ctr"/>
            <a:r>
              <a:rPr lang="en-US" sz="1100" dirty="0">
                <a:latin typeface="Calibri" panose="020F0502020204030204" pitchFamily="34" charset="0"/>
              </a:rPr>
              <a:t>Sight</a:t>
            </a:r>
          </a:p>
          <a:p>
            <a:pPr algn="ctr"/>
            <a:r>
              <a:rPr lang="en-US" sz="1100" dirty="0">
                <a:latin typeface="Calibri" panose="020F0502020204030204" pitchFamily="34" charset="0"/>
              </a:rPr>
              <a:t>Fund</a:t>
            </a:r>
            <a:endParaRPr lang="en-US" sz="1100" b="0" dirty="0">
              <a:latin typeface="Calibri" panose="020F0502020204030204" pitchFamily="34" charset="0"/>
            </a:endParaRPr>
          </a:p>
        </p:txBody>
      </p:sp>
      <p:sp>
        <p:nvSpPr>
          <p:cNvPr id="52" name="Oval 51">
            <a:extLst>
              <a:ext uri="{FF2B5EF4-FFF2-40B4-BE49-F238E27FC236}">
                <a16:creationId xmlns:a16="http://schemas.microsoft.com/office/drawing/2014/main" id="{ED90CE5F-1B37-479C-97BA-1ABCF623848B}"/>
              </a:ext>
            </a:extLst>
          </p:cNvPr>
          <p:cNvSpPr/>
          <p:nvPr/>
        </p:nvSpPr>
        <p:spPr bwMode="auto">
          <a:xfrm>
            <a:off x="734025" y="4371018"/>
            <a:ext cx="222783" cy="1915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anose="020F0502020204030204" pitchFamily="34" charset="0"/>
              </a:rPr>
              <a:t>4</a:t>
            </a:r>
          </a:p>
        </p:txBody>
      </p:sp>
      <p:sp>
        <p:nvSpPr>
          <p:cNvPr id="53" name="Oval 52">
            <a:extLst>
              <a:ext uri="{FF2B5EF4-FFF2-40B4-BE49-F238E27FC236}">
                <a16:creationId xmlns:a16="http://schemas.microsoft.com/office/drawing/2014/main" id="{BE8178A8-6CBA-427D-B21E-5CDF639B97B7}"/>
              </a:ext>
            </a:extLst>
          </p:cNvPr>
          <p:cNvSpPr/>
          <p:nvPr/>
        </p:nvSpPr>
        <p:spPr bwMode="auto">
          <a:xfrm>
            <a:off x="3038246" y="4588329"/>
            <a:ext cx="222783" cy="1915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solidFill>
                  <a:schemeClr val="tx1"/>
                </a:solidFill>
                <a:latin typeface="Calibri" panose="020F0502020204030204" pitchFamily="34" charset="0"/>
              </a:rPr>
              <a:t>5</a:t>
            </a:r>
            <a:endParaRPr kumimoji="0" lang="en-US" sz="1100" b="1" i="0" u="none" strike="noStrike" cap="none" normalizeH="0" baseline="0" dirty="0">
              <a:ln>
                <a:noFill/>
              </a:ln>
              <a:solidFill>
                <a:schemeClr val="tx1"/>
              </a:solidFill>
              <a:effectLst/>
              <a:latin typeface="Calibri" panose="020F0502020204030204" pitchFamily="34" charset="0"/>
            </a:endParaRPr>
          </a:p>
        </p:txBody>
      </p:sp>
      <p:sp>
        <p:nvSpPr>
          <p:cNvPr id="54" name="Oval 53">
            <a:extLst>
              <a:ext uri="{FF2B5EF4-FFF2-40B4-BE49-F238E27FC236}">
                <a16:creationId xmlns:a16="http://schemas.microsoft.com/office/drawing/2014/main" id="{B9DF3B97-00E5-4782-9FCC-2A15BA26FFEA}"/>
              </a:ext>
            </a:extLst>
          </p:cNvPr>
          <p:cNvSpPr/>
          <p:nvPr/>
        </p:nvSpPr>
        <p:spPr bwMode="auto">
          <a:xfrm>
            <a:off x="734024" y="5691421"/>
            <a:ext cx="222783" cy="1915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anose="020F0502020204030204" pitchFamily="34" charset="0"/>
              </a:rPr>
              <a:t>6</a:t>
            </a:r>
          </a:p>
        </p:txBody>
      </p:sp>
      <p:sp>
        <p:nvSpPr>
          <p:cNvPr id="55" name="TextBox 54">
            <a:extLst>
              <a:ext uri="{FF2B5EF4-FFF2-40B4-BE49-F238E27FC236}">
                <a16:creationId xmlns:a16="http://schemas.microsoft.com/office/drawing/2014/main" id="{7D50A84C-8187-4DFE-B566-44F06169C5A4}"/>
              </a:ext>
            </a:extLst>
          </p:cNvPr>
          <p:cNvSpPr txBox="1"/>
          <p:nvPr/>
        </p:nvSpPr>
        <p:spPr>
          <a:xfrm>
            <a:off x="10184525" y="4318911"/>
            <a:ext cx="655668" cy="400110"/>
          </a:xfrm>
          <a:prstGeom prst="rect">
            <a:avLst/>
          </a:prstGeom>
          <a:noFill/>
        </p:spPr>
        <p:txBody>
          <a:bodyPr wrap="square" rtlCol="0">
            <a:spAutoFit/>
          </a:bodyPr>
          <a:lstStyle/>
          <a:p>
            <a:pPr algn="ctr"/>
            <a:r>
              <a:rPr lang="en-US" sz="1000" dirty="0">
                <a:latin typeface="Calibri" panose="020F0502020204030204" pitchFamily="34" charset="0"/>
              </a:rPr>
              <a:t>Settle / CHATS</a:t>
            </a:r>
          </a:p>
        </p:txBody>
      </p:sp>
      <p:sp>
        <p:nvSpPr>
          <p:cNvPr id="56" name="Rectangle 55">
            <a:extLst>
              <a:ext uri="{FF2B5EF4-FFF2-40B4-BE49-F238E27FC236}">
                <a16:creationId xmlns:a16="http://schemas.microsoft.com/office/drawing/2014/main" id="{92DEB18F-FD99-4EBB-B466-24BE31FE88C7}"/>
              </a:ext>
            </a:extLst>
          </p:cNvPr>
          <p:cNvSpPr/>
          <p:nvPr/>
        </p:nvSpPr>
        <p:spPr>
          <a:xfrm>
            <a:off x="8100649" y="3971250"/>
            <a:ext cx="540533" cy="461665"/>
          </a:xfrm>
          <a:prstGeom prst="rect">
            <a:avLst/>
          </a:prstGeom>
        </p:spPr>
        <p:txBody>
          <a:bodyPr wrap="none">
            <a:spAutoFit/>
          </a:bodyPr>
          <a:lstStyle/>
          <a:p>
            <a:r>
              <a:rPr lang="en-US" sz="1200" dirty="0">
                <a:latin typeface="Calibri" panose="020F0502020204030204" pitchFamily="34" charset="0"/>
              </a:rPr>
              <a:t>Sight </a:t>
            </a:r>
          </a:p>
          <a:p>
            <a:r>
              <a:rPr lang="en-US" sz="1200" dirty="0">
                <a:latin typeface="Calibri" panose="020F0502020204030204" pitchFamily="34" charset="0"/>
              </a:rPr>
              <a:t>Fund </a:t>
            </a:r>
            <a:endParaRPr lang="en-US" sz="1200" dirty="0"/>
          </a:p>
        </p:txBody>
      </p:sp>
      <p:grpSp>
        <p:nvGrpSpPr>
          <p:cNvPr id="57" name="Group 56">
            <a:extLst>
              <a:ext uri="{FF2B5EF4-FFF2-40B4-BE49-F238E27FC236}">
                <a16:creationId xmlns:a16="http://schemas.microsoft.com/office/drawing/2014/main" id="{399D3B0C-4FBF-49C9-93BB-4C2B5C1AE2CE}"/>
              </a:ext>
            </a:extLst>
          </p:cNvPr>
          <p:cNvGrpSpPr/>
          <p:nvPr/>
        </p:nvGrpSpPr>
        <p:grpSpPr>
          <a:xfrm>
            <a:off x="8118924" y="3957492"/>
            <a:ext cx="458482" cy="470963"/>
            <a:chOff x="10784700" y="1569541"/>
            <a:chExt cx="208013" cy="213545"/>
          </a:xfrm>
        </p:grpSpPr>
        <p:sp>
          <p:nvSpPr>
            <p:cNvPr id="58" name="Oval 57">
              <a:extLst>
                <a:ext uri="{FF2B5EF4-FFF2-40B4-BE49-F238E27FC236}">
                  <a16:creationId xmlns:a16="http://schemas.microsoft.com/office/drawing/2014/main" id="{821E3A00-30C6-474E-8663-2D7A6FD58F1C}"/>
                </a:ext>
              </a:extLst>
            </p:cNvPr>
            <p:cNvSpPr/>
            <p:nvPr/>
          </p:nvSpPr>
          <p:spPr bwMode="auto">
            <a:xfrm>
              <a:off x="10784700" y="1569541"/>
              <a:ext cx="208013" cy="213545"/>
            </a:xfrm>
            <a:prstGeom prst="ellips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Arial" panose="020B0604020202020204" pitchFamily="34" charset="0"/>
              </a:endParaRPr>
            </a:p>
          </p:txBody>
        </p:sp>
        <p:cxnSp>
          <p:nvCxnSpPr>
            <p:cNvPr id="59" name="Straight Connector 58">
              <a:extLst>
                <a:ext uri="{FF2B5EF4-FFF2-40B4-BE49-F238E27FC236}">
                  <a16:creationId xmlns:a16="http://schemas.microsoft.com/office/drawing/2014/main" id="{7D6DF125-6AD6-4D1F-B946-AF177F48AE16}"/>
                </a:ext>
              </a:extLst>
            </p:cNvPr>
            <p:cNvCxnSpPr>
              <a:cxnSpLocks/>
              <a:stCxn id="58" idx="1"/>
              <a:endCxn id="58" idx="5"/>
            </p:cNvCxnSpPr>
            <p:nvPr/>
          </p:nvCxnSpPr>
          <p:spPr bwMode="auto">
            <a:xfrm>
              <a:off x="10815163" y="1600814"/>
              <a:ext cx="147087" cy="150999"/>
            </a:xfrm>
            <a:prstGeom prst="line">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0" name="Oval 59">
            <a:extLst>
              <a:ext uri="{FF2B5EF4-FFF2-40B4-BE49-F238E27FC236}">
                <a16:creationId xmlns:a16="http://schemas.microsoft.com/office/drawing/2014/main" id="{F026DE12-A463-4C6C-A786-DAB3C013C2A4}"/>
              </a:ext>
            </a:extLst>
          </p:cNvPr>
          <p:cNvSpPr/>
          <p:nvPr/>
        </p:nvSpPr>
        <p:spPr bwMode="auto">
          <a:xfrm>
            <a:off x="5356741" y="4026463"/>
            <a:ext cx="222783" cy="1915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anose="020F0502020204030204" pitchFamily="34" charset="0"/>
              </a:rPr>
              <a:t>2</a:t>
            </a:r>
          </a:p>
        </p:txBody>
      </p:sp>
      <p:sp>
        <p:nvSpPr>
          <p:cNvPr id="61" name="Oval 60">
            <a:extLst>
              <a:ext uri="{FF2B5EF4-FFF2-40B4-BE49-F238E27FC236}">
                <a16:creationId xmlns:a16="http://schemas.microsoft.com/office/drawing/2014/main" id="{D8FB3476-1EA2-4CD2-BE22-3AB4BF502419}"/>
              </a:ext>
            </a:extLst>
          </p:cNvPr>
          <p:cNvSpPr/>
          <p:nvPr/>
        </p:nvSpPr>
        <p:spPr bwMode="auto">
          <a:xfrm>
            <a:off x="11240424" y="4107210"/>
            <a:ext cx="222783" cy="1915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anose="020F0502020204030204" pitchFamily="34" charset="0"/>
              </a:rPr>
              <a:t>2</a:t>
            </a:r>
          </a:p>
        </p:txBody>
      </p:sp>
      <p:sp>
        <p:nvSpPr>
          <p:cNvPr id="62" name="Oval 61">
            <a:extLst>
              <a:ext uri="{FF2B5EF4-FFF2-40B4-BE49-F238E27FC236}">
                <a16:creationId xmlns:a16="http://schemas.microsoft.com/office/drawing/2014/main" id="{04463216-9DB9-4023-B257-D30046A6FA69}"/>
              </a:ext>
            </a:extLst>
          </p:cNvPr>
          <p:cNvSpPr/>
          <p:nvPr/>
        </p:nvSpPr>
        <p:spPr bwMode="auto">
          <a:xfrm>
            <a:off x="7270595" y="3094110"/>
            <a:ext cx="251090" cy="236644"/>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Calibri" panose="020F0502020204030204" pitchFamily="34" charset="0"/>
              </a:rPr>
              <a:t>1</a:t>
            </a:r>
          </a:p>
        </p:txBody>
      </p:sp>
      <p:sp>
        <p:nvSpPr>
          <p:cNvPr id="63" name="TextBox 62">
            <a:extLst>
              <a:ext uri="{FF2B5EF4-FFF2-40B4-BE49-F238E27FC236}">
                <a16:creationId xmlns:a16="http://schemas.microsoft.com/office/drawing/2014/main" id="{6D52DB1B-7A04-442E-9E57-2D1E0BFB81C0}"/>
              </a:ext>
            </a:extLst>
          </p:cNvPr>
          <p:cNvSpPr txBox="1"/>
          <p:nvPr/>
        </p:nvSpPr>
        <p:spPr>
          <a:xfrm>
            <a:off x="4383193" y="4221344"/>
            <a:ext cx="619954" cy="400110"/>
          </a:xfrm>
          <a:prstGeom prst="rect">
            <a:avLst/>
          </a:prstGeom>
          <a:noFill/>
        </p:spPr>
        <p:txBody>
          <a:bodyPr wrap="square" rtlCol="0">
            <a:spAutoFit/>
          </a:bodyPr>
          <a:lstStyle/>
          <a:p>
            <a:pPr algn="ctr"/>
            <a:r>
              <a:rPr lang="en-US" sz="1000" dirty="0">
                <a:latin typeface="Calibri" panose="020F0502020204030204" pitchFamily="34" charset="0"/>
              </a:rPr>
              <a:t>Settle / CHATS</a:t>
            </a:r>
          </a:p>
        </p:txBody>
      </p:sp>
      <p:sp>
        <p:nvSpPr>
          <p:cNvPr id="64" name="Oval 63">
            <a:extLst>
              <a:ext uri="{FF2B5EF4-FFF2-40B4-BE49-F238E27FC236}">
                <a16:creationId xmlns:a16="http://schemas.microsoft.com/office/drawing/2014/main" id="{2DA260A2-AF91-4679-BAFC-E13FD72C91F5}"/>
              </a:ext>
            </a:extLst>
          </p:cNvPr>
          <p:cNvSpPr/>
          <p:nvPr/>
        </p:nvSpPr>
        <p:spPr bwMode="auto">
          <a:xfrm>
            <a:off x="4577039" y="4024443"/>
            <a:ext cx="222783" cy="1915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anose="020F0502020204030204" pitchFamily="34" charset="0"/>
              </a:rPr>
              <a:t>3</a:t>
            </a:r>
          </a:p>
        </p:txBody>
      </p:sp>
      <p:sp>
        <p:nvSpPr>
          <p:cNvPr id="65" name="Oval 64">
            <a:extLst>
              <a:ext uri="{FF2B5EF4-FFF2-40B4-BE49-F238E27FC236}">
                <a16:creationId xmlns:a16="http://schemas.microsoft.com/office/drawing/2014/main" id="{B5881808-3060-4A93-B253-78BB4994A587}"/>
              </a:ext>
            </a:extLst>
          </p:cNvPr>
          <p:cNvSpPr/>
          <p:nvPr/>
        </p:nvSpPr>
        <p:spPr bwMode="auto">
          <a:xfrm>
            <a:off x="10438030" y="4112336"/>
            <a:ext cx="222783" cy="1915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anose="020F0502020204030204" pitchFamily="34" charset="0"/>
              </a:rPr>
              <a:t>3</a:t>
            </a:r>
          </a:p>
        </p:txBody>
      </p:sp>
      <p:sp>
        <p:nvSpPr>
          <p:cNvPr id="66" name="TextBox 65">
            <a:extLst>
              <a:ext uri="{FF2B5EF4-FFF2-40B4-BE49-F238E27FC236}">
                <a16:creationId xmlns:a16="http://schemas.microsoft.com/office/drawing/2014/main" id="{8DF993F7-BBBB-4D7B-918C-210C0331C83F}"/>
              </a:ext>
            </a:extLst>
          </p:cNvPr>
          <p:cNvSpPr txBox="1"/>
          <p:nvPr/>
        </p:nvSpPr>
        <p:spPr>
          <a:xfrm>
            <a:off x="6786432" y="3674646"/>
            <a:ext cx="1138824" cy="600164"/>
          </a:xfrm>
          <a:prstGeom prst="rect">
            <a:avLst/>
          </a:prstGeom>
          <a:noFill/>
        </p:spPr>
        <p:txBody>
          <a:bodyPr wrap="square" rtlCol="0">
            <a:spAutoFit/>
          </a:bodyPr>
          <a:lstStyle/>
          <a:p>
            <a:pPr algn="ctr"/>
            <a:r>
              <a:rPr lang="en-US" sz="1100" b="0" dirty="0">
                <a:latin typeface="Calibri" panose="020F0502020204030204" pitchFamily="34" charset="0"/>
              </a:rPr>
              <a:t>Potentially </a:t>
            </a:r>
            <a:r>
              <a:rPr lang="en-US" sz="1100" dirty="0">
                <a:latin typeface="Calibri" panose="020F0502020204030204" pitchFamily="34" charset="0"/>
              </a:rPr>
              <a:t>Receive cash on Settlement Day</a:t>
            </a:r>
          </a:p>
        </p:txBody>
      </p:sp>
      <p:sp>
        <p:nvSpPr>
          <p:cNvPr id="67" name="Oval 66">
            <a:extLst>
              <a:ext uri="{FF2B5EF4-FFF2-40B4-BE49-F238E27FC236}">
                <a16:creationId xmlns:a16="http://schemas.microsoft.com/office/drawing/2014/main" id="{E3BC5254-E084-4A7F-B67C-8E6E3D2D8512}"/>
              </a:ext>
            </a:extLst>
          </p:cNvPr>
          <p:cNvSpPr/>
          <p:nvPr/>
        </p:nvSpPr>
        <p:spPr bwMode="auto">
          <a:xfrm>
            <a:off x="6599213" y="3736997"/>
            <a:ext cx="222783" cy="191537"/>
          </a:xfrm>
          <a:prstGeom prst="ellipse">
            <a:avLst/>
          </a:prstGeom>
          <a:ln w="635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anose="020F0502020204030204" pitchFamily="34" charset="0"/>
              </a:rPr>
              <a:t>4</a:t>
            </a:r>
          </a:p>
        </p:txBody>
      </p:sp>
      <p:sp>
        <p:nvSpPr>
          <p:cNvPr id="68" name="TextBox 67">
            <a:extLst>
              <a:ext uri="{FF2B5EF4-FFF2-40B4-BE49-F238E27FC236}">
                <a16:creationId xmlns:a16="http://schemas.microsoft.com/office/drawing/2014/main" id="{9DED5261-AE7B-450D-838E-CE68C4F0CB84}"/>
              </a:ext>
            </a:extLst>
          </p:cNvPr>
          <p:cNvSpPr txBox="1"/>
          <p:nvPr/>
        </p:nvSpPr>
        <p:spPr>
          <a:xfrm>
            <a:off x="489018" y="3586603"/>
            <a:ext cx="1294002" cy="430887"/>
          </a:xfrm>
          <a:prstGeom prst="rect">
            <a:avLst/>
          </a:prstGeom>
          <a:noFill/>
        </p:spPr>
        <p:txBody>
          <a:bodyPr wrap="square" rtlCol="0">
            <a:spAutoFit/>
          </a:bodyPr>
          <a:lstStyle/>
          <a:p>
            <a:pPr algn="ctr"/>
            <a:r>
              <a:rPr lang="en-US" sz="1100" dirty="0">
                <a:latin typeface="Calibri" panose="020F0502020204030204" pitchFamily="34" charset="0"/>
              </a:rPr>
              <a:t>Receive cash on Settlement + 1 Day</a:t>
            </a:r>
          </a:p>
        </p:txBody>
      </p:sp>
      <p:sp>
        <p:nvSpPr>
          <p:cNvPr id="69" name="Arrow: Right 68">
            <a:extLst>
              <a:ext uri="{FF2B5EF4-FFF2-40B4-BE49-F238E27FC236}">
                <a16:creationId xmlns:a16="http://schemas.microsoft.com/office/drawing/2014/main" id="{58EFEAD2-4474-47C7-802A-0E1028AE5BFA}"/>
              </a:ext>
            </a:extLst>
          </p:cNvPr>
          <p:cNvSpPr/>
          <p:nvPr/>
        </p:nvSpPr>
        <p:spPr bwMode="auto">
          <a:xfrm>
            <a:off x="5852623" y="2045020"/>
            <a:ext cx="418675" cy="338555"/>
          </a:xfrm>
          <a:prstGeom prst="rightArrow">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Calibri" panose="020F0502020204030204" pitchFamily="34" charset="0"/>
            </a:endParaRPr>
          </a:p>
        </p:txBody>
      </p:sp>
      <p:sp>
        <p:nvSpPr>
          <p:cNvPr id="70" name="Slide Number Placeholder 69">
            <a:extLst>
              <a:ext uri="{FF2B5EF4-FFF2-40B4-BE49-F238E27FC236}">
                <a16:creationId xmlns:a16="http://schemas.microsoft.com/office/drawing/2014/main" id="{AF3EE23D-FADD-4EE5-A40D-C903E604EEFD}"/>
              </a:ext>
            </a:extLst>
          </p:cNvPr>
          <p:cNvSpPr>
            <a:spLocks noGrp="1"/>
          </p:cNvSpPr>
          <p:nvPr>
            <p:ph type="sldNum" sz="quarter" idx="12"/>
          </p:nvPr>
        </p:nvSpPr>
        <p:spPr/>
        <p:txBody>
          <a:bodyPr/>
          <a:lstStyle/>
          <a:p>
            <a:fld id="{81851D2D-A5E3-1B4D-8AB7-15D26B299769}" type="slidenum">
              <a:rPr lang="en-US" smtClean="0"/>
              <a:t>17</a:t>
            </a:fld>
            <a:endParaRPr lang="en-US"/>
          </a:p>
        </p:txBody>
      </p:sp>
      <p:sp>
        <p:nvSpPr>
          <p:cNvPr id="71" name="Title 1">
            <a:extLst>
              <a:ext uri="{FF2B5EF4-FFF2-40B4-BE49-F238E27FC236}">
                <a16:creationId xmlns:a16="http://schemas.microsoft.com/office/drawing/2014/main" id="{4F85E05C-7657-466F-841B-6944D53DD3A7}"/>
              </a:ext>
            </a:extLst>
          </p:cNvPr>
          <p:cNvSpPr txBox="1">
            <a:spLocks/>
          </p:cNvSpPr>
          <p:nvPr/>
        </p:nvSpPr>
        <p:spPr>
          <a:xfrm>
            <a:off x="1016000" y="188762"/>
            <a:ext cx="10261600" cy="7700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latin typeface="Arial" panose="020B0604020202020204" pitchFamily="34" charset="0"/>
                <a:cs typeface="Arial" panose="020B0604020202020204" pitchFamily="34" charset="0"/>
              </a:rPr>
              <a:t>Internal Use Case: Blockchain for Securities Settlement</a:t>
            </a:r>
          </a:p>
        </p:txBody>
      </p:sp>
      <p:pic>
        <p:nvPicPr>
          <p:cNvPr id="72" name="Graphic 71">
            <a:extLst>
              <a:ext uri="{FF2B5EF4-FFF2-40B4-BE49-F238E27FC236}">
                <a16:creationId xmlns:a16="http://schemas.microsoft.com/office/drawing/2014/main" id="{B5DA46BA-DBB0-4C5F-820B-6306B84FE31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85882" y="270442"/>
            <a:ext cx="374290" cy="798965"/>
          </a:xfrm>
          <a:prstGeom prst="rect">
            <a:avLst/>
          </a:prstGeom>
        </p:spPr>
      </p:pic>
    </p:spTree>
    <p:extLst>
      <p:ext uri="{BB962C8B-B14F-4D97-AF65-F5344CB8AC3E}">
        <p14:creationId xmlns:p14="http://schemas.microsoft.com/office/powerpoint/2010/main" val="395462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78CF5-277D-4210-BBB7-D82240FC6FF8}"/>
              </a:ext>
            </a:extLst>
          </p:cNvPr>
          <p:cNvSpPr txBox="1"/>
          <p:nvPr/>
        </p:nvSpPr>
        <p:spPr>
          <a:xfrm>
            <a:off x="9177425" y="1277544"/>
            <a:ext cx="2755710" cy="1384995"/>
          </a:xfrm>
          <a:prstGeom prst="rect">
            <a:avLst/>
          </a:prstGeom>
          <a:solidFill>
            <a:schemeClr val="accent5">
              <a:lumMod val="40000"/>
              <a:lumOff val="60000"/>
            </a:schemeClr>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Improve Traceability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Blockchain enables the linking of various ecosystems together, improving traceability in a trade transaction lifecycle.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7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4" name="TextBox 3">
            <a:extLst>
              <a:ext uri="{FF2B5EF4-FFF2-40B4-BE49-F238E27FC236}">
                <a16:creationId xmlns:a16="http://schemas.microsoft.com/office/drawing/2014/main" id="{FC808D85-FFE4-42A6-BB5E-CF72BBF350B6}"/>
              </a:ext>
            </a:extLst>
          </p:cNvPr>
          <p:cNvSpPr txBox="1"/>
          <p:nvPr/>
        </p:nvSpPr>
        <p:spPr>
          <a:xfrm>
            <a:off x="9177425" y="3170891"/>
            <a:ext cx="2755710" cy="2139047"/>
          </a:xfrm>
          <a:prstGeom prst="rect">
            <a:avLst/>
          </a:prstGeom>
          <a:solidFill>
            <a:srgbClr val="FFFFCC"/>
          </a:solidFill>
        </p:spPr>
        <p:txBody>
          <a:bodyPr wrap="square" rtlCol="0">
            <a:spAutoFit/>
          </a:bodyPr>
          <a:lstStyle/>
          <a:p>
            <a:pPr marL="288925" marR="0" lvl="0" indent="-288925" algn="l" defTabSz="914400" rtl="0" eaLnBrk="0" fontAlgn="base" latinLnBrk="0" hangingPunct="0">
              <a:lnSpc>
                <a:spcPct val="100000"/>
              </a:lnSpc>
              <a:spcBef>
                <a:spcPct val="0"/>
              </a:spcBef>
              <a:spcAft>
                <a:spcPct val="0"/>
              </a:spcAft>
              <a:buClrTx/>
              <a:buSzTx/>
              <a:buFont typeface="+mj-lt"/>
              <a:buAutoNum type="arabicPeriod"/>
              <a:tabLst/>
              <a:defRPr/>
            </a:pPr>
            <a:r>
              <a:rPr kumimoji="0" lang="en-US" sz="17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Improve Efficiency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Reduce manual efforts on duplicated data input and document reconciliation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5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   </a:t>
            </a:r>
            <a:r>
              <a:rPr kumimoji="0" lang="en-US" sz="17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Mitigate Risk</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5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Lower the risk of trade fraud and duplicate financing</a:t>
            </a:r>
            <a:endPar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 name="Arrow: Down 4">
            <a:extLst>
              <a:ext uri="{FF2B5EF4-FFF2-40B4-BE49-F238E27FC236}">
                <a16:creationId xmlns:a16="http://schemas.microsoft.com/office/drawing/2014/main" id="{9E9007C1-F333-4ADD-9B00-57A3F25D4776}"/>
              </a:ext>
            </a:extLst>
          </p:cNvPr>
          <p:cNvSpPr/>
          <p:nvPr/>
        </p:nvSpPr>
        <p:spPr bwMode="auto">
          <a:xfrm>
            <a:off x="10280602" y="2734667"/>
            <a:ext cx="394138" cy="398203"/>
          </a:xfrm>
          <a:prstGeom prst="downArrow">
            <a:avLst/>
          </a:prstGeom>
          <a:solidFill>
            <a:schemeClr val="bg1">
              <a:lumMod val="6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Arial" charset="0"/>
              <a:ea typeface="+mn-ea"/>
              <a:cs typeface="+mn-cs"/>
            </a:endParaRPr>
          </a:p>
        </p:txBody>
      </p:sp>
      <p:pic>
        <p:nvPicPr>
          <p:cNvPr id="6" name="Picture 5">
            <a:extLst>
              <a:ext uri="{FF2B5EF4-FFF2-40B4-BE49-F238E27FC236}">
                <a16:creationId xmlns:a16="http://schemas.microsoft.com/office/drawing/2014/main" id="{F95FEBAC-8F57-4294-B857-EF433BEBFADD}"/>
              </a:ext>
            </a:extLst>
          </p:cNvPr>
          <p:cNvPicPr>
            <a:picLocks noChangeAspect="1"/>
          </p:cNvPicPr>
          <p:nvPr/>
        </p:nvPicPr>
        <p:blipFill>
          <a:blip r:embed="rId2"/>
          <a:stretch>
            <a:fillRect/>
          </a:stretch>
        </p:blipFill>
        <p:spPr>
          <a:xfrm>
            <a:off x="246833" y="1094869"/>
            <a:ext cx="9641202" cy="5035074"/>
          </a:xfrm>
          <a:prstGeom prst="rect">
            <a:avLst/>
          </a:prstGeom>
        </p:spPr>
      </p:pic>
      <p:sp>
        <p:nvSpPr>
          <p:cNvPr id="7" name="Slide Number Placeholder 6">
            <a:extLst>
              <a:ext uri="{FF2B5EF4-FFF2-40B4-BE49-F238E27FC236}">
                <a16:creationId xmlns:a16="http://schemas.microsoft.com/office/drawing/2014/main" id="{99A19C7D-CF9D-4714-A39C-96A5198DB315}"/>
              </a:ext>
            </a:extLst>
          </p:cNvPr>
          <p:cNvSpPr>
            <a:spLocks noGrp="1"/>
          </p:cNvSpPr>
          <p:nvPr>
            <p:ph type="sldNum" sz="quarter" idx="12"/>
          </p:nvPr>
        </p:nvSpPr>
        <p:spPr/>
        <p:txBody>
          <a:bodyPr/>
          <a:lstStyle/>
          <a:p>
            <a:fld id="{81851D2D-A5E3-1B4D-8AB7-15D26B299769}" type="slidenum">
              <a:rPr lang="en-US" smtClean="0"/>
              <a:t>18</a:t>
            </a:fld>
            <a:endParaRPr lang="en-US"/>
          </a:p>
        </p:txBody>
      </p:sp>
      <p:sp>
        <p:nvSpPr>
          <p:cNvPr id="8" name="Title 1">
            <a:extLst>
              <a:ext uri="{FF2B5EF4-FFF2-40B4-BE49-F238E27FC236}">
                <a16:creationId xmlns:a16="http://schemas.microsoft.com/office/drawing/2014/main" id="{46ACD75B-996D-4BC8-9BEC-1659D3B2CA09}"/>
              </a:ext>
            </a:extLst>
          </p:cNvPr>
          <p:cNvSpPr txBox="1">
            <a:spLocks/>
          </p:cNvSpPr>
          <p:nvPr/>
        </p:nvSpPr>
        <p:spPr>
          <a:xfrm>
            <a:off x="960172" y="457539"/>
            <a:ext cx="10261600" cy="7700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latin typeface="Arial" panose="020B0604020202020204" pitchFamily="34" charset="0"/>
                <a:cs typeface="Arial" panose="020B0604020202020204" pitchFamily="34" charset="0"/>
              </a:rPr>
              <a:t>Use Case of Blockchain in Cross-border Trade Flow</a:t>
            </a:r>
          </a:p>
        </p:txBody>
      </p:sp>
      <p:pic>
        <p:nvPicPr>
          <p:cNvPr id="9" name="Graphic 8">
            <a:extLst>
              <a:ext uri="{FF2B5EF4-FFF2-40B4-BE49-F238E27FC236}">
                <a16:creationId xmlns:a16="http://schemas.microsoft.com/office/drawing/2014/main" id="{2846E642-C1A6-4DB3-A522-8F7C6772884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5882" y="270442"/>
            <a:ext cx="374290" cy="798965"/>
          </a:xfrm>
          <a:prstGeom prst="rect">
            <a:avLst/>
          </a:prstGeom>
        </p:spPr>
      </p:pic>
    </p:spTree>
    <p:extLst>
      <p:ext uri="{BB962C8B-B14F-4D97-AF65-F5344CB8AC3E}">
        <p14:creationId xmlns:p14="http://schemas.microsoft.com/office/powerpoint/2010/main" val="381535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C21D-0506-428F-82F1-226BB9184438}"/>
              </a:ext>
            </a:extLst>
          </p:cNvPr>
          <p:cNvSpPr>
            <a:spLocks noGrp="1"/>
          </p:cNvSpPr>
          <p:nvPr>
            <p:ph type="title"/>
          </p:nvPr>
        </p:nvSpPr>
        <p:spPr/>
        <p:txBody>
          <a:bodyPr>
            <a:normAutofit fontScale="90000"/>
          </a:bodyPr>
          <a:lstStyle/>
          <a:p>
            <a:r>
              <a:rPr lang="en-GB" dirty="0"/>
              <a:t>Set Questions for Panel Discussion</a:t>
            </a:r>
            <a:endParaRPr lang="en-US" dirty="0"/>
          </a:p>
        </p:txBody>
      </p:sp>
      <p:sp>
        <p:nvSpPr>
          <p:cNvPr id="3" name="Text Placeholder 2">
            <a:extLst>
              <a:ext uri="{FF2B5EF4-FFF2-40B4-BE49-F238E27FC236}">
                <a16:creationId xmlns:a16="http://schemas.microsoft.com/office/drawing/2014/main" id="{3EC129D9-1504-40EE-B39D-7DBED17992A1}"/>
              </a:ext>
            </a:extLst>
          </p:cNvPr>
          <p:cNvSpPr>
            <a:spLocks noGrp="1"/>
          </p:cNvSpPr>
          <p:nvPr>
            <p:ph type="body" sz="quarter" idx="13"/>
          </p:nvPr>
        </p:nvSpPr>
        <p:spPr>
          <a:xfrm>
            <a:off x="615951" y="1143001"/>
            <a:ext cx="11239718" cy="5439831"/>
          </a:xfrm>
        </p:spPr>
        <p:txBody>
          <a:bodyPr>
            <a:normAutofit fontScale="92500" lnSpcReduction="10000"/>
          </a:bodyPr>
          <a:lstStyle/>
          <a:p>
            <a:pPr marL="742950" indent="-742950">
              <a:lnSpc>
                <a:spcPct val="120000"/>
              </a:lnSpc>
              <a:spcBef>
                <a:spcPts val="0"/>
              </a:spcBef>
              <a:spcAft>
                <a:spcPts val="1200"/>
              </a:spcAft>
              <a:buFont typeface="+mj-lt"/>
              <a:buAutoNum type="arabicPeriod"/>
            </a:pPr>
            <a:r>
              <a:rPr lang="en-GB" sz="1800" i="1" dirty="0"/>
              <a:t>There is probably no innovation area in the business world that is currently more hyped and less broadly understood at the moment than blockchain. </a:t>
            </a:r>
            <a:endParaRPr lang="en-US" sz="1800" dirty="0"/>
          </a:p>
          <a:p>
            <a:pPr marL="971550" lvl="1" indent="-514350">
              <a:lnSpc>
                <a:spcPct val="120000"/>
              </a:lnSpc>
              <a:spcBef>
                <a:spcPts val="0"/>
              </a:spcBef>
              <a:spcAft>
                <a:spcPts val="1200"/>
              </a:spcAft>
              <a:buFont typeface="+mj-lt"/>
              <a:buAutoNum type="alphaLcPeriod"/>
            </a:pPr>
            <a:r>
              <a:rPr lang="en-GB" sz="1400" i="1" dirty="0"/>
              <a:t>What do you see as the most compelling use cases in the Blockchain/DLT sphere now for Banks to be involved in – the ones where we will see real value for our involvement, even if it is just the value of being actively involved in the journey.</a:t>
            </a:r>
            <a:endParaRPr lang="en-US" sz="1400" dirty="0"/>
          </a:p>
          <a:p>
            <a:pPr marL="742950" lvl="0" indent="-742950">
              <a:lnSpc>
                <a:spcPct val="120000"/>
              </a:lnSpc>
              <a:spcBef>
                <a:spcPts val="600"/>
              </a:spcBef>
              <a:spcAft>
                <a:spcPts val="1200"/>
              </a:spcAft>
              <a:buFont typeface="+mj-lt"/>
              <a:buAutoNum type="arabicPeriod"/>
            </a:pPr>
            <a:r>
              <a:rPr lang="en-GB" sz="1800" i="1" dirty="0"/>
              <a:t>There is the original blockchain plus many variants, such as Hyperledger, Ripple, Ethereum, Hashgraph, the R3 consortium with Corda and numerous other technologies all vying to be the one unifying technology in the Distributed Ledger world.</a:t>
            </a:r>
            <a:r>
              <a:rPr lang="en-GB" sz="1800" dirty="0"/>
              <a:t> </a:t>
            </a:r>
            <a:endParaRPr lang="en-US" sz="1800" dirty="0"/>
          </a:p>
          <a:p>
            <a:pPr marL="971550" lvl="1" indent="-514350">
              <a:lnSpc>
                <a:spcPct val="120000"/>
              </a:lnSpc>
              <a:spcBef>
                <a:spcPts val="0"/>
              </a:spcBef>
              <a:spcAft>
                <a:spcPts val="1200"/>
              </a:spcAft>
              <a:buFont typeface="+mj-lt"/>
              <a:buAutoNum type="alphaLcPeriod"/>
            </a:pPr>
            <a:r>
              <a:rPr lang="en-GB" sz="1400" i="1" dirty="0"/>
              <a:t>Do you foresee that eventual there be just one blockchain platform “to rule them all”, or will we end up with a variety of platforms used in various ecosystems and use-cases?  </a:t>
            </a:r>
            <a:endParaRPr lang="en-US" sz="1400" dirty="0"/>
          </a:p>
          <a:p>
            <a:pPr marL="742950" lvl="0" indent="-742950">
              <a:lnSpc>
                <a:spcPct val="120000"/>
              </a:lnSpc>
              <a:spcBef>
                <a:spcPts val="600"/>
              </a:spcBef>
              <a:spcAft>
                <a:spcPts val="1200"/>
              </a:spcAft>
              <a:buFont typeface="+mj-lt"/>
              <a:buAutoNum type="arabicPeriod"/>
            </a:pPr>
            <a:r>
              <a:rPr lang="en-GB" sz="1800" i="1" dirty="0"/>
              <a:t>What are the blockchain consortia doing that individual start-ups are not?</a:t>
            </a:r>
            <a:endParaRPr lang="en-US" sz="1800" dirty="0"/>
          </a:p>
          <a:p>
            <a:pPr marL="742950" lvl="0" indent="-742950">
              <a:lnSpc>
                <a:spcPct val="120000"/>
              </a:lnSpc>
              <a:spcBef>
                <a:spcPts val="0"/>
              </a:spcBef>
              <a:spcAft>
                <a:spcPts val="1200"/>
              </a:spcAft>
              <a:buFont typeface="+mj-lt"/>
              <a:buAutoNum type="arabicPeriod"/>
            </a:pPr>
            <a:r>
              <a:rPr lang="en-GB" sz="1800" i="1" dirty="0"/>
              <a:t>Regulators globally are grappling with how the question of how best to control blockchain-related activities.</a:t>
            </a:r>
            <a:r>
              <a:rPr lang="en-GB" sz="1800" dirty="0"/>
              <a:t> </a:t>
            </a:r>
            <a:endParaRPr lang="en-US" sz="1800" dirty="0"/>
          </a:p>
          <a:p>
            <a:pPr marL="971550" lvl="1" indent="-514350">
              <a:lnSpc>
                <a:spcPct val="120000"/>
              </a:lnSpc>
              <a:spcBef>
                <a:spcPts val="0"/>
              </a:spcBef>
              <a:spcAft>
                <a:spcPts val="1200"/>
              </a:spcAft>
              <a:buFont typeface="+mj-lt"/>
              <a:buAutoNum type="alphaLcPeriod"/>
            </a:pPr>
            <a:r>
              <a:rPr lang="en-GB" sz="1400" i="1" dirty="0"/>
              <a:t>What do you see as the key regulatory challenges facing the use of the blockchain for financial services solutions?</a:t>
            </a:r>
            <a:endParaRPr lang="en-US" sz="1400" dirty="0"/>
          </a:p>
          <a:p>
            <a:pPr marL="742950" lvl="0" indent="-742950">
              <a:lnSpc>
                <a:spcPct val="120000"/>
              </a:lnSpc>
              <a:spcBef>
                <a:spcPts val="600"/>
              </a:spcBef>
              <a:spcAft>
                <a:spcPts val="1200"/>
              </a:spcAft>
              <a:buFont typeface="+mj-lt"/>
              <a:buAutoNum type="arabicPeriod"/>
            </a:pPr>
            <a:r>
              <a:rPr lang="en-GB" sz="1800" i="1" dirty="0"/>
              <a:t>(While not wanting to stay into a discussion on crypto-currencies too much) In the long term, will central bank-issued digital versions of fiat currencies be essential to the future of financial transaction settlements on the blockchain?</a:t>
            </a:r>
            <a:endParaRPr lang="en-US" sz="1800" dirty="0"/>
          </a:p>
        </p:txBody>
      </p:sp>
    </p:spTree>
    <p:extLst>
      <p:ext uri="{BB962C8B-B14F-4D97-AF65-F5344CB8AC3E}">
        <p14:creationId xmlns:p14="http://schemas.microsoft.com/office/powerpoint/2010/main" val="263678407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9840" y="-1176975"/>
            <a:ext cx="3124200" cy="3505200"/>
          </a:xfrm>
          <a:prstGeom prst="rect">
            <a:avLst/>
          </a:prstGeom>
        </p:spPr>
      </p:pic>
      <p:pic>
        <p:nvPicPr>
          <p:cNvPr id="6" name="Graphic 5"/>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98737" y="562878"/>
            <a:ext cx="374290" cy="798965"/>
          </a:xfrm>
          <a:prstGeom prst="rect">
            <a:avLst/>
          </a:prstGeom>
        </p:spPr>
      </p:pic>
      <p:sp>
        <p:nvSpPr>
          <p:cNvPr id="7" name="TextBox 6"/>
          <p:cNvSpPr txBox="1"/>
          <p:nvPr/>
        </p:nvSpPr>
        <p:spPr>
          <a:xfrm>
            <a:off x="960171" y="669972"/>
            <a:ext cx="5588509" cy="584775"/>
          </a:xfrm>
          <a:prstGeom prst="rect">
            <a:avLst/>
          </a:prstGeom>
          <a:noFill/>
        </p:spPr>
        <p:txBody>
          <a:bodyPr wrap="square" rtlCol="0">
            <a:spAutoFit/>
          </a:bodyPr>
          <a:lstStyle/>
          <a:p>
            <a:r>
              <a:rPr lang="en-SG" sz="3200" b="1" dirty="0">
                <a:latin typeface="Arial" panose="020B0604020202020204" pitchFamily="34" charset="0"/>
                <a:cs typeface="Arial" panose="020B0604020202020204" pitchFamily="34" charset="0"/>
              </a:rPr>
              <a:t>AGENDA </a:t>
            </a:r>
          </a:p>
        </p:txBody>
      </p:sp>
      <p:sp>
        <p:nvSpPr>
          <p:cNvPr id="8" name="TextBox 7"/>
          <p:cNvSpPr txBox="1"/>
          <p:nvPr/>
        </p:nvSpPr>
        <p:spPr>
          <a:xfrm>
            <a:off x="1013723" y="1955351"/>
            <a:ext cx="1831949" cy="2400657"/>
          </a:xfrm>
          <a:prstGeom prst="rect">
            <a:avLst/>
          </a:prstGeom>
          <a:noFill/>
        </p:spPr>
        <p:txBody>
          <a:bodyPr wrap="square" rtlCol="0">
            <a:spAutoFit/>
          </a:bodyPr>
          <a:lstStyle/>
          <a:p>
            <a:pPr>
              <a:lnSpc>
                <a:spcPct val="150000"/>
              </a:lnSpc>
              <a:spcAft>
                <a:spcPts val="1200"/>
              </a:spcAft>
            </a:pPr>
            <a:r>
              <a:rPr lang="en-SG" sz="2000" dirty="0">
                <a:latin typeface="Arial" panose="020B0604020202020204" pitchFamily="34" charset="0"/>
                <a:cs typeface="Arial" panose="020B0604020202020204" pitchFamily="34" charset="0"/>
              </a:rPr>
              <a:t>15:30 – 15:35 </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latin typeface="Arial" panose="020B0604020202020204" pitchFamily="34" charset="0"/>
                <a:cs typeface="Arial" panose="020B0604020202020204" pitchFamily="34" charset="0"/>
              </a:rPr>
              <a:t>15:35 – 16:20</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latin typeface="Arial" panose="020B0604020202020204" pitchFamily="34" charset="0"/>
                <a:cs typeface="Arial" panose="020B0604020202020204" pitchFamily="34" charset="0"/>
              </a:rPr>
              <a:t>16:20 – 16:55</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latin typeface="Arial" panose="020B0604020202020204" pitchFamily="34" charset="0"/>
                <a:cs typeface="Arial" panose="020B0604020202020204" pitchFamily="34" charset="0"/>
              </a:rPr>
              <a:t>16:55 – 17:00  </a:t>
            </a:r>
          </a:p>
        </p:txBody>
      </p:sp>
      <p:pic>
        <p:nvPicPr>
          <p:cNvPr id="9" name="Picture 8"/>
          <p:cNvPicPr>
            <a:picLocks noChangeAspect="1"/>
          </p:cNvPicPr>
          <p:nvPr/>
        </p:nvPicPr>
        <p:blipFill>
          <a:blip r:embed="rId7"/>
          <a:stretch>
            <a:fillRect/>
          </a:stretch>
        </p:blipFill>
        <p:spPr>
          <a:xfrm>
            <a:off x="10727920" y="6210803"/>
            <a:ext cx="999831" cy="292633"/>
          </a:xfrm>
          <a:prstGeom prst="rect">
            <a:avLst/>
          </a:prstGeom>
        </p:spPr>
      </p:pic>
      <p:sp>
        <p:nvSpPr>
          <p:cNvPr id="10" name="TextBox 9"/>
          <p:cNvSpPr txBox="1"/>
          <p:nvPr/>
        </p:nvSpPr>
        <p:spPr>
          <a:xfrm>
            <a:off x="4401203" y="1953446"/>
            <a:ext cx="7564823" cy="2400657"/>
          </a:xfrm>
          <a:prstGeom prst="rect">
            <a:avLst/>
          </a:prstGeom>
          <a:noFill/>
        </p:spPr>
        <p:txBody>
          <a:bodyPr wrap="square" rtlCol="0">
            <a:spAutoFit/>
          </a:bodyPr>
          <a:lstStyle/>
          <a:p>
            <a:pPr>
              <a:lnSpc>
                <a:spcPct val="150000"/>
              </a:lnSpc>
              <a:spcAft>
                <a:spcPts val="1200"/>
              </a:spcAft>
            </a:pPr>
            <a:r>
              <a:rPr lang="en-SG" sz="2000" dirty="0">
                <a:solidFill>
                  <a:schemeClr val="bg1">
                    <a:lumMod val="50000"/>
                  </a:schemeClr>
                </a:solidFill>
                <a:latin typeface="Arial" panose="020B0604020202020204" pitchFamily="34" charset="0"/>
                <a:cs typeface="Arial" panose="020B0604020202020204" pitchFamily="34" charset="0"/>
              </a:rPr>
              <a:t>Welcome &amp; Opening Statement</a:t>
            </a:r>
            <a:r>
              <a:rPr lang="en-SG" sz="2000" dirty="0">
                <a:solidFill>
                  <a:srgbClr val="C00000"/>
                </a:solidFill>
                <a:latin typeface="Arial" panose="020B0604020202020204" pitchFamily="34" charset="0"/>
                <a:cs typeface="Arial" panose="020B0604020202020204" pitchFamily="34" charset="0"/>
              </a:rPr>
              <a:t> </a:t>
            </a:r>
            <a:r>
              <a:rPr lang="en-SG" sz="1600" dirty="0">
                <a:solidFill>
                  <a:schemeClr val="bg1">
                    <a:lumMod val="50000"/>
                  </a:schemeClr>
                </a:solidFill>
                <a:latin typeface="Arial" panose="020B0604020202020204" pitchFamily="34" charset="0"/>
                <a:cs typeface="Arial" panose="020B0604020202020204" pitchFamily="34" charset="0"/>
              </a:rPr>
              <a:t>by Peng Khim Ng</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solidFill>
                  <a:srgbClr val="C00000"/>
                </a:solidFill>
                <a:latin typeface="Arial" panose="020B0604020202020204" pitchFamily="34" charset="0"/>
                <a:cs typeface="Arial" panose="020B0604020202020204" pitchFamily="34" charset="0"/>
              </a:rPr>
              <a:t>Panel Discussion on Blockchain &amp; DLT </a:t>
            </a:r>
            <a:r>
              <a:rPr lang="en-SG" sz="1600" dirty="0">
                <a:solidFill>
                  <a:srgbClr val="C00000"/>
                </a:solidFill>
                <a:latin typeface="Arial" panose="020B0604020202020204" pitchFamily="34" charset="0"/>
                <a:cs typeface="Arial" panose="020B0604020202020204" pitchFamily="34" charset="0"/>
              </a:rPr>
              <a:t>facilitated by Greg Morwood </a:t>
            </a:r>
          </a:p>
          <a:p>
            <a:pPr>
              <a:lnSpc>
                <a:spcPct val="150000"/>
              </a:lnSpc>
              <a:spcAft>
                <a:spcPts val="1200"/>
              </a:spcAft>
            </a:pPr>
            <a:r>
              <a:rPr lang="en-SG" sz="2000" dirty="0">
                <a:solidFill>
                  <a:srgbClr val="C00000"/>
                </a:solidFill>
                <a:latin typeface="Arial" panose="020B0604020202020204" pitchFamily="34" charset="0"/>
                <a:cs typeface="Arial" panose="020B0604020202020204" pitchFamily="34" charset="0"/>
              </a:rPr>
              <a:t>Shaping the house view on Blockchain &amp; DLT </a:t>
            </a:r>
            <a:r>
              <a:rPr lang="en-SG" sz="1600" dirty="0">
                <a:solidFill>
                  <a:srgbClr val="C00000"/>
                </a:solidFill>
                <a:latin typeface="Arial" panose="020B0604020202020204" pitchFamily="34" charset="0"/>
                <a:cs typeface="Arial" panose="020B0604020202020204" pitchFamily="34" charset="0"/>
              </a:rPr>
              <a:t>led by Peng Khim</a:t>
            </a:r>
            <a:endParaRPr lang="en-SG" sz="16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solidFill>
                  <a:srgbClr val="C00000"/>
                </a:solidFill>
                <a:latin typeface="Arial" panose="020B0604020202020204" pitchFamily="34" charset="0"/>
                <a:cs typeface="Arial" panose="020B0604020202020204" pitchFamily="34" charset="0"/>
              </a:rPr>
              <a:t>MOJO </a:t>
            </a:r>
          </a:p>
        </p:txBody>
      </p:sp>
      <p:cxnSp>
        <p:nvCxnSpPr>
          <p:cNvPr id="12" name="Straight Connector 11"/>
          <p:cNvCxnSpPr>
            <a:cxnSpLocks/>
          </p:cNvCxnSpPr>
          <p:nvPr/>
        </p:nvCxnSpPr>
        <p:spPr>
          <a:xfrm>
            <a:off x="4095750" y="2073995"/>
            <a:ext cx="0" cy="22515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Graphic 12"/>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4043" y="5308633"/>
            <a:ext cx="2694140" cy="3212571"/>
          </a:xfrm>
          <a:prstGeom prst="rect">
            <a:avLst/>
          </a:prstGeom>
        </p:spPr>
      </p:pic>
      <p:sp>
        <p:nvSpPr>
          <p:cNvPr id="11" name="TextBox 10"/>
          <p:cNvSpPr txBox="1"/>
          <p:nvPr/>
        </p:nvSpPr>
        <p:spPr>
          <a:xfrm>
            <a:off x="2757740" y="2029774"/>
            <a:ext cx="1177898" cy="2446824"/>
          </a:xfrm>
          <a:prstGeom prst="rect">
            <a:avLst/>
          </a:prstGeom>
          <a:noFill/>
        </p:spPr>
        <p:txBody>
          <a:bodyPr wrap="square" rtlCol="0">
            <a:spAutoFit/>
          </a:bodyPr>
          <a:lstStyle/>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(5 mins)</a:t>
            </a:r>
          </a:p>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(45 mins)</a:t>
            </a:r>
          </a:p>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(35 mins)</a:t>
            </a:r>
          </a:p>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(5 mins)</a:t>
            </a:r>
            <a:r>
              <a:rPr lang="en-SG"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5300699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FB857E-F9DF-4F47-A2C8-F3C2E500FB50}"/>
              </a:ext>
            </a:extLst>
          </p:cNvPr>
          <p:cNvSpPr>
            <a:spLocks noGrp="1"/>
          </p:cNvSpPr>
          <p:nvPr>
            <p:ph type="title"/>
          </p:nvPr>
        </p:nvSpPr>
        <p:spPr>
          <a:xfrm>
            <a:off x="609600" y="275167"/>
            <a:ext cx="10972800" cy="696380"/>
          </a:xfrm>
        </p:spPr>
        <p:txBody>
          <a:bodyPr/>
          <a:lstStyle/>
          <a:p>
            <a:r>
              <a:rPr lang="en-US" b="1" dirty="0">
                <a:latin typeface="+mj-lt"/>
              </a:rPr>
              <a:t>Appendix (FYR only) – Other Stats</a:t>
            </a:r>
          </a:p>
        </p:txBody>
      </p:sp>
      <p:sp>
        <p:nvSpPr>
          <p:cNvPr id="4" name="Text Placeholder 3">
            <a:extLst>
              <a:ext uri="{FF2B5EF4-FFF2-40B4-BE49-F238E27FC236}">
                <a16:creationId xmlns:a16="http://schemas.microsoft.com/office/drawing/2014/main" id="{8AD98FD7-95C1-411E-ACDC-63E28DFCBA42}"/>
              </a:ext>
            </a:extLst>
          </p:cNvPr>
          <p:cNvSpPr>
            <a:spLocks noGrp="1"/>
          </p:cNvSpPr>
          <p:nvPr>
            <p:ph type="body" sz="quarter" idx="13"/>
          </p:nvPr>
        </p:nvSpPr>
        <p:spPr>
          <a:xfrm>
            <a:off x="615950" y="831166"/>
            <a:ext cx="10960100" cy="4755484"/>
          </a:xfrm>
        </p:spPr>
        <p:txBody>
          <a:bodyPr>
            <a:normAutofit fontScale="85000" lnSpcReduction="20000"/>
          </a:bodyPr>
          <a:lstStyle/>
          <a:p>
            <a:r>
              <a:rPr lang="en-US" sz="1600" dirty="0">
                <a:solidFill>
                  <a:srgbClr val="FF0000"/>
                </a:solidFill>
                <a:latin typeface="+mn-lt"/>
              </a:rPr>
              <a:t>Blockchain Startups Absorbed 5X More Capital Via ICOs Than Equity Financings In 2017</a:t>
            </a:r>
            <a:r>
              <a:rPr lang="en-US" sz="1600" baseline="30000" dirty="0">
                <a:solidFill>
                  <a:srgbClr val="FF0000"/>
                </a:solidFill>
                <a:latin typeface="+mn-lt"/>
              </a:rPr>
              <a:t>0</a:t>
            </a:r>
            <a:endParaRPr lang="en-US" sz="1600" dirty="0">
              <a:solidFill>
                <a:srgbClr val="FF0000"/>
              </a:solidFill>
              <a:latin typeface="+mn-lt"/>
            </a:endParaRPr>
          </a:p>
          <a:p>
            <a:r>
              <a:rPr lang="en-US" sz="1600" dirty="0">
                <a:solidFill>
                  <a:srgbClr val="FF0000"/>
                </a:solidFill>
                <a:latin typeface="+mn-lt"/>
              </a:rPr>
              <a:t>Bitcoin hit a high of nearly $20,000 in December 2017; and then lost two-thirds of its value in just over a month</a:t>
            </a:r>
            <a:r>
              <a:rPr lang="en-US" sz="1600" baseline="30000" dirty="0">
                <a:solidFill>
                  <a:srgbClr val="FF0000"/>
                </a:solidFill>
                <a:latin typeface="+mn-lt"/>
              </a:rPr>
              <a:t>1</a:t>
            </a:r>
          </a:p>
          <a:p>
            <a:r>
              <a:rPr lang="en-US" sz="1600" dirty="0">
                <a:solidFill>
                  <a:srgbClr val="FF0000"/>
                </a:solidFill>
                <a:latin typeface="+mn-lt"/>
              </a:rPr>
              <a:t>Since the beginning of 2017. the daily value of Bitcoin against the US Dollar has fluctuated about 20 times more than the Singapore Dollar did against the US Dollar</a:t>
            </a:r>
            <a:r>
              <a:rPr lang="en-US" sz="1600" baseline="30000" dirty="0">
                <a:solidFill>
                  <a:srgbClr val="FF0000"/>
                </a:solidFill>
                <a:latin typeface="+mn-lt"/>
              </a:rPr>
              <a:t>2</a:t>
            </a:r>
          </a:p>
          <a:p>
            <a:r>
              <a:rPr lang="en-US" sz="1600" dirty="0">
                <a:solidFill>
                  <a:srgbClr val="FF0000"/>
                </a:solidFill>
                <a:latin typeface="+mn-lt"/>
              </a:rPr>
              <a:t>‘Long Island Iced Tea’ changed its name to ‘Long Blockchain Corp” saw its stock leaped more than 200 percent at the open of trading</a:t>
            </a:r>
            <a:r>
              <a:rPr lang="en-US" sz="1600" baseline="30000" dirty="0">
                <a:solidFill>
                  <a:srgbClr val="FF0000"/>
                </a:solidFill>
                <a:latin typeface="+mn-lt"/>
              </a:rPr>
              <a:t>3</a:t>
            </a:r>
          </a:p>
          <a:p>
            <a:r>
              <a:rPr lang="en-US" sz="1600" dirty="0">
                <a:solidFill>
                  <a:srgbClr val="FF0000"/>
                </a:solidFill>
                <a:latin typeface="+mn-lt"/>
              </a:rPr>
              <a:t>Startups and Projects raised $5.6 billion in 2017 through ICOs</a:t>
            </a:r>
            <a:r>
              <a:rPr lang="en-US" sz="1600" baseline="30000" dirty="0">
                <a:solidFill>
                  <a:srgbClr val="FF0000"/>
                </a:solidFill>
                <a:latin typeface="+mn-lt"/>
              </a:rPr>
              <a:t>4</a:t>
            </a:r>
          </a:p>
          <a:p>
            <a:r>
              <a:rPr lang="en-US" sz="1600" dirty="0">
                <a:solidFill>
                  <a:srgbClr val="FF0000"/>
                </a:solidFill>
                <a:latin typeface="+mn-lt"/>
              </a:rPr>
              <a:t>EOS, a blockchain platform that is still under development, raised $700 million, with the value of all EOS in circulation now at $3.8 billion</a:t>
            </a:r>
            <a:r>
              <a:rPr lang="en-US" sz="1600" baseline="30000" dirty="0">
                <a:solidFill>
                  <a:srgbClr val="FF0000"/>
                </a:solidFill>
                <a:latin typeface="+mn-lt"/>
              </a:rPr>
              <a:t>5</a:t>
            </a:r>
          </a:p>
          <a:p>
            <a:r>
              <a:rPr lang="en-US" sz="1600" dirty="0">
                <a:solidFill>
                  <a:srgbClr val="0070C0"/>
                </a:solidFill>
                <a:latin typeface="+mn-lt"/>
              </a:rPr>
              <a:t>According to Forrester, Chinese blockchain vendors have conducted more than 150 proof-of-concepts (POC) initiatives for their customers, 30% of them are estimated to be already running in production environment</a:t>
            </a:r>
            <a:r>
              <a:rPr lang="en-US" sz="1600" baseline="30000" dirty="0">
                <a:solidFill>
                  <a:srgbClr val="0070C0"/>
                </a:solidFill>
                <a:latin typeface="+mn-lt"/>
              </a:rPr>
              <a:t>6</a:t>
            </a:r>
            <a:endParaRPr lang="en-US" sz="1600" dirty="0">
              <a:solidFill>
                <a:srgbClr val="0070C0"/>
              </a:solidFill>
              <a:latin typeface="+mn-lt"/>
            </a:endParaRPr>
          </a:p>
          <a:p>
            <a:r>
              <a:rPr lang="en-US" sz="1600" dirty="0">
                <a:solidFill>
                  <a:srgbClr val="0070C0"/>
                </a:solidFill>
                <a:latin typeface="+mn-lt"/>
              </a:rPr>
              <a:t>Ping An has built over 17,000 blockchain nodes for SMEs</a:t>
            </a:r>
            <a:r>
              <a:rPr lang="en-US" sz="1600" baseline="30000" dirty="0">
                <a:solidFill>
                  <a:srgbClr val="0070C0"/>
                </a:solidFill>
                <a:latin typeface="+mn-lt"/>
              </a:rPr>
              <a:t>7</a:t>
            </a:r>
            <a:r>
              <a:rPr lang="en-US" sz="1600" dirty="0">
                <a:solidFill>
                  <a:srgbClr val="0070C0"/>
                </a:solidFill>
                <a:latin typeface="+mn-lt"/>
              </a:rPr>
              <a:t> ; and filed 57 blockchain related patents</a:t>
            </a:r>
            <a:r>
              <a:rPr lang="en-US" altLang="zh-CN" sz="1600" baseline="30000" dirty="0">
                <a:solidFill>
                  <a:srgbClr val="0070C0"/>
                </a:solidFill>
                <a:latin typeface="+mn-lt"/>
              </a:rPr>
              <a:t>7</a:t>
            </a:r>
            <a:endParaRPr lang="en-US" sz="1600" dirty="0">
              <a:solidFill>
                <a:srgbClr val="0070C0"/>
              </a:solidFill>
              <a:latin typeface="+mn-lt"/>
            </a:endParaRPr>
          </a:p>
          <a:p>
            <a:r>
              <a:rPr lang="en-US" sz="1600" dirty="0">
                <a:solidFill>
                  <a:srgbClr val="0070C0"/>
                </a:solidFill>
                <a:latin typeface="+mn-lt"/>
              </a:rPr>
              <a:t>100+ global financial institutions and regulators on R3</a:t>
            </a:r>
            <a:r>
              <a:rPr lang="en-US" sz="1600" baseline="30000" dirty="0">
                <a:solidFill>
                  <a:srgbClr val="0070C0"/>
                </a:solidFill>
                <a:latin typeface="+mn-lt"/>
              </a:rPr>
              <a:t>8</a:t>
            </a:r>
            <a:endParaRPr lang="en-US" sz="1600" dirty="0">
              <a:solidFill>
                <a:srgbClr val="0070C0"/>
              </a:solidFill>
              <a:latin typeface="+mn-lt"/>
            </a:endParaRPr>
          </a:p>
          <a:p>
            <a:r>
              <a:rPr lang="en-US" sz="1600" dirty="0">
                <a:solidFill>
                  <a:srgbClr val="0070C0"/>
                </a:solidFill>
                <a:latin typeface="+mn-lt"/>
              </a:rPr>
              <a:t>100+ financial institutions on </a:t>
            </a:r>
            <a:r>
              <a:rPr lang="en-US" sz="1600" dirty="0" err="1">
                <a:solidFill>
                  <a:srgbClr val="0070C0"/>
                </a:solidFill>
                <a:latin typeface="+mn-lt"/>
              </a:rPr>
              <a:t>RippleNet</a:t>
            </a:r>
            <a:r>
              <a:rPr lang="en-US" sz="1600" dirty="0">
                <a:solidFill>
                  <a:srgbClr val="0070C0"/>
                </a:solidFill>
                <a:latin typeface="+mn-lt"/>
              </a:rPr>
              <a:t>; 11 of the world’s top 100 banks by total assets are on </a:t>
            </a:r>
            <a:r>
              <a:rPr lang="en-US" sz="1600" dirty="0" err="1">
                <a:solidFill>
                  <a:srgbClr val="0070C0"/>
                </a:solidFill>
                <a:latin typeface="+mn-lt"/>
              </a:rPr>
              <a:t>RippleNet</a:t>
            </a:r>
            <a:endParaRPr lang="en-US" sz="1600" dirty="0">
              <a:solidFill>
                <a:srgbClr val="0070C0"/>
              </a:solidFill>
              <a:latin typeface="+mn-lt"/>
            </a:endParaRPr>
          </a:p>
          <a:p>
            <a:r>
              <a:rPr lang="en-US" sz="1600" dirty="0">
                <a:solidFill>
                  <a:srgbClr val="0070C0"/>
                </a:solidFill>
                <a:latin typeface="+mn-lt"/>
              </a:rPr>
              <a:t>Since mid-2014, more than 50 of world’s major financial services institutions have invested in blockchain, with Citi, Goldman Sachs, JP Morgan amongst the most active ones</a:t>
            </a:r>
            <a:r>
              <a:rPr lang="en-US" sz="1600" baseline="30000" dirty="0">
                <a:solidFill>
                  <a:srgbClr val="0070C0"/>
                </a:solidFill>
                <a:latin typeface="+mn-lt"/>
              </a:rPr>
              <a:t>10</a:t>
            </a:r>
            <a:endParaRPr lang="en-US" sz="1600" dirty="0">
              <a:solidFill>
                <a:srgbClr val="0070C0"/>
              </a:solidFill>
              <a:latin typeface="+mn-lt"/>
            </a:endParaRPr>
          </a:p>
          <a:p>
            <a:r>
              <a:rPr lang="en-US" sz="1600" dirty="0">
                <a:solidFill>
                  <a:srgbClr val="0070C0"/>
                </a:solidFill>
                <a:latin typeface="+mn-lt"/>
              </a:rPr>
              <a:t>Over 100 members on </a:t>
            </a:r>
            <a:r>
              <a:rPr lang="en-US" sz="1600" dirty="0" err="1">
                <a:solidFill>
                  <a:srgbClr val="0070C0"/>
                </a:solidFill>
                <a:latin typeface="+mn-lt"/>
              </a:rPr>
              <a:t>Hyperledger</a:t>
            </a:r>
            <a:r>
              <a:rPr lang="en-US" sz="1600" dirty="0">
                <a:solidFill>
                  <a:srgbClr val="0070C0"/>
                </a:solidFill>
                <a:latin typeface="+mn-lt"/>
              </a:rPr>
              <a:t> and the Enterprise Ethereum Alliance</a:t>
            </a:r>
            <a:r>
              <a:rPr lang="en-US" sz="1600" baseline="30000" dirty="0">
                <a:solidFill>
                  <a:srgbClr val="0070C0"/>
                </a:solidFill>
                <a:latin typeface="+mn-lt"/>
              </a:rPr>
              <a:t>11</a:t>
            </a:r>
          </a:p>
          <a:p>
            <a:r>
              <a:rPr lang="en-US" sz="1600" dirty="0">
                <a:solidFill>
                  <a:srgbClr val="0070C0"/>
                </a:solidFill>
                <a:latin typeface="+mn-lt"/>
              </a:rPr>
              <a:t>10% - predicted amount of the world’s gross domestic product that will be stored in blockchain technology by 2025, according to a 2015 survey from the World Economic Forum </a:t>
            </a:r>
            <a:r>
              <a:rPr lang="en-US" sz="1600" baseline="30000" dirty="0">
                <a:solidFill>
                  <a:srgbClr val="0070C0"/>
                </a:solidFill>
                <a:latin typeface="+mn-lt"/>
              </a:rPr>
              <a:t>12</a:t>
            </a:r>
            <a:endParaRPr lang="en-US" sz="1600" dirty="0">
              <a:solidFill>
                <a:srgbClr val="0070C0"/>
              </a:solidFill>
              <a:latin typeface="+mn-lt"/>
            </a:endParaRPr>
          </a:p>
          <a:p>
            <a:r>
              <a:rPr lang="en-US" sz="1600" dirty="0">
                <a:solidFill>
                  <a:srgbClr val="0070C0"/>
                </a:solidFill>
                <a:latin typeface="+mn-lt"/>
              </a:rPr>
              <a:t>77% of global financial services industry is expected to adopt blockchain as part of a production system or process by 2020, according to PwC</a:t>
            </a:r>
            <a:r>
              <a:rPr lang="en-US" sz="1600" baseline="30000" dirty="0">
                <a:solidFill>
                  <a:srgbClr val="0070C0"/>
                </a:solidFill>
                <a:latin typeface="+mn-lt"/>
              </a:rPr>
              <a:t>13</a:t>
            </a:r>
            <a:endParaRPr lang="en-US" sz="1600" dirty="0">
              <a:solidFill>
                <a:srgbClr val="0070C0"/>
              </a:solidFill>
              <a:latin typeface="+mn-lt"/>
            </a:endParaRPr>
          </a:p>
        </p:txBody>
      </p:sp>
    </p:spTree>
    <p:extLst>
      <p:ext uri="{BB962C8B-B14F-4D97-AF65-F5344CB8AC3E}">
        <p14:creationId xmlns:p14="http://schemas.microsoft.com/office/powerpoint/2010/main" val="234379552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328A-B364-4E66-B2F4-38BC0EC1C320}"/>
              </a:ext>
            </a:extLst>
          </p:cNvPr>
          <p:cNvSpPr>
            <a:spLocks noGrp="1"/>
          </p:cNvSpPr>
          <p:nvPr>
            <p:ph type="title"/>
          </p:nvPr>
        </p:nvSpPr>
        <p:spPr>
          <a:xfrm>
            <a:off x="1056289" y="371074"/>
            <a:ext cx="7788165" cy="607149"/>
          </a:xfrm>
        </p:spPr>
        <p:txBody>
          <a:bodyPr>
            <a:normAutofit/>
          </a:bodyPr>
          <a:lstStyle/>
          <a:p>
            <a:r>
              <a:rPr lang="en-US" sz="3600" dirty="0"/>
              <a:t>The Blockchain numbers</a:t>
            </a:r>
          </a:p>
        </p:txBody>
      </p:sp>
      <p:sp>
        <p:nvSpPr>
          <p:cNvPr id="4" name="TextBox 3">
            <a:extLst>
              <a:ext uri="{FF2B5EF4-FFF2-40B4-BE49-F238E27FC236}">
                <a16:creationId xmlns:a16="http://schemas.microsoft.com/office/drawing/2014/main" id="{67EA66BA-7076-4DA4-94B1-C38FE3167BEE}"/>
              </a:ext>
            </a:extLst>
          </p:cNvPr>
          <p:cNvSpPr txBox="1"/>
          <p:nvPr/>
        </p:nvSpPr>
        <p:spPr>
          <a:xfrm>
            <a:off x="1701610" y="1209621"/>
            <a:ext cx="1415772" cy="646331"/>
          </a:xfrm>
          <a:prstGeom prst="rect">
            <a:avLst/>
          </a:prstGeom>
          <a:noFill/>
        </p:spPr>
        <p:txBody>
          <a:bodyPr wrap="none" rtlCol="0">
            <a:spAutoFit/>
          </a:bodyPr>
          <a:lstStyle/>
          <a:p>
            <a:pPr algn="ctr"/>
            <a:r>
              <a:rPr lang="en-US" sz="3600" dirty="0">
                <a:solidFill>
                  <a:srgbClr val="C00000"/>
                </a:solidFill>
                <a:latin typeface="Arial Black" panose="020B0A04020102020204" pitchFamily="34" charset="0"/>
                <a:cs typeface="Arial" panose="020B0604020202020204" pitchFamily="34" charset="0"/>
              </a:rPr>
              <a:t>77% </a:t>
            </a:r>
          </a:p>
        </p:txBody>
      </p:sp>
      <p:sp>
        <p:nvSpPr>
          <p:cNvPr id="5" name="TextBox 4">
            <a:extLst>
              <a:ext uri="{FF2B5EF4-FFF2-40B4-BE49-F238E27FC236}">
                <a16:creationId xmlns:a16="http://schemas.microsoft.com/office/drawing/2014/main" id="{C87DD668-B3F9-448A-8DD0-749B65C4816C}"/>
              </a:ext>
            </a:extLst>
          </p:cNvPr>
          <p:cNvSpPr txBox="1"/>
          <p:nvPr/>
        </p:nvSpPr>
        <p:spPr>
          <a:xfrm>
            <a:off x="609600" y="1839909"/>
            <a:ext cx="3599792" cy="1200329"/>
          </a:xfrm>
          <a:prstGeom prst="rect">
            <a:avLst/>
          </a:prstGeom>
          <a:noFill/>
        </p:spPr>
        <p:txBody>
          <a:bodyPr wrap="square" rtlCol="0">
            <a:spAutoFit/>
          </a:bodyPr>
          <a:lstStyle/>
          <a:p>
            <a:pPr algn="ctr"/>
            <a:r>
              <a:rPr lang="en-US" i="1" dirty="0"/>
              <a:t>Of global financial services industry expected to adopt blockchain as part of a production system or process by 2020, according to PwC</a:t>
            </a:r>
          </a:p>
        </p:txBody>
      </p:sp>
      <p:sp>
        <p:nvSpPr>
          <p:cNvPr id="10" name="TextBox 9">
            <a:extLst>
              <a:ext uri="{FF2B5EF4-FFF2-40B4-BE49-F238E27FC236}">
                <a16:creationId xmlns:a16="http://schemas.microsoft.com/office/drawing/2014/main" id="{B27C80BC-B9A7-4C51-9285-3872FE8A7B84}"/>
              </a:ext>
            </a:extLst>
          </p:cNvPr>
          <p:cNvSpPr txBox="1"/>
          <p:nvPr/>
        </p:nvSpPr>
        <p:spPr>
          <a:xfrm>
            <a:off x="1703213" y="3884931"/>
            <a:ext cx="1412566" cy="646331"/>
          </a:xfrm>
          <a:prstGeom prst="rect">
            <a:avLst/>
          </a:prstGeom>
          <a:noFill/>
        </p:spPr>
        <p:txBody>
          <a:bodyPr wrap="none" rtlCol="0">
            <a:spAutoFit/>
          </a:bodyPr>
          <a:lstStyle/>
          <a:p>
            <a:pPr algn="ctr"/>
            <a:r>
              <a:rPr lang="en-US" sz="3600" dirty="0">
                <a:solidFill>
                  <a:srgbClr val="C00000"/>
                </a:solidFill>
                <a:latin typeface="Arial Black" panose="020B0A04020102020204" pitchFamily="34" charset="0"/>
                <a:cs typeface="Arial" panose="020B0604020202020204" pitchFamily="34" charset="0"/>
              </a:rPr>
              <a:t>100+</a:t>
            </a:r>
          </a:p>
        </p:txBody>
      </p:sp>
      <p:sp>
        <p:nvSpPr>
          <p:cNvPr id="11" name="TextBox 10">
            <a:extLst>
              <a:ext uri="{FF2B5EF4-FFF2-40B4-BE49-F238E27FC236}">
                <a16:creationId xmlns:a16="http://schemas.microsoft.com/office/drawing/2014/main" id="{C8B41A60-2E21-40E3-BB58-CAEDF7A4C030}"/>
              </a:ext>
            </a:extLst>
          </p:cNvPr>
          <p:cNvSpPr txBox="1"/>
          <p:nvPr/>
        </p:nvSpPr>
        <p:spPr>
          <a:xfrm>
            <a:off x="504497" y="4515219"/>
            <a:ext cx="3704895" cy="1477328"/>
          </a:xfrm>
          <a:prstGeom prst="rect">
            <a:avLst/>
          </a:prstGeom>
          <a:noFill/>
        </p:spPr>
        <p:txBody>
          <a:bodyPr wrap="square" rtlCol="0">
            <a:spAutoFit/>
          </a:bodyPr>
          <a:lstStyle/>
          <a:p>
            <a:pPr algn="ctr"/>
            <a:r>
              <a:rPr lang="en-US" i="1" dirty="0"/>
              <a:t>Financial Institutions on R3 and </a:t>
            </a:r>
            <a:r>
              <a:rPr lang="en-US" i="1" dirty="0" err="1"/>
              <a:t>RippleNet</a:t>
            </a:r>
            <a:r>
              <a:rPr lang="en-US" i="1" dirty="0"/>
              <a:t>. Two other major consortia - </a:t>
            </a:r>
            <a:r>
              <a:rPr lang="en-US" i="1" dirty="0" err="1"/>
              <a:t>Hyperledger</a:t>
            </a:r>
            <a:r>
              <a:rPr lang="en-US" i="1" dirty="0"/>
              <a:t> and Enterprise Ethereum Alliance (EEA) also have over 100 members</a:t>
            </a:r>
          </a:p>
        </p:txBody>
      </p:sp>
      <p:sp>
        <p:nvSpPr>
          <p:cNvPr id="12" name="TextBox 11">
            <a:extLst>
              <a:ext uri="{FF2B5EF4-FFF2-40B4-BE49-F238E27FC236}">
                <a16:creationId xmlns:a16="http://schemas.microsoft.com/office/drawing/2014/main" id="{284E2A88-46C8-449F-AF8F-76121F80FA93}"/>
              </a:ext>
            </a:extLst>
          </p:cNvPr>
          <p:cNvSpPr txBox="1"/>
          <p:nvPr/>
        </p:nvSpPr>
        <p:spPr>
          <a:xfrm>
            <a:off x="9422922" y="1241707"/>
            <a:ext cx="1412566" cy="646331"/>
          </a:xfrm>
          <a:prstGeom prst="rect">
            <a:avLst/>
          </a:prstGeom>
          <a:noFill/>
        </p:spPr>
        <p:txBody>
          <a:bodyPr wrap="none" rtlCol="0">
            <a:spAutoFit/>
          </a:bodyPr>
          <a:lstStyle/>
          <a:p>
            <a:pPr algn="ctr"/>
            <a:r>
              <a:rPr lang="en-US" sz="3600" dirty="0">
                <a:solidFill>
                  <a:srgbClr val="C00000"/>
                </a:solidFill>
                <a:latin typeface="Arial Black" panose="020B0A04020102020204" pitchFamily="34" charset="0"/>
                <a:cs typeface="Arial" panose="020B0604020202020204" pitchFamily="34" charset="0"/>
              </a:rPr>
              <a:t>150+</a:t>
            </a:r>
          </a:p>
        </p:txBody>
      </p:sp>
      <p:sp>
        <p:nvSpPr>
          <p:cNvPr id="13" name="TextBox 12">
            <a:extLst>
              <a:ext uri="{FF2B5EF4-FFF2-40B4-BE49-F238E27FC236}">
                <a16:creationId xmlns:a16="http://schemas.microsoft.com/office/drawing/2014/main" id="{9A770E7A-5722-44AC-9E22-02A97E61DFDC}"/>
              </a:ext>
            </a:extLst>
          </p:cNvPr>
          <p:cNvSpPr txBox="1"/>
          <p:nvPr/>
        </p:nvSpPr>
        <p:spPr>
          <a:xfrm>
            <a:off x="8434274" y="1871995"/>
            <a:ext cx="3389863" cy="1200329"/>
          </a:xfrm>
          <a:prstGeom prst="rect">
            <a:avLst/>
          </a:prstGeom>
          <a:noFill/>
        </p:spPr>
        <p:txBody>
          <a:bodyPr wrap="square" rtlCol="0">
            <a:spAutoFit/>
          </a:bodyPr>
          <a:lstStyle/>
          <a:p>
            <a:pPr algn="ctr"/>
            <a:r>
              <a:rPr lang="en-US" i="1" dirty="0"/>
              <a:t>Proof-of-concept (POC) conducted by Chinese vendors. Forrester estimated that 30% of them are already in production </a:t>
            </a:r>
          </a:p>
        </p:txBody>
      </p:sp>
      <p:sp>
        <p:nvSpPr>
          <p:cNvPr id="14" name="TextBox 13">
            <a:extLst>
              <a:ext uri="{FF2B5EF4-FFF2-40B4-BE49-F238E27FC236}">
                <a16:creationId xmlns:a16="http://schemas.microsoft.com/office/drawing/2014/main" id="{A2E2689C-604A-4C8D-802B-26B8DBC8AD27}"/>
              </a:ext>
            </a:extLst>
          </p:cNvPr>
          <p:cNvSpPr txBox="1"/>
          <p:nvPr/>
        </p:nvSpPr>
        <p:spPr>
          <a:xfrm>
            <a:off x="9038201" y="3901252"/>
            <a:ext cx="2182008" cy="646331"/>
          </a:xfrm>
          <a:prstGeom prst="rect">
            <a:avLst/>
          </a:prstGeom>
          <a:noFill/>
        </p:spPr>
        <p:txBody>
          <a:bodyPr wrap="none" rtlCol="0">
            <a:spAutoFit/>
          </a:bodyPr>
          <a:lstStyle/>
          <a:p>
            <a:pPr algn="ctr"/>
            <a:r>
              <a:rPr lang="en-US" sz="3600" dirty="0">
                <a:solidFill>
                  <a:srgbClr val="C00000"/>
                </a:solidFill>
                <a:latin typeface="Arial Black" panose="020B0A04020102020204" pitchFamily="34" charset="0"/>
                <a:cs typeface="Arial" panose="020B0604020202020204" pitchFamily="34" charset="0"/>
              </a:rPr>
              <a:t>17,000+</a:t>
            </a:r>
          </a:p>
        </p:txBody>
      </p:sp>
      <p:sp>
        <p:nvSpPr>
          <p:cNvPr id="15" name="TextBox 14">
            <a:extLst>
              <a:ext uri="{FF2B5EF4-FFF2-40B4-BE49-F238E27FC236}">
                <a16:creationId xmlns:a16="http://schemas.microsoft.com/office/drawing/2014/main" id="{36A5B5F9-9419-4718-819B-FF5B2BB22577}"/>
              </a:ext>
            </a:extLst>
          </p:cNvPr>
          <p:cNvSpPr txBox="1"/>
          <p:nvPr/>
        </p:nvSpPr>
        <p:spPr>
          <a:xfrm>
            <a:off x="8434274" y="4531540"/>
            <a:ext cx="3389863" cy="1200329"/>
          </a:xfrm>
          <a:prstGeom prst="rect">
            <a:avLst/>
          </a:prstGeom>
          <a:noFill/>
        </p:spPr>
        <p:txBody>
          <a:bodyPr wrap="square" rtlCol="0">
            <a:spAutoFit/>
          </a:bodyPr>
          <a:lstStyle/>
          <a:p>
            <a:pPr algn="ctr"/>
            <a:r>
              <a:rPr lang="en-US" i="1" dirty="0"/>
              <a:t>Blockchain nodes built for SMEs by </a:t>
            </a:r>
            <a:r>
              <a:rPr lang="en-US" i="1" dirty="0" err="1"/>
              <a:t>PingAn</a:t>
            </a:r>
            <a:r>
              <a:rPr lang="en-US" i="1" dirty="0"/>
              <a:t> Group, storing tamper-resistant data for KYC information sharing</a:t>
            </a:r>
          </a:p>
        </p:txBody>
      </p:sp>
      <p:pic>
        <p:nvPicPr>
          <p:cNvPr id="16" name="Graphic 15">
            <a:extLst>
              <a:ext uri="{FF2B5EF4-FFF2-40B4-BE49-F238E27FC236}">
                <a16:creationId xmlns:a16="http://schemas.microsoft.com/office/drawing/2014/main" id="{7D990745-0E7F-43F9-B0CC-BB4E96D214E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22455" y="275167"/>
            <a:ext cx="374290" cy="798965"/>
          </a:xfrm>
          <a:prstGeom prst="rect">
            <a:avLst/>
          </a:prstGeom>
        </p:spPr>
      </p:pic>
      <p:sp>
        <p:nvSpPr>
          <p:cNvPr id="17" name="TextBox 16">
            <a:extLst>
              <a:ext uri="{FF2B5EF4-FFF2-40B4-BE49-F238E27FC236}">
                <a16:creationId xmlns:a16="http://schemas.microsoft.com/office/drawing/2014/main" id="{6270270A-83DA-424A-9218-B968A460D48E}"/>
              </a:ext>
            </a:extLst>
          </p:cNvPr>
          <p:cNvSpPr txBox="1"/>
          <p:nvPr/>
        </p:nvSpPr>
        <p:spPr>
          <a:xfrm>
            <a:off x="5690565" y="2241124"/>
            <a:ext cx="800219" cy="646331"/>
          </a:xfrm>
          <a:prstGeom prst="rect">
            <a:avLst/>
          </a:prstGeom>
          <a:noFill/>
        </p:spPr>
        <p:txBody>
          <a:bodyPr wrap="none" rtlCol="0">
            <a:spAutoFit/>
          </a:bodyPr>
          <a:lstStyle/>
          <a:p>
            <a:r>
              <a:rPr lang="en-US" sz="3600" dirty="0">
                <a:solidFill>
                  <a:srgbClr val="C00000"/>
                </a:solidFill>
                <a:latin typeface="Arial Black" panose="020B0A04020102020204" pitchFamily="34" charset="0"/>
                <a:cs typeface="Arial" panose="020B0604020202020204" pitchFamily="34" charset="0"/>
              </a:rPr>
              <a:t>10</a:t>
            </a:r>
          </a:p>
        </p:txBody>
      </p:sp>
      <p:sp>
        <p:nvSpPr>
          <p:cNvPr id="18" name="TextBox 17">
            <a:extLst>
              <a:ext uri="{FF2B5EF4-FFF2-40B4-BE49-F238E27FC236}">
                <a16:creationId xmlns:a16="http://schemas.microsoft.com/office/drawing/2014/main" id="{D565BD52-1605-4059-AF5C-988D9CDE6C87}"/>
              </a:ext>
            </a:extLst>
          </p:cNvPr>
          <p:cNvSpPr txBox="1"/>
          <p:nvPr/>
        </p:nvSpPr>
        <p:spPr>
          <a:xfrm>
            <a:off x="4661198" y="2909783"/>
            <a:ext cx="2985077" cy="1477328"/>
          </a:xfrm>
          <a:prstGeom prst="rect">
            <a:avLst/>
          </a:prstGeom>
          <a:noFill/>
        </p:spPr>
        <p:txBody>
          <a:bodyPr wrap="square" rtlCol="0">
            <a:spAutoFit/>
          </a:bodyPr>
          <a:lstStyle/>
          <a:p>
            <a:pPr algn="ctr"/>
            <a:r>
              <a:rPr lang="en-US" i="1" dirty="0"/>
              <a:t>The number of years since Satoshi Nakamoto first publicly conceptualized the use of bitcoin on the blockchain public ledger</a:t>
            </a:r>
          </a:p>
        </p:txBody>
      </p:sp>
    </p:spTree>
    <p:extLst>
      <p:ext uri="{BB962C8B-B14F-4D97-AF65-F5344CB8AC3E}">
        <p14:creationId xmlns:p14="http://schemas.microsoft.com/office/powerpoint/2010/main" val="245797827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9840" y="-1176975"/>
            <a:ext cx="3124200" cy="3505200"/>
          </a:xfrm>
          <a:prstGeom prst="rect">
            <a:avLst/>
          </a:prstGeom>
        </p:spPr>
      </p:pic>
      <p:pic>
        <p:nvPicPr>
          <p:cNvPr id="6" name="Graphic 5"/>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98737" y="562878"/>
            <a:ext cx="374290" cy="798965"/>
          </a:xfrm>
          <a:prstGeom prst="rect">
            <a:avLst/>
          </a:prstGeom>
        </p:spPr>
      </p:pic>
      <p:sp>
        <p:nvSpPr>
          <p:cNvPr id="7" name="TextBox 6"/>
          <p:cNvSpPr txBox="1"/>
          <p:nvPr/>
        </p:nvSpPr>
        <p:spPr>
          <a:xfrm>
            <a:off x="960171" y="669972"/>
            <a:ext cx="5588509" cy="584775"/>
          </a:xfrm>
          <a:prstGeom prst="rect">
            <a:avLst/>
          </a:prstGeom>
          <a:noFill/>
        </p:spPr>
        <p:txBody>
          <a:bodyPr wrap="square" rtlCol="0">
            <a:spAutoFit/>
          </a:bodyPr>
          <a:lstStyle/>
          <a:p>
            <a:r>
              <a:rPr lang="en-SG" sz="3200" b="1" dirty="0">
                <a:latin typeface="Arial" panose="020B0604020202020204" pitchFamily="34" charset="0"/>
                <a:cs typeface="Arial" panose="020B0604020202020204" pitchFamily="34" charset="0"/>
              </a:rPr>
              <a:t>AGENDA </a:t>
            </a:r>
          </a:p>
        </p:txBody>
      </p:sp>
      <p:sp>
        <p:nvSpPr>
          <p:cNvPr id="8" name="TextBox 7"/>
          <p:cNvSpPr txBox="1"/>
          <p:nvPr/>
        </p:nvSpPr>
        <p:spPr>
          <a:xfrm>
            <a:off x="1013723" y="1955351"/>
            <a:ext cx="1831949" cy="2400657"/>
          </a:xfrm>
          <a:prstGeom prst="rect">
            <a:avLst/>
          </a:prstGeom>
          <a:noFill/>
        </p:spPr>
        <p:txBody>
          <a:bodyPr wrap="square" rtlCol="0">
            <a:spAutoFit/>
          </a:bodyPr>
          <a:lstStyle/>
          <a:p>
            <a:pPr>
              <a:lnSpc>
                <a:spcPct val="150000"/>
              </a:lnSpc>
              <a:spcAft>
                <a:spcPts val="1200"/>
              </a:spcAft>
            </a:pPr>
            <a:r>
              <a:rPr lang="en-SG" sz="2000" dirty="0">
                <a:latin typeface="Arial" panose="020B0604020202020204" pitchFamily="34" charset="0"/>
                <a:cs typeface="Arial" panose="020B0604020202020204" pitchFamily="34" charset="0"/>
              </a:rPr>
              <a:t>15:30 – 15:35 </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latin typeface="Arial" panose="020B0604020202020204" pitchFamily="34" charset="0"/>
                <a:cs typeface="Arial" panose="020B0604020202020204" pitchFamily="34" charset="0"/>
              </a:rPr>
              <a:t>15:35 – 16:20</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latin typeface="Arial" panose="020B0604020202020204" pitchFamily="34" charset="0"/>
                <a:cs typeface="Arial" panose="020B0604020202020204" pitchFamily="34" charset="0"/>
              </a:rPr>
              <a:t>16:20 – 16:55</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latin typeface="Arial" panose="020B0604020202020204" pitchFamily="34" charset="0"/>
                <a:cs typeface="Arial" panose="020B0604020202020204" pitchFamily="34" charset="0"/>
              </a:rPr>
              <a:t>16:55 – 17:00  </a:t>
            </a:r>
          </a:p>
        </p:txBody>
      </p:sp>
      <p:pic>
        <p:nvPicPr>
          <p:cNvPr id="9" name="Picture 8"/>
          <p:cNvPicPr>
            <a:picLocks noChangeAspect="1"/>
          </p:cNvPicPr>
          <p:nvPr/>
        </p:nvPicPr>
        <p:blipFill>
          <a:blip r:embed="rId7"/>
          <a:stretch>
            <a:fillRect/>
          </a:stretch>
        </p:blipFill>
        <p:spPr>
          <a:xfrm>
            <a:off x="10727920" y="6210803"/>
            <a:ext cx="999831" cy="292633"/>
          </a:xfrm>
          <a:prstGeom prst="rect">
            <a:avLst/>
          </a:prstGeom>
        </p:spPr>
      </p:pic>
      <p:sp>
        <p:nvSpPr>
          <p:cNvPr id="10" name="TextBox 9"/>
          <p:cNvSpPr txBox="1"/>
          <p:nvPr/>
        </p:nvSpPr>
        <p:spPr>
          <a:xfrm>
            <a:off x="4401203" y="1953446"/>
            <a:ext cx="7564823" cy="2400657"/>
          </a:xfrm>
          <a:prstGeom prst="rect">
            <a:avLst/>
          </a:prstGeom>
          <a:noFill/>
        </p:spPr>
        <p:txBody>
          <a:bodyPr wrap="square" rtlCol="0">
            <a:spAutoFit/>
          </a:bodyPr>
          <a:lstStyle/>
          <a:p>
            <a:pPr>
              <a:lnSpc>
                <a:spcPct val="150000"/>
              </a:lnSpc>
              <a:spcAft>
                <a:spcPts val="1200"/>
              </a:spcAft>
            </a:pPr>
            <a:r>
              <a:rPr lang="en-SG" sz="2000" dirty="0">
                <a:solidFill>
                  <a:srgbClr val="C00000"/>
                </a:solidFill>
                <a:latin typeface="Arial" panose="020B0604020202020204" pitchFamily="34" charset="0"/>
                <a:cs typeface="Arial" panose="020B0604020202020204" pitchFamily="34" charset="0"/>
              </a:rPr>
              <a:t>Welcome &amp; Opening Statement </a:t>
            </a:r>
            <a:r>
              <a:rPr lang="en-SG" sz="1600" dirty="0">
                <a:solidFill>
                  <a:srgbClr val="C00000"/>
                </a:solidFill>
                <a:latin typeface="Arial" panose="020B0604020202020204" pitchFamily="34" charset="0"/>
                <a:cs typeface="Arial" panose="020B0604020202020204" pitchFamily="34" charset="0"/>
              </a:rPr>
              <a:t>by Peng Khim Ng</a:t>
            </a:r>
            <a:endParaRPr lang="en-SG" sz="2000" dirty="0">
              <a:solidFill>
                <a:srgbClr val="C00000"/>
              </a:solidFill>
              <a:latin typeface="Arial" panose="020B0604020202020204" pitchFamily="34" charset="0"/>
              <a:cs typeface="Arial" panose="020B0604020202020204" pitchFamily="34" charset="0"/>
            </a:endParaRPr>
          </a:p>
          <a:p>
            <a:pPr>
              <a:lnSpc>
                <a:spcPct val="150000"/>
              </a:lnSpc>
              <a:spcAft>
                <a:spcPts val="1200"/>
              </a:spcAft>
            </a:pPr>
            <a:r>
              <a:rPr lang="en-SG" sz="2000" dirty="0">
                <a:solidFill>
                  <a:schemeClr val="bg1">
                    <a:lumMod val="50000"/>
                  </a:schemeClr>
                </a:solidFill>
                <a:latin typeface="Arial" panose="020B0604020202020204" pitchFamily="34" charset="0"/>
                <a:cs typeface="Arial" panose="020B0604020202020204" pitchFamily="34" charset="0"/>
              </a:rPr>
              <a:t>Panel Discussion on Blockchain &amp; DLT </a:t>
            </a:r>
            <a:r>
              <a:rPr lang="en-SG" sz="1600" dirty="0">
                <a:solidFill>
                  <a:schemeClr val="bg1">
                    <a:lumMod val="50000"/>
                  </a:schemeClr>
                </a:solidFill>
                <a:latin typeface="Arial" panose="020B0604020202020204" pitchFamily="34" charset="0"/>
                <a:cs typeface="Arial" panose="020B0604020202020204" pitchFamily="34" charset="0"/>
              </a:rPr>
              <a:t>facilitated by Greg Morwood </a:t>
            </a:r>
          </a:p>
          <a:p>
            <a:pPr>
              <a:lnSpc>
                <a:spcPct val="150000"/>
              </a:lnSpc>
              <a:spcAft>
                <a:spcPts val="1200"/>
              </a:spcAft>
            </a:pPr>
            <a:r>
              <a:rPr lang="en-SG" sz="2000" dirty="0">
                <a:solidFill>
                  <a:srgbClr val="C00000"/>
                </a:solidFill>
                <a:latin typeface="Arial" panose="020B0604020202020204" pitchFamily="34" charset="0"/>
                <a:cs typeface="Arial" panose="020B0604020202020204" pitchFamily="34" charset="0"/>
              </a:rPr>
              <a:t>Shaping the house view on Blockchain &amp; DLT </a:t>
            </a:r>
            <a:r>
              <a:rPr lang="en-SG" sz="1600" dirty="0">
                <a:solidFill>
                  <a:srgbClr val="C00000"/>
                </a:solidFill>
                <a:latin typeface="Arial" panose="020B0604020202020204" pitchFamily="34" charset="0"/>
                <a:cs typeface="Arial" panose="020B0604020202020204" pitchFamily="34" charset="0"/>
              </a:rPr>
              <a:t>led by Peng Khim</a:t>
            </a:r>
            <a:endParaRPr lang="en-SG" sz="16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solidFill>
                  <a:srgbClr val="C00000"/>
                </a:solidFill>
                <a:latin typeface="Arial" panose="020B0604020202020204" pitchFamily="34" charset="0"/>
                <a:cs typeface="Arial" panose="020B0604020202020204" pitchFamily="34" charset="0"/>
              </a:rPr>
              <a:t>MOJO </a:t>
            </a:r>
          </a:p>
        </p:txBody>
      </p:sp>
      <p:cxnSp>
        <p:nvCxnSpPr>
          <p:cNvPr id="12" name="Straight Connector 11"/>
          <p:cNvCxnSpPr>
            <a:cxnSpLocks/>
          </p:cNvCxnSpPr>
          <p:nvPr/>
        </p:nvCxnSpPr>
        <p:spPr>
          <a:xfrm>
            <a:off x="4095750" y="2073995"/>
            <a:ext cx="0" cy="22515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Graphic 12"/>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4043" y="5308633"/>
            <a:ext cx="2694140" cy="3212571"/>
          </a:xfrm>
          <a:prstGeom prst="rect">
            <a:avLst/>
          </a:prstGeom>
        </p:spPr>
      </p:pic>
      <p:sp>
        <p:nvSpPr>
          <p:cNvPr id="11" name="TextBox 10"/>
          <p:cNvSpPr txBox="1"/>
          <p:nvPr/>
        </p:nvSpPr>
        <p:spPr>
          <a:xfrm>
            <a:off x="2757740" y="2029774"/>
            <a:ext cx="1177898" cy="2446824"/>
          </a:xfrm>
          <a:prstGeom prst="rect">
            <a:avLst/>
          </a:prstGeom>
          <a:noFill/>
        </p:spPr>
        <p:txBody>
          <a:bodyPr wrap="square" rtlCol="0">
            <a:spAutoFit/>
          </a:bodyPr>
          <a:lstStyle/>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(5 mins)</a:t>
            </a:r>
          </a:p>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(45 mins)</a:t>
            </a:r>
          </a:p>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(35 mins)</a:t>
            </a:r>
          </a:p>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(5 mins)</a:t>
            </a:r>
            <a:r>
              <a:rPr lang="en-SG"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680777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98737" y="163396"/>
            <a:ext cx="374290" cy="798965"/>
          </a:xfrm>
          <a:prstGeom prst="rect">
            <a:avLst/>
          </a:prstGeom>
        </p:spPr>
      </p:pic>
      <p:sp>
        <p:nvSpPr>
          <p:cNvPr id="7" name="TextBox 6"/>
          <p:cNvSpPr txBox="1"/>
          <p:nvPr/>
        </p:nvSpPr>
        <p:spPr>
          <a:xfrm>
            <a:off x="960171" y="270490"/>
            <a:ext cx="558850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panel </a:t>
            </a:r>
          </a:p>
        </p:txBody>
      </p:sp>
      <p:pic>
        <p:nvPicPr>
          <p:cNvPr id="9" name="Picture 8"/>
          <p:cNvPicPr>
            <a:picLocks noChangeAspect="1"/>
          </p:cNvPicPr>
          <p:nvPr/>
        </p:nvPicPr>
        <p:blipFill>
          <a:blip r:embed="rId5"/>
          <a:stretch>
            <a:fillRect/>
          </a:stretch>
        </p:blipFill>
        <p:spPr>
          <a:xfrm>
            <a:off x="10727920" y="6210803"/>
            <a:ext cx="999831" cy="292633"/>
          </a:xfrm>
          <a:prstGeom prst="rect">
            <a:avLst/>
          </a:prstGeom>
        </p:spPr>
      </p:pic>
      <p:sp>
        <p:nvSpPr>
          <p:cNvPr id="14" name="Rectangle 13">
            <a:extLst>
              <a:ext uri="{FF2B5EF4-FFF2-40B4-BE49-F238E27FC236}">
                <a16:creationId xmlns:a16="http://schemas.microsoft.com/office/drawing/2014/main" id="{222DA551-D15C-431C-AED8-33B94C32DF13}"/>
              </a:ext>
            </a:extLst>
          </p:cNvPr>
          <p:cNvSpPr/>
          <p:nvPr/>
        </p:nvSpPr>
        <p:spPr>
          <a:xfrm>
            <a:off x="464249" y="3356336"/>
            <a:ext cx="2578496" cy="3108543"/>
          </a:xfrm>
          <a:prstGeom prst="rect">
            <a:avLst/>
          </a:prstGeom>
        </p:spPr>
        <p:txBody>
          <a:bodyPr wrap="square">
            <a:spAutoFit/>
          </a:bodyPr>
          <a:lstStyle/>
          <a:p>
            <a:r>
              <a:rPr lang="en-US" sz="1400" dirty="0">
                <a:solidFill>
                  <a:srgbClr val="1F497D"/>
                </a:solidFill>
                <a:latin typeface="Calibri" panose="020F0502020204030204" pitchFamily="34" charset="0"/>
                <a:ea typeface="Calibri" panose="020F0502020204030204" pitchFamily="34" charset="0"/>
              </a:rPr>
              <a:t>Paul has 20 years of IT management &amp; consulting experience focusing on financial services sector, currently leading the FinTech practice and Asia Pacific Blockchain Lab in Deloitte.  Prior to Deloitte, Paul served as CEO of Fintech, CIO for bank, brokerage firm, and global conglomerate, as well as practice leader for EY, PwC, and IBM, specialized in emerging technologies and advanced analytics.</a:t>
            </a:r>
            <a:endParaRPr lang="en-US" sz="1400" dirty="0">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43F389F7-AED7-4CDD-AFA2-58711B1A3004}"/>
              </a:ext>
            </a:extLst>
          </p:cNvPr>
          <p:cNvSpPr/>
          <p:nvPr/>
        </p:nvSpPr>
        <p:spPr>
          <a:xfrm>
            <a:off x="621911" y="2665802"/>
            <a:ext cx="1951934" cy="584775"/>
          </a:xfrm>
          <a:prstGeom prst="rect">
            <a:avLst/>
          </a:prstGeom>
        </p:spPr>
        <p:txBody>
          <a:bodyPr wrap="square">
            <a:spAutoFit/>
          </a:bodyPr>
          <a:lstStyle/>
          <a:p>
            <a:pPr marR="0" lvl="0" algn="ct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rPr>
              <a:t>Dr. Paul Sin – Deloitte Hong Kong</a:t>
            </a:r>
            <a:endParaRPr lang="en-US" sz="1600" b="1" dirty="0">
              <a:solidFill>
                <a:srgbClr val="000000"/>
              </a:solidFill>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5CCC9650-FBEC-4562-A46F-48914A5B315B}"/>
              </a:ext>
            </a:extLst>
          </p:cNvPr>
          <p:cNvSpPr/>
          <p:nvPr/>
        </p:nvSpPr>
        <p:spPr>
          <a:xfrm>
            <a:off x="3598648" y="2665802"/>
            <a:ext cx="1938907" cy="584775"/>
          </a:xfrm>
          <a:prstGeom prst="rect">
            <a:avLst/>
          </a:prstGeom>
        </p:spPr>
        <p:txBody>
          <a:bodyPr wrap="square">
            <a:spAutoFit/>
          </a:bodyPr>
          <a:lstStyle/>
          <a:p>
            <a:pPr marR="0" lvl="0" algn="ct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rPr>
              <a:t>Stanley WK Yong – IBM Singapore</a:t>
            </a:r>
            <a:endParaRPr lang="en-US" sz="1600" b="1" dirty="0">
              <a:solidFill>
                <a:srgbClr val="000000"/>
              </a:solidFill>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A7D27BF4-56B1-402B-AD2C-8E3E0EAD265C}"/>
              </a:ext>
            </a:extLst>
          </p:cNvPr>
          <p:cNvSpPr/>
          <p:nvPr/>
        </p:nvSpPr>
        <p:spPr>
          <a:xfrm>
            <a:off x="6660753" y="2665802"/>
            <a:ext cx="1637957" cy="584775"/>
          </a:xfrm>
          <a:prstGeom prst="rect">
            <a:avLst/>
          </a:prstGeom>
        </p:spPr>
        <p:txBody>
          <a:bodyPr wrap="square">
            <a:spAutoFit/>
          </a:bodyPr>
          <a:lstStyle/>
          <a:p>
            <a:pPr marR="0" lvl="0" algn="ct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rPr>
              <a:t>Anthony Lewis – R3 Singapore</a:t>
            </a:r>
            <a:endParaRPr lang="en-US" sz="1600" b="1" dirty="0">
              <a:solidFill>
                <a:srgbClr val="000000"/>
              </a:solidFill>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76EC60A3-3126-44D7-A584-BDAA4B64842C}"/>
              </a:ext>
            </a:extLst>
          </p:cNvPr>
          <p:cNvSpPr/>
          <p:nvPr/>
        </p:nvSpPr>
        <p:spPr>
          <a:xfrm>
            <a:off x="9631514" y="2665802"/>
            <a:ext cx="1859751" cy="584775"/>
          </a:xfrm>
          <a:prstGeom prst="rect">
            <a:avLst/>
          </a:prstGeom>
        </p:spPr>
        <p:txBody>
          <a:bodyPr wrap="square">
            <a:spAutoFit/>
          </a:bodyPr>
          <a:lstStyle/>
          <a:p>
            <a:pPr marR="0" lvl="0" algn="ctr">
              <a:spcBef>
                <a:spcPts val="0"/>
              </a:spcBef>
              <a:spcAft>
                <a:spcPts val="0"/>
              </a:spcAft>
            </a:pPr>
            <a:r>
              <a:rPr lang="en-US" sz="1600" b="1" dirty="0">
                <a:solidFill>
                  <a:srgbClr val="000000"/>
                </a:solidFill>
                <a:latin typeface="Calibri" panose="020F0502020204030204" pitchFamily="34" charset="0"/>
                <a:ea typeface="Times New Roman" panose="02020603050405020304" pitchFamily="18" charset="0"/>
              </a:rPr>
              <a:t>Mike </a:t>
            </a:r>
            <a:r>
              <a:rPr lang="en-US" sz="1600" b="1" dirty="0" err="1">
                <a:solidFill>
                  <a:srgbClr val="000000"/>
                </a:solidFill>
                <a:latin typeface="Calibri" panose="020F0502020204030204" pitchFamily="34" charset="0"/>
                <a:ea typeface="Times New Roman" panose="02020603050405020304" pitchFamily="18" charset="0"/>
              </a:rPr>
              <a:t>Cowans</a:t>
            </a:r>
            <a:r>
              <a:rPr lang="en-US" sz="1600" b="1" dirty="0">
                <a:solidFill>
                  <a:srgbClr val="000000"/>
                </a:solidFill>
                <a:latin typeface="Calibri" panose="020F0502020204030204" pitchFamily="34" charset="0"/>
                <a:ea typeface="Times New Roman" panose="02020603050405020304" pitchFamily="18" charset="0"/>
              </a:rPr>
              <a:t>– Ripple Singapore</a:t>
            </a:r>
            <a:endParaRPr lang="en-US" sz="1600" b="1" dirty="0">
              <a:solidFill>
                <a:srgbClr val="000000"/>
              </a:solidFill>
              <a:latin typeface="Calibri" panose="020F0502020204030204" pitchFamily="34" charset="0"/>
              <a:ea typeface="Calibri" panose="020F0502020204030204" pitchFamily="34" charset="0"/>
            </a:endParaRPr>
          </a:p>
        </p:txBody>
      </p:sp>
      <p:pic>
        <p:nvPicPr>
          <p:cNvPr id="21" name="Picture 20">
            <a:extLst>
              <a:ext uri="{FF2B5EF4-FFF2-40B4-BE49-F238E27FC236}">
                <a16:creationId xmlns:a16="http://schemas.microsoft.com/office/drawing/2014/main" id="{F41F7BE2-C5D3-4BC7-9C80-3E27359BCE86}"/>
              </a:ext>
            </a:extLst>
          </p:cNvPr>
          <p:cNvPicPr>
            <a:picLocks noChangeAspect="1"/>
          </p:cNvPicPr>
          <p:nvPr/>
        </p:nvPicPr>
        <p:blipFill>
          <a:blip r:embed="rId6"/>
          <a:stretch>
            <a:fillRect/>
          </a:stretch>
        </p:blipFill>
        <p:spPr>
          <a:xfrm>
            <a:off x="3817071" y="1065169"/>
            <a:ext cx="1481294" cy="1481294"/>
          </a:xfrm>
          <a:prstGeom prst="rect">
            <a:avLst/>
          </a:prstGeom>
        </p:spPr>
      </p:pic>
      <p:sp>
        <p:nvSpPr>
          <p:cNvPr id="22" name="Rectangle 21">
            <a:extLst>
              <a:ext uri="{FF2B5EF4-FFF2-40B4-BE49-F238E27FC236}">
                <a16:creationId xmlns:a16="http://schemas.microsoft.com/office/drawing/2014/main" id="{412B740E-38DA-4BFE-BFCB-ABCDC96ED5F2}"/>
              </a:ext>
            </a:extLst>
          </p:cNvPr>
          <p:cNvSpPr/>
          <p:nvPr/>
        </p:nvSpPr>
        <p:spPr>
          <a:xfrm>
            <a:off x="3598652" y="3356336"/>
            <a:ext cx="2240638" cy="2246769"/>
          </a:xfrm>
          <a:prstGeom prst="rect">
            <a:avLst/>
          </a:prstGeom>
        </p:spPr>
        <p:txBody>
          <a:bodyPr wrap="square">
            <a:spAutoFit/>
          </a:bodyPr>
          <a:lstStyle/>
          <a:p>
            <a:r>
              <a:rPr lang="en-US" sz="1400" dirty="0">
                <a:solidFill>
                  <a:srgbClr val="1F497D"/>
                </a:solidFill>
                <a:latin typeface="Calibri" panose="020F0502020204030204" pitchFamily="34" charset="0"/>
              </a:rPr>
              <a:t>Stanley is the Global Lead on Central Bank Digital Currency solutions at IBM Blockchain, where he leads a team that builds out crypto-token management products, and advises Central Banks on strategies to deal with the rise of digital currencies</a:t>
            </a:r>
          </a:p>
        </p:txBody>
      </p:sp>
      <p:pic>
        <p:nvPicPr>
          <p:cNvPr id="23" name="Picture 22">
            <a:extLst>
              <a:ext uri="{FF2B5EF4-FFF2-40B4-BE49-F238E27FC236}">
                <a16:creationId xmlns:a16="http://schemas.microsoft.com/office/drawing/2014/main" id="{C583397F-E300-4717-9742-A1CF24E90F8F}"/>
              </a:ext>
            </a:extLst>
          </p:cNvPr>
          <p:cNvPicPr>
            <a:picLocks noChangeAspect="1"/>
          </p:cNvPicPr>
          <p:nvPr/>
        </p:nvPicPr>
        <p:blipFill>
          <a:blip r:embed="rId7"/>
          <a:stretch>
            <a:fillRect/>
          </a:stretch>
        </p:blipFill>
        <p:spPr>
          <a:xfrm>
            <a:off x="6771558" y="1136445"/>
            <a:ext cx="1440146" cy="1481294"/>
          </a:xfrm>
          <a:prstGeom prst="rect">
            <a:avLst/>
          </a:prstGeom>
        </p:spPr>
      </p:pic>
      <p:pic>
        <p:nvPicPr>
          <p:cNvPr id="25" name="Picture 24">
            <a:extLst>
              <a:ext uri="{FF2B5EF4-FFF2-40B4-BE49-F238E27FC236}">
                <a16:creationId xmlns:a16="http://schemas.microsoft.com/office/drawing/2014/main" id="{A8EBDBBE-0780-409F-99BA-736C45EF01D8}"/>
              </a:ext>
            </a:extLst>
          </p:cNvPr>
          <p:cNvPicPr>
            <a:picLocks noChangeAspect="1"/>
          </p:cNvPicPr>
          <p:nvPr/>
        </p:nvPicPr>
        <p:blipFill>
          <a:blip r:embed="rId8"/>
          <a:stretch>
            <a:fillRect/>
          </a:stretch>
        </p:blipFill>
        <p:spPr>
          <a:xfrm>
            <a:off x="1017449" y="1165877"/>
            <a:ext cx="1190625" cy="1495425"/>
          </a:xfrm>
          <a:prstGeom prst="rect">
            <a:avLst/>
          </a:prstGeom>
        </p:spPr>
      </p:pic>
      <p:pic>
        <p:nvPicPr>
          <p:cNvPr id="2" name="Picture 1">
            <a:extLst>
              <a:ext uri="{FF2B5EF4-FFF2-40B4-BE49-F238E27FC236}">
                <a16:creationId xmlns:a16="http://schemas.microsoft.com/office/drawing/2014/main" id="{0FF8D3CE-588D-4549-AB3F-E3DC299AC777}"/>
              </a:ext>
            </a:extLst>
          </p:cNvPr>
          <p:cNvPicPr>
            <a:picLocks noChangeAspect="1"/>
          </p:cNvPicPr>
          <p:nvPr/>
        </p:nvPicPr>
        <p:blipFill>
          <a:blip r:embed="rId9"/>
          <a:stretch>
            <a:fillRect/>
          </a:stretch>
        </p:blipFill>
        <p:spPr>
          <a:xfrm>
            <a:off x="9893380" y="1063435"/>
            <a:ext cx="1440147" cy="1554304"/>
          </a:xfrm>
          <a:prstGeom prst="rect">
            <a:avLst/>
          </a:prstGeom>
        </p:spPr>
      </p:pic>
      <p:sp>
        <p:nvSpPr>
          <p:cNvPr id="3" name="Rectangle 2">
            <a:extLst>
              <a:ext uri="{FF2B5EF4-FFF2-40B4-BE49-F238E27FC236}">
                <a16:creationId xmlns:a16="http://schemas.microsoft.com/office/drawing/2014/main" id="{C5D30406-8426-4E0D-BFBE-D94C4DA49AD3}"/>
              </a:ext>
            </a:extLst>
          </p:cNvPr>
          <p:cNvSpPr/>
          <p:nvPr/>
        </p:nvSpPr>
        <p:spPr>
          <a:xfrm>
            <a:off x="9412017" y="3356336"/>
            <a:ext cx="2727435" cy="3108543"/>
          </a:xfrm>
          <a:prstGeom prst="rect">
            <a:avLst/>
          </a:prstGeom>
        </p:spPr>
        <p:txBody>
          <a:bodyPr wrap="square">
            <a:spAutoFit/>
          </a:bodyPr>
          <a:lstStyle/>
          <a:p>
            <a:r>
              <a:rPr lang="en-US" sz="1400" dirty="0">
                <a:solidFill>
                  <a:srgbClr val="1F497D"/>
                </a:solidFill>
                <a:latin typeface="Calibri" panose="020F0502020204030204" pitchFamily="34" charset="0"/>
              </a:rPr>
              <a:t>Mike Cowans leads Ripple's commercial team and activities across Asia Pacific as Ripple's Regional Sales Director, based in Singapore. With a well-established track record in the technology industry spanning more than 15 years, Mike has previously led sales teams at IBM, FileNet, and Interwoven, and has significant experience supporting large, global banks with the launch and integration of transformational technologies.  </a:t>
            </a:r>
          </a:p>
        </p:txBody>
      </p:sp>
      <p:sp>
        <p:nvSpPr>
          <p:cNvPr id="4" name="Rectangle 3">
            <a:extLst>
              <a:ext uri="{FF2B5EF4-FFF2-40B4-BE49-F238E27FC236}">
                <a16:creationId xmlns:a16="http://schemas.microsoft.com/office/drawing/2014/main" id="{04692996-FC8F-40B5-ACA5-FA15739AF149}"/>
              </a:ext>
            </a:extLst>
          </p:cNvPr>
          <p:cNvSpPr/>
          <p:nvPr/>
        </p:nvSpPr>
        <p:spPr>
          <a:xfrm>
            <a:off x="6096000" y="3356336"/>
            <a:ext cx="2883960" cy="3108543"/>
          </a:xfrm>
          <a:prstGeom prst="rect">
            <a:avLst/>
          </a:prstGeom>
        </p:spPr>
        <p:txBody>
          <a:bodyPr wrap="square">
            <a:spAutoFit/>
          </a:bodyPr>
          <a:lstStyle/>
          <a:p>
            <a:r>
              <a:rPr lang="en-US" sz="1400" dirty="0">
                <a:solidFill>
                  <a:srgbClr val="1F497D"/>
                </a:solidFill>
                <a:latin typeface="Calibri" panose="020F0502020204030204" pitchFamily="34" charset="0"/>
              </a:rPr>
              <a:t>Antony is Director of Research for R3’s Lab &amp; Research Centre in Singapore. In this role he researches and explains the evolving concepts, technologies and vendors in the distributed ledger technology landscape for R3 members, policymakers, and the wider Singapore and APAC community.</a:t>
            </a:r>
          </a:p>
          <a:p>
            <a:r>
              <a:rPr lang="en-US" sz="1400" dirty="0">
                <a:solidFill>
                  <a:srgbClr val="1F497D"/>
                </a:solidFill>
                <a:latin typeface="Calibri" panose="020F0502020204030204" pitchFamily="34" charset="0"/>
              </a:rPr>
              <a:t>He has been working professionally in the distributed ledger industry since 2013 and also writes a personal blog explaining this technology at </a:t>
            </a:r>
            <a:r>
              <a:rPr lang="en-US" sz="1400" dirty="0">
                <a:solidFill>
                  <a:srgbClr val="1F497D"/>
                </a:solidFill>
                <a:latin typeface="Calibri" panose="020F0502020204030204" pitchFamily="34" charset="0"/>
                <a:hlinkClick r:id="rId10"/>
              </a:rPr>
              <a:t>‪www.bitsonblocks.net</a:t>
            </a:r>
            <a:r>
              <a:rPr lang="en-US" sz="1400" dirty="0">
                <a:solidFill>
                  <a:srgbClr val="1F497D"/>
                </a:solidFill>
                <a:latin typeface="Calibri" panose="020F0502020204030204" pitchFamily="34" charset="0"/>
              </a:rPr>
              <a:t>.</a:t>
            </a:r>
          </a:p>
        </p:txBody>
      </p:sp>
    </p:spTree>
    <p:extLst>
      <p:ext uri="{BB962C8B-B14F-4D97-AF65-F5344CB8AC3E}">
        <p14:creationId xmlns:p14="http://schemas.microsoft.com/office/powerpoint/2010/main" val="8289961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9840" y="-1176975"/>
            <a:ext cx="3124200" cy="3505200"/>
          </a:xfrm>
          <a:prstGeom prst="rect">
            <a:avLst/>
          </a:prstGeom>
        </p:spPr>
      </p:pic>
      <p:pic>
        <p:nvPicPr>
          <p:cNvPr id="6" name="Graphic 5"/>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98737" y="562878"/>
            <a:ext cx="374290" cy="798965"/>
          </a:xfrm>
          <a:prstGeom prst="rect">
            <a:avLst/>
          </a:prstGeom>
        </p:spPr>
      </p:pic>
      <p:sp>
        <p:nvSpPr>
          <p:cNvPr id="7" name="TextBox 6"/>
          <p:cNvSpPr txBox="1"/>
          <p:nvPr/>
        </p:nvSpPr>
        <p:spPr>
          <a:xfrm>
            <a:off x="960171" y="669972"/>
            <a:ext cx="5588509" cy="584775"/>
          </a:xfrm>
          <a:prstGeom prst="rect">
            <a:avLst/>
          </a:prstGeom>
          <a:noFill/>
        </p:spPr>
        <p:txBody>
          <a:bodyPr wrap="square" rtlCol="0">
            <a:spAutoFit/>
          </a:bodyPr>
          <a:lstStyle/>
          <a:p>
            <a:r>
              <a:rPr lang="en-SG" sz="3200" b="1" dirty="0">
                <a:latin typeface="Arial" panose="020B0604020202020204" pitchFamily="34" charset="0"/>
                <a:cs typeface="Arial" panose="020B0604020202020204" pitchFamily="34" charset="0"/>
              </a:rPr>
              <a:t>AGENDA </a:t>
            </a:r>
          </a:p>
        </p:txBody>
      </p:sp>
      <p:sp>
        <p:nvSpPr>
          <p:cNvPr id="8" name="TextBox 7"/>
          <p:cNvSpPr txBox="1"/>
          <p:nvPr/>
        </p:nvSpPr>
        <p:spPr>
          <a:xfrm>
            <a:off x="1013723" y="1955351"/>
            <a:ext cx="1831949" cy="2400657"/>
          </a:xfrm>
          <a:prstGeom prst="rect">
            <a:avLst/>
          </a:prstGeom>
          <a:noFill/>
        </p:spPr>
        <p:txBody>
          <a:bodyPr wrap="square" rtlCol="0">
            <a:spAutoFit/>
          </a:bodyPr>
          <a:lstStyle/>
          <a:p>
            <a:pPr>
              <a:lnSpc>
                <a:spcPct val="150000"/>
              </a:lnSpc>
              <a:spcAft>
                <a:spcPts val="1200"/>
              </a:spcAft>
            </a:pPr>
            <a:r>
              <a:rPr lang="en-SG" sz="2000" dirty="0">
                <a:latin typeface="Arial" panose="020B0604020202020204" pitchFamily="34" charset="0"/>
                <a:cs typeface="Arial" panose="020B0604020202020204" pitchFamily="34" charset="0"/>
              </a:rPr>
              <a:t>15:30 – 15:35 </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latin typeface="Arial" panose="020B0604020202020204" pitchFamily="34" charset="0"/>
                <a:cs typeface="Arial" panose="020B0604020202020204" pitchFamily="34" charset="0"/>
              </a:rPr>
              <a:t>15:35 – 16:20</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latin typeface="Arial" panose="020B0604020202020204" pitchFamily="34" charset="0"/>
                <a:cs typeface="Arial" panose="020B0604020202020204" pitchFamily="34" charset="0"/>
              </a:rPr>
              <a:t>16:20 – 16:55</a:t>
            </a:r>
            <a:endParaRPr lang="en-SG" sz="2000" dirty="0">
              <a:solidFill>
                <a:schemeClr val="bg1">
                  <a:lumMod val="50000"/>
                </a:schemeClr>
              </a:solidFill>
              <a:latin typeface="Arial" panose="020B0604020202020204" pitchFamily="34" charset="0"/>
              <a:cs typeface="Arial" panose="020B0604020202020204" pitchFamily="34" charset="0"/>
            </a:endParaRPr>
          </a:p>
          <a:p>
            <a:pPr>
              <a:lnSpc>
                <a:spcPct val="150000"/>
              </a:lnSpc>
              <a:spcAft>
                <a:spcPts val="1200"/>
              </a:spcAft>
            </a:pPr>
            <a:r>
              <a:rPr lang="en-SG" sz="2000" dirty="0">
                <a:latin typeface="Arial" panose="020B0604020202020204" pitchFamily="34" charset="0"/>
                <a:cs typeface="Arial" panose="020B0604020202020204" pitchFamily="34" charset="0"/>
              </a:rPr>
              <a:t>16:55 – 17:00  </a:t>
            </a:r>
          </a:p>
        </p:txBody>
      </p:sp>
      <p:pic>
        <p:nvPicPr>
          <p:cNvPr id="9" name="Picture 8"/>
          <p:cNvPicPr>
            <a:picLocks noChangeAspect="1"/>
          </p:cNvPicPr>
          <p:nvPr/>
        </p:nvPicPr>
        <p:blipFill>
          <a:blip r:embed="rId7"/>
          <a:stretch>
            <a:fillRect/>
          </a:stretch>
        </p:blipFill>
        <p:spPr>
          <a:xfrm>
            <a:off x="10727920" y="6210803"/>
            <a:ext cx="999831" cy="292633"/>
          </a:xfrm>
          <a:prstGeom prst="rect">
            <a:avLst/>
          </a:prstGeom>
        </p:spPr>
      </p:pic>
      <p:sp>
        <p:nvSpPr>
          <p:cNvPr id="10" name="TextBox 9"/>
          <p:cNvSpPr txBox="1"/>
          <p:nvPr/>
        </p:nvSpPr>
        <p:spPr>
          <a:xfrm>
            <a:off x="4401203" y="1953446"/>
            <a:ext cx="7564823" cy="2400657"/>
          </a:xfrm>
          <a:prstGeom prst="rect">
            <a:avLst/>
          </a:prstGeom>
          <a:noFill/>
        </p:spPr>
        <p:txBody>
          <a:bodyPr wrap="square" rtlCol="0">
            <a:spAutoFit/>
          </a:bodyPr>
          <a:lstStyle/>
          <a:p>
            <a:pPr>
              <a:lnSpc>
                <a:spcPct val="150000"/>
              </a:lnSpc>
              <a:spcAft>
                <a:spcPts val="1200"/>
              </a:spcAft>
            </a:pPr>
            <a:r>
              <a:rPr lang="en-SG" sz="2000" dirty="0">
                <a:solidFill>
                  <a:srgbClr val="C00000"/>
                </a:solidFill>
                <a:latin typeface="Arial" panose="020B0604020202020204" pitchFamily="34" charset="0"/>
                <a:cs typeface="Arial" panose="020B0604020202020204" pitchFamily="34" charset="0"/>
              </a:rPr>
              <a:t>Welcome &amp; Opening Statement </a:t>
            </a:r>
            <a:r>
              <a:rPr lang="en-SG" sz="1600" dirty="0">
                <a:solidFill>
                  <a:srgbClr val="C00000"/>
                </a:solidFill>
                <a:latin typeface="Arial" panose="020B0604020202020204" pitchFamily="34" charset="0"/>
                <a:cs typeface="Arial" panose="020B0604020202020204" pitchFamily="34" charset="0"/>
              </a:rPr>
              <a:t>by Peng Khim Ng</a:t>
            </a:r>
            <a:endParaRPr lang="en-SG" sz="2000" dirty="0">
              <a:solidFill>
                <a:srgbClr val="C00000"/>
              </a:solidFill>
              <a:latin typeface="Arial" panose="020B0604020202020204" pitchFamily="34" charset="0"/>
              <a:cs typeface="Arial" panose="020B0604020202020204" pitchFamily="34" charset="0"/>
            </a:endParaRPr>
          </a:p>
          <a:p>
            <a:pPr>
              <a:lnSpc>
                <a:spcPct val="150000"/>
              </a:lnSpc>
              <a:spcAft>
                <a:spcPts val="1200"/>
              </a:spcAft>
            </a:pPr>
            <a:r>
              <a:rPr lang="en-SG" sz="2000" dirty="0">
                <a:solidFill>
                  <a:srgbClr val="C00000"/>
                </a:solidFill>
                <a:latin typeface="Arial" panose="020B0604020202020204" pitchFamily="34" charset="0"/>
                <a:cs typeface="Arial" panose="020B0604020202020204" pitchFamily="34" charset="0"/>
              </a:rPr>
              <a:t>Panel Discussion on Blockchain &amp; DLT </a:t>
            </a:r>
            <a:r>
              <a:rPr lang="en-SG" sz="1600" dirty="0">
                <a:solidFill>
                  <a:srgbClr val="C00000"/>
                </a:solidFill>
                <a:latin typeface="Arial" panose="020B0604020202020204" pitchFamily="34" charset="0"/>
                <a:cs typeface="Arial" panose="020B0604020202020204" pitchFamily="34" charset="0"/>
              </a:rPr>
              <a:t>facilitated by Greg Morwood </a:t>
            </a:r>
          </a:p>
          <a:p>
            <a:pPr>
              <a:lnSpc>
                <a:spcPct val="150000"/>
              </a:lnSpc>
              <a:spcAft>
                <a:spcPts val="1200"/>
              </a:spcAft>
            </a:pPr>
            <a:r>
              <a:rPr lang="en-SG" sz="2000" dirty="0">
                <a:solidFill>
                  <a:schemeClr val="bg1">
                    <a:lumMod val="50000"/>
                  </a:schemeClr>
                </a:solidFill>
                <a:latin typeface="Arial" panose="020B0604020202020204" pitchFamily="34" charset="0"/>
                <a:cs typeface="Arial" panose="020B0604020202020204" pitchFamily="34" charset="0"/>
              </a:rPr>
              <a:t>Shaping the house view on Blockchain &amp; DLT </a:t>
            </a:r>
            <a:r>
              <a:rPr lang="en-SG" sz="1600" dirty="0">
                <a:solidFill>
                  <a:schemeClr val="bg1">
                    <a:lumMod val="50000"/>
                  </a:schemeClr>
                </a:solidFill>
                <a:latin typeface="Arial" panose="020B0604020202020204" pitchFamily="34" charset="0"/>
                <a:cs typeface="Arial" panose="020B0604020202020204" pitchFamily="34" charset="0"/>
              </a:rPr>
              <a:t>led by Peng Khim</a:t>
            </a:r>
          </a:p>
          <a:p>
            <a:pPr>
              <a:lnSpc>
                <a:spcPct val="150000"/>
              </a:lnSpc>
              <a:spcAft>
                <a:spcPts val="1200"/>
              </a:spcAft>
            </a:pPr>
            <a:r>
              <a:rPr lang="en-SG" sz="2000" dirty="0">
                <a:solidFill>
                  <a:srgbClr val="C00000"/>
                </a:solidFill>
                <a:latin typeface="Arial" panose="020B0604020202020204" pitchFamily="34" charset="0"/>
                <a:cs typeface="Arial" panose="020B0604020202020204" pitchFamily="34" charset="0"/>
              </a:rPr>
              <a:t>MOJO </a:t>
            </a:r>
          </a:p>
        </p:txBody>
      </p:sp>
      <p:cxnSp>
        <p:nvCxnSpPr>
          <p:cNvPr id="12" name="Straight Connector 11"/>
          <p:cNvCxnSpPr>
            <a:cxnSpLocks/>
          </p:cNvCxnSpPr>
          <p:nvPr/>
        </p:nvCxnSpPr>
        <p:spPr>
          <a:xfrm>
            <a:off x="4095750" y="2073995"/>
            <a:ext cx="0" cy="22515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Graphic 12"/>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4043" y="5308633"/>
            <a:ext cx="2694140" cy="3212571"/>
          </a:xfrm>
          <a:prstGeom prst="rect">
            <a:avLst/>
          </a:prstGeom>
        </p:spPr>
      </p:pic>
      <p:sp>
        <p:nvSpPr>
          <p:cNvPr id="11" name="TextBox 10"/>
          <p:cNvSpPr txBox="1"/>
          <p:nvPr/>
        </p:nvSpPr>
        <p:spPr>
          <a:xfrm>
            <a:off x="2757740" y="2029774"/>
            <a:ext cx="1177898" cy="2446824"/>
          </a:xfrm>
          <a:prstGeom prst="rect">
            <a:avLst/>
          </a:prstGeom>
          <a:noFill/>
        </p:spPr>
        <p:txBody>
          <a:bodyPr wrap="square" rtlCol="0">
            <a:spAutoFit/>
          </a:bodyPr>
          <a:lstStyle/>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(5 mins)</a:t>
            </a:r>
          </a:p>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(45 mins)</a:t>
            </a:r>
          </a:p>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(35 mins)</a:t>
            </a:r>
          </a:p>
          <a:p>
            <a:pPr>
              <a:lnSpc>
                <a:spcPct val="150000"/>
              </a:lnSpc>
              <a:spcAft>
                <a:spcPts val="1750"/>
              </a:spcAft>
            </a:pPr>
            <a:r>
              <a:rPr lang="en-SG" sz="1600" dirty="0">
                <a:solidFill>
                  <a:schemeClr val="bg1">
                    <a:lumMod val="50000"/>
                  </a:schemeClr>
                </a:solidFill>
                <a:latin typeface="Arial" panose="020B0604020202020204" pitchFamily="34" charset="0"/>
                <a:cs typeface="Arial" panose="020B0604020202020204" pitchFamily="34" charset="0"/>
              </a:rPr>
              <a:t>(5 mins)</a:t>
            </a:r>
            <a:r>
              <a:rPr lang="en-SG"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254475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90D1FFB-E9D8-4A68-BD61-5920F28795BA}"/>
              </a:ext>
            </a:extLst>
          </p:cNvPr>
          <p:cNvSpPr txBox="1">
            <a:spLocks/>
          </p:cNvSpPr>
          <p:nvPr/>
        </p:nvSpPr>
        <p:spPr>
          <a:xfrm>
            <a:off x="1016000" y="439323"/>
            <a:ext cx="10261600" cy="5778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400" b="1" dirty="0">
                <a:latin typeface="Arial" panose="020B0604020202020204" pitchFamily="34" charset="0"/>
                <a:cs typeface="Arial" panose="020B0604020202020204" pitchFamily="34" charset="0"/>
              </a:rPr>
              <a:t>What is Blockchain</a:t>
            </a:r>
            <a:endParaRPr lang="en-US" altLang="en-US" sz="2400" b="1" dirty="0">
              <a:latin typeface="Arial" panose="020B0604020202020204" pitchFamily="34" charset="0"/>
              <a:cs typeface="Arial" panose="020B0604020202020204" pitchFamily="34" charset="0"/>
            </a:endParaRPr>
          </a:p>
        </p:txBody>
      </p:sp>
      <p:graphicFrame>
        <p:nvGraphicFramePr>
          <p:cNvPr id="33" name="Table 32">
            <a:extLst>
              <a:ext uri="{FF2B5EF4-FFF2-40B4-BE49-F238E27FC236}">
                <a16:creationId xmlns:a16="http://schemas.microsoft.com/office/drawing/2014/main" id="{C7F4B970-D937-4977-9B31-10270E14E74A}"/>
              </a:ext>
            </a:extLst>
          </p:cNvPr>
          <p:cNvGraphicFramePr>
            <a:graphicFrameLocks noGrp="1"/>
          </p:cNvGraphicFramePr>
          <p:nvPr>
            <p:extLst/>
          </p:nvPr>
        </p:nvGraphicFramePr>
        <p:xfrm>
          <a:off x="1394736" y="1086417"/>
          <a:ext cx="9402527" cy="5113584"/>
        </p:xfrm>
        <a:graphic>
          <a:graphicData uri="http://schemas.openxmlformats.org/drawingml/2006/table">
            <a:tbl>
              <a:tblPr firstRow="1" bandRow="1">
                <a:tableStyleId>{073A0DAA-6AF3-43AB-8588-CEC1D06C72B9}</a:tableStyleId>
              </a:tblPr>
              <a:tblGrid>
                <a:gridCol w="1042657">
                  <a:extLst>
                    <a:ext uri="{9D8B030D-6E8A-4147-A177-3AD203B41FA5}">
                      <a16:colId xmlns:a16="http://schemas.microsoft.com/office/drawing/2014/main" val="824532168"/>
                    </a:ext>
                  </a:extLst>
                </a:gridCol>
                <a:gridCol w="8359870">
                  <a:extLst>
                    <a:ext uri="{9D8B030D-6E8A-4147-A177-3AD203B41FA5}">
                      <a16:colId xmlns:a16="http://schemas.microsoft.com/office/drawing/2014/main" val="3884866357"/>
                    </a:ext>
                  </a:extLst>
                </a:gridCol>
              </a:tblGrid>
              <a:tr h="852264">
                <a:tc>
                  <a:txBody>
                    <a:bodyPr/>
                    <a:lstStyle/>
                    <a:p>
                      <a:endParaRPr lang="en-US"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latin typeface="+mn-lt"/>
                        </a:rPr>
                        <a:t>Blockchain is a type of </a:t>
                      </a:r>
                      <a:r>
                        <a:rPr lang="en-US" b="1" dirty="0">
                          <a:solidFill>
                            <a:schemeClr val="tx1"/>
                          </a:solidFill>
                          <a:latin typeface="+mn-lt"/>
                        </a:rPr>
                        <a:t>distributed database </a:t>
                      </a:r>
                      <a:r>
                        <a:rPr lang="en-US" b="0" dirty="0">
                          <a:solidFill>
                            <a:schemeClr val="tx1"/>
                          </a:solidFill>
                          <a:latin typeface="+mn-lt"/>
                        </a:rPr>
                        <a:t>system that maintains exact copies of data across a network of computers (nodes) without the need for a database master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9142304"/>
                  </a:ext>
                </a:extLst>
              </a:tr>
              <a:tr h="852264">
                <a:tc>
                  <a:txBody>
                    <a:bodyPr/>
                    <a:lstStyle/>
                    <a:p>
                      <a:endParaRPr lang="en-US" b="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solidFill>
                            <a:schemeClr val="tx1"/>
                          </a:solidFill>
                          <a:latin typeface="+mn-lt"/>
                        </a:rPr>
                        <a:t>Cryptography</a:t>
                      </a:r>
                      <a:r>
                        <a:rPr lang="en-US" b="0" dirty="0">
                          <a:solidFill>
                            <a:schemeClr val="tx1"/>
                          </a:solidFill>
                          <a:latin typeface="+mn-lt"/>
                        </a:rPr>
                        <a:t> is used to ensure that copies across the network are identical and enforced specific </a:t>
                      </a:r>
                      <a:r>
                        <a:rPr lang="en-US" b="1" dirty="0">
                          <a:solidFill>
                            <a:schemeClr val="tx1"/>
                          </a:solidFill>
                          <a:latin typeface="+mn-lt"/>
                        </a:rPr>
                        <a:t>access permission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9229737"/>
                  </a:ext>
                </a:extLst>
              </a:tr>
              <a:tr h="852264">
                <a:tc>
                  <a:txBody>
                    <a:bodyPr/>
                    <a:lstStyle/>
                    <a:p>
                      <a:endParaRPr lang="en-US"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latin typeface="+mn-lt"/>
                        </a:rPr>
                        <a:t>Transaction represent a </a:t>
                      </a:r>
                      <a:r>
                        <a:rPr lang="en-US" b="1" dirty="0">
                          <a:solidFill>
                            <a:schemeClr val="tx1"/>
                          </a:solidFill>
                          <a:latin typeface="+mn-lt"/>
                        </a:rPr>
                        <a:t>transfer of information </a:t>
                      </a:r>
                      <a:r>
                        <a:rPr lang="en-US" b="0" dirty="0">
                          <a:solidFill>
                            <a:schemeClr val="tx1"/>
                          </a:solidFill>
                          <a:latin typeface="+mn-lt"/>
                        </a:rPr>
                        <a:t>between two or more addresses within the network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892890"/>
                  </a:ext>
                </a:extLst>
              </a:tr>
              <a:tr h="852264">
                <a:tc>
                  <a:txBody>
                    <a:bodyPr/>
                    <a:lstStyle/>
                    <a:p>
                      <a:endParaRPr lang="en-US" b="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latin typeface="+mn-lt"/>
                        </a:rPr>
                        <a:t>There are different models for how transactions are validated and </a:t>
                      </a:r>
                      <a:r>
                        <a:rPr lang="en-US" b="1" dirty="0">
                          <a:solidFill>
                            <a:schemeClr val="tx1"/>
                          </a:solidFill>
                          <a:latin typeface="+mn-lt"/>
                        </a:rPr>
                        <a:t>consensus</a:t>
                      </a:r>
                      <a:r>
                        <a:rPr lang="en-US" b="0" dirty="0">
                          <a:solidFill>
                            <a:schemeClr val="tx1"/>
                          </a:solidFill>
                          <a:latin typeface="+mn-lt"/>
                        </a:rPr>
                        <a:t> between nodes is achieved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4935628"/>
                  </a:ext>
                </a:extLst>
              </a:tr>
              <a:tr h="852264">
                <a:tc>
                  <a:txBody>
                    <a:bodyPr/>
                    <a:lstStyle/>
                    <a:p>
                      <a:endParaRPr lang="en-US" b="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latin typeface="+mn-lt"/>
                        </a:rPr>
                        <a:t>Blockchain can either be implemented as </a:t>
                      </a:r>
                      <a:r>
                        <a:rPr lang="en-US" b="1" dirty="0">
                          <a:solidFill>
                            <a:schemeClr val="tx1"/>
                          </a:solidFill>
                          <a:latin typeface="+mn-lt"/>
                        </a:rPr>
                        <a:t>public, private or hybrid </a:t>
                      </a:r>
                      <a:r>
                        <a:rPr lang="en-US" b="0" dirty="0">
                          <a:solidFill>
                            <a:schemeClr val="tx1"/>
                          </a:solidFill>
                          <a:latin typeface="+mn-lt"/>
                        </a:rPr>
                        <a:t>solutions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6610276"/>
                  </a:ext>
                </a:extLst>
              </a:tr>
              <a:tr h="852264">
                <a:tc>
                  <a:txBody>
                    <a:bodyPr/>
                    <a:lstStyle/>
                    <a:p>
                      <a:endParaRPr lang="en-US" b="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solidFill>
                            <a:schemeClr val="tx1"/>
                          </a:solidFill>
                          <a:latin typeface="+mn-lt"/>
                        </a:rPr>
                        <a:t>Smart contracts </a:t>
                      </a:r>
                      <a:r>
                        <a:rPr lang="en-US" b="0" dirty="0">
                          <a:solidFill>
                            <a:schemeClr val="tx1"/>
                          </a:solidFill>
                          <a:latin typeface="+mn-lt"/>
                        </a:rPr>
                        <a:t>are computer protocols that facilitate, </a:t>
                      </a:r>
                      <a:r>
                        <a:rPr lang="en-US" b="1" dirty="0">
                          <a:solidFill>
                            <a:schemeClr val="tx1"/>
                          </a:solidFill>
                          <a:latin typeface="+mn-lt"/>
                        </a:rPr>
                        <a:t>verify, execute and enforce </a:t>
                      </a:r>
                      <a:r>
                        <a:rPr lang="en-US" b="0" dirty="0">
                          <a:solidFill>
                            <a:schemeClr val="tx1"/>
                          </a:solidFill>
                          <a:latin typeface="+mn-lt"/>
                        </a:rPr>
                        <a:t>the terms of a </a:t>
                      </a:r>
                      <a:r>
                        <a:rPr lang="en-US" b="1" dirty="0">
                          <a:solidFill>
                            <a:schemeClr val="tx1"/>
                          </a:solidFill>
                          <a:latin typeface="+mn-lt"/>
                        </a:rPr>
                        <a:t>commercial agreement </a:t>
                      </a:r>
                      <a:r>
                        <a:rPr lang="en-US" b="0" dirty="0">
                          <a:solidFill>
                            <a:schemeClr val="tx1"/>
                          </a:solidFill>
                          <a:latin typeface="+mn-lt"/>
                        </a:rPr>
                        <a:t>with the ability to execute and move value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464577"/>
                  </a:ext>
                </a:extLst>
              </a:tr>
            </a:tbl>
          </a:graphicData>
        </a:graphic>
      </p:graphicFrame>
      <p:sp>
        <p:nvSpPr>
          <p:cNvPr id="34" name="TextBox 33">
            <a:extLst>
              <a:ext uri="{FF2B5EF4-FFF2-40B4-BE49-F238E27FC236}">
                <a16:creationId xmlns:a16="http://schemas.microsoft.com/office/drawing/2014/main" id="{EE2B9B06-600F-4F88-97F8-E0AE11549358}"/>
              </a:ext>
            </a:extLst>
          </p:cNvPr>
          <p:cNvSpPr txBox="1"/>
          <p:nvPr/>
        </p:nvSpPr>
        <p:spPr>
          <a:xfrm>
            <a:off x="525117" y="6392239"/>
            <a:ext cx="1323504" cy="276999"/>
          </a:xfrm>
          <a:prstGeom prst="rect">
            <a:avLst/>
          </a:prstGeom>
          <a:noFill/>
        </p:spPr>
        <p:txBody>
          <a:bodyPr wrap="none" rtlCol="0">
            <a:spAutoFit/>
          </a:bodyPr>
          <a:lstStyle/>
          <a:p>
            <a:r>
              <a:rPr lang="en-US" sz="1200" dirty="0"/>
              <a:t>Source: Accenture</a:t>
            </a:r>
          </a:p>
        </p:txBody>
      </p:sp>
      <p:grpSp>
        <p:nvGrpSpPr>
          <p:cNvPr id="35" name="Group 34">
            <a:extLst>
              <a:ext uri="{FF2B5EF4-FFF2-40B4-BE49-F238E27FC236}">
                <a16:creationId xmlns:a16="http://schemas.microsoft.com/office/drawing/2014/main" id="{71D41138-8987-4736-9847-98553199B6F9}"/>
              </a:ext>
            </a:extLst>
          </p:cNvPr>
          <p:cNvGrpSpPr/>
          <p:nvPr/>
        </p:nvGrpSpPr>
        <p:grpSpPr>
          <a:xfrm>
            <a:off x="1422868" y="4586226"/>
            <a:ext cx="648432" cy="670878"/>
            <a:chOff x="1560678" y="4469201"/>
            <a:chExt cx="1244308" cy="1190194"/>
          </a:xfrm>
        </p:grpSpPr>
        <p:sp>
          <p:nvSpPr>
            <p:cNvPr id="36" name="Oval 35">
              <a:extLst>
                <a:ext uri="{FF2B5EF4-FFF2-40B4-BE49-F238E27FC236}">
                  <a16:creationId xmlns:a16="http://schemas.microsoft.com/office/drawing/2014/main" id="{ED675FEE-FFD7-4CA0-9789-E6CB97B36F42}"/>
                </a:ext>
              </a:extLst>
            </p:cNvPr>
            <p:cNvSpPr/>
            <p:nvPr/>
          </p:nvSpPr>
          <p:spPr bwMode="auto">
            <a:xfrm>
              <a:off x="1560678" y="4469201"/>
              <a:ext cx="1244308" cy="1190194"/>
            </a:xfrm>
            <a:prstGeom prst="ellips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nvGrpSpPr>
            <p:cNvPr id="37" name="Group 36">
              <a:extLst>
                <a:ext uri="{FF2B5EF4-FFF2-40B4-BE49-F238E27FC236}">
                  <a16:creationId xmlns:a16="http://schemas.microsoft.com/office/drawing/2014/main" id="{9E7F260C-3521-488A-8731-A5D51651544C}"/>
                </a:ext>
              </a:extLst>
            </p:cNvPr>
            <p:cNvGrpSpPr/>
            <p:nvPr/>
          </p:nvGrpSpPr>
          <p:grpSpPr>
            <a:xfrm>
              <a:off x="1901724" y="4810247"/>
              <a:ext cx="580677" cy="555424"/>
              <a:chOff x="6015106" y="4103790"/>
              <a:chExt cx="1020115" cy="1014695"/>
            </a:xfrm>
          </p:grpSpPr>
          <p:pic>
            <p:nvPicPr>
              <p:cNvPr id="38" name="Picture 8" descr="https://d30y9cdsu7xlg0.cloudfront.net/png/960290-200.png">
                <a:extLst>
                  <a:ext uri="{FF2B5EF4-FFF2-40B4-BE49-F238E27FC236}">
                    <a16:creationId xmlns:a16="http://schemas.microsoft.com/office/drawing/2014/main" id="{7B7F7726-A113-487B-9A70-6792B17B25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2800" y="438696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https://d30y9cdsu7xlg0.cloudfront.net/png/960290-200.png">
                <a:extLst>
                  <a:ext uri="{FF2B5EF4-FFF2-40B4-BE49-F238E27FC236}">
                    <a16:creationId xmlns:a16="http://schemas.microsoft.com/office/drawing/2014/main" id="{F071C79B-785F-40A5-ACA0-DB15460AD4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5106" y="410379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https://d30y9cdsu7xlg0.cloudfront.net/png/960290-200.png">
                <a:extLst>
                  <a:ext uri="{FF2B5EF4-FFF2-40B4-BE49-F238E27FC236}">
                    <a16:creationId xmlns:a16="http://schemas.microsoft.com/office/drawing/2014/main" id="{D643B217-D217-4E03-B74C-AC311EB425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0901" y="4103790"/>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https://d30y9cdsu7xlg0.cloudfront.net/png/960290-200.png">
                <a:extLst>
                  <a:ext uri="{FF2B5EF4-FFF2-40B4-BE49-F238E27FC236}">
                    <a16:creationId xmlns:a16="http://schemas.microsoft.com/office/drawing/2014/main" id="{527E5C4A-0AA7-4918-A9B1-22360D3A51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0901" y="484416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https://d30y9cdsu7xlg0.cloudfront.net/png/960290-200.png">
                <a:extLst>
                  <a:ext uri="{FF2B5EF4-FFF2-40B4-BE49-F238E27FC236}">
                    <a16:creationId xmlns:a16="http://schemas.microsoft.com/office/drawing/2014/main" id="{3140E75D-65C8-4F5C-A795-1EA612D683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5106" y="4844165"/>
                <a:ext cx="274320" cy="274320"/>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AAC88970-7B05-407F-BD31-2D6E6B2C3B9F}"/>
                  </a:ext>
                </a:extLst>
              </p:cNvPr>
              <p:cNvCxnSpPr>
                <a:stCxn id="40" idx="1"/>
                <a:endCxn id="38" idx="3"/>
              </p:cNvCxnSpPr>
              <p:nvPr/>
            </p:nvCxnSpPr>
            <p:spPr bwMode="auto">
              <a:xfrm flipH="1">
                <a:off x="6740000" y="4240950"/>
                <a:ext cx="20901" cy="37461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33E98A8D-ABEA-4E67-95E2-0905B82BCE97}"/>
                  </a:ext>
                </a:extLst>
              </p:cNvPr>
              <p:cNvCxnSpPr>
                <a:stCxn id="39" idx="2"/>
                <a:endCxn id="38" idx="1"/>
              </p:cNvCxnSpPr>
              <p:nvPr/>
            </p:nvCxnSpPr>
            <p:spPr bwMode="auto">
              <a:xfrm>
                <a:off x="6152266" y="4378110"/>
                <a:ext cx="130534" cy="237455"/>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9F9421E9-3176-434F-9278-2F880C79FDF7}"/>
                  </a:ext>
                </a:extLst>
              </p:cNvPr>
              <p:cNvCxnSpPr>
                <a:stCxn id="42" idx="3"/>
                <a:endCxn id="38" idx="2"/>
              </p:cNvCxnSpPr>
              <p:nvPr/>
            </p:nvCxnSpPr>
            <p:spPr bwMode="auto">
              <a:xfrm flipV="1">
                <a:off x="6289426" y="4844165"/>
                <a:ext cx="221974" cy="13716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7D573C9A-E671-441B-A246-12169572AB98}"/>
                  </a:ext>
                </a:extLst>
              </p:cNvPr>
              <p:cNvCxnSpPr>
                <a:stCxn id="41" idx="0"/>
                <a:endCxn id="38" idx="3"/>
              </p:cNvCxnSpPr>
              <p:nvPr/>
            </p:nvCxnSpPr>
            <p:spPr bwMode="auto">
              <a:xfrm flipH="1" flipV="1">
                <a:off x="6740000" y="4615565"/>
                <a:ext cx="158061" cy="22860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47" name="Group 46">
            <a:extLst>
              <a:ext uri="{FF2B5EF4-FFF2-40B4-BE49-F238E27FC236}">
                <a16:creationId xmlns:a16="http://schemas.microsoft.com/office/drawing/2014/main" id="{DB814590-2B3A-4AF8-AD42-42971765C10B}"/>
              </a:ext>
            </a:extLst>
          </p:cNvPr>
          <p:cNvGrpSpPr/>
          <p:nvPr/>
        </p:nvGrpSpPr>
        <p:grpSpPr>
          <a:xfrm>
            <a:off x="1423595" y="2037932"/>
            <a:ext cx="648432" cy="670879"/>
            <a:chOff x="1560678" y="2896095"/>
            <a:chExt cx="1244308" cy="1190194"/>
          </a:xfrm>
        </p:grpSpPr>
        <p:pic>
          <p:nvPicPr>
            <p:cNvPr id="48" name="Picture 6" descr="https://d30y9cdsu7xlg0.cloudfront.net/png/960898-200.png">
              <a:extLst>
                <a:ext uri="{FF2B5EF4-FFF2-40B4-BE49-F238E27FC236}">
                  <a16:creationId xmlns:a16="http://schemas.microsoft.com/office/drawing/2014/main" id="{C16136B6-F2ED-4B03-9658-56A9D527E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921" y="3099981"/>
              <a:ext cx="829539" cy="829539"/>
            </a:xfrm>
            <a:prstGeom prst="rect">
              <a:avLst/>
            </a:prstGeom>
            <a:noFill/>
            <a:extLst>
              <a:ext uri="{909E8E84-426E-40DD-AFC4-6F175D3DCCD1}">
                <a14:hiddenFill xmlns:a14="http://schemas.microsoft.com/office/drawing/2010/main">
                  <a:solidFill>
                    <a:srgbClr val="FFFFFF"/>
                  </a:solidFill>
                </a14:hiddenFill>
              </a:ext>
            </a:extLst>
          </p:spPr>
        </p:pic>
        <p:sp>
          <p:nvSpPr>
            <p:cNvPr id="49" name="Oval 48">
              <a:extLst>
                <a:ext uri="{FF2B5EF4-FFF2-40B4-BE49-F238E27FC236}">
                  <a16:creationId xmlns:a16="http://schemas.microsoft.com/office/drawing/2014/main" id="{6C2C17F3-A974-4021-9178-E2917708AFD8}"/>
                </a:ext>
              </a:extLst>
            </p:cNvPr>
            <p:cNvSpPr/>
            <p:nvPr/>
          </p:nvSpPr>
          <p:spPr bwMode="auto">
            <a:xfrm>
              <a:off x="1560678" y="2896095"/>
              <a:ext cx="1244308" cy="1190194"/>
            </a:xfrm>
            <a:prstGeom prst="ellips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sp>
        <p:nvSpPr>
          <p:cNvPr id="52" name="Oval 51">
            <a:extLst>
              <a:ext uri="{FF2B5EF4-FFF2-40B4-BE49-F238E27FC236}">
                <a16:creationId xmlns:a16="http://schemas.microsoft.com/office/drawing/2014/main" id="{C6591E8C-ACAA-4A90-A29B-D723F59C6FB5}"/>
              </a:ext>
            </a:extLst>
          </p:cNvPr>
          <p:cNvSpPr/>
          <p:nvPr/>
        </p:nvSpPr>
        <p:spPr bwMode="auto">
          <a:xfrm>
            <a:off x="1422868" y="1181174"/>
            <a:ext cx="653669" cy="670879"/>
          </a:xfrm>
          <a:prstGeom prst="ellips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3" name="Oval 52">
            <a:extLst>
              <a:ext uri="{FF2B5EF4-FFF2-40B4-BE49-F238E27FC236}">
                <a16:creationId xmlns:a16="http://schemas.microsoft.com/office/drawing/2014/main" id="{E87D1CA7-93A1-40B8-918C-D481DFAB5A5B}"/>
              </a:ext>
            </a:extLst>
          </p:cNvPr>
          <p:cNvSpPr/>
          <p:nvPr/>
        </p:nvSpPr>
        <p:spPr bwMode="auto">
          <a:xfrm>
            <a:off x="1428662" y="2895625"/>
            <a:ext cx="653669" cy="670879"/>
          </a:xfrm>
          <a:prstGeom prst="ellips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4" name="Oval 53">
            <a:extLst>
              <a:ext uri="{FF2B5EF4-FFF2-40B4-BE49-F238E27FC236}">
                <a16:creationId xmlns:a16="http://schemas.microsoft.com/office/drawing/2014/main" id="{C4D8107D-D9FF-47D9-94B2-7D8EC6AA2F48}"/>
              </a:ext>
            </a:extLst>
          </p:cNvPr>
          <p:cNvSpPr/>
          <p:nvPr/>
        </p:nvSpPr>
        <p:spPr bwMode="auto">
          <a:xfrm>
            <a:off x="1422868" y="3725369"/>
            <a:ext cx="653669" cy="670879"/>
          </a:xfrm>
          <a:prstGeom prst="ellips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55" name="Oval 54">
            <a:extLst>
              <a:ext uri="{FF2B5EF4-FFF2-40B4-BE49-F238E27FC236}">
                <a16:creationId xmlns:a16="http://schemas.microsoft.com/office/drawing/2014/main" id="{654DE85F-E469-4086-9DB2-F99323ED8CAC}"/>
              </a:ext>
            </a:extLst>
          </p:cNvPr>
          <p:cNvSpPr/>
          <p:nvPr/>
        </p:nvSpPr>
        <p:spPr bwMode="auto">
          <a:xfrm>
            <a:off x="1422868" y="5440756"/>
            <a:ext cx="653669" cy="670879"/>
          </a:xfrm>
          <a:prstGeom prst="ellipse">
            <a:avLst/>
          </a:prstGeom>
          <a:noFill/>
          <a:ln w="571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56" name="Picture 55">
            <a:extLst>
              <a:ext uri="{FF2B5EF4-FFF2-40B4-BE49-F238E27FC236}">
                <a16:creationId xmlns:a16="http://schemas.microsoft.com/office/drawing/2014/main" id="{CDF27754-D6C4-41A9-ACC3-B86CECFF5A24}"/>
              </a:ext>
            </a:extLst>
          </p:cNvPr>
          <p:cNvPicPr>
            <a:picLocks noChangeAspect="1"/>
          </p:cNvPicPr>
          <p:nvPr/>
        </p:nvPicPr>
        <p:blipFill>
          <a:blip r:embed="rId6"/>
          <a:stretch>
            <a:fillRect/>
          </a:stretch>
        </p:blipFill>
        <p:spPr>
          <a:xfrm>
            <a:off x="1607317" y="3021172"/>
            <a:ext cx="280988" cy="409576"/>
          </a:xfrm>
          <a:prstGeom prst="rect">
            <a:avLst/>
          </a:prstGeom>
        </p:spPr>
      </p:pic>
      <p:pic>
        <p:nvPicPr>
          <p:cNvPr id="57" name="Picture 56">
            <a:extLst>
              <a:ext uri="{FF2B5EF4-FFF2-40B4-BE49-F238E27FC236}">
                <a16:creationId xmlns:a16="http://schemas.microsoft.com/office/drawing/2014/main" id="{F509895C-243C-45F7-BD4A-669003EB408F}"/>
              </a:ext>
            </a:extLst>
          </p:cNvPr>
          <p:cNvPicPr>
            <a:picLocks noChangeAspect="1"/>
          </p:cNvPicPr>
          <p:nvPr/>
        </p:nvPicPr>
        <p:blipFill>
          <a:blip r:embed="rId7"/>
          <a:stretch>
            <a:fillRect/>
          </a:stretch>
        </p:blipFill>
        <p:spPr>
          <a:xfrm>
            <a:off x="1564466" y="3923734"/>
            <a:ext cx="365235" cy="278077"/>
          </a:xfrm>
          <a:prstGeom prst="rect">
            <a:avLst/>
          </a:prstGeom>
        </p:spPr>
      </p:pic>
      <p:pic>
        <p:nvPicPr>
          <p:cNvPr id="58" name="Picture 57">
            <a:extLst>
              <a:ext uri="{FF2B5EF4-FFF2-40B4-BE49-F238E27FC236}">
                <a16:creationId xmlns:a16="http://schemas.microsoft.com/office/drawing/2014/main" id="{017EBBFF-F2DF-4FE9-B352-5674B1D245DF}"/>
              </a:ext>
            </a:extLst>
          </p:cNvPr>
          <p:cNvPicPr>
            <a:picLocks noChangeAspect="1"/>
          </p:cNvPicPr>
          <p:nvPr/>
        </p:nvPicPr>
        <p:blipFill>
          <a:blip r:embed="rId8"/>
          <a:stretch>
            <a:fillRect/>
          </a:stretch>
        </p:blipFill>
        <p:spPr>
          <a:xfrm>
            <a:off x="1564466" y="5606897"/>
            <a:ext cx="414338" cy="342900"/>
          </a:xfrm>
          <a:prstGeom prst="rect">
            <a:avLst/>
          </a:prstGeom>
        </p:spPr>
      </p:pic>
      <p:pic>
        <p:nvPicPr>
          <p:cNvPr id="59" name="Picture 58">
            <a:extLst>
              <a:ext uri="{FF2B5EF4-FFF2-40B4-BE49-F238E27FC236}">
                <a16:creationId xmlns:a16="http://schemas.microsoft.com/office/drawing/2014/main" id="{604EB4A6-496D-4005-AA2C-4B9D9A887439}"/>
              </a:ext>
            </a:extLst>
          </p:cNvPr>
          <p:cNvPicPr>
            <a:picLocks noChangeAspect="1"/>
          </p:cNvPicPr>
          <p:nvPr/>
        </p:nvPicPr>
        <p:blipFill>
          <a:blip r:embed="rId9"/>
          <a:stretch>
            <a:fillRect/>
          </a:stretch>
        </p:blipFill>
        <p:spPr>
          <a:xfrm>
            <a:off x="1604154" y="1297140"/>
            <a:ext cx="306241" cy="438945"/>
          </a:xfrm>
          <a:prstGeom prst="rect">
            <a:avLst/>
          </a:prstGeom>
        </p:spPr>
      </p:pic>
      <p:pic>
        <p:nvPicPr>
          <p:cNvPr id="28" name="Graphic 27">
            <a:extLst>
              <a:ext uri="{FF2B5EF4-FFF2-40B4-BE49-F238E27FC236}">
                <a16:creationId xmlns:a16="http://schemas.microsoft.com/office/drawing/2014/main" id="{7040D552-D453-41DB-94E4-10107A35DAAC}"/>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585882" y="270442"/>
            <a:ext cx="374290" cy="798965"/>
          </a:xfrm>
          <a:prstGeom prst="rect">
            <a:avLst/>
          </a:prstGeom>
        </p:spPr>
      </p:pic>
      <p:sp>
        <p:nvSpPr>
          <p:cNvPr id="2" name="Slide Number Placeholder 1">
            <a:extLst>
              <a:ext uri="{FF2B5EF4-FFF2-40B4-BE49-F238E27FC236}">
                <a16:creationId xmlns:a16="http://schemas.microsoft.com/office/drawing/2014/main" id="{1F874ECC-E73A-488A-8D2E-C60B2D24B5D7}"/>
              </a:ext>
            </a:extLst>
          </p:cNvPr>
          <p:cNvSpPr>
            <a:spLocks noGrp="1"/>
          </p:cNvSpPr>
          <p:nvPr>
            <p:ph type="sldNum" sz="quarter" idx="12"/>
          </p:nvPr>
        </p:nvSpPr>
        <p:spPr/>
        <p:txBody>
          <a:bodyPr/>
          <a:lstStyle/>
          <a:p>
            <a:fld id="{81851D2D-A5E3-1B4D-8AB7-15D26B299769}" type="slidenum">
              <a:rPr lang="en-US" smtClean="0"/>
              <a:t>7</a:t>
            </a:fld>
            <a:endParaRPr lang="en-US"/>
          </a:p>
        </p:txBody>
      </p:sp>
    </p:spTree>
    <p:extLst>
      <p:ext uri="{BB962C8B-B14F-4D97-AF65-F5344CB8AC3E}">
        <p14:creationId xmlns:p14="http://schemas.microsoft.com/office/powerpoint/2010/main" val="78215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41BB-8D11-45A7-884C-02179B706ECE}"/>
              </a:ext>
            </a:extLst>
          </p:cNvPr>
          <p:cNvSpPr txBox="1">
            <a:spLocks/>
          </p:cNvSpPr>
          <p:nvPr/>
        </p:nvSpPr>
        <p:spPr>
          <a:xfrm>
            <a:off x="1015999" y="246870"/>
            <a:ext cx="11001829" cy="5778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tLang="en-US" sz="2400" b="1" dirty="0">
                <a:latin typeface="Arial" panose="020B0604020202020204" pitchFamily="34" charset="0"/>
                <a:cs typeface="Arial" panose="020B0604020202020204" pitchFamily="34" charset="0"/>
              </a:rPr>
              <a:t>In the market, there are a number of blockchain software companies without an obvious leader.</a:t>
            </a:r>
            <a:endParaRPr lang="en-US" altLang="en-US" sz="2400" b="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D6687267-A97D-4458-8998-A867E64C476D}"/>
              </a:ext>
            </a:extLst>
          </p:cNvPr>
          <p:cNvGraphicFramePr>
            <a:graphicFrameLocks noGrp="1"/>
          </p:cNvGraphicFramePr>
          <p:nvPr>
            <p:extLst>
              <p:ext uri="{D42A27DB-BD31-4B8C-83A1-F6EECF244321}">
                <p14:modId xmlns:p14="http://schemas.microsoft.com/office/powerpoint/2010/main" val="3106934539"/>
              </p:ext>
            </p:extLst>
          </p:nvPr>
        </p:nvGraphicFramePr>
        <p:xfrm>
          <a:off x="269874" y="1062248"/>
          <a:ext cx="11701146" cy="5769082"/>
        </p:xfrm>
        <a:graphic>
          <a:graphicData uri="http://schemas.openxmlformats.org/drawingml/2006/table">
            <a:tbl>
              <a:tblPr firstRow="1" bandRow="1">
                <a:tableStyleId>{7E9639D4-E3E2-4D34-9284-5A2195B3D0D7}</a:tableStyleId>
              </a:tblPr>
              <a:tblGrid>
                <a:gridCol w="1542456">
                  <a:extLst>
                    <a:ext uri="{9D8B030D-6E8A-4147-A177-3AD203B41FA5}">
                      <a16:colId xmlns:a16="http://schemas.microsoft.com/office/drawing/2014/main" val="598904630"/>
                    </a:ext>
                  </a:extLst>
                </a:gridCol>
                <a:gridCol w="2063350">
                  <a:extLst>
                    <a:ext uri="{9D8B030D-6E8A-4147-A177-3AD203B41FA5}">
                      <a16:colId xmlns:a16="http://schemas.microsoft.com/office/drawing/2014/main" val="1026723197"/>
                    </a:ext>
                  </a:extLst>
                </a:gridCol>
                <a:gridCol w="2244767">
                  <a:extLst>
                    <a:ext uri="{9D8B030D-6E8A-4147-A177-3AD203B41FA5}">
                      <a16:colId xmlns:a16="http://schemas.microsoft.com/office/drawing/2014/main" val="447538636"/>
                    </a:ext>
                  </a:extLst>
                </a:gridCol>
                <a:gridCol w="1950191">
                  <a:extLst>
                    <a:ext uri="{9D8B030D-6E8A-4147-A177-3AD203B41FA5}">
                      <a16:colId xmlns:a16="http://schemas.microsoft.com/office/drawing/2014/main" val="3492173392"/>
                    </a:ext>
                  </a:extLst>
                </a:gridCol>
                <a:gridCol w="1837352">
                  <a:extLst>
                    <a:ext uri="{9D8B030D-6E8A-4147-A177-3AD203B41FA5}">
                      <a16:colId xmlns:a16="http://schemas.microsoft.com/office/drawing/2014/main" val="3643720593"/>
                    </a:ext>
                  </a:extLst>
                </a:gridCol>
                <a:gridCol w="2063030">
                  <a:extLst>
                    <a:ext uri="{9D8B030D-6E8A-4147-A177-3AD203B41FA5}">
                      <a16:colId xmlns:a16="http://schemas.microsoft.com/office/drawing/2014/main" val="1146352368"/>
                    </a:ext>
                  </a:extLst>
                </a:gridCol>
              </a:tblGrid>
              <a:tr h="692393">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2221844"/>
                  </a:ext>
                </a:extLst>
              </a:tr>
              <a:tr h="0">
                <a:tc>
                  <a:txBody>
                    <a:bodyPr/>
                    <a:lstStyle/>
                    <a:p>
                      <a:r>
                        <a:rPr lang="en-US" sz="1200" b="1" dirty="0"/>
                        <a:t>Description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Specialized distributed ledger platform for financial industry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Modular blockchain platform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effectLst/>
                        </a:rPr>
                        <a:t>Enterprise-focused version of </a:t>
                      </a:r>
                      <a:r>
                        <a:rPr lang="en-US" sz="1200" u="none" kern="1200" dirty="0">
                          <a:effectLst/>
                        </a:rPr>
                        <a:t>Ethereum</a:t>
                      </a:r>
                      <a:r>
                        <a:rPr lang="en-US" sz="1200" kern="1200" dirty="0">
                          <a:effectLst/>
                        </a:rPr>
                        <a:t>.</a:t>
                      </a:r>
                      <a:endParaRPr lang="en-US" sz="1200"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t>Payments Blockchain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Data structure and consensus algorithm that is fast, secure, and fair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2461805"/>
                  </a:ext>
                </a:extLst>
              </a:tr>
              <a:tr h="0">
                <a:tc>
                  <a:txBody>
                    <a:bodyPr/>
                    <a:lstStyle/>
                    <a:p>
                      <a:r>
                        <a:rPr lang="en-US" sz="1200" b="1" dirty="0"/>
                        <a:t>Consortium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R3 (Company) - Consortium of 70 Financial Inst.)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Linux foundation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Quorum developers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Ripple Labs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Hashgraph Council (Up to 39 Businesses and Organizations)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5450623"/>
                  </a:ext>
                </a:extLst>
              </a:tr>
              <a:tr h="0">
                <a:tc>
                  <a:txBody>
                    <a:bodyPr/>
                    <a:lstStyle/>
                    <a:p>
                      <a:r>
                        <a:rPr lang="en-US" sz="1200" b="1" dirty="0"/>
                        <a:t>Information Privacy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Private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t>Public, Private, Hybrid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t>Private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a:t>Public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Public, Private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0129500"/>
                  </a:ext>
                </a:extLst>
              </a:tr>
              <a:tr h="687569">
                <a:tc>
                  <a:txBody>
                    <a:bodyPr/>
                    <a:lstStyle/>
                    <a:p>
                      <a:r>
                        <a:rPr lang="en-US" sz="1200" b="1" dirty="0"/>
                        <a:t>Consensus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Specific and uses </a:t>
                      </a:r>
                      <a:r>
                        <a:rPr lang="en-US" sz="1200" kern="1200" dirty="0">
                          <a:solidFill>
                            <a:schemeClr val="tx1"/>
                          </a:solidFill>
                          <a:latin typeface="+mn-lt"/>
                          <a:ea typeface="+mn-ea"/>
                          <a:cs typeface="+mn-cs"/>
                        </a:rPr>
                        <a:t>Notary</a:t>
                      </a:r>
                      <a:r>
                        <a:rPr lang="en-US" sz="1200" dirty="0"/>
                        <a:t> nodes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kern="1200" dirty="0">
                          <a:solidFill>
                            <a:schemeClr val="tx1"/>
                          </a:solidFill>
                          <a:latin typeface="+mn-lt"/>
                          <a:ea typeface="+mn-ea"/>
                          <a:cs typeface="+mn-cs"/>
                        </a:rPr>
                        <a:t>Configurable consensus model (e.g. NOOPS or PBFT)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Configurable consensus model (e.g. RAFT)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dirty="0"/>
                        <a:t>Ripple Protocol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Specific and uses Virtual Voting Consensus model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6493889"/>
                  </a:ext>
                </a:extLst>
              </a:tr>
              <a:tr h="0">
                <a:tc>
                  <a:txBody>
                    <a:bodyPr/>
                    <a:lstStyle/>
                    <a:p>
                      <a:r>
                        <a:rPr lang="en-US" sz="1200" b="1" kern="1200" dirty="0">
                          <a:solidFill>
                            <a:schemeClr val="tx1"/>
                          </a:solidFill>
                          <a:latin typeface="+mn-lt"/>
                          <a:ea typeface="+mn-ea"/>
                          <a:cs typeface="+mn-cs"/>
                        </a:rPr>
                        <a:t>Smart contracts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kern="1200" dirty="0">
                          <a:solidFill>
                            <a:schemeClr val="tx1"/>
                          </a:solidFill>
                          <a:latin typeface="+mn-lt"/>
                          <a:ea typeface="+mn-ea"/>
                          <a:cs typeface="+mn-cs"/>
                        </a:rPr>
                        <a:t>Smart contract code written in Kotlin or Java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defTabSz="914400" rtl="0" eaLnBrk="1" latinLnBrk="0" hangingPunct="1">
                        <a:buFont typeface="Wingdings" panose="05000000000000000000" pitchFamily="2" charset="2"/>
                        <a:buChar char="§"/>
                      </a:pPr>
                      <a:r>
                        <a:rPr lang="en-US" sz="1200" kern="1200" dirty="0">
                          <a:solidFill>
                            <a:schemeClr val="tx1"/>
                          </a:solidFill>
                          <a:latin typeface="+mn-lt"/>
                          <a:ea typeface="+mn-ea"/>
                          <a:cs typeface="+mn-cs"/>
                        </a:rPr>
                        <a:t>Smart contract code (e.g., Go, Java)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kern="1200" dirty="0">
                          <a:solidFill>
                            <a:schemeClr val="tx1"/>
                          </a:solidFill>
                          <a:latin typeface="+mn-lt"/>
                          <a:ea typeface="+mn-ea"/>
                          <a:cs typeface="+mn-cs"/>
                        </a:rPr>
                        <a:t>Smart contract code (Solidity)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Wingdings" panose="05000000000000000000" pitchFamily="2" charset="2"/>
                        <a:buNone/>
                      </a:pPr>
                      <a:endParaRPr lang="en-US" sz="12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defTabSz="914400" rtl="0" eaLnBrk="1" latinLnBrk="0" hangingPunct="1">
                        <a:buFont typeface="Wingdings" panose="05000000000000000000" pitchFamily="2" charset="2"/>
                        <a:buChar char="§"/>
                      </a:pPr>
                      <a:r>
                        <a:rPr lang="en-US" sz="1200" kern="1200" dirty="0">
                          <a:solidFill>
                            <a:schemeClr val="tx1"/>
                          </a:solidFill>
                          <a:latin typeface="+mn-lt"/>
                          <a:ea typeface="+mn-ea"/>
                          <a:cs typeface="+mn-cs"/>
                        </a:rPr>
                        <a:t>Smart contract code (Java)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3374761"/>
                  </a:ext>
                </a:extLst>
              </a:tr>
              <a:tr h="0">
                <a:tc>
                  <a:txBody>
                    <a:bodyPr/>
                    <a:lstStyle/>
                    <a:p>
                      <a:r>
                        <a:rPr lang="en-US" sz="1200" b="1" kern="1200" dirty="0">
                          <a:solidFill>
                            <a:schemeClr val="tx1"/>
                          </a:solidFill>
                          <a:latin typeface="+mn-lt"/>
                          <a:ea typeface="+mn-ea"/>
                          <a:cs typeface="+mn-cs"/>
                        </a:rPr>
                        <a:t>Other Notes: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kern="1200" dirty="0">
                          <a:solidFill>
                            <a:schemeClr val="tx1"/>
                          </a:solidFill>
                          <a:latin typeface="+mn-lt"/>
                          <a:ea typeface="+mn-ea"/>
                          <a:cs typeface="+mn-cs"/>
                        </a:rPr>
                        <a:t>Specialized for use with regulated financial institutions.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defTabSz="914400" rtl="0" eaLnBrk="1" latinLnBrk="0" hangingPunct="1">
                        <a:buFont typeface="Wingdings" panose="05000000000000000000" pitchFamily="2" charset="2"/>
                        <a:buChar char="§"/>
                      </a:pPr>
                      <a:endParaRPr lang="en-US" sz="120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kern="1200" dirty="0">
                          <a:solidFill>
                            <a:schemeClr val="tx1"/>
                          </a:solidFill>
                          <a:latin typeface="+mn-lt"/>
                          <a:ea typeface="+mn-ea"/>
                          <a:cs typeface="+mn-cs"/>
                        </a:rPr>
                        <a:t>Uses Ether as transaction currency</a:t>
                      </a:r>
                    </a:p>
                    <a:p>
                      <a:pPr marL="285750" indent="-285750">
                        <a:buFont typeface="Wingdings" panose="05000000000000000000" pitchFamily="2" charset="2"/>
                        <a:buChar char="§"/>
                      </a:pPr>
                      <a:r>
                        <a:rPr lang="en-US" sz="1200" kern="1200" dirty="0">
                          <a:solidFill>
                            <a:schemeClr val="tx1"/>
                          </a:solidFill>
                          <a:latin typeface="+mn-lt"/>
                          <a:ea typeface="+mn-ea"/>
                          <a:cs typeface="+mn-cs"/>
                        </a:rPr>
                        <a:t>Competitive with SWIFT, R3, Ripple and other interbank payment solutions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kern="1200" dirty="0">
                          <a:solidFill>
                            <a:schemeClr val="tx1"/>
                          </a:solidFill>
                          <a:latin typeface="+mn-lt"/>
                          <a:ea typeface="+mn-ea"/>
                          <a:cs typeface="+mn-cs"/>
                        </a:rPr>
                        <a:t>Provides Enhanced Messaging system</a:t>
                      </a:r>
                    </a:p>
                    <a:p>
                      <a:pPr marL="285750" indent="-285750">
                        <a:buFont typeface="Wingdings" panose="05000000000000000000" pitchFamily="2" charset="2"/>
                        <a:buChar char="§"/>
                      </a:pPr>
                      <a:r>
                        <a:rPr lang="en-US" sz="1200" kern="1200" dirty="0">
                          <a:solidFill>
                            <a:schemeClr val="tx1"/>
                          </a:solidFill>
                          <a:latin typeface="+mn-lt"/>
                          <a:ea typeface="+mn-ea"/>
                          <a:cs typeface="+mn-cs"/>
                        </a:rPr>
                        <a:t>Inter leger Protocol to link different block chain tools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defTabSz="914400" rtl="0" eaLnBrk="1" latinLnBrk="0" hangingPunct="1">
                        <a:buFont typeface="Wingdings" panose="05000000000000000000" pitchFamily="2" charset="2"/>
                        <a:buChar char="§"/>
                      </a:pPr>
                      <a:r>
                        <a:rPr lang="en-US" sz="1200" kern="1200" dirty="0">
                          <a:solidFill>
                            <a:schemeClr val="tx1"/>
                          </a:solidFill>
                          <a:latin typeface="+mn-lt"/>
                          <a:ea typeface="+mn-ea"/>
                          <a:cs typeface="+mn-cs"/>
                        </a:rPr>
                        <a:t>Next Generation Blockchain</a:t>
                      </a:r>
                    </a:p>
                    <a:p>
                      <a:pPr marL="285750" indent="-285750" algn="l" defTabSz="914400" rtl="0" eaLnBrk="1" latinLnBrk="0" hangingPunct="1">
                        <a:buFont typeface="Wingdings" panose="05000000000000000000" pitchFamily="2" charset="2"/>
                        <a:buChar char="§"/>
                      </a:pPr>
                      <a:r>
                        <a:rPr lang="en-US" sz="1200" kern="1200" dirty="0">
                          <a:solidFill>
                            <a:schemeClr val="tx1"/>
                          </a:solidFill>
                          <a:latin typeface="+mn-lt"/>
                          <a:ea typeface="+mn-ea"/>
                          <a:cs typeface="+mn-cs"/>
                        </a:rPr>
                        <a:t>Uses Gossip protocol to propagate messages to achieve high TPS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1613175"/>
                  </a:ext>
                </a:extLst>
              </a:tr>
              <a:tr h="0">
                <a:tc>
                  <a:txBody>
                    <a:bodyPr/>
                    <a:lstStyle/>
                    <a:p>
                      <a:r>
                        <a:rPr lang="en-US" sz="1200" b="1" kern="1200" dirty="0">
                          <a:solidFill>
                            <a:schemeClr val="tx1"/>
                          </a:solidFill>
                          <a:latin typeface="+mn-lt"/>
                          <a:ea typeface="+mn-ea"/>
                          <a:cs typeface="+mn-cs"/>
                        </a:rPr>
                        <a:t>Associated banks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kern="1200" dirty="0">
                          <a:solidFill>
                            <a:schemeClr val="tx1"/>
                          </a:solidFill>
                          <a:latin typeface="+mn-lt"/>
                          <a:ea typeface="+mn-ea"/>
                          <a:cs typeface="+mn-cs"/>
                        </a:rPr>
                        <a:t>Citibank</a:t>
                      </a:r>
                    </a:p>
                    <a:p>
                      <a:pPr marL="285750" indent="-285750">
                        <a:buFont typeface="Wingdings" panose="05000000000000000000" pitchFamily="2" charset="2"/>
                        <a:buChar char="§"/>
                      </a:pPr>
                      <a:r>
                        <a:rPr lang="en-US" sz="1200" kern="1200" dirty="0">
                          <a:solidFill>
                            <a:schemeClr val="tx1"/>
                          </a:solidFill>
                          <a:latin typeface="+mn-lt"/>
                          <a:ea typeface="+mn-ea"/>
                          <a:cs typeface="+mn-cs"/>
                        </a:rPr>
                        <a:t>Barclays</a:t>
                      </a:r>
                    </a:p>
                    <a:p>
                      <a:pPr marL="285750" indent="-285750">
                        <a:buFont typeface="Wingdings" panose="05000000000000000000" pitchFamily="2" charset="2"/>
                        <a:buChar char="§"/>
                      </a:pPr>
                      <a:r>
                        <a:rPr lang="en-US" sz="1200" strike="sngStrike" kern="1200" baseline="0" dirty="0">
                          <a:solidFill>
                            <a:schemeClr val="tx1"/>
                          </a:solidFill>
                          <a:latin typeface="+mn-lt"/>
                          <a:ea typeface="+mn-ea"/>
                          <a:cs typeface="+mn-cs"/>
                        </a:rPr>
                        <a:t>Goldman </a:t>
                      </a:r>
                      <a:r>
                        <a:rPr lang="en-US" sz="1200" strike="sngStrike" kern="1200" baseline="0" dirty="0" err="1">
                          <a:solidFill>
                            <a:schemeClr val="tx1"/>
                          </a:solidFill>
                          <a:latin typeface="+mn-lt"/>
                          <a:ea typeface="+mn-ea"/>
                          <a:cs typeface="+mn-cs"/>
                        </a:rPr>
                        <a:t>Sach</a:t>
                      </a:r>
                      <a:endParaRPr lang="en-US" sz="1200" strike="sngStrike" kern="1200" baseline="0" dirty="0">
                        <a:solidFill>
                          <a:schemeClr val="tx1"/>
                        </a:solidFill>
                        <a:latin typeface="+mn-lt"/>
                        <a:ea typeface="+mn-ea"/>
                        <a:cs typeface="+mn-cs"/>
                      </a:endParaRPr>
                    </a:p>
                    <a:p>
                      <a:pPr marL="285750" indent="-285750">
                        <a:buFont typeface="Wingdings" panose="05000000000000000000" pitchFamily="2" charset="2"/>
                        <a:buChar char="§"/>
                      </a:pPr>
                      <a:r>
                        <a:rPr lang="en-US" sz="1200" strike="sngStrike" kern="1200" baseline="0" dirty="0">
                          <a:solidFill>
                            <a:schemeClr val="tx1"/>
                          </a:solidFill>
                          <a:latin typeface="+mn-lt"/>
                          <a:ea typeface="+mn-ea"/>
                          <a:cs typeface="+mn-cs"/>
                        </a:rPr>
                        <a:t>JP Morgan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defTabSz="914400" rtl="0" eaLnBrk="1" latinLnBrk="0" hangingPunct="1">
                        <a:buFont typeface="Wingdings" panose="05000000000000000000" pitchFamily="2" charset="2"/>
                        <a:buChar char="§"/>
                      </a:pPr>
                      <a:r>
                        <a:rPr lang="en-US" sz="1200" kern="1200" dirty="0">
                          <a:solidFill>
                            <a:schemeClr val="tx1"/>
                          </a:solidFill>
                          <a:latin typeface="+mn-lt"/>
                          <a:ea typeface="+mn-ea"/>
                          <a:cs typeface="+mn-cs"/>
                        </a:rPr>
                        <a:t>ANZ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Wingdings" panose="05000000000000000000" pitchFamily="2" charset="2"/>
                        <a:buChar char="§"/>
                      </a:pPr>
                      <a:r>
                        <a:rPr lang="en-US" sz="1200" kern="1200" dirty="0">
                          <a:solidFill>
                            <a:schemeClr val="tx1"/>
                          </a:solidFill>
                          <a:latin typeface="+mn-lt"/>
                          <a:ea typeface="+mn-ea"/>
                          <a:cs typeface="+mn-cs"/>
                        </a:rPr>
                        <a:t>JP Morgan</a:t>
                      </a:r>
                      <a:r>
                        <a:rPr lang="en-US" sz="1200" kern="1200" baseline="30000" dirty="0">
                          <a:solidFill>
                            <a:schemeClr val="tx1"/>
                          </a:solidFill>
                          <a:latin typeface="+mn-lt"/>
                          <a:ea typeface="+mn-ea"/>
                          <a:cs typeface="+mn-cs"/>
                        </a:rPr>
                        <a:t>*</a:t>
                      </a:r>
                    </a:p>
                    <a:p>
                      <a:pPr marL="0" indent="0">
                        <a:buFont typeface="Wingdings" panose="05000000000000000000" pitchFamily="2" charset="2"/>
                        <a:buNone/>
                      </a:pPr>
                      <a:endParaRPr lang="en-US" sz="1000" kern="1200" dirty="0">
                        <a:solidFill>
                          <a:schemeClr val="tx1"/>
                        </a:solidFill>
                        <a:latin typeface="+mn-lt"/>
                        <a:ea typeface="+mn-ea"/>
                        <a:cs typeface="+mn-cs"/>
                      </a:endParaRPr>
                    </a:p>
                    <a:p>
                      <a:pPr marL="0" indent="0">
                        <a:buFont typeface="Wingdings" panose="05000000000000000000" pitchFamily="2" charset="2"/>
                        <a:buNone/>
                      </a:pPr>
                      <a:r>
                        <a:rPr lang="en-US" sz="1000" kern="1200" dirty="0">
                          <a:solidFill>
                            <a:schemeClr val="tx1"/>
                          </a:solidFill>
                          <a:latin typeface="+mn-lt"/>
                          <a:ea typeface="+mn-ea"/>
                          <a:cs typeface="+mn-cs"/>
                        </a:rPr>
                        <a:t>*(Mulling to Spin off Quorum</a:t>
                      </a:r>
                    </a:p>
                    <a:p>
                      <a:pPr marL="0" indent="0">
                        <a:buFont typeface="Wingdings" panose="05000000000000000000" pitchFamily="2" charset="2"/>
                        <a:buNone/>
                      </a:pPr>
                      <a:r>
                        <a:rPr lang="en-US" sz="1000" kern="1200" dirty="0">
                          <a:solidFill>
                            <a:schemeClr val="tx1"/>
                          </a:solidFill>
                          <a:latin typeface="+mn-lt"/>
                          <a:ea typeface="+mn-ea"/>
                          <a:cs typeface="+mn-cs"/>
                        </a:rPr>
                        <a:t> 23rd Mar Reuters news)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MUFG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kern="1200" dirty="0">
                          <a:solidFill>
                            <a:schemeClr val="tx1"/>
                          </a:solidFill>
                          <a:latin typeface="+mn-lt"/>
                          <a:ea typeface="+mn-ea"/>
                          <a:cs typeface="+mn-cs"/>
                        </a:rPr>
                        <a:t>Mizuho</a:t>
                      </a:r>
                    </a:p>
                    <a:p>
                      <a:pPr marL="285750" indent="-285750">
                        <a:buFont typeface="Wingdings" panose="05000000000000000000" pitchFamily="2" charset="2"/>
                        <a:buChar char="§"/>
                      </a:pPr>
                      <a:r>
                        <a:rPr lang="en-US" sz="1200" kern="1200" dirty="0">
                          <a:solidFill>
                            <a:schemeClr val="tx1"/>
                          </a:solidFill>
                          <a:latin typeface="+mn-lt"/>
                          <a:ea typeface="+mn-ea"/>
                          <a:cs typeface="+mn-cs"/>
                        </a:rPr>
                        <a:t>Bank of Yokohama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lgn="l" defTabSz="914400" rtl="0" eaLnBrk="1" latinLnBrk="0" hangingPunct="1">
                        <a:buFont typeface="Wingdings" panose="05000000000000000000" pitchFamily="2" charset="2"/>
                        <a:buChar char="§"/>
                      </a:pPr>
                      <a:r>
                        <a:rPr lang="en-US" sz="1200" kern="1200" dirty="0">
                          <a:solidFill>
                            <a:schemeClr val="tx1"/>
                          </a:solidFill>
                          <a:latin typeface="+mn-lt"/>
                          <a:ea typeface="+mn-ea"/>
                          <a:cs typeface="+mn-cs"/>
                        </a:rPr>
                        <a:t>Unknown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6174666"/>
                  </a:ext>
                </a:extLst>
              </a:tr>
            </a:tbl>
          </a:graphicData>
        </a:graphic>
      </p:graphicFrame>
      <p:pic>
        <p:nvPicPr>
          <p:cNvPr id="4" name="Graphic 3">
            <a:extLst>
              <a:ext uri="{FF2B5EF4-FFF2-40B4-BE49-F238E27FC236}">
                <a16:creationId xmlns:a16="http://schemas.microsoft.com/office/drawing/2014/main" id="{195C881D-7AF6-4301-9D29-C41DADDAC5E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5882" y="270442"/>
            <a:ext cx="374290" cy="798965"/>
          </a:xfrm>
          <a:prstGeom prst="rect">
            <a:avLst/>
          </a:prstGeom>
        </p:spPr>
      </p:pic>
      <p:pic>
        <p:nvPicPr>
          <p:cNvPr id="5" name="Picture 4">
            <a:extLst>
              <a:ext uri="{FF2B5EF4-FFF2-40B4-BE49-F238E27FC236}">
                <a16:creationId xmlns:a16="http://schemas.microsoft.com/office/drawing/2014/main" id="{01EFC0FB-E552-47C1-9C76-2A663AA20430}"/>
              </a:ext>
            </a:extLst>
          </p:cNvPr>
          <p:cNvPicPr>
            <a:picLocks noChangeAspect="1"/>
          </p:cNvPicPr>
          <p:nvPr/>
        </p:nvPicPr>
        <p:blipFill>
          <a:blip r:embed="rId5"/>
          <a:stretch>
            <a:fillRect/>
          </a:stretch>
        </p:blipFill>
        <p:spPr>
          <a:xfrm>
            <a:off x="4229073" y="1313441"/>
            <a:ext cx="1688585" cy="319750"/>
          </a:xfrm>
          <a:prstGeom prst="rect">
            <a:avLst/>
          </a:prstGeom>
        </p:spPr>
      </p:pic>
      <p:pic>
        <p:nvPicPr>
          <p:cNvPr id="6" name="Picture 5">
            <a:extLst>
              <a:ext uri="{FF2B5EF4-FFF2-40B4-BE49-F238E27FC236}">
                <a16:creationId xmlns:a16="http://schemas.microsoft.com/office/drawing/2014/main" id="{C4CC352B-944D-4E34-A44E-2949EC2943A9}"/>
              </a:ext>
            </a:extLst>
          </p:cNvPr>
          <p:cNvPicPr>
            <a:picLocks noChangeAspect="1"/>
          </p:cNvPicPr>
          <p:nvPr/>
        </p:nvPicPr>
        <p:blipFill>
          <a:blip r:embed="rId6"/>
          <a:stretch>
            <a:fillRect/>
          </a:stretch>
        </p:blipFill>
        <p:spPr>
          <a:xfrm>
            <a:off x="6421760" y="1248126"/>
            <a:ext cx="1198811" cy="385066"/>
          </a:xfrm>
          <a:prstGeom prst="rect">
            <a:avLst/>
          </a:prstGeom>
        </p:spPr>
      </p:pic>
      <p:pic>
        <p:nvPicPr>
          <p:cNvPr id="7" name="Picture 6">
            <a:extLst>
              <a:ext uri="{FF2B5EF4-FFF2-40B4-BE49-F238E27FC236}">
                <a16:creationId xmlns:a16="http://schemas.microsoft.com/office/drawing/2014/main" id="{74939CEE-59FC-4A13-A97E-BA66FB46EE6E}"/>
              </a:ext>
            </a:extLst>
          </p:cNvPr>
          <p:cNvPicPr>
            <a:picLocks noChangeAspect="1"/>
          </p:cNvPicPr>
          <p:nvPr/>
        </p:nvPicPr>
        <p:blipFill>
          <a:blip r:embed="rId7"/>
          <a:stretch>
            <a:fillRect/>
          </a:stretch>
        </p:blipFill>
        <p:spPr>
          <a:xfrm>
            <a:off x="8340243" y="1224648"/>
            <a:ext cx="1225629" cy="408543"/>
          </a:xfrm>
          <a:prstGeom prst="rect">
            <a:avLst/>
          </a:prstGeom>
        </p:spPr>
      </p:pic>
      <p:pic>
        <p:nvPicPr>
          <p:cNvPr id="8" name="Picture 7">
            <a:extLst>
              <a:ext uri="{FF2B5EF4-FFF2-40B4-BE49-F238E27FC236}">
                <a16:creationId xmlns:a16="http://schemas.microsoft.com/office/drawing/2014/main" id="{71F5E70A-A179-48CF-B1BC-A0FEDC67056B}"/>
              </a:ext>
            </a:extLst>
          </p:cNvPr>
          <p:cNvPicPr>
            <a:picLocks noChangeAspect="1"/>
          </p:cNvPicPr>
          <p:nvPr/>
        </p:nvPicPr>
        <p:blipFill>
          <a:blip r:embed="rId8"/>
          <a:stretch>
            <a:fillRect/>
          </a:stretch>
        </p:blipFill>
        <p:spPr>
          <a:xfrm>
            <a:off x="10515503" y="1190012"/>
            <a:ext cx="914400" cy="542925"/>
          </a:xfrm>
          <a:prstGeom prst="rect">
            <a:avLst/>
          </a:prstGeom>
        </p:spPr>
      </p:pic>
      <p:pic>
        <p:nvPicPr>
          <p:cNvPr id="9" name="Picture 8">
            <a:extLst>
              <a:ext uri="{FF2B5EF4-FFF2-40B4-BE49-F238E27FC236}">
                <a16:creationId xmlns:a16="http://schemas.microsoft.com/office/drawing/2014/main" id="{0ED80040-EBD1-4DD6-BB43-BB4EB977B425}"/>
              </a:ext>
            </a:extLst>
          </p:cNvPr>
          <p:cNvPicPr>
            <a:picLocks noChangeAspect="1"/>
          </p:cNvPicPr>
          <p:nvPr/>
        </p:nvPicPr>
        <p:blipFill>
          <a:blip r:embed="rId9"/>
          <a:stretch>
            <a:fillRect/>
          </a:stretch>
        </p:blipFill>
        <p:spPr>
          <a:xfrm>
            <a:off x="2233051" y="1253988"/>
            <a:ext cx="1276350" cy="390525"/>
          </a:xfrm>
          <a:prstGeom prst="rect">
            <a:avLst/>
          </a:prstGeom>
        </p:spPr>
      </p:pic>
      <p:sp>
        <p:nvSpPr>
          <p:cNvPr id="10" name="Slide Number Placeholder 9">
            <a:extLst>
              <a:ext uri="{FF2B5EF4-FFF2-40B4-BE49-F238E27FC236}">
                <a16:creationId xmlns:a16="http://schemas.microsoft.com/office/drawing/2014/main" id="{BBA32978-66C1-490D-91B0-93E8C9990976}"/>
              </a:ext>
            </a:extLst>
          </p:cNvPr>
          <p:cNvSpPr>
            <a:spLocks noGrp="1"/>
          </p:cNvSpPr>
          <p:nvPr>
            <p:ph type="sldNum" sz="quarter" idx="12"/>
          </p:nvPr>
        </p:nvSpPr>
        <p:spPr/>
        <p:txBody>
          <a:bodyPr/>
          <a:lstStyle/>
          <a:p>
            <a:fld id="{81851D2D-A5E3-1B4D-8AB7-15D26B299769}" type="slidenum">
              <a:rPr lang="en-US" smtClean="0"/>
              <a:t>8</a:t>
            </a:fld>
            <a:endParaRPr lang="en-US"/>
          </a:p>
        </p:txBody>
      </p:sp>
      <p:sp>
        <p:nvSpPr>
          <p:cNvPr id="11" name="Rectangle 10">
            <a:extLst>
              <a:ext uri="{FF2B5EF4-FFF2-40B4-BE49-F238E27FC236}">
                <a16:creationId xmlns:a16="http://schemas.microsoft.com/office/drawing/2014/main" id="{1ED33D0A-5239-48B9-B11D-B0BAC9B44D5A}"/>
              </a:ext>
            </a:extLst>
          </p:cNvPr>
          <p:cNvSpPr/>
          <p:nvPr/>
        </p:nvSpPr>
        <p:spPr>
          <a:xfrm>
            <a:off x="145143" y="3599692"/>
            <a:ext cx="11872685" cy="552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497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A9F483-A791-448D-A910-8319029156C9}"/>
              </a:ext>
            </a:extLst>
          </p:cNvPr>
          <p:cNvPicPr>
            <a:picLocks noChangeAspect="1"/>
          </p:cNvPicPr>
          <p:nvPr/>
        </p:nvPicPr>
        <p:blipFill>
          <a:blip r:embed="rId3"/>
          <a:stretch>
            <a:fillRect/>
          </a:stretch>
        </p:blipFill>
        <p:spPr>
          <a:xfrm>
            <a:off x="2341610" y="2951742"/>
            <a:ext cx="560809" cy="448647"/>
          </a:xfrm>
          <a:prstGeom prst="rect">
            <a:avLst/>
          </a:prstGeom>
        </p:spPr>
      </p:pic>
      <p:graphicFrame>
        <p:nvGraphicFramePr>
          <p:cNvPr id="2" name="Table 1">
            <a:extLst>
              <a:ext uri="{FF2B5EF4-FFF2-40B4-BE49-F238E27FC236}">
                <a16:creationId xmlns:a16="http://schemas.microsoft.com/office/drawing/2014/main" id="{5C421E95-2FBA-4F89-8E9B-DBBCA2FFE803}"/>
              </a:ext>
            </a:extLst>
          </p:cNvPr>
          <p:cNvGraphicFramePr>
            <a:graphicFrameLocks noGrp="1"/>
          </p:cNvGraphicFramePr>
          <p:nvPr>
            <p:extLst>
              <p:ext uri="{D42A27DB-BD31-4B8C-83A1-F6EECF244321}">
                <p14:modId xmlns:p14="http://schemas.microsoft.com/office/powerpoint/2010/main" val="2324519192"/>
              </p:ext>
            </p:extLst>
          </p:nvPr>
        </p:nvGraphicFramePr>
        <p:xfrm>
          <a:off x="585882" y="1299768"/>
          <a:ext cx="11112636" cy="5308600"/>
        </p:xfrm>
        <a:graphic>
          <a:graphicData uri="http://schemas.openxmlformats.org/drawingml/2006/table">
            <a:tbl>
              <a:tblPr firstRow="1" bandRow="1">
                <a:tableStyleId>{073A0DAA-6AF3-43AB-8588-CEC1D06C72B9}</a:tableStyleId>
              </a:tblPr>
              <a:tblGrid>
                <a:gridCol w="2464617">
                  <a:extLst>
                    <a:ext uri="{9D8B030D-6E8A-4147-A177-3AD203B41FA5}">
                      <a16:colId xmlns:a16="http://schemas.microsoft.com/office/drawing/2014/main" val="2866848456"/>
                    </a:ext>
                  </a:extLst>
                </a:gridCol>
                <a:gridCol w="1575822">
                  <a:extLst>
                    <a:ext uri="{9D8B030D-6E8A-4147-A177-3AD203B41FA5}">
                      <a16:colId xmlns:a16="http://schemas.microsoft.com/office/drawing/2014/main" val="719392847"/>
                    </a:ext>
                  </a:extLst>
                </a:gridCol>
                <a:gridCol w="2357399">
                  <a:extLst>
                    <a:ext uri="{9D8B030D-6E8A-4147-A177-3AD203B41FA5}">
                      <a16:colId xmlns:a16="http://schemas.microsoft.com/office/drawing/2014/main" val="2123752667"/>
                    </a:ext>
                  </a:extLst>
                </a:gridCol>
                <a:gridCol w="2357399">
                  <a:extLst>
                    <a:ext uri="{9D8B030D-6E8A-4147-A177-3AD203B41FA5}">
                      <a16:colId xmlns:a16="http://schemas.microsoft.com/office/drawing/2014/main" val="3164023525"/>
                    </a:ext>
                  </a:extLst>
                </a:gridCol>
                <a:gridCol w="2357399">
                  <a:extLst>
                    <a:ext uri="{9D8B030D-6E8A-4147-A177-3AD203B41FA5}">
                      <a16:colId xmlns:a16="http://schemas.microsoft.com/office/drawing/2014/main" val="426582"/>
                    </a:ext>
                  </a:extLst>
                </a:gridCol>
              </a:tblGrid>
              <a:tr h="370840">
                <a:tc>
                  <a:txBody>
                    <a:bodyPr/>
                    <a:lstStyle/>
                    <a:p>
                      <a:endParaRPr lang="en-US" sz="12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latin typeface="+mn-lt"/>
                        </a:rPr>
                        <a:t>Compute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latin typeface="+mn-lt"/>
                        </a:rPr>
                        <a:t>Throughput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latin typeface="+mn-lt"/>
                        </a:rPr>
                        <a:t>Security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tx1"/>
                          </a:solidFill>
                          <a:latin typeface="+mn-lt"/>
                        </a:rPr>
                        <a:t>Examples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2208917"/>
                  </a:ext>
                </a:extLst>
              </a:tr>
              <a:tr h="370840">
                <a:tc>
                  <a:txBody>
                    <a:bodyPr/>
                    <a:lstStyle/>
                    <a:p>
                      <a:r>
                        <a:rPr lang="en-US" sz="1400" b="0" dirty="0">
                          <a:solidFill>
                            <a:schemeClr val="tx1"/>
                          </a:solidFill>
                          <a:latin typeface="+mn-lt"/>
                        </a:rPr>
                        <a:t>Leader-based Systems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
                      </a:pPr>
                      <a:r>
                        <a:rPr lang="en-US" sz="1400" b="0" dirty="0">
                          <a:solidFill>
                            <a:schemeClr val="tx1"/>
                          </a:solidFill>
                          <a:latin typeface="+mn-lt"/>
                        </a:rPr>
                        <a:t>Low</a:t>
                      </a: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
                      </a:pPr>
                      <a:r>
                        <a:rPr lang="en-US" sz="1400" b="0" dirty="0">
                          <a:solidFill>
                            <a:schemeClr val="tx1"/>
                          </a:solidFill>
                          <a:latin typeface="+mn-lt"/>
                        </a:rPr>
                        <a:t>Moderate (&gt; 1000 TPS)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b="0" dirty="0">
                          <a:solidFill>
                            <a:schemeClr val="tx1"/>
                          </a:solidFill>
                          <a:latin typeface="+mn-lt"/>
                        </a:rPr>
                        <a:t>Low Scalability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Immutable Audit</a:t>
                      </a:r>
                    </a:p>
                    <a:p>
                      <a:pPr marL="171450" indent="-171450">
                        <a:buFont typeface="Arial" panose="020B0604020202020204" pitchFamily="34" charset="0"/>
                        <a:buChar char="•"/>
                      </a:pPr>
                      <a:r>
                        <a:rPr lang="en-US" sz="1400" b="0" dirty="0">
                          <a:solidFill>
                            <a:schemeClr val="tx1"/>
                          </a:solidFill>
                          <a:latin typeface="+mn-lt"/>
                        </a:rPr>
                        <a:t>Susceptible to DDOS Attack</a:t>
                      </a:r>
                    </a:p>
                    <a:p>
                      <a:pPr marL="171450" indent="-171450">
                        <a:buFont typeface="Arial" panose="020B0604020202020204" pitchFamily="34" charset="0"/>
                        <a:buChar char="•"/>
                      </a:pPr>
                      <a:r>
                        <a:rPr lang="en-US" sz="1400" b="0" dirty="0">
                          <a:solidFill>
                            <a:schemeClr val="tx1"/>
                          </a:solidFill>
                          <a:latin typeface="+mn-lt"/>
                        </a:rPr>
                        <a:t>Non-repudiation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pt-BR" sz="1400" b="0" dirty="0">
                          <a:solidFill>
                            <a:schemeClr val="tx1"/>
                          </a:solidFill>
                          <a:latin typeface="+mn-lt"/>
                        </a:rPr>
                        <a:t> Hyperledger Fabric, R3 Corda, Quorum</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3944169"/>
                  </a:ext>
                </a:extLst>
              </a:tr>
              <a:tr h="370840">
                <a:tc>
                  <a:txBody>
                    <a:bodyPr/>
                    <a:lstStyle/>
                    <a:p>
                      <a:r>
                        <a:rPr lang="en-US" sz="1400" b="0" dirty="0">
                          <a:solidFill>
                            <a:schemeClr val="tx1"/>
                          </a:solidFill>
                          <a:latin typeface="+mn-lt"/>
                        </a:rPr>
                        <a:t>Proof of Work Blockchain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
                      </a:pPr>
                      <a:r>
                        <a:rPr lang="en-US" sz="1400" b="0" dirty="0">
                          <a:solidFill>
                            <a:schemeClr val="tx1"/>
                          </a:solidFill>
                          <a:latin typeface="+mn-lt"/>
                        </a:rPr>
                        <a:t>High</a:t>
                      </a: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
                      </a:pPr>
                      <a:r>
                        <a:rPr lang="en-US" sz="1400" b="0" dirty="0">
                          <a:solidFill>
                            <a:schemeClr val="tx1"/>
                          </a:solidFill>
                          <a:latin typeface="+mn-lt"/>
                        </a:rPr>
                        <a:t>Low TPS (&lt; 30 TPS)</a:t>
                      </a:r>
                    </a:p>
                    <a:p>
                      <a:pPr marL="171450" indent="-171450">
                        <a:buFont typeface="Wingdings" panose="05000000000000000000" pitchFamily="2" charset="2"/>
                        <a:buChar char="§"/>
                      </a:pPr>
                      <a:r>
                        <a:rPr lang="en-US" sz="1400" b="0" dirty="0">
                          <a:solidFill>
                            <a:schemeClr val="tx1"/>
                          </a:solidFill>
                          <a:latin typeface="+mn-lt"/>
                        </a:rPr>
                        <a:t>Low Scalability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400" b="0" dirty="0">
                          <a:solidFill>
                            <a:schemeClr val="tx1"/>
                          </a:solidFill>
                          <a:latin typeface="+mn-lt"/>
                        </a:rPr>
                        <a:t>Miner can influence data</a:t>
                      </a:r>
                    </a:p>
                    <a:p>
                      <a:pPr marL="171450" indent="-171450">
                        <a:buFont typeface="Arial" panose="020B0604020202020204" pitchFamily="34" charset="0"/>
                        <a:buChar char="•"/>
                      </a:pPr>
                      <a:r>
                        <a:rPr lang="en-US" sz="1400" b="0" dirty="0">
                          <a:solidFill>
                            <a:schemeClr val="tx1"/>
                          </a:solidFill>
                          <a:latin typeface="+mn-lt"/>
                        </a:rPr>
                        <a:t>DDOS Resilient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Non-repudiation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Bitcoin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Ethereum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4637366"/>
                  </a:ext>
                </a:extLst>
              </a:tr>
              <a:tr h="538645">
                <a:tc>
                  <a:txBody>
                    <a:bodyPr/>
                    <a:lstStyle/>
                    <a:p>
                      <a:r>
                        <a:rPr lang="en-US" sz="1400" b="0" dirty="0">
                          <a:solidFill>
                            <a:schemeClr val="tx1"/>
                          </a:solidFill>
                          <a:latin typeface="+mn-lt"/>
                        </a:rPr>
                        <a:t>Economy-based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
                      </a:pPr>
                      <a:r>
                        <a:rPr lang="en-US" sz="1400" b="0" dirty="0">
                          <a:solidFill>
                            <a:schemeClr val="tx1"/>
                          </a:solidFill>
                          <a:latin typeface="+mn-lt"/>
                        </a:rPr>
                        <a:t>Low</a:t>
                      </a: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
                      </a:pPr>
                      <a:r>
                        <a:rPr lang="en-US" sz="1400" b="0" dirty="0">
                          <a:solidFill>
                            <a:schemeClr val="tx1"/>
                          </a:solidFill>
                          <a:latin typeface="+mn-lt"/>
                        </a:rPr>
                        <a:t>High Availability</a:t>
                      </a:r>
                    </a:p>
                    <a:p>
                      <a:pPr marL="171450" indent="-171450">
                        <a:buFont typeface="Wingdings" panose="05000000000000000000" pitchFamily="2" charset="2"/>
                        <a:buChar char="§"/>
                      </a:pPr>
                      <a:r>
                        <a:rPr lang="en-US" sz="1400" b="0" dirty="0">
                          <a:solidFill>
                            <a:schemeClr val="tx1"/>
                          </a:solidFill>
                          <a:latin typeface="+mn-lt"/>
                        </a:rPr>
                        <a:t>Moderate TPS (&gt; 1000 TPS)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Immutable Audit</a:t>
                      </a:r>
                    </a:p>
                    <a:p>
                      <a:pPr marL="171450" indent="-171450">
                        <a:buFont typeface="Arial" panose="020B0604020202020204" pitchFamily="34" charset="0"/>
                        <a:buChar char="•"/>
                      </a:pPr>
                      <a:r>
                        <a:rPr lang="en-US" sz="1400" b="0" dirty="0">
                          <a:solidFill>
                            <a:schemeClr val="tx1"/>
                          </a:solidFill>
                          <a:latin typeface="+mn-lt"/>
                        </a:rPr>
                        <a:t>DDOS Resilient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Non-repudiation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Casper, IOTA, EOS, </a:t>
                      </a:r>
                      <a:r>
                        <a:rPr lang="en-US" sz="1400" b="0" dirty="0" err="1">
                          <a:solidFill>
                            <a:schemeClr val="tx1"/>
                          </a:solidFill>
                          <a:latin typeface="+mn-lt"/>
                        </a:rPr>
                        <a:t>Tezos</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494283"/>
                  </a:ext>
                </a:extLst>
              </a:tr>
              <a:tr h="370840">
                <a:tc>
                  <a:txBody>
                    <a:bodyPr/>
                    <a:lstStyle/>
                    <a:p>
                      <a:r>
                        <a:rPr lang="en-US" sz="1400" b="0" dirty="0">
                          <a:solidFill>
                            <a:schemeClr val="tx1"/>
                          </a:solidFill>
                          <a:latin typeface="+mn-lt"/>
                        </a:rPr>
                        <a:t>Voting-based Systems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
                      </a:pPr>
                      <a:r>
                        <a:rPr lang="en-US" sz="1400" b="0" dirty="0">
                          <a:solidFill>
                            <a:schemeClr val="tx1"/>
                          </a:solidFill>
                          <a:latin typeface="+mn-lt"/>
                        </a:rPr>
                        <a:t>Low</a:t>
                      </a: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
                      </a:pPr>
                      <a:r>
                        <a:rPr lang="en-US" sz="1400" b="0" dirty="0">
                          <a:solidFill>
                            <a:schemeClr val="tx1"/>
                          </a:solidFill>
                          <a:latin typeface="+mn-lt"/>
                        </a:rPr>
                        <a:t>Poor Scalability </a:t>
                      </a:r>
                    </a:p>
                    <a:p>
                      <a:pPr marL="171450" indent="-171450">
                        <a:buFont typeface="Wingdings" panose="05000000000000000000" pitchFamily="2" charset="2"/>
                        <a:buChar char="§"/>
                      </a:pPr>
                      <a:r>
                        <a:rPr lang="en-US" sz="1400" b="0" dirty="0">
                          <a:solidFill>
                            <a:schemeClr val="tx1"/>
                          </a:solidFill>
                          <a:latin typeface="+mn-lt"/>
                        </a:rPr>
                        <a:t>Low TPS</a:t>
                      </a:r>
                    </a:p>
                    <a:p>
                      <a:pPr marL="171450" indent="-171450">
                        <a:buFont typeface="Wingdings" panose="05000000000000000000" pitchFamily="2" charset="2"/>
                        <a:buChar char="§"/>
                      </a:pPr>
                      <a:r>
                        <a:rPr lang="en-US" sz="1400" b="0" dirty="0">
                          <a:solidFill>
                            <a:schemeClr val="tx1"/>
                          </a:solidFill>
                          <a:latin typeface="+mn-lt"/>
                        </a:rPr>
                        <a:t>High Availability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Immutable Audit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Non-repudiation</a:t>
                      </a:r>
                    </a:p>
                    <a:p>
                      <a:pPr marL="171450" indent="-171450">
                        <a:buFont typeface="Arial" panose="020B0604020202020204" pitchFamily="34" charset="0"/>
                        <a:buChar char="•"/>
                      </a:pP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400" b="0" dirty="0">
                          <a:solidFill>
                            <a:schemeClr val="tx1"/>
                          </a:solidFill>
                          <a:latin typeface="+mn-lt"/>
                        </a:rPr>
                        <a:t>None – </a:t>
                      </a:r>
                      <a:r>
                        <a:rPr lang="en-US" sz="1400" b="0">
                          <a:solidFill>
                            <a:schemeClr val="tx1"/>
                          </a:solidFill>
                          <a:latin typeface="+mn-lt"/>
                        </a:rPr>
                        <a:t>Not practical</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21350"/>
                  </a:ext>
                </a:extLst>
              </a:tr>
              <a:tr h="370840">
                <a:tc>
                  <a:txBody>
                    <a:bodyPr/>
                    <a:lstStyle/>
                    <a:p>
                      <a:r>
                        <a:rPr lang="en-US" sz="1400" b="0" dirty="0">
                          <a:solidFill>
                            <a:schemeClr val="tx1"/>
                          </a:solidFill>
                          <a:latin typeface="+mn-lt"/>
                        </a:rPr>
                        <a:t>Virtual Voting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
                      </a:pPr>
                      <a:r>
                        <a:rPr lang="en-US" sz="1400" b="0" dirty="0">
                          <a:solidFill>
                            <a:schemeClr val="tx1"/>
                          </a:solidFill>
                          <a:latin typeface="+mn-lt"/>
                        </a:rPr>
                        <a:t>Low</a:t>
                      </a: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p>
                      <a:pPr marL="171450" indent="-171450" algn="l">
                        <a:buFont typeface="Wingdings" panose="05000000000000000000" pitchFamily="2" charset="2"/>
                        <a:buChar char="§"/>
                      </a:pP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
                      </a:pPr>
                      <a:r>
                        <a:rPr lang="en-US" sz="1400" b="0" dirty="0">
                          <a:solidFill>
                            <a:schemeClr val="tx1"/>
                          </a:solidFill>
                          <a:latin typeface="+mn-lt"/>
                        </a:rPr>
                        <a:t>High (&gt;100,000 TPS)</a:t>
                      </a:r>
                    </a:p>
                    <a:p>
                      <a:pPr marL="171450" indent="-171450">
                        <a:buFont typeface="Wingdings" panose="05000000000000000000" pitchFamily="2" charset="2"/>
                        <a:buChar char="§"/>
                      </a:pPr>
                      <a:r>
                        <a:rPr lang="en-US" sz="1400" b="0" dirty="0">
                          <a:solidFill>
                            <a:schemeClr val="tx1"/>
                          </a:solidFill>
                          <a:latin typeface="+mn-lt"/>
                        </a:rPr>
                        <a:t>High Availability</a:t>
                      </a:r>
                    </a:p>
                    <a:p>
                      <a:pPr marL="171450" indent="-171450">
                        <a:buFont typeface="Wingdings" panose="05000000000000000000" pitchFamily="2" charset="2"/>
                        <a:buChar char="§"/>
                      </a:pPr>
                      <a:r>
                        <a:rPr lang="en-US" sz="1400" b="0" dirty="0">
                          <a:solidFill>
                            <a:schemeClr val="tx1"/>
                          </a:solidFill>
                          <a:latin typeface="+mn-lt"/>
                        </a:rPr>
                        <a:t>High Scalability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Immutable Audit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DDOS Resilient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Non-repudiation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latin typeface="+mn-lt"/>
                        </a:rPr>
                        <a:t>SWIRLD - </a:t>
                      </a:r>
                      <a:r>
                        <a:rPr lang="en-US" sz="1400" b="0" dirty="0" err="1">
                          <a:solidFill>
                            <a:schemeClr val="tx1"/>
                          </a:solidFill>
                          <a:latin typeface="+mn-lt"/>
                        </a:rPr>
                        <a:t>Hashgraph</a:t>
                      </a:r>
                      <a:endParaRPr lang="en-US" sz="1400" b="0"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964238"/>
                  </a:ext>
                </a:extLst>
              </a:tr>
            </a:tbl>
          </a:graphicData>
        </a:graphic>
      </p:graphicFrame>
      <p:pic>
        <p:nvPicPr>
          <p:cNvPr id="3" name="Picture 2">
            <a:extLst>
              <a:ext uri="{FF2B5EF4-FFF2-40B4-BE49-F238E27FC236}">
                <a16:creationId xmlns:a16="http://schemas.microsoft.com/office/drawing/2014/main" id="{9871A54D-70B4-4E93-9DF1-7E17CF84442B}"/>
              </a:ext>
            </a:extLst>
          </p:cNvPr>
          <p:cNvPicPr>
            <a:picLocks noChangeAspect="1"/>
          </p:cNvPicPr>
          <p:nvPr/>
        </p:nvPicPr>
        <p:blipFill>
          <a:blip r:embed="rId4"/>
          <a:stretch>
            <a:fillRect/>
          </a:stretch>
        </p:blipFill>
        <p:spPr>
          <a:xfrm>
            <a:off x="2341610" y="1944252"/>
            <a:ext cx="600075" cy="504825"/>
          </a:xfrm>
          <a:prstGeom prst="rect">
            <a:avLst/>
          </a:prstGeom>
        </p:spPr>
      </p:pic>
      <p:pic>
        <p:nvPicPr>
          <p:cNvPr id="5" name="Picture 4">
            <a:extLst>
              <a:ext uri="{FF2B5EF4-FFF2-40B4-BE49-F238E27FC236}">
                <a16:creationId xmlns:a16="http://schemas.microsoft.com/office/drawing/2014/main" id="{25B2E191-2E9E-40EA-90E4-3851D7B455E8}"/>
              </a:ext>
            </a:extLst>
          </p:cNvPr>
          <p:cNvPicPr>
            <a:picLocks noChangeAspect="1"/>
          </p:cNvPicPr>
          <p:nvPr/>
        </p:nvPicPr>
        <p:blipFill>
          <a:blip r:embed="rId5"/>
          <a:stretch>
            <a:fillRect/>
          </a:stretch>
        </p:blipFill>
        <p:spPr>
          <a:xfrm>
            <a:off x="2341610" y="4705737"/>
            <a:ext cx="542499" cy="504825"/>
          </a:xfrm>
          <a:prstGeom prst="rect">
            <a:avLst/>
          </a:prstGeom>
        </p:spPr>
      </p:pic>
      <p:pic>
        <p:nvPicPr>
          <p:cNvPr id="6" name="Picture 5">
            <a:extLst>
              <a:ext uri="{FF2B5EF4-FFF2-40B4-BE49-F238E27FC236}">
                <a16:creationId xmlns:a16="http://schemas.microsoft.com/office/drawing/2014/main" id="{20D71CAC-4A1D-450E-82FA-45467A9D6AD8}"/>
              </a:ext>
            </a:extLst>
          </p:cNvPr>
          <p:cNvPicPr>
            <a:picLocks noChangeAspect="1"/>
          </p:cNvPicPr>
          <p:nvPr/>
        </p:nvPicPr>
        <p:blipFill>
          <a:blip r:embed="rId6"/>
          <a:stretch>
            <a:fillRect/>
          </a:stretch>
        </p:blipFill>
        <p:spPr>
          <a:xfrm>
            <a:off x="2359026" y="5683535"/>
            <a:ext cx="323850" cy="581025"/>
          </a:xfrm>
          <a:prstGeom prst="rect">
            <a:avLst/>
          </a:prstGeom>
        </p:spPr>
      </p:pic>
      <p:pic>
        <p:nvPicPr>
          <p:cNvPr id="7" name="Picture 6">
            <a:extLst>
              <a:ext uri="{FF2B5EF4-FFF2-40B4-BE49-F238E27FC236}">
                <a16:creationId xmlns:a16="http://schemas.microsoft.com/office/drawing/2014/main" id="{4435B63F-B5FC-4B13-BB1E-67C4FF74FF22}"/>
              </a:ext>
            </a:extLst>
          </p:cNvPr>
          <p:cNvPicPr>
            <a:picLocks noChangeAspect="1"/>
          </p:cNvPicPr>
          <p:nvPr/>
        </p:nvPicPr>
        <p:blipFill>
          <a:blip r:embed="rId7"/>
          <a:stretch>
            <a:fillRect/>
          </a:stretch>
        </p:blipFill>
        <p:spPr>
          <a:xfrm>
            <a:off x="2359026" y="3847796"/>
            <a:ext cx="536639" cy="475309"/>
          </a:xfrm>
          <a:prstGeom prst="rect">
            <a:avLst/>
          </a:prstGeom>
        </p:spPr>
      </p:pic>
      <p:sp>
        <p:nvSpPr>
          <p:cNvPr id="8" name="Slide Number Placeholder 7">
            <a:extLst>
              <a:ext uri="{FF2B5EF4-FFF2-40B4-BE49-F238E27FC236}">
                <a16:creationId xmlns:a16="http://schemas.microsoft.com/office/drawing/2014/main" id="{9B4B546B-29ED-4630-A781-750539527F9C}"/>
              </a:ext>
            </a:extLst>
          </p:cNvPr>
          <p:cNvSpPr>
            <a:spLocks noGrp="1"/>
          </p:cNvSpPr>
          <p:nvPr>
            <p:ph type="sldNum" sz="quarter" idx="12"/>
          </p:nvPr>
        </p:nvSpPr>
        <p:spPr/>
        <p:txBody>
          <a:bodyPr/>
          <a:lstStyle/>
          <a:p>
            <a:fld id="{81851D2D-A5E3-1B4D-8AB7-15D26B299769}" type="slidenum">
              <a:rPr lang="en-US" smtClean="0"/>
              <a:t>9</a:t>
            </a:fld>
            <a:endParaRPr lang="en-US"/>
          </a:p>
        </p:txBody>
      </p:sp>
      <p:pic>
        <p:nvPicPr>
          <p:cNvPr id="12" name="Graphic 11">
            <a:extLst>
              <a:ext uri="{FF2B5EF4-FFF2-40B4-BE49-F238E27FC236}">
                <a16:creationId xmlns:a16="http://schemas.microsoft.com/office/drawing/2014/main" id="{78ECF522-E0C6-4E93-9C8B-EAC2BAD91E26}"/>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585882" y="270442"/>
            <a:ext cx="374290" cy="798965"/>
          </a:xfrm>
          <a:prstGeom prst="rect">
            <a:avLst/>
          </a:prstGeom>
        </p:spPr>
      </p:pic>
      <p:sp>
        <p:nvSpPr>
          <p:cNvPr id="13" name="Title 1">
            <a:extLst>
              <a:ext uri="{FF2B5EF4-FFF2-40B4-BE49-F238E27FC236}">
                <a16:creationId xmlns:a16="http://schemas.microsoft.com/office/drawing/2014/main" id="{3D5E705E-DFE0-41CF-9344-A150202F4BD0}"/>
              </a:ext>
            </a:extLst>
          </p:cNvPr>
          <p:cNvSpPr txBox="1">
            <a:spLocks/>
          </p:cNvSpPr>
          <p:nvPr/>
        </p:nvSpPr>
        <p:spPr>
          <a:xfrm>
            <a:off x="1015999" y="493612"/>
            <a:ext cx="11001829" cy="5778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latin typeface="Arial" panose="020B0604020202020204" pitchFamily="34" charset="0"/>
                <a:cs typeface="Arial" panose="020B0604020202020204" pitchFamily="34" charset="0"/>
              </a:rPr>
              <a:t>To understand Blockchain – its important to how the consensus works</a:t>
            </a:r>
          </a:p>
        </p:txBody>
      </p:sp>
      <p:cxnSp>
        <p:nvCxnSpPr>
          <p:cNvPr id="10" name="Straight Connector 9">
            <a:extLst>
              <a:ext uri="{FF2B5EF4-FFF2-40B4-BE49-F238E27FC236}">
                <a16:creationId xmlns:a16="http://schemas.microsoft.com/office/drawing/2014/main" id="{5B890F4A-C346-45F7-B43D-E6211ADBC5AB}"/>
              </a:ext>
            </a:extLst>
          </p:cNvPr>
          <p:cNvCxnSpPr/>
          <p:nvPr/>
        </p:nvCxnSpPr>
        <p:spPr>
          <a:xfrm>
            <a:off x="585882" y="2516681"/>
            <a:ext cx="104159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6B643F-5FB2-4CF0-A12F-E333FA4F3757}"/>
              </a:ext>
            </a:extLst>
          </p:cNvPr>
          <p:cNvCxnSpPr/>
          <p:nvPr/>
        </p:nvCxnSpPr>
        <p:spPr>
          <a:xfrm>
            <a:off x="585882" y="3431077"/>
            <a:ext cx="104159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E92775-38F2-4CD3-A93C-733263DE301A}"/>
              </a:ext>
            </a:extLst>
          </p:cNvPr>
          <p:cNvCxnSpPr/>
          <p:nvPr/>
        </p:nvCxnSpPr>
        <p:spPr>
          <a:xfrm>
            <a:off x="543222" y="4468875"/>
            <a:ext cx="104159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F3DCCEC-AF0F-4BB0-90BD-5D1F3F0FDA5E}"/>
              </a:ext>
            </a:extLst>
          </p:cNvPr>
          <p:cNvCxnSpPr/>
          <p:nvPr/>
        </p:nvCxnSpPr>
        <p:spPr>
          <a:xfrm>
            <a:off x="543222" y="5339727"/>
            <a:ext cx="104159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792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6b3ee39-1a40-435a-bc18-b3e63c53141b">
      <UserInfo>
        <DisplayName>Gregory Peter MORWOOD</DisplayName>
        <AccountId>505</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03A3565BE4628499F81B98B3B05B8DB" ma:contentTypeVersion="8" ma:contentTypeDescription="Create a new document." ma:contentTypeScope="" ma:versionID="3064cec6e455d39b95bd1c1b1fb24bd3">
  <xsd:schema xmlns:xsd="http://www.w3.org/2001/XMLSchema" xmlns:xs="http://www.w3.org/2001/XMLSchema" xmlns:p="http://schemas.microsoft.com/office/2006/metadata/properties" xmlns:ns2="86b3ee39-1a40-435a-bc18-b3e63c53141b" xmlns:ns3="a026f1c2-6291-4fc5-81c7-802eb2de3e09" targetNamespace="http://schemas.microsoft.com/office/2006/metadata/properties" ma:root="true" ma:fieldsID="d52c9eef6bcb78ef5e928e404a41d3d6" ns2:_="" ns3:_="">
    <xsd:import namespace="86b3ee39-1a40-435a-bc18-b3e63c53141b"/>
    <xsd:import namespace="a026f1c2-6291-4fc5-81c7-802eb2de3e0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3ee39-1a40-435a-bc18-b3e63c53141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026f1c2-6291-4fc5-81c7-802eb2de3e09"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079D10-1200-4089-9E30-0C68673A00CA}">
  <ds:schemaRefs>
    <ds:schemaRef ds:uri="a026f1c2-6291-4fc5-81c7-802eb2de3e09"/>
    <ds:schemaRef ds:uri="http://purl.org/dc/terms/"/>
    <ds:schemaRef ds:uri="86b3ee39-1a40-435a-bc18-b3e63c53141b"/>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4A52F4B-8AC3-4BDB-9C0C-6674A082B4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b3ee39-1a40-435a-bc18-b3e63c53141b"/>
    <ds:schemaRef ds:uri="a026f1c2-6291-4fc5-81c7-802eb2de3e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47EFBF-8452-4F03-B5D3-95E0678CE9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4014</TotalTime>
  <Words>2871</Words>
  <Application>Microsoft Office PowerPoint</Application>
  <PresentationFormat>Widescreen</PresentationFormat>
  <Paragraphs>459</Paragraphs>
  <Slides>20</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Arial Black</vt:lpstr>
      <vt:lpstr>Calibri</vt:lpstr>
      <vt:lpstr>Calibri Light</vt:lpstr>
      <vt:lpstr>Segoe UI</vt:lpstr>
      <vt:lpstr>Tahoma</vt:lpstr>
      <vt:lpstr>Times New Roman</vt:lpstr>
      <vt:lpstr>Wingdings</vt:lpstr>
      <vt:lpstr>Office Theme</vt:lpstr>
      <vt:lpstr>1_Office Theme</vt:lpstr>
      <vt:lpstr>PowerPoint Presentation</vt:lpstr>
      <vt:lpstr>PowerPoint Presentation</vt:lpstr>
      <vt:lpstr>The Blockchain numbers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 Questions for Panel Discussion</vt:lpstr>
      <vt:lpstr>Appendix (FYR only) – Other Stats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shen wong</dc:creator>
  <cp:lastModifiedBy>Gary Yee Seng CHUA</cp:lastModifiedBy>
  <cp:revision>118</cp:revision>
  <cp:lastPrinted>2018-03-26T11:54:46Z</cp:lastPrinted>
  <dcterms:created xsi:type="dcterms:W3CDTF">2017-04-24T02:11:06Z</dcterms:created>
  <dcterms:modified xsi:type="dcterms:W3CDTF">2018-03-26T15:51:55Z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0x010100003A3565BE4628499F81B98B3B05B8DB</vt:lpwstr>
  </property>
</Properties>
</file>