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Hammersmith One"/>
      <p:regular r:id="rId29"/>
    </p:embeddedFont>
    <p:embeddedFont>
      <p:font typeface="Manrop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nrope-bold.fntdata"/><Relationship Id="rId30" Type="http://schemas.openxmlformats.org/officeDocument/2006/relationships/font" Target="fonts/Manrope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font" Target="fonts/Hammersmith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35f64a492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35f64a492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35f64a492d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35f64a492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35e78a7c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35e78a7c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餵多張圖片 算平均時間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apture 把圖片讀近來丟進 FPGA input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FPGA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顯示在host/jupyter notebook時間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35e78a7c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35e78a7c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35b7b7b6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35b7b7b6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35f64a4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35f64a4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5b7b7b63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5b7b7b63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35e78a7c8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35e78a7c8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35b7b7b63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35b7b7b63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35e78a7c8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35e78a7c8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2f5e9cb0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2f5e9cb0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35b7b7b63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35b7b7b63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35e78a7c8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35e78a7c8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35e78a7c8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35e78a7c8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2f76a716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2f76a716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2f76a7164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2f76a716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2ff79b85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2ff79b85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305d352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305d352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2f76a716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2f76a716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由於NN core的 input大小是 28*28 所以我們需要將圖片做resize才能傳進去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resize的部份我們是參考 pynq helloworld github裡面的教學修改並拿來生成IP最主要用到的就是vitis的 vision library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35f64a492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35f64a492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35f64a492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35f64a492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35f64a492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35f64a492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35b7b7b6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35b7b7b6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Caption blend </a:t>
            </a:r>
            <a:r>
              <a:rPr lang="en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是我們流程中最重要的一環 我們會將NN core辨識出來的結果和對應的英文字母合成至圖片的上方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1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6" name="Google Shape;216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7" name="Google Shape;217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8" name="Google Shape;218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7" name="Google Shape;227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8" name="Google Shape;228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4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5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5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5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5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5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6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6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6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17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328" name="Google Shape;328;p17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18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1" name="Google Shape;401;p18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19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3" name="Google Shape;443;p20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1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21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2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2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22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2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2" name="Google Shape;562;p23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3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23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3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23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3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4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7" name="Google Shape;607;p24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24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24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24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4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4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4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4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1" name="Google Shape;621;p25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5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5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5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25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5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5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5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5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25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5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2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05" name="Google Shape;705;p33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1" name="Google Shape;781;p34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5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5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3" name="Google Shape;823;p35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6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2" name="Google Shape;852;p36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5" name="Google Shape;895;p3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8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3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1" name="Google Shape;971;p3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6" name="Google Shape;976;p39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4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7" name="Google Shape;1017;p40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4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3" name="Google Shape;1053;p4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3" name="Google Shape;1093;p4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9" name="Google Shape;1099;p4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4" name="Google Shape;1104;p45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4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4" name="Google Shape;1144;p4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7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6" name="Google Shape;1186;p47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0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64" name="Google Shape;164;p1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Xilinx/PYNQ-HelloWorld" TargetMode="External"/><Relationship Id="rId4" Type="http://schemas.openxmlformats.org/officeDocument/2006/relationships/hyperlink" Target="https://xilinx.github.io/Vitis_Libraries/vision" TargetMode="External"/><Relationship Id="rId5" Type="http://schemas.openxmlformats.org/officeDocument/2006/relationships/hyperlink" Target="https://github.com/Xilinx/finn" TargetMode="External"/><Relationship Id="rId6" Type="http://schemas.openxmlformats.org/officeDocument/2006/relationships/hyperlink" Target="https://developer.arm.com/documentation/ihi0051/a/" TargetMode="External"/><Relationship Id="rId7" Type="http://schemas.openxmlformats.org/officeDocument/2006/relationships/hyperlink" Target="https://github.com/Xilinx/finn/blob/main/notebooks/end2end_example/bnn-pynq/cnv_end2end_example.ipyn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2.png"/><Relationship Id="rId11" Type="http://schemas.openxmlformats.org/officeDocument/2006/relationships/image" Target="../media/image13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7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Image Captioner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Final Project Presentation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1317" name="Google Shape;1317;p52"/>
          <p:cNvSpPr txBox="1"/>
          <p:nvPr>
            <p:ph idx="1" type="subTitle"/>
          </p:nvPr>
        </p:nvSpPr>
        <p:spPr>
          <a:xfrm>
            <a:off x="1114200" y="3343350"/>
            <a:ext cx="66579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110061638 呂政和</a:t>
            </a:r>
            <a:endParaRPr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110061639 林致佑</a:t>
            </a:r>
            <a:endParaRPr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110061641 鄧向凱</a:t>
            </a:r>
            <a:endParaRPr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6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Caption Blend</a:t>
            </a:r>
            <a:endParaRPr/>
          </a:p>
        </p:txBody>
      </p:sp>
      <p:sp>
        <p:nvSpPr>
          <p:cNvPr id="1423" name="Google Shape;1423;p61"/>
          <p:cNvSpPr txBox="1"/>
          <p:nvPr>
            <p:ph idx="1" type="body"/>
          </p:nvPr>
        </p:nvSpPr>
        <p:spPr>
          <a:xfrm>
            <a:off x="713250" y="1064525"/>
            <a:ext cx="75315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First, we have to generate the label image, which is based on the computation result from NN core. If it reports “2”, the windex function will generate label image “pullover”.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 In wgen_mix function,  we mix the label image onto the input image.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24" name="Google Shape;1424;p61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5" name="Google Shape;142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2314225"/>
            <a:ext cx="8839200" cy="42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0" y="3424875"/>
            <a:ext cx="8839197" cy="36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Caption Blend</a:t>
            </a:r>
            <a:endParaRPr/>
          </a:p>
        </p:txBody>
      </p:sp>
      <p:sp>
        <p:nvSpPr>
          <p:cNvPr id="1432" name="Google Shape;1432;p62"/>
          <p:cNvSpPr txBox="1"/>
          <p:nvPr>
            <p:ph idx="1" type="body"/>
          </p:nvPr>
        </p:nvSpPr>
        <p:spPr>
          <a:xfrm>
            <a:off x="713250" y="10645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 In wgen_mix function,  we mix the label image onto the input image.</a:t>
            </a:r>
            <a:endParaRPr/>
          </a:p>
        </p:txBody>
      </p:sp>
      <p:pic>
        <p:nvPicPr>
          <p:cNvPr id="1433" name="Google Shape;143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050" y="2129175"/>
            <a:ext cx="3879899" cy="301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" name="Google Shape;143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7550"/>
            <a:ext cx="8839197" cy="36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6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evaluation</a:t>
            </a:r>
            <a:endParaRPr/>
          </a:p>
        </p:txBody>
      </p:sp>
      <p:sp>
        <p:nvSpPr>
          <p:cNvPr id="1440" name="Google Shape;1440;p63"/>
          <p:cNvSpPr txBox="1"/>
          <p:nvPr>
            <p:ph idx="1" type="body"/>
          </p:nvPr>
        </p:nvSpPr>
        <p:spPr>
          <a:xfrm>
            <a:off x="1105600" y="1689350"/>
            <a:ext cx="34248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avg read latency: 0.059 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avg kernel latency: 0.024 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avg display latency: 0.136 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41" name="Google Shape;144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227" y="1534725"/>
            <a:ext cx="2784925" cy="24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6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NN Core Accuracy</a:t>
            </a:r>
            <a:endParaRPr/>
          </a:p>
        </p:txBody>
      </p:sp>
      <p:pic>
        <p:nvPicPr>
          <p:cNvPr id="1447" name="Google Shape;144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00" y="1935863"/>
            <a:ext cx="6203300" cy="6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64"/>
          <p:cNvSpPr txBox="1"/>
          <p:nvPr>
            <p:ph idx="1" type="body"/>
          </p:nvPr>
        </p:nvSpPr>
        <p:spPr>
          <a:xfrm>
            <a:off x="713250" y="1064525"/>
            <a:ext cx="7531500" cy="21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The accuracy after training on Brevitas</a:t>
            </a:r>
            <a:endParaRPr b="1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b="1" lang="en">
                <a:solidFill>
                  <a:schemeClr val="accent2"/>
                </a:solidFill>
              </a:rPr>
              <a:t>The accuracy satisfy the goal we set in proposal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The accuracy applys onto pynq-Z2 is 82.31%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1449" name="Google Shape;1449;p64"/>
          <p:cNvPicPr preferRelativeResize="0"/>
          <p:nvPr/>
        </p:nvPicPr>
        <p:blipFill rotWithShape="1">
          <a:blip r:embed="rId4">
            <a:alphaModFix/>
          </a:blip>
          <a:srcRect b="0" l="0" r="35048" t="64353"/>
          <a:stretch/>
        </p:blipFill>
        <p:spPr>
          <a:xfrm>
            <a:off x="1685329" y="3211025"/>
            <a:ext cx="4957025" cy="14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encountered</a:t>
            </a:r>
            <a:endParaRPr/>
          </a:p>
        </p:txBody>
      </p:sp>
      <p:sp>
        <p:nvSpPr>
          <p:cNvPr id="1455" name="Google Shape;1455;p65"/>
          <p:cNvSpPr txBox="1"/>
          <p:nvPr>
            <p:ph idx="1" type="body"/>
          </p:nvPr>
        </p:nvSpPr>
        <p:spPr>
          <a:xfrm>
            <a:off x="713250" y="1064525"/>
            <a:ext cx="75315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The difference between Cifar10 and FashionMnist</a:t>
            </a:r>
            <a:endParaRPr b="1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b="1" lang="en"/>
              <a:t>Image size 32x32 v.s. 28x28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Channel</a:t>
            </a:r>
            <a:r>
              <a:rPr b="1" lang="en"/>
              <a:t> number 3 v.s. 1</a:t>
            </a:r>
            <a:endParaRPr b="1"/>
          </a:p>
        </p:txBody>
      </p:sp>
      <p:sp>
        <p:nvSpPr>
          <p:cNvPr id="1456" name="Google Shape;1456;p65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7" name="Google Shape;14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50" y="2335825"/>
            <a:ext cx="2894615" cy="20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190" y="2335825"/>
            <a:ext cx="2075437" cy="208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6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encountered</a:t>
            </a:r>
            <a:endParaRPr/>
          </a:p>
        </p:txBody>
      </p:sp>
      <p:sp>
        <p:nvSpPr>
          <p:cNvPr id="1464" name="Google Shape;1464;p66"/>
          <p:cNvSpPr txBox="1"/>
          <p:nvPr>
            <p:ph idx="1" type="body"/>
          </p:nvPr>
        </p:nvSpPr>
        <p:spPr>
          <a:xfrm>
            <a:off x="713250" y="1064525"/>
            <a:ext cx="75315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The difference between Cifar10 and FashionMnist</a:t>
            </a:r>
            <a:endParaRPr b="1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Dataset download</a:t>
            </a:r>
            <a:endParaRPr b="1"/>
          </a:p>
        </p:txBody>
      </p:sp>
      <p:sp>
        <p:nvSpPr>
          <p:cNvPr id="1465" name="Google Shape;1465;p66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6" name="Google Shape;14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725" y="2210100"/>
            <a:ext cx="5003425" cy="26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6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encountered</a:t>
            </a:r>
            <a:endParaRPr/>
          </a:p>
        </p:txBody>
      </p:sp>
      <p:sp>
        <p:nvSpPr>
          <p:cNvPr id="1472" name="Google Shape;1472;p67"/>
          <p:cNvSpPr txBox="1"/>
          <p:nvPr>
            <p:ph idx="1" type="body"/>
          </p:nvPr>
        </p:nvSpPr>
        <p:spPr>
          <a:xfrm>
            <a:off x="713250" y="1064525"/>
            <a:ext cx="75315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IP</a:t>
            </a:r>
            <a:r>
              <a:rPr b="1" lang="en">
                <a:solidFill>
                  <a:schemeClr val="accent2"/>
                </a:solidFill>
              </a:rPr>
              <a:t>s</a:t>
            </a:r>
            <a:r>
              <a:rPr b="1" lang="en">
                <a:solidFill>
                  <a:schemeClr val="accent2"/>
                </a:solidFill>
              </a:rPr>
              <a:t> generation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Add the file into Vitis, after synthesis, we can export RTL like Lab1.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Windex, wgen, wgen_mix, stream8rto8, stream8x2, </a:t>
            </a:r>
            <a:r>
              <a:rPr b="1" lang="en">
                <a:solidFill>
                  <a:srgbClr val="EC3A3B"/>
                </a:solidFill>
              </a:rPr>
              <a:t>resize</a:t>
            </a:r>
            <a:endParaRPr b="1">
              <a:solidFill>
                <a:srgbClr val="EC3A3B"/>
              </a:solidFill>
            </a:endParaRPr>
          </a:p>
        </p:txBody>
      </p:sp>
      <p:sp>
        <p:nvSpPr>
          <p:cNvPr id="1473" name="Google Shape;1473;p67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4" name="Google Shape;14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00" y="2186150"/>
            <a:ext cx="1756300" cy="8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200" y="2186177"/>
            <a:ext cx="1535375" cy="8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6" name="Google Shape;147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400" y="2147525"/>
            <a:ext cx="1756300" cy="95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Google Shape;1477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3275" y="3365225"/>
            <a:ext cx="1839559" cy="1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Google Shape;1478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8250" y="3365236"/>
            <a:ext cx="1671775" cy="1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6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encountered</a:t>
            </a:r>
            <a:endParaRPr/>
          </a:p>
        </p:txBody>
      </p:sp>
      <p:sp>
        <p:nvSpPr>
          <p:cNvPr id="1484" name="Google Shape;1484;p68"/>
          <p:cNvSpPr txBox="1"/>
          <p:nvPr>
            <p:ph idx="1" type="body"/>
          </p:nvPr>
        </p:nvSpPr>
        <p:spPr>
          <a:xfrm>
            <a:off x="713250" y="1064525"/>
            <a:ext cx="75315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IPs generation</a:t>
            </a:r>
            <a:endParaRPr b="1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Missing files while generating IP.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Add the file into Vitis, after synthesis, we can export RTL like Lab1.</a:t>
            </a:r>
            <a:endParaRPr b="1"/>
          </a:p>
        </p:txBody>
      </p:sp>
      <p:sp>
        <p:nvSpPr>
          <p:cNvPr id="1485" name="Google Shape;1485;p68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6" name="Google Shape;148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50" y="2465825"/>
            <a:ext cx="15430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325" y="2465813"/>
            <a:ext cx="19621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Google Shape;148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875" y="2901125"/>
            <a:ext cx="25717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6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encountered</a:t>
            </a:r>
            <a:endParaRPr/>
          </a:p>
        </p:txBody>
      </p:sp>
      <p:sp>
        <p:nvSpPr>
          <p:cNvPr id="1494" name="Google Shape;1494;p69"/>
          <p:cNvSpPr txBox="1"/>
          <p:nvPr>
            <p:ph idx="1" type="body"/>
          </p:nvPr>
        </p:nvSpPr>
        <p:spPr>
          <a:xfrm>
            <a:off x="713250" y="1064525"/>
            <a:ext cx="75315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NN core IP generation </a:t>
            </a:r>
            <a:endParaRPr b="1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to the lab before, we didn’t find any code to produce the IP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Finn github from Xilinx</a:t>
            </a:r>
            <a:endParaRPr b="1"/>
          </a:p>
        </p:txBody>
      </p:sp>
      <p:sp>
        <p:nvSpPr>
          <p:cNvPr id="1495" name="Google Shape;1495;p69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6" name="Google Shape;149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225" y="2379000"/>
            <a:ext cx="4093675" cy="8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225" y="3353175"/>
            <a:ext cx="3263200" cy="5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Google Shape;149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1225" y="4007425"/>
            <a:ext cx="4254400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9" name="Google Shape;1499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5625" y="2519650"/>
            <a:ext cx="2325025" cy="14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7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encountered</a:t>
            </a:r>
            <a:endParaRPr/>
          </a:p>
        </p:txBody>
      </p:sp>
      <p:sp>
        <p:nvSpPr>
          <p:cNvPr id="1505" name="Google Shape;1505;p70"/>
          <p:cNvSpPr txBox="1"/>
          <p:nvPr>
            <p:ph idx="1" type="body"/>
          </p:nvPr>
        </p:nvSpPr>
        <p:spPr>
          <a:xfrm>
            <a:off x="713250" y="1064525"/>
            <a:ext cx="75315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After connect all the IPs</a:t>
            </a:r>
            <a:endParaRPr b="1" sz="1400">
              <a:solidFill>
                <a:schemeClr val="accent2"/>
              </a:solidFill>
            </a:endParaRPr>
          </a:p>
        </p:txBody>
      </p:sp>
      <p:sp>
        <p:nvSpPr>
          <p:cNvPr id="1506" name="Google Shape;1506;p70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7" name="Google Shape;1507;p70"/>
          <p:cNvPicPr preferRelativeResize="0"/>
          <p:nvPr/>
        </p:nvPicPr>
        <p:blipFill rotWithShape="1">
          <a:blip r:embed="rId3">
            <a:alphaModFix/>
          </a:blip>
          <a:srcRect b="-4014" l="0" r="0" t="0"/>
          <a:stretch/>
        </p:blipFill>
        <p:spPr>
          <a:xfrm>
            <a:off x="1595027" y="1541575"/>
            <a:ext cx="6341400" cy="32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3">
            <a:hlinkClick/>
          </p:cNvPr>
          <p:cNvSpPr/>
          <p:nvPr/>
        </p:nvSpPr>
        <p:spPr>
          <a:xfrm>
            <a:off x="4676847" y="2960101"/>
            <a:ext cx="764524" cy="1020361"/>
          </a:xfrm>
          <a:custGeom>
            <a:rect b="b" l="l" r="r" t="t"/>
            <a:pathLst>
              <a:path extrusionOk="0" h="28887" w="32221">
                <a:moveTo>
                  <a:pt x="16960" y="1"/>
                </a:moveTo>
                <a:cubicBezTo>
                  <a:pt x="13737" y="1"/>
                  <a:pt x="10527" y="792"/>
                  <a:pt x="7691" y="2306"/>
                </a:cubicBezTo>
                <a:cubicBezTo>
                  <a:pt x="6263" y="3066"/>
                  <a:pt x="4864" y="4099"/>
                  <a:pt x="4256" y="5589"/>
                </a:cubicBezTo>
                <a:cubicBezTo>
                  <a:pt x="3770" y="6744"/>
                  <a:pt x="3831" y="8020"/>
                  <a:pt x="3861" y="9236"/>
                </a:cubicBezTo>
                <a:cubicBezTo>
                  <a:pt x="3922" y="11668"/>
                  <a:pt x="3892" y="14191"/>
                  <a:pt x="2889" y="16379"/>
                </a:cubicBezTo>
                <a:cubicBezTo>
                  <a:pt x="1886" y="18476"/>
                  <a:pt x="1" y="20300"/>
                  <a:pt x="92" y="22610"/>
                </a:cubicBezTo>
                <a:cubicBezTo>
                  <a:pt x="123" y="24100"/>
                  <a:pt x="1065" y="25498"/>
                  <a:pt x="2281" y="26379"/>
                </a:cubicBezTo>
                <a:cubicBezTo>
                  <a:pt x="3496" y="27291"/>
                  <a:pt x="4955" y="27747"/>
                  <a:pt x="6445" y="28081"/>
                </a:cubicBezTo>
                <a:cubicBezTo>
                  <a:pt x="8995" y="28662"/>
                  <a:pt x="11605" y="28887"/>
                  <a:pt x="14228" y="28887"/>
                </a:cubicBezTo>
                <a:cubicBezTo>
                  <a:pt x="17232" y="28887"/>
                  <a:pt x="20254" y="28592"/>
                  <a:pt x="23223" y="28203"/>
                </a:cubicBezTo>
                <a:cubicBezTo>
                  <a:pt x="24743" y="27990"/>
                  <a:pt x="26293" y="27777"/>
                  <a:pt x="27631" y="27078"/>
                </a:cubicBezTo>
                <a:cubicBezTo>
                  <a:pt x="30518" y="25650"/>
                  <a:pt x="32220" y="22124"/>
                  <a:pt x="31491" y="18993"/>
                </a:cubicBezTo>
                <a:cubicBezTo>
                  <a:pt x="31065" y="17109"/>
                  <a:pt x="29941" y="15498"/>
                  <a:pt x="28695" y="14039"/>
                </a:cubicBezTo>
                <a:cubicBezTo>
                  <a:pt x="27479" y="12580"/>
                  <a:pt x="26141" y="11181"/>
                  <a:pt x="25169" y="9540"/>
                </a:cubicBezTo>
                <a:cubicBezTo>
                  <a:pt x="24500" y="8385"/>
                  <a:pt x="24044" y="7139"/>
                  <a:pt x="23953" y="5801"/>
                </a:cubicBezTo>
                <a:cubicBezTo>
                  <a:pt x="23922" y="5042"/>
                  <a:pt x="24105" y="4160"/>
                  <a:pt x="23922" y="3400"/>
                </a:cubicBezTo>
                <a:cubicBezTo>
                  <a:pt x="23345" y="1060"/>
                  <a:pt x="20001" y="117"/>
                  <a:pt x="17965" y="26"/>
                </a:cubicBezTo>
                <a:cubicBezTo>
                  <a:pt x="17630" y="9"/>
                  <a:pt x="17295" y="1"/>
                  <a:pt x="169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53">
            <a:hlinkClick/>
          </p:cNvPr>
          <p:cNvSpPr/>
          <p:nvPr/>
        </p:nvSpPr>
        <p:spPr>
          <a:xfrm>
            <a:off x="4676835" y="1380701"/>
            <a:ext cx="764524" cy="1020361"/>
          </a:xfrm>
          <a:custGeom>
            <a:rect b="b" l="l" r="r" t="t"/>
            <a:pathLst>
              <a:path extrusionOk="0" h="28887" w="32221">
                <a:moveTo>
                  <a:pt x="16960" y="1"/>
                </a:moveTo>
                <a:cubicBezTo>
                  <a:pt x="13737" y="1"/>
                  <a:pt x="10527" y="792"/>
                  <a:pt x="7691" y="2306"/>
                </a:cubicBezTo>
                <a:cubicBezTo>
                  <a:pt x="6263" y="3066"/>
                  <a:pt x="4864" y="4099"/>
                  <a:pt x="4256" y="5589"/>
                </a:cubicBezTo>
                <a:cubicBezTo>
                  <a:pt x="3770" y="6744"/>
                  <a:pt x="3831" y="8020"/>
                  <a:pt x="3861" y="9236"/>
                </a:cubicBezTo>
                <a:cubicBezTo>
                  <a:pt x="3922" y="11668"/>
                  <a:pt x="3892" y="14191"/>
                  <a:pt x="2889" y="16379"/>
                </a:cubicBezTo>
                <a:cubicBezTo>
                  <a:pt x="1886" y="18476"/>
                  <a:pt x="1" y="20300"/>
                  <a:pt x="92" y="22610"/>
                </a:cubicBezTo>
                <a:cubicBezTo>
                  <a:pt x="123" y="24100"/>
                  <a:pt x="1065" y="25498"/>
                  <a:pt x="2281" y="26379"/>
                </a:cubicBezTo>
                <a:cubicBezTo>
                  <a:pt x="3496" y="27291"/>
                  <a:pt x="4955" y="27747"/>
                  <a:pt x="6445" y="28081"/>
                </a:cubicBezTo>
                <a:cubicBezTo>
                  <a:pt x="8995" y="28662"/>
                  <a:pt x="11605" y="28887"/>
                  <a:pt x="14228" y="28887"/>
                </a:cubicBezTo>
                <a:cubicBezTo>
                  <a:pt x="17232" y="28887"/>
                  <a:pt x="20254" y="28592"/>
                  <a:pt x="23223" y="28203"/>
                </a:cubicBezTo>
                <a:cubicBezTo>
                  <a:pt x="24743" y="27990"/>
                  <a:pt x="26293" y="27777"/>
                  <a:pt x="27631" y="27078"/>
                </a:cubicBezTo>
                <a:cubicBezTo>
                  <a:pt x="30518" y="25650"/>
                  <a:pt x="32220" y="22124"/>
                  <a:pt x="31491" y="18993"/>
                </a:cubicBezTo>
                <a:cubicBezTo>
                  <a:pt x="31065" y="17109"/>
                  <a:pt x="29941" y="15498"/>
                  <a:pt x="28695" y="14039"/>
                </a:cubicBezTo>
                <a:cubicBezTo>
                  <a:pt x="27479" y="12580"/>
                  <a:pt x="26141" y="11181"/>
                  <a:pt x="25169" y="9540"/>
                </a:cubicBezTo>
                <a:cubicBezTo>
                  <a:pt x="24500" y="8385"/>
                  <a:pt x="24044" y="7139"/>
                  <a:pt x="23953" y="5801"/>
                </a:cubicBezTo>
                <a:cubicBezTo>
                  <a:pt x="23922" y="5042"/>
                  <a:pt x="24105" y="4160"/>
                  <a:pt x="23922" y="3400"/>
                </a:cubicBezTo>
                <a:cubicBezTo>
                  <a:pt x="23345" y="1060"/>
                  <a:pt x="20001" y="117"/>
                  <a:pt x="17965" y="26"/>
                </a:cubicBezTo>
                <a:cubicBezTo>
                  <a:pt x="17630" y="9"/>
                  <a:pt x="17295" y="1"/>
                  <a:pt x="169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53">
            <a:hlinkClick/>
          </p:cNvPr>
          <p:cNvSpPr/>
          <p:nvPr/>
        </p:nvSpPr>
        <p:spPr>
          <a:xfrm>
            <a:off x="1643660" y="2960101"/>
            <a:ext cx="764524" cy="1020361"/>
          </a:xfrm>
          <a:custGeom>
            <a:rect b="b" l="l" r="r" t="t"/>
            <a:pathLst>
              <a:path extrusionOk="0" h="28887" w="32221">
                <a:moveTo>
                  <a:pt x="16960" y="1"/>
                </a:moveTo>
                <a:cubicBezTo>
                  <a:pt x="13737" y="1"/>
                  <a:pt x="10527" y="792"/>
                  <a:pt x="7691" y="2306"/>
                </a:cubicBezTo>
                <a:cubicBezTo>
                  <a:pt x="6263" y="3066"/>
                  <a:pt x="4864" y="4099"/>
                  <a:pt x="4256" y="5589"/>
                </a:cubicBezTo>
                <a:cubicBezTo>
                  <a:pt x="3770" y="6744"/>
                  <a:pt x="3831" y="8020"/>
                  <a:pt x="3861" y="9236"/>
                </a:cubicBezTo>
                <a:cubicBezTo>
                  <a:pt x="3922" y="11668"/>
                  <a:pt x="3892" y="14191"/>
                  <a:pt x="2889" y="16379"/>
                </a:cubicBezTo>
                <a:cubicBezTo>
                  <a:pt x="1886" y="18476"/>
                  <a:pt x="1" y="20300"/>
                  <a:pt x="92" y="22610"/>
                </a:cubicBezTo>
                <a:cubicBezTo>
                  <a:pt x="123" y="24100"/>
                  <a:pt x="1065" y="25498"/>
                  <a:pt x="2281" y="26379"/>
                </a:cubicBezTo>
                <a:cubicBezTo>
                  <a:pt x="3496" y="27291"/>
                  <a:pt x="4955" y="27747"/>
                  <a:pt x="6445" y="28081"/>
                </a:cubicBezTo>
                <a:cubicBezTo>
                  <a:pt x="8995" y="28662"/>
                  <a:pt x="11605" y="28887"/>
                  <a:pt x="14228" y="28887"/>
                </a:cubicBezTo>
                <a:cubicBezTo>
                  <a:pt x="17232" y="28887"/>
                  <a:pt x="20254" y="28592"/>
                  <a:pt x="23223" y="28203"/>
                </a:cubicBezTo>
                <a:cubicBezTo>
                  <a:pt x="24743" y="27990"/>
                  <a:pt x="26293" y="27777"/>
                  <a:pt x="27631" y="27078"/>
                </a:cubicBezTo>
                <a:cubicBezTo>
                  <a:pt x="30518" y="25650"/>
                  <a:pt x="32220" y="22124"/>
                  <a:pt x="31491" y="18993"/>
                </a:cubicBezTo>
                <a:cubicBezTo>
                  <a:pt x="31065" y="17109"/>
                  <a:pt x="29941" y="15498"/>
                  <a:pt x="28695" y="14039"/>
                </a:cubicBezTo>
                <a:cubicBezTo>
                  <a:pt x="27479" y="12580"/>
                  <a:pt x="26141" y="11181"/>
                  <a:pt x="25169" y="9540"/>
                </a:cubicBezTo>
                <a:cubicBezTo>
                  <a:pt x="24500" y="8385"/>
                  <a:pt x="24044" y="7139"/>
                  <a:pt x="23953" y="5801"/>
                </a:cubicBezTo>
                <a:cubicBezTo>
                  <a:pt x="23922" y="5042"/>
                  <a:pt x="24105" y="4160"/>
                  <a:pt x="23922" y="3400"/>
                </a:cubicBezTo>
                <a:cubicBezTo>
                  <a:pt x="23345" y="1060"/>
                  <a:pt x="20001" y="117"/>
                  <a:pt x="17965" y="26"/>
                </a:cubicBezTo>
                <a:cubicBezTo>
                  <a:pt x="17630" y="9"/>
                  <a:pt x="17295" y="1"/>
                  <a:pt x="169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53">
            <a:hlinkClick/>
          </p:cNvPr>
          <p:cNvSpPr/>
          <p:nvPr/>
        </p:nvSpPr>
        <p:spPr>
          <a:xfrm>
            <a:off x="1647922" y="1367076"/>
            <a:ext cx="764524" cy="1020361"/>
          </a:xfrm>
          <a:custGeom>
            <a:rect b="b" l="l" r="r" t="t"/>
            <a:pathLst>
              <a:path extrusionOk="0" h="28887" w="32221">
                <a:moveTo>
                  <a:pt x="16960" y="1"/>
                </a:moveTo>
                <a:cubicBezTo>
                  <a:pt x="13737" y="1"/>
                  <a:pt x="10527" y="792"/>
                  <a:pt x="7691" y="2306"/>
                </a:cubicBezTo>
                <a:cubicBezTo>
                  <a:pt x="6263" y="3066"/>
                  <a:pt x="4864" y="4099"/>
                  <a:pt x="4256" y="5589"/>
                </a:cubicBezTo>
                <a:cubicBezTo>
                  <a:pt x="3770" y="6744"/>
                  <a:pt x="3831" y="8020"/>
                  <a:pt x="3861" y="9236"/>
                </a:cubicBezTo>
                <a:cubicBezTo>
                  <a:pt x="3922" y="11668"/>
                  <a:pt x="3892" y="14191"/>
                  <a:pt x="2889" y="16379"/>
                </a:cubicBezTo>
                <a:cubicBezTo>
                  <a:pt x="1886" y="18476"/>
                  <a:pt x="1" y="20300"/>
                  <a:pt x="92" y="22610"/>
                </a:cubicBezTo>
                <a:cubicBezTo>
                  <a:pt x="123" y="24100"/>
                  <a:pt x="1065" y="25498"/>
                  <a:pt x="2281" y="26379"/>
                </a:cubicBezTo>
                <a:cubicBezTo>
                  <a:pt x="3496" y="27291"/>
                  <a:pt x="4955" y="27747"/>
                  <a:pt x="6445" y="28081"/>
                </a:cubicBezTo>
                <a:cubicBezTo>
                  <a:pt x="8995" y="28662"/>
                  <a:pt x="11605" y="28887"/>
                  <a:pt x="14228" y="28887"/>
                </a:cubicBezTo>
                <a:cubicBezTo>
                  <a:pt x="17232" y="28887"/>
                  <a:pt x="20254" y="28592"/>
                  <a:pt x="23223" y="28203"/>
                </a:cubicBezTo>
                <a:cubicBezTo>
                  <a:pt x="24743" y="27990"/>
                  <a:pt x="26293" y="27777"/>
                  <a:pt x="27631" y="27078"/>
                </a:cubicBezTo>
                <a:cubicBezTo>
                  <a:pt x="30518" y="25650"/>
                  <a:pt x="32220" y="22124"/>
                  <a:pt x="31491" y="18993"/>
                </a:cubicBezTo>
                <a:cubicBezTo>
                  <a:pt x="31065" y="17109"/>
                  <a:pt x="29941" y="15498"/>
                  <a:pt x="28695" y="14039"/>
                </a:cubicBezTo>
                <a:cubicBezTo>
                  <a:pt x="27479" y="12580"/>
                  <a:pt x="26141" y="11181"/>
                  <a:pt x="25169" y="9540"/>
                </a:cubicBezTo>
                <a:cubicBezTo>
                  <a:pt x="24500" y="8385"/>
                  <a:pt x="24044" y="7139"/>
                  <a:pt x="23953" y="5801"/>
                </a:cubicBezTo>
                <a:cubicBezTo>
                  <a:pt x="23922" y="5042"/>
                  <a:pt x="24105" y="4160"/>
                  <a:pt x="23922" y="3400"/>
                </a:cubicBezTo>
                <a:cubicBezTo>
                  <a:pt x="23345" y="1060"/>
                  <a:pt x="20001" y="117"/>
                  <a:pt x="17965" y="26"/>
                </a:cubicBezTo>
                <a:cubicBezTo>
                  <a:pt x="17630" y="9"/>
                  <a:pt x="17295" y="1"/>
                  <a:pt x="169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27" name="Google Shape;1327;p53">
            <a:hlinkClick/>
          </p:cNvPr>
          <p:cNvSpPr txBox="1"/>
          <p:nvPr>
            <p:ph idx="3" type="subTitle"/>
          </p:nvPr>
        </p:nvSpPr>
        <p:spPr>
          <a:xfrm>
            <a:off x="2326650" y="1685225"/>
            <a:ext cx="1923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Overview</a:t>
            </a:r>
            <a:endParaRPr sz="2300"/>
          </a:p>
        </p:txBody>
      </p:sp>
      <p:sp>
        <p:nvSpPr>
          <p:cNvPr id="1328" name="Google Shape;1328;p53">
            <a:hlinkClick/>
          </p:cNvPr>
          <p:cNvSpPr txBox="1"/>
          <p:nvPr>
            <p:ph idx="4" type="subTitle"/>
          </p:nvPr>
        </p:nvSpPr>
        <p:spPr>
          <a:xfrm>
            <a:off x="5351900" y="1685225"/>
            <a:ext cx="24054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Implementation</a:t>
            </a:r>
            <a:endParaRPr sz="2300"/>
          </a:p>
        </p:txBody>
      </p:sp>
      <p:sp>
        <p:nvSpPr>
          <p:cNvPr id="1329" name="Google Shape;1329;p53">
            <a:hlinkClick/>
          </p:cNvPr>
          <p:cNvSpPr txBox="1"/>
          <p:nvPr>
            <p:ph idx="5" type="subTitle"/>
          </p:nvPr>
        </p:nvSpPr>
        <p:spPr>
          <a:xfrm>
            <a:off x="2326650" y="3243025"/>
            <a:ext cx="2244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Result &amp; Issue</a:t>
            </a:r>
            <a:endParaRPr sz="2300"/>
          </a:p>
        </p:txBody>
      </p:sp>
      <p:sp>
        <p:nvSpPr>
          <p:cNvPr id="1330" name="Google Shape;1330;p53">
            <a:hlinkClick/>
          </p:cNvPr>
          <p:cNvSpPr txBox="1"/>
          <p:nvPr>
            <p:ph idx="6" type="subTitle"/>
          </p:nvPr>
        </p:nvSpPr>
        <p:spPr>
          <a:xfrm>
            <a:off x="5351900" y="3243037"/>
            <a:ext cx="1923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Reference</a:t>
            </a:r>
            <a:endParaRPr sz="2300"/>
          </a:p>
        </p:txBody>
      </p:sp>
      <p:sp>
        <p:nvSpPr>
          <p:cNvPr id="1331" name="Google Shape;1331;p53">
            <a:hlinkClick/>
          </p:cNvPr>
          <p:cNvSpPr txBox="1"/>
          <p:nvPr>
            <p:ph idx="9" type="title"/>
          </p:nvPr>
        </p:nvSpPr>
        <p:spPr>
          <a:xfrm>
            <a:off x="1727725" y="1685225"/>
            <a:ext cx="5964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</a:t>
            </a:r>
            <a:endParaRPr sz="2700"/>
          </a:p>
        </p:txBody>
      </p:sp>
      <p:sp>
        <p:nvSpPr>
          <p:cNvPr id="1332" name="Google Shape;1332;p53">
            <a:hlinkClick/>
          </p:cNvPr>
          <p:cNvSpPr txBox="1"/>
          <p:nvPr>
            <p:ph idx="13" type="title"/>
          </p:nvPr>
        </p:nvSpPr>
        <p:spPr>
          <a:xfrm>
            <a:off x="4760900" y="1685225"/>
            <a:ext cx="5964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02</a:t>
            </a:r>
            <a:endParaRPr sz="2700"/>
          </a:p>
        </p:txBody>
      </p:sp>
      <p:sp>
        <p:nvSpPr>
          <p:cNvPr id="1333" name="Google Shape;1333;p53">
            <a:hlinkClick/>
          </p:cNvPr>
          <p:cNvSpPr txBox="1"/>
          <p:nvPr>
            <p:ph idx="14" type="title"/>
          </p:nvPr>
        </p:nvSpPr>
        <p:spPr>
          <a:xfrm>
            <a:off x="1727725" y="3243026"/>
            <a:ext cx="5964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03</a:t>
            </a:r>
            <a:endParaRPr sz="2700"/>
          </a:p>
        </p:txBody>
      </p:sp>
      <p:sp>
        <p:nvSpPr>
          <p:cNvPr id="1334" name="Google Shape;1334;p53">
            <a:hlinkClick/>
          </p:cNvPr>
          <p:cNvSpPr txBox="1"/>
          <p:nvPr>
            <p:ph idx="15" type="title"/>
          </p:nvPr>
        </p:nvSpPr>
        <p:spPr>
          <a:xfrm>
            <a:off x="4760900" y="3243026"/>
            <a:ext cx="5964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04</a:t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7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encountered</a:t>
            </a:r>
            <a:endParaRPr/>
          </a:p>
        </p:txBody>
      </p:sp>
      <p:sp>
        <p:nvSpPr>
          <p:cNvPr id="1513" name="Google Shape;1513;p71"/>
          <p:cNvSpPr txBox="1"/>
          <p:nvPr>
            <p:ph idx="1" type="body"/>
          </p:nvPr>
        </p:nvSpPr>
        <p:spPr>
          <a:xfrm>
            <a:off x="713250" y="1064525"/>
            <a:ext cx="75315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Vivado under Windows</a:t>
            </a:r>
            <a:r>
              <a:rPr b="1" lang="en">
                <a:solidFill>
                  <a:schemeClr val="accent2"/>
                </a:solidFill>
              </a:rPr>
              <a:t> </a:t>
            </a:r>
            <a:endParaRPr b="1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length exceeds 260-Byte maximum allowed by Windows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linux to solve this problem.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Board file added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4" name="Google Shape;1514;p71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5" name="Google Shape;151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3021675"/>
            <a:ext cx="8839199" cy="47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encountered</a:t>
            </a:r>
            <a:endParaRPr/>
          </a:p>
        </p:txBody>
      </p:sp>
      <p:sp>
        <p:nvSpPr>
          <p:cNvPr id="1521" name="Google Shape;1521;p72"/>
          <p:cNvSpPr txBox="1"/>
          <p:nvPr>
            <p:ph idx="1" type="body"/>
          </p:nvPr>
        </p:nvSpPr>
        <p:spPr>
          <a:xfrm>
            <a:off x="713250" y="1064525"/>
            <a:ext cx="75315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Vivado under Linux</a:t>
            </a:r>
            <a:endParaRPr b="1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b="1" lang="en">
                <a:solidFill>
                  <a:schemeClr val="accent2"/>
                </a:solidFill>
              </a:rPr>
              <a:t>Unsolved error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2" name="Google Shape;1522;p72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3" name="Google Shape;1523;p72"/>
          <p:cNvPicPr preferRelativeResize="0"/>
          <p:nvPr/>
        </p:nvPicPr>
        <p:blipFill rotWithShape="1">
          <a:blip r:embed="rId3">
            <a:alphaModFix/>
          </a:blip>
          <a:srcRect b="0" l="0" r="1029" t="0"/>
          <a:stretch/>
        </p:blipFill>
        <p:spPr>
          <a:xfrm>
            <a:off x="1554900" y="1853500"/>
            <a:ext cx="5222726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7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encountered</a:t>
            </a:r>
            <a:endParaRPr/>
          </a:p>
        </p:txBody>
      </p:sp>
      <p:sp>
        <p:nvSpPr>
          <p:cNvPr id="1529" name="Google Shape;1529;p73"/>
          <p:cNvSpPr txBox="1"/>
          <p:nvPr>
            <p:ph idx="1" type="body"/>
          </p:nvPr>
        </p:nvSpPr>
        <p:spPr>
          <a:xfrm>
            <a:off x="713250" y="1064525"/>
            <a:ext cx="75315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We turn to Xilinx for help.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0" name="Google Shape;1530;p73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1" name="Google Shape;1531;p73"/>
          <p:cNvPicPr preferRelativeResize="0"/>
          <p:nvPr/>
        </p:nvPicPr>
        <p:blipFill rotWithShape="1">
          <a:blip r:embed="rId3">
            <a:alphaModFix/>
          </a:blip>
          <a:srcRect b="0" l="1429" r="0" t="0"/>
          <a:stretch/>
        </p:blipFill>
        <p:spPr>
          <a:xfrm>
            <a:off x="1372950" y="1701125"/>
            <a:ext cx="6303599" cy="3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7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537" name="Google Shape;1537;p74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https://github.com/Xilinx/PYNQ-HelloWorld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https://xilinx.github.io/Vitis_Libraries/vision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https://github.com/Xilinx/finn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6"/>
              </a:rPr>
              <a:t>https://developer.arm.com/documentation/ihi0051/a/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7"/>
              </a:rPr>
              <a:t>https://github.com/Xilinx/finn/blob/main/notebooks/end2end_example/bnn-pynq/cnv_end2end_example.ipynb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38" name="Google Shape;1538;p74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75"/>
          <p:cNvSpPr txBox="1"/>
          <p:nvPr>
            <p:ph type="title"/>
          </p:nvPr>
        </p:nvSpPr>
        <p:spPr>
          <a:xfrm>
            <a:off x="713250" y="230100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9" name="Google Shape;1339;p54"/>
          <p:cNvPicPr preferRelativeResize="0"/>
          <p:nvPr/>
        </p:nvPicPr>
        <p:blipFill rotWithShape="1">
          <a:blip r:embed="rId3">
            <a:alphaModFix/>
          </a:blip>
          <a:srcRect b="0" l="0" r="0" t="35270"/>
          <a:stretch/>
        </p:blipFill>
        <p:spPr>
          <a:xfrm>
            <a:off x="2351575" y="3475925"/>
            <a:ext cx="4000290" cy="7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54"/>
          <p:cNvSpPr txBox="1"/>
          <p:nvPr>
            <p:ph type="title"/>
          </p:nvPr>
        </p:nvSpPr>
        <p:spPr>
          <a:xfrm>
            <a:off x="713250" y="150563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41" name="Google Shape;1341;p54"/>
          <p:cNvSpPr txBox="1"/>
          <p:nvPr>
            <p:ph idx="1" type="body"/>
          </p:nvPr>
        </p:nvSpPr>
        <p:spPr>
          <a:xfrm>
            <a:off x="804150" y="514850"/>
            <a:ext cx="75357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Pre-process: </a:t>
            </a:r>
            <a:br>
              <a:rPr b="1" lang="en">
                <a:solidFill>
                  <a:schemeClr val="accent2"/>
                </a:solidFill>
              </a:rPr>
            </a:br>
            <a:r>
              <a:rPr b="1" lang="en">
                <a:solidFill>
                  <a:schemeClr val="accent2"/>
                </a:solidFill>
              </a:rPr>
              <a:t>Resize images to the proper size.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FINN NN Core: </a:t>
            </a:r>
            <a:br>
              <a:rPr b="1" lang="en">
                <a:solidFill>
                  <a:schemeClr val="accent2"/>
                </a:solidFill>
              </a:rPr>
            </a:br>
            <a:r>
              <a:rPr b="1" lang="en">
                <a:solidFill>
                  <a:schemeClr val="accent2"/>
                </a:solidFill>
              </a:rPr>
              <a:t>Binarized VGG for image classification.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Caption Blend: </a:t>
            </a:r>
            <a:br>
              <a:rPr b="1" lang="en">
                <a:solidFill>
                  <a:schemeClr val="accent2"/>
                </a:solidFill>
              </a:rPr>
            </a:br>
            <a:r>
              <a:rPr b="1" lang="en">
                <a:solidFill>
                  <a:schemeClr val="accent2"/>
                </a:solidFill>
              </a:rPr>
              <a:t>Alpha mix the predicted label onto the input image.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2" name="Google Shape;1342;p54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3" name="Google Shape;1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200" y="3152025"/>
            <a:ext cx="807958" cy="2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0025" y="3134575"/>
            <a:ext cx="807907" cy="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850" y="3134575"/>
            <a:ext cx="807907" cy="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6825" y="3440977"/>
            <a:ext cx="807950" cy="78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54"/>
          <p:cNvSpPr txBox="1"/>
          <p:nvPr/>
        </p:nvSpPr>
        <p:spPr>
          <a:xfrm>
            <a:off x="1808575" y="3489450"/>
            <a:ext cx="6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anjari"/>
                <a:ea typeface="Manjari"/>
                <a:cs typeface="Manjari"/>
                <a:sym typeface="Manjari"/>
              </a:rPr>
              <a:t>dma</a:t>
            </a:r>
            <a:endParaRPr>
              <a:solidFill>
                <a:srgbClr val="38761D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48" name="Google Shape;1348;p54"/>
          <p:cNvSpPr/>
          <p:nvPr/>
        </p:nvSpPr>
        <p:spPr>
          <a:xfrm>
            <a:off x="1929675" y="3794250"/>
            <a:ext cx="353400" cy="1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25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9" name="Google Shape;1349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5000" y="4554419"/>
            <a:ext cx="734900" cy="5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54"/>
          <p:cNvSpPr/>
          <p:nvPr/>
        </p:nvSpPr>
        <p:spPr>
          <a:xfrm rot="-5400000">
            <a:off x="5694225" y="4331125"/>
            <a:ext cx="252300" cy="14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25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54"/>
          <p:cNvSpPr txBox="1"/>
          <p:nvPr/>
        </p:nvSpPr>
        <p:spPr>
          <a:xfrm>
            <a:off x="5207475" y="4205125"/>
            <a:ext cx="6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anjari"/>
                <a:ea typeface="Manjari"/>
                <a:cs typeface="Manjari"/>
                <a:sym typeface="Manjari"/>
              </a:rPr>
              <a:t>dma</a:t>
            </a:r>
            <a:endParaRPr>
              <a:solidFill>
                <a:srgbClr val="38761D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52" name="Google Shape;1352;p54"/>
          <p:cNvSpPr/>
          <p:nvPr/>
        </p:nvSpPr>
        <p:spPr>
          <a:xfrm>
            <a:off x="6479575" y="3824475"/>
            <a:ext cx="353400" cy="1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25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54"/>
          <p:cNvSpPr txBox="1"/>
          <p:nvPr/>
        </p:nvSpPr>
        <p:spPr>
          <a:xfrm>
            <a:off x="6395150" y="3519675"/>
            <a:ext cx="6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anjari"/>
                <a:ea typeface="Manjari"/>
                <a:cs typeface="Manjari"/>
                <a:sym typeface="Manjari"/>
              </a:rPr>
              <a:t>dma</a:t>
            </a:r>
            <a:endParaRPr>
              <a:solidFill>
                <a:srgbClr val="38761D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354" name="Google Shape;1354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0700" y="2938401"/>
            <a:ext cx="429600" cy="44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0675" y="3549414"/>
            <a:ext cx="807950" cy="780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1652" y="3423888"/>
            <a:ext cx="108473" cy="12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00117" y="3423888"/>
            <a:ext cx="115652" cy="12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15785" y="3423888"/>
            <a:ext cx="101694" cy="12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5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24246" y="3423888"/>
            <a:ext cx="91616" cy="12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5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91750" y="3423888"/>
            <a:ext cx="99910" cy="12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51825" y="2915038"/>
            <a:ext cx="429600" cy="44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FashionMNIST NN Core Generation</a:t>
            </a:r>
            <a:endParaRPr/>
          </a:p>
        </p:txBody>
      </p:sp>
      <p:sp>
        <p:nvSpPr>
          <p:cNvPr id="1367" name="Google Shape;1367;p55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55"/>
          <p:cNvSpPr txBox="1"/>
          <p:nvPr/>
        </p:nvSpPr>
        <p:spPr>
          <a:xfrm>
            <a:off x="352975" y="1100975"/>
            <a:ext cx="7858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Char char="●"/>
            </a:pPr>
            <a:r>
              <a:rPr b="1"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Network architecture </a:t>
            </a: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VGG-like CNN model with binarized weights and activations</a:t>
            </a: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b="1"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Folding factor</a:t>
            </a: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br>
              <a:rPr b="1"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endParaRPr b="1"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b="1"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Data loader for NN training </a:t>
            </a: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Not just modify dataset config, write our own dataset loader to fit trainer.py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369" name="Google Shape;13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495" y="1936095"/>
            <a:ext cx="3039350" cy="14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- Resize</a:t>
            </a:r>
            <a:endParaRPr/>
          </a:p>
        </p:txBody>
      </p:sp>
      <p:sp>
        <p:nvSpPr>
          <p:cNvPr id="1375" name="Google Shape;1375;p56"/>
          <p:cNvSpPr txBox="1"/>
          <p:nvPr>
            <p:ph idx="1" type="body"/>
          </p:nvPr>
        </p:nvSpPr>
        <p:spPr>
          <a:xfrm>
            <a:off x="812925" y="1345025"/>
            <a:ext cx="41205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The preprocess kernel resizes the captured images to the size of the training data</a:t>
            </a:r>
            <a:br>
              <a:rPr b="1" lang="en">
                <a:solidFill>
                  <a:schemeClr val="accent2"/>
                </a:solidFill>
              </a:rPr>
            </a:b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Use the “resize” function in the Vitis Vision Library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376" name="Google Shape;1376;p56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7" name="Google Shape;13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825" y="1210550"/>
            <a:ext cx="3117525" cy="33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- Resize</a:t>
            </a:r>
            <a:endParaRPr/>
          </a:p>
        </p:txBody>
      </p:sp>
      <p:sp>
        <p:nvSpPr>
          <p:cNvPr id="1383" name="Google Shape;1383;p57"/>
          <p:cNvSpPr txBox="1"/>
          <p:nvPr>
            <p:ph idx="1" type="body"/>
          </p:nvPr>
        </p:nvSpPr>
        <p:spPr>
          <a:xfrm>
            <a:off x="812925" y="1345025"/>
            <a:ext cx="77175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To resize the input picture(1280×720) into proper size(28x28).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Instead of using software(Python OpenCV resize), we try to use functions from Vitis vision library to accelerate the computer vision functions on an FPGA device. 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We use x</a:t>
            </a:r>
            <a:r>
              <a:rPr b="1" lang="en">
                <a:solidFill>
                  <a:schemeClr val="accent2"/>
                </a:solidFill>
              </a:rPr>
              <a:t>f::cv::resize function to resize the picture.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384" name="Google Shape;1384;p57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5" name="Google Shape;13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82450"/>
            <a:ext cx="8839199" cy="4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5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- Resize</a:t>
            </a:r>
            <a:endParaRPr/>
          </a:p>
        </p:txBody>
      </p:sp>
      <p:sp>
        <p:nvSpPr>
          <p:cNvPr id="1391" name="Google Shape;1391;p58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The image containers for Vitis vision library functions are xf::cv::Mat objects. After streaming image from DMA, we need to transform the image data into xf::cv::Mat </a:t>
            </a:r>
            <a:r>
              <a:rPr b="1" lang="en">
                <a:solidFill>
                  <a:schemeClr val="accent2"/>
                </a:solidFill>
              </a:rPr>
              <a:t>objects.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2" name="Google Shape;13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2733050"/>
            <a:ext cx="62769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5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- Resize</a:t>
            </a:r>
            <a:endParaRPr/>
          </a:p>
        </p:txBody>
      </p:sp>
      <p:sp>
        <p:nvSpPr>
          <p:cNvPr id="1398" name="Google Shape;1398;p59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After studying </a:t>
            </a:r>
            <a:r>
              <a:rPr b="1" lang="en">
                <a:solidFill>
                  <a:schemeClr val="accent2"/>
                </a:solidFill>
              </a:rPr>
              <a:t>xf::cv::resize function</a:t>
            </a:r>
            <a:r>
              <a:rPr b="1" lang="en">
                <a:solidFill>
                  <a:schemeClr val="accent2"/>
                </a:solidFill>
              </a:rPr>
              <a:t>, we set the parameters of resize function.</a:t>
            </a:r>
            <a:endParaRPr/>
          </a:p>
        </p:txBody>
      </p:sp>
      <p:pic>
        <p:nvPicPr>
          <p:cNvPr id="1399" name="Google Shape;13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25" y="2295575"/>
            <a:ext cx="5144675" cy="22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25" y="1979163"/>
            <a:ext cx="8488951" cy="2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200" y="2295575"/>
            <a:ext cx="3552425" cy="7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2" name="Google Shape;140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5988" y="2505413"/>
            <a:ext cx="23907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3" name="Google Shape;140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2198" y="3126130"/>
            <a:ext cx="3552425" cy="67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6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Caption Blend</a:t>
            </a:r>
            <a:endParaRPr/>
          </a:p>
        </p:txBody>
      </p:sp>
      <p:sp>
        <p:nvSpPr>
          <p:cNvPr id="1409" name="Google Shape;1409;p60"/>
          <p:cNvSpPr txBox="1"/>
          <p:nvPr>
            <p:ph idx="1" type="body"/>
          </p:nvPr>
        </p:nvSpPr>
        <p:spPr>
          <a:xfrm>
            <a:off x="713250" y="1064525"/>
            <a:ext cx="75315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Load in an original image.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According to the predicted label of the classification output, the kernel generates the image of the corresponding label.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Mix the label image onto the input image.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10" name="Google Shape;1410;p60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1" name="Google Shape;14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850" y="3231598"/>
            <a:ext cx="1520225" cy="14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500" y="3240120"/>
            <a:ext cx="1697700" cy="145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796" y="3006675"/>
            <a:ext cx="209934" cy="2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4" name="Google Shape;141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714" y="3006675"/>
            <a:ext cx="227929" cy="2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8626" y="3006675"/>
            <a:ext cx="243012" cy="2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1674" y="3006675"/>
            <a:ext cx="213683" cy="2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9576" y="3006675"/>
            <a:ext cx="192507" cy="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E4DFED"/>
      </a:lt1>
      <a:dk2>
        <a:srgbClr val="9D8BCA"/>
      </a:dk2>
      <a:lt2>
        <a:srgbClr val="FFFFFF"/>
      </a:lt2>
      <a:accent1>
        <a:srgbClr val="C7BFAA"/>
      </a:accent1>
      <a:accent2>
        <a:srgbClr val="40474B"/>
      </a:accent2>
      <a:accent3>
        <a:srgbClr val="9D8BCA"/>
      </a:accent3>
      <a:accent4>
        <a:srgbClr val="E4DFED"/>
      </a:accent4>
      <a:accent5>
        <a:srgbClr val="C7BFAA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