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5" r:id="rId5"/>
    <p:sldId id="261" r:id="rId6"/>
    <p:sldId id="262" r:id="rId7"/>
    <p:sldId id="263"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June 10,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5850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June 10,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7806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June 10,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5450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June 10,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4049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June 10,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240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June 10,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0892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June 10,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9191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June 10,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1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June 10,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23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June 10,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7155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June 10,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8147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Thursday, June 10,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3702086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descr="連接模式的特寫">
            <a:extLst>
              <a:ext uri="{FF2B5EF4-FFF2-40B4-BE49-F238E27FC236}">
                <a16:creationId xmlns:a16="http://schemas.microsoft.com/office/drawing/2014/main" id="{0BDE8DDD-6931-4E24-8656-6CBF6EF4D6F5}"/>
              </a:ext>
            </a:extLst>
          </p:cNvPr>
          <p:cNvPicPr>
            <a:picLocks noChangeAspect="1"/>
          </p:cNvPicPr>
          <p:nvPr/>
        </p:nvPicPr>
        <p:blipFill rotWithShape="1">
          <a:blip r:embed="rId2"/>
          <a:srcRect t="30732" b="4220"/>
          <a:stretch/>
        </p:blipFill>
        <p:spPr>
          <a:xfrm>
            <a:off x="-2" y="10"/>
            <a:ext cx="12192002" cy="4461036"/>
          </a:xfrm>
          <a:prstGeom prst="rect">
            <a:avLst/>
          </a:prstGeom>
        </p:spPr>
      </p:pic>
      <p:sp>
        <p:nvSpPr>
          <p:cNvPr id="23"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8FA5F543-04EE-4320-8BA9-B37B6FBF2E18}"/>
              </a:ext>
            </a:extLst>
          </p:cNvPr>
          <p:cNvSpPr>
            <a:spLocks noGrp="1"/>
          </p:cNvSpPr>
          <p:nvPr>
            <p:ph type="ctrTitle"/>
          </p:nvPr>
        </p:nvSpPr>
        <p:spPr>
          <a:xfrm>
            <a:off x="1593357" y="1354556"/>
            <a:ext cx="9436593" cy="1171556"/>
          </a:xfrm>
        </p:spPr>
        <p:txBody>
          <a:bodyPr>
            <a:normAutofit/>
          </a:bodyPr>
          <a:lstStyle/>
          <a:p>
            <a:r>
              <a:rPr lang="zh-TW" altLang="en-US" sz="3600" dirty="0"/>
              <a:t>基於遊戲的機器學習入門</a:t>
            </a:r>
            <a:br>
              <a:rPr lang="en-US" altLang="zh-TW" sz="3600" dirty="0"/>
            </a:br>
            <a:r>
              <a:rPr lang="en-US" altLang="zh-TW" sz="3600" dirty="0"/>
              <a:t>SNAKE</a:t>
            </a:r>
            <a:endParaRPr lang="zh-TW" altLang="en-US" sz="3600" dirty="0"/>
          </a:p>
        </p:txBody>
      </p:sp>
      <p:sp>
        <p:nvSpPr>
          <p:cNvPr id="3" name="副標題 2">
            <a:extLst>
              <a:ext uri="{FF2B5EF4-FFF2-40B4-BE49-F238E27FC236}">
                <a16:creationId xmlns:a16="http://schemas.microsoft.com/office/drawing/2014/main" id="{B9A69510-A18A-4A94-8BC6-4E79C6A7306E}"/>
              </a:ext>
            </a:extLst>
          </p:cNvPr>
          <p:cNvSpPr>
            <a:spLocks noGrp="1"/>
          </p:cNvSpPr>
          <p:nvPr>
            <p:ph type="subTitle" idx="1"/>
          </p:nvPr>
        </p:nvSpPr>
        <p:spPr>
          <a:xfrm>
            <a:off x="1075765" y="4998499"/>
            <a:ext cx="9448800" cy="429904"/>
          </a:xfrm>
        </p:spPr>
        <p:txBody>
          <a:bodyPr>
            <a:normAutofit/>
          </a:bodyPr>
          <a:lstStyle/>
          <a:p>
            <a:pPr algn="l"/>
            <a:r>
              <a:rPr lang="en-US" altLang="zh-TW" sz="1800" dirty="0"/>
              <a:t>F74086129</a:t>
            </a:r>
            <a:r>
              <a:rPr lang="zh-TW" altLang="en-US" sz="1800" dirty="0"/>
              <a:t> 資訊</a:t>
            </a:r>
            <a:r>
              <a:rPr lang="en-US" altLang="zh-TW" sz="1800" dirty="0"/>
              <a:t>112 </a:t>
            </a:r>
            <a:r>
              <a:rPr lang="zh-TW" altLang="en-US" sz="1800" dirty="0"/>
              <a:t>黃鈺涵</a:t>
            </a:r>
          </a:p>
        </p:txBody>
      </p:sp>
    </p:spTree>
    <p:extLst>
      <p:ext uri="{BB962C8B-B14F-4D97-AF65-F5344CB8AC3E}">
        <p14:creationId xmlns:p14="http://schemas.microsoft.com/office/powerpoint/2010/main" val="242694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03DE32-DD6D-4ADF-A698-F5793058DAE2}"/>
              </a:ext>
            </a:extLst>
          </p:cNvPr>
          <p:cNvSpPr>
            <a:spLocks noGrp="1"/>
          </p:cNvSpPr>
          <p:nvPr>
            <p:ph type="title"/>
          </p:nvPr>
        </p:nvSpPr>
        <p:spPr>
          <a:xfrm>
            <a:off x="1371600" y="517622"/>
            <a:ext cx="10241280" cy="1234440"/>
          </a:xfrm>
        </p:spPr>
        <p:txBody>
          <a:bodyPr>
            <a:normAutofit/>
          </a:bodyPr>
          <a:lstStyle/>
          <a:p>
            <a:r>
              <a:rPr lang="zh-TW" altLang="en-US" dirty="0"/>
              <a:t>作業題目以及觀察到的現象</a:t>
            </a:r>
          </a:p>
        </p:txBody>
      </p:sp>
      <p:sp>
        <p:nvSpPr>
          <p:cNvPr id="3" name="內容版面配置區 2">
            <a:extLst>
              <a:ext uri="{FF2B5EF4-FFF2-40B4-BE49-F238E27FC236}">
                <a16:creationId xmlns:a16="http://schemas.microsoft.com/office/drawing/2014/main" id="{03176FC3-16B6-4D81-860A-C175BB38C454}"/>
              </a:ext>
            </a:extLst>
          </p:cNvPr>
          <p:cNvSpPr>
            <a:spLocks noGrp="1"/>
          </p:cNvSpPr>
          <p:nvPr>
            <p:ph idx="1"/>
          </p:nvPr>
        </p:nvSpPr>
        <p:spPr>
          <a:xfrm>
            <a:off x="4781725" y="2112264"/>
            <a:ext cx="5874810" cy="3959352"/>
          </a:xfrm>
        </p:spPr>
        <p:txBody>
          <a:bodyPr/>
          <a:lstStyle/>
          <a:p>
            <a:r>
              <a:rPr lang="zh-TW" altLang="en-US" dirty="0"/>
              <a:t>在遊戲中可能會出現自己圍成一圈繞死自己的情況以及有可能出現蛇頭在當下時間內一定得撞到蛇身才能吃到食物的情況存在。例如蛇身將遊戲完全分割成兩半，舌頭在左，食物在右</a:t>
            </a:r>
            <a:endParaRPr lang="en-US" altLang="zh-TW" dirty="0"/>
          </a:p>
          <a:p>
            <a:r>
              <a:rPr lang="zh-TW" altLang="en-US" dirty="0"/>
              <a:t>因此，這次作業不能只以當時狀況下的最佳解來得到全部情況下的最佳解。必須有另外的設計標準</a:t>
            </a:r>
          </a:p>
        </p:txBody>
      </p:sp>
      <p:cxnSp>
        <p:nvCxnSpPr>
          <p:cNvPr id="4" name="直線單箭頭接點 3">
            <a:extLst>
              <a:ext uri="{FF2B5EF4-FFF2-40B4-BE49-F238E27FC236}">
                <a16:creationId xmlns:a16="http://schemas.microsoft.com/office/drawing/2014/main" id="{77021305-1898-4B22-A7BF-8273A7A540C2}"/>
              </a:ext>
            </a:extLst>
          </p:cNvPr>
          <p:cNvCxnSpPr>
            <a:cxnSpLocks/>
          </p:cNvCxnSpPr>
          <p:nvPr/>
        </p:nvCxnSpPr>
        <p:spPr>
          <a:xfrm>
            <a:off x="3150303" y="2846957"/>
            <a:ext cx="0" cy="6886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矩形 4">
            <a:extLst>
              <a:ext uri="{FF2B5EF4-FFF2-40B4-BE49-F238E27FC236}">
                <a16:creationId xmlns:a16="http://schemas.microsoft.com/office/drawing/2014/main" id="{5B4ACB0D-70B4-4BED-BA82-A33AFAE006B6}"/>
              </a:ext>
            </a:extLst>
          </p:cNvPr>
          <p:cNvSpPr/>
          <p:nvPr/>
        </p:nvSpPr>
        <p:spPr>
          <a:xfrm>
            <a:off x="2195246" y="2112264"/>
            <a:ext cx="1936278" cy="646331"/>
          </a:xfrm>
          <a:prstGeom prst="rect">
            <a:avLst/>
          </a:prstGeom>
          <a:noFill/>
        </p:spPr>
        <p:txBody>
          <a:bodyPr wrap="square" lIns="91440" tIns="45720" rIns="91440" bIns="45720">
            <a:spAutoFit/>
          </a:bodyPr>
          <a:lstStyle/>
          <a:p>
            <a:pPr algn="ctr"/>
            <a:r>
              <a:rPr lang="en-US" altLang="zh-TW" sz="3600" b="0" cap="none" spc="0" dirty="0">
                <a:ln w="0"/>
                <a:solidFill>
                  <a:schemeClr val="accent1"/>
                </a:solidFill>
                <a:effectLst>
                  <a:outerShdw blurRad="38100" dist="25400" dir="5400000" algn="ctr" rotWithShape="0">
                    <a:srgbClr val="6E747A">
                      <a:alpha val="43000"/>
                    </a:srgbClr>
                  </a:outerShdw>
                </a:effectLst>
              </a:rPr>
              <a:t>Rule.py</a:t>
            </a:r>
            <a:endParaRPr lang="zh-TW" altLang="en-US"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6" name="直線單箭頭接點 5">
            <a:extLst>
              <a:ext uri="{FF2B5EF4-FFF2-40B4-BE49-F238E27FC236}">
                <a16:creationId xmlns:a16="http://schemas.microsoft.com/office/drawing/2014/main" id="{8F8F3774-8EC2-462E-A877-8CC3F2774C25}"/>
              </a:ext>
            </a:extLst>
          </p:cNvPr>
          <p:cNvCxnSpPr>
            <a:cxnSpLocks/>
          </p:cNvCxnSpPr>
          <p:nvPr/>
        </p:nvCxnSpPr>
        <p:spPr>
          <a:xfrm>
            <a:off x="3141289" y="4029570"/>
            <a:ext cx="0" cy="7122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0F80E709-641A-4B90-9924-C5230D8B2238}"/>
              </a:ext>
            </a:extLst>
          </p:cNvPr>
          <p:cNvSpPr/>
          <p:nvPr/>
        </p:nvSpPr>
        <p:spPr>
          <a:xfrm>
            <a:off x="2195246" y="3383239"/>
            <a:ext cx="1936278" cy="646331"/>
          </a:xfrm>
          <a:prstGeom prst="rect">
            <a:avLst/>
          </a:prstGeom>
          <a:noFill/>
        </p:spPr>
        <p:txBody>
          <a:bodyPr wrap="square" lIns="91440" tIns="45720" rIns="91440" bIns="45720">
            <a:spAutoFit/>
          </a:bodyPr>
          <a:lstStyle/>
          <a:p>
            <a:pPr algn="ctr"/>
            <a:r>
              <a:rPr lang="en-US" altLang="zh-TW" sz="3600" dirty="0">
                <a:ln w="0"/>
                <a:solidFill>
                  <a:schemeClr val="accent1"/>
                </a:solidFill>
                <a:effectLst>
                  <a:outerShdw blurRad="38100" dist="25400" dir="5400000" algn="ctr" rotWithShape="0">
                    <a:srgbClr val="6E747A">
                      <a:alpha val="43000"/>
                    </a:srgbClr>
                  </a:outerShdw>
                </a:effectLst>
              </a:rPr>
              <a:t>Train</a:t>
            </a:r>
            <a:r>
              <a:rPr lang="en-US" altLang="zh-TW" sz="3600" b="0" cap="none" spc="0" dirty="0">
                <a:ln w="0"/>
                <a:solidFill>
                  <a:schemeClr val="accent1"/>
                </a:solidFill>
                <a:effectLst>
                  <a:outerShdw blurRad="38100" dist="25400" dir="5400000" algn="ctr" rotWithShape="0">
                    <a:srgbClr val="6E747A">
                      <a:alpha val="43000"/>
                    </a:srgbClr>
                  </a:outerShdw>
                </a:effectLst>
              </a:rPr>
              <a:t>.py</a:t>
            </a:r>
            <a:endParaRPr lang="zh-TW" alt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8" name="矩形 7">
            <a:extLst>
              <a:ext uri="{FF2B5EF4-FFF2-40B4-BE49-F238E27FC236}">
                <a16:creationId xmlns:a16="http://schemas.microsoft.com/office/drawing/2014/main" id="{51CBBCDF-FA94-496F-8E99-CB11665F070F}"/>
              </a:ext>
            </a:extLst>
          </p:cNvPr>
          <p:cNvSpPr/>
          <p:nvPr/>
        </p:nvSpPr>
        <p:spPr>
          <a:xfrm>
            <a:off x="2195246" y="4902341"/>
            <a:ext cx="2135268" cy="646331"/>
          </a:xfrm>
          <a:prstGeom prst="rect">
            <a:avLst/>
          </a:prstGeom>
          <a:noFill/>
        </p:spPr>
        <p:txBody>
          <a:bodyPr wrap="square" lIns="91440" tIns="45720" rIns="91440" bIns="45720">
            <a:spAutoFit/>
          </a:bodyPr>
          <a:lstStyle/>
          <a:p>
            <a:pPr algn="ctr"/>
            <a:r>
              <a:rPr lang="zh-TW" altLang="en-US" sz="3600" b="0" cap="none" spc="0" dirty="0">
                <a:ln w="0"/>
                <a:solidFill>
                  <a:schemeClr val="accent1"/>
                </a:solidFill>
                <a:effectLst>
                  <a:outerShdw blurRad="38100" dist="25400" dir="5400000" algn="ctr" rotWithShape="0">
                    <a:srgbClr val="6E747A">
                      <a:alpha val="43000"/>
                    </a:srgbClr>
                  </a:outerShdw>
                </a:effectLst>
              </a:rPr>
              <a:t>模型預測</a:t>
            </a:r>
          </a:p>
        </p:txBody>
      </p:sp>
    </p:spTree>
    <p:extLst>
      <p:ext uri="{BB962C8B-B14F-4D97-AF65-F5344CB8AC3E}">
        <p14:creationId xmlns:p14="http://schemas.microsoft.com/office/powerpoint/2010/main" val="126337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1419B9-81FA-460B-911C-653748DEB1D7}"/>
              </a:ext>
            </a:extLst>
          </p:cNvPr>
          <p:cNvSpPr>
            <a:spLocks noGrp="1"/>
          </p:cNvSpPr>
          <p:nvPr>
            <p:ph type="title"/>
          </p:nvPr>
        </p:nvSpPr>
        <p:spPr/>
        <p:txBody>
          <a:bodyPr>
            <a:normAutofit/>
          </a:bodyPr>
          <a:lstStyle/>
          <a:p>
            <a:r>
              <a:rPr lang="zh-TW" altLang="en-US" dirty="0"/>
              <a:t>我設計的</a:t>
            </a:r>
            <a:r>
              <a:rPr lang="en-US" altLang="zh-TW" dirty="0"/>
              <a:t>RULE</a:t>
            </a:r>
            <a:endParaRPr lang="zh-TW" altLang="en-US" dirty="0"/>
          </a:p>
        </p:txBody>
      </p:sp>
      <p:sp>
        <p:nvSpPr>
          <p:cNvPr id="3" name="內容版面配置區 2">
            <a:extLst>
              <a:ext uri="{FF2B5EF4-FFF2-40B4-BE49-F238E27FC236}">
                <a16:creationId xmlns:a16="http://schemas.microsoft.com/office/drawing/2014/main" id="{99198148-B4AD-497C-9208-FEAB1AD29E41}"/>
              </a:ext>
            </a:extLst>
          </p:cNvPr>
          <p:cNvSpPr>
            <a:spLocks noGrp="1"/>
          </p:cNvSpPr>
          <p:nvPr>
            <p:ph idx="1"/>
          </p:nvPr>
        </p:nvSpPr>
        <p:spPr/>
        <p:txBody>
          <a:bodyPr>
            <a:normAutofit/>
          </a:bodyPr>
          <a:lstStyle/>
          <a:p>
            <a:r>
              <a:rPr lang="zh-TW" altLang="en-US" dirty="0"/>
              <a:t>為了解決撞到蛇身的情況，我一開始設計了遇到蛇身變轉彎，而轉彎的方向便是我嘗試了很久的事。我分別用了各種條件來嘗試轉哪個方向才不至於陷入死胡同，例如</a:t>
            </a:r>
            <a:r>
              <a:rPr lang="en-US" altLang="zh-TW" dirty="0"/>
              <a:t>:</a:t>
            </a:r>
            <a:r>
              <a:rPr lang="zh-TW" altLang="en-US" dirty="0"/>
              <a:t>蛇尾前進的方向、蛇身的位置比重、等等但是最後依然找不到有效判定的標準。</a:t>
            </a:r>
            <a:endParaRPr lang="en-US" altLang="zh-TW" dirty="0"/>
          </a:p>
          <a:p>
            <a:r>
              <a:rPr lang="zh-TW" altLang="en-US" dirty="0"/>
              <a:t>然而最後這些設計出來的最後都落在</a:t>
            </a:r>
            <a:r>
              <a:rPr lang="en-US" altLang="zh-TW" dirty="0"/>
              <a:t>30</a:t>
            </a:r>
            <a:r>
              <a:rPr lang="zh-TW" altLang="en-US" dirty="0"/>
              <a:t>上下，沒辦法穩定超過</a:t>
            </a:r>
            <a:r>
              <a:rPr lang="en-US" altLang="zh-TW" dirty="0"/>
              <a:t>30</a:t>
            </a:r>
            <a:r>
              <a:rPr lang="zh-TW" altLang="en-US" dirty="0"/>
              <a:t>，並且</a:t>
            </a:r>
            <a:r>
              <a:rPr lang="en-US" altLang="zh-TW" dirty="0"/>
              <a:t>train</a:t>
            </a:r>
            <a:r>
              <a:rPr lang="zh-TW" altLang="en-US" dirty="0"/>
              <a:t>出來的效果也非常不好</a:t>
            </a:r>
            <a:endParaRPr lang="en-US" altLang="zh-TW" dirty="0"/>
          </a:p>
          <a:p>
            <a:pPr marL="457200" indent="-457200">
              <a:buFont typeface="+mj-lt"/>
              <a:buAutoNum type="arabicPeriod"/>
            </a:pPr>
            <a:endParaRPr lang="zh-TW" altLang="en-US" dirty="0"/>
          </a:p>
        </p:txBody>
      </p:sp>
    </p:spTree>
    <p:extLst>
      <p:ext uri="{BB962C8B-B14F-4D97-AF65-F5344CB8AC3E}">
        <p14:creationId xmlns:p14="http://schemas.microsoft.com/office/powerpoint/2010/main" val="148391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1419B9-81FA-460B-911C-653748DEB1D7}"/>
              </a:ext>
            </a:extLst>
          </p:cNvPr>
          <p:cNvSpPr>
            <a:spLocks noGrp="1"/>
          </p:cNvSpPr>
          <p:nvPr>
            <p:ph type="title"/>
          </p:nvPr>
        </p:nvSpPr>
        <p:spPr/>
        <p:txBody>
          <a:bodyPr>
            <a:normAutofit/>
          </a:bodyPr>
          <a:lstStyle/>
          <a:p>
            <a:r>
              <a:rPr lang="zh-TW" altLang="en-US" dirty="0"/>
              <a:t>我設計的</a:t>
            </a:r>
            <a:r>
              <a:rPr lang="en-US" altLang="zh-TW" dirty="0"/>
              <a:t>RULE</a:t>
            </a:r>
            <a:endParaRPr lang="zh-TW" altLang="en-US" dirty="0"/>
          </a:p>
        </p:txBody>
      </p:sp>
      <p:sp>
        <p:nvSpPr>
          <p:cNvPr id="3" name="內容版面配置區 2">
            <a:extLst>
              <a:ext uri="{FF2B5EF4-FFF2-40B4-BE49-F238E27FC236}">
                <a16:creationId xmlns:a16="http://schemas.microsoft.com/office/drawing/2014/main" id="{99198148-B4AD-497C-9208-FEAB1AD29E41}"/>
              </a:ext>
            </a:extLst>
          </p:cNvPr>
          <p:cNvSpPr>
            <a:spLocks noGrp="1"/>
          </p:cNvSpPr>
          <p:nvPr>
            <p:ph idx="1"/>
          </p:nvPr>
        </p:nvSpPr>
        <p:spPr>
          <a:xfrm>
            <a:off x="1371600" y="2112264"/>
            <a:ext cx="7061200" cy="3959352"/>
          </a:xfrm>
        </p:spPr>
        <p:txBody>
          <a:bodyPr>
            <a:normAutofit/>
          </a:bodyPr>
          <a:lstStyle/>
          <a:p>
            <a:r>
              <a:rPr lang="zh-TW" altLang="en-US" dirty="0"/>
              <a:t>這時我想到是否存在一個一定的路徑絕對可以吃到食物並且不會撞到自己，因此誕生了最後的</a:t>
            </a:r>
            <a:r>
              <a:rPr lang="en-US" altLang="zh-TW" dirty="0"/>
              <a:t>rule</a:t>
            </a:r>
            <a:r>
              <a:rPr lang="zh-TW" altLang="en-US" dirty="0"/>
              <a:t>。</a:t>
            </a:r>
            <a:endParaRPr lang="en-US" altLang="zh-TW" dirty="0"/>
          </a:p>
          <a:p>
            <a:r>
              <a:rPr lang="zh-TW" altLang="en-US" dirty="0"/>
              <a:t>這個走法可以走完全部的格子並且不會撞到自己，然而速度實在是太慢了，因此我又對其稍微地進行了改良。</a:t>
            </a:r>
            <a:endParaRPr lang="en-US" altLang="zh-TW" dirty="0"/>
          </a:p>
          <a:p>
            <a:r>
              <a:rPr lang="zh-TW" altLang="en-US" dirty="0"/>
              <a:t>我改良成只在食物的</a:t>
            </a:r>
            <a:r>
              <a:rPr lang="en-US" altLang="zh-TW" dirty="0"/>
              <a:t>X</a:t>
            </a:r>
            <a:r>
              <a:rPr lang="zh-TW" altLang="en-US" dirty="0"/>
              <a:t>值或</a:t>
            </a:r>
            <a:r>
              <a:rPr lang="en-US" altLang="zh-TW" dirty="0"/>
              <a:t>X-1</a:t>
            </a:r>
            <a:r>
              <a:rPr lang="zh-TW" altLang="en-US" dirty="0"/>
              <a:t>的值近然後吃完如過下一個食物高於蛇頭就從最左邊再上去吃。然而改良後的</a:t>
            </a:r>
            <a:r>
              <a:rPr lang="en-US" altLang="zh-TW" dirty="0"/>
              <a:t>train</a:t>
            </a:r>
            <a:r>
              <a:rPr lang="zh-TW" altLang="en-US" dirty="0"/>
              <a:t>效果不好因此沒有採用</a:t>
            </a:r>
            <a:endParaRPr lang="en-US" altLang="zh-TW" dirty="0"/>
          </a:p>
          <a:p>
            <a:endParaRPr lang="zh-TW" altLang="en-US" dirty="0"/>
          </a:p>
        </p:txBody>
      </p:sp>
      <p:pic>
        <p:nvPicPr>
          <p:cNvPr id="1030" name="Picture 6" descr="写真を開く">
            <a:extLst>
              <a:ext uri="{FF2B5EF4-FFF2-40B4-BE49-F238E27FC236}">
                <a16:creationId xmlns:a16="http://schemas.microsoft.com/office/drawing/2014/main" id="{F28B5E2C-068E-47F4-8BBD-57367CD15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478" y="2029968"/>
            <a:ext cx="26098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34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2AD4A4-5BAB-4FA4-A474-43525BF0DF45}"/>
              </a:ext>
            </a:extLst>
          </p:cNvPr>
          <p:cNvSpPr>
            <a:spLocks noGrp="1"/>
          </p:cNvSpPr>
          <p:nvPr>
            <p:ph type="title"/>
          </p:nvPr>
        </p:nvSpPr>
        <p:spPr/>
        <p:txBody>
          <a:bodyPr/>
          <a:lstStyle/>
          <a:p>
            <a:r>
              <a:rPr lang="zh-TW" altLang="en-US" dirty="0"/>
              <a:t>提取的特徵以及機器學習的模型</a:t>
            </a:r>
          </a:p>
        </p:txBody>
      </p:sp>
      <p:sp>
        <p:nvSpPr>
          <p:cNvPr id="3" name="內容版面配置區 2">
            <a:extLst>
              <a:ext uri="{FF2B5EF4-FFF2-40B4-BE49-F238E27FC236}">
                <a16:creationId xmlns:a16="http://schemas.microsoft.com/office/drawing/2014/main" id="{25613709-4072-42EA-AE5B-7D0328C79A12}"/>
              </a:ext>
            </a:extLst>
          </p:cNvPr>
          <p:cNvSpPr>
            <a:spLocks noGrp="1"/>
          </p:cNvSpPr>
          <p:nvPr>
            <p:ph idx="1"/>
          </p:nvPr>
        </p:nvSpPr>
        <p:spPr/>
        <p:txBody>
          <a:bodyPr>
            <a:normAutofit/>
          </a:bodyPr>
          <a:lstStyle/>
          <a:p>
            <a:r>
              <a:rPr lang="zh-TW" altLang="en-US" dirty="0"/>
              <a:t>我總共提取了</a:t>
            </a:r>
            <a:r>
              <a:rPr lang="en-US" altLang="zh-TW" dirty="0"/>
              <a:t>3</a:t>
            </a:r>
            <a:r>
              <a:rPr lang="zh-TW" altLang="en-US" dirty="0"/>
              <a:t>個特徵值</a:t>
            </a:r>
            <a:endParaRPr lang="en-US" altLang="zh-TW" dirty="0"/>
          </a:p>
          <a:p>
            <a:r>
              <a:rPr lang="zh-TW" altLang="en-US" dirty="0"/>
              <a:t>蛇頭的</a:t>
            </a:r>
            <a:r>
              <a:rPr lang="en-US" altLang="zh-TW" dirty="0"/>
              <a:t>X</a:t>
            </a:r>
            <a:r>
              <a:rPr lang="zh-TW" altLang="en-US" dirty="0"/>
              <a:t>位置</a:t>
            </a:r>
            <a:endParaRPr lang="en-US" altLang="zh-TW" dirty="0"/>
          </a:p>
          <a:p>
            <a:r>
              <a:rPr lang="zh-TW" altLang="en-US" dirty="0"/>
              <a:t>蛇頭的</a:t>
            </a:r>
            <a:r>
              <a:rPr lang="en-US" altLang="zh-TW" dirty="0"/>
              <a:t>Y</a:t>
            </a:r>
            <a:r>
              <a:rPr lang="zh-TW" altLang="en-US" dirty="0"/>
              <a:t>位置</a:t>
            </a:r>
            <a:endParaRPr lang="en-US" altLang="zh-TW" dirty="0"/>
          </a:p>
          <a:p>
            <a:r>
              <a:rPr lang="zh-TW" altLang="en-US" dirty="0"/>
              <a:t>當下的時間</a:t>
            </a:r>
            <a:endParaRPr lang="en-US" altLang="zh-TW" dirty="0"/>
          </a:p>
        </p:txBody>
      </p:sp>
      <p:sp>
        <p:nvSpPr>
          <p:cNvPr id="4" name="文字方塊 3">
            <a:extLst>
              <a:ext uri="{FF2B5EF4-FFF2-40B4-BE49-F238E27FC236}">
                <a16:creationId xmlns:a16="http://schemas.microsoft.com/office/drawing/2014/main" id="{9BCF8C03-91C3-46DF-A55B-9736884F2EAE}"/>
              </a:ext>
            </a:extLst>
          </p:cNvPr>
          <p:cNvSpPr txBox="1"/>
          <p:nvPr/>
        </p:nvSpPr>
        <p:spPr>
          <a:xfrm>
            <a:off x="6492240" y="2029968"/>
            <a:ext cx="4692127" cy="2462213"/>
          </a:xfrm>
          <a:prstGeom prst="rect">
            <a:avLst/>
          </a:prstGeom>
          <a:noFill/>
        </p:spPr>
        <p:txBody>
          <a:bodyPr wrap="square" rtlCol="0">
            <a:spAutoFit/>
          </a:bodyPr>
          <a:lstStyle/>
          <a:p>
            <a:pPr marL="285750" indent="-285750">
              <a:buFont typeface="Arial" panose="020B0604020202020204" pitchFamily="34" charset="0"/>
              <a:buChar char="•"/>
            </a:pPr>
            <a:r>
              <a:rPr lang="zh-TW" altLang="en-US" sz="2200" dirty="0"/>
              <a:t>我嘗試使用的模型</a:t>
            </a:r>
            <a:endParaRPr lang="en-US" altLang="zh-TW" sz="2200" dirty="0"/>
          </a:p>
          <a:p>
            <a:pPr marL="342900" indent="-342900">
              <a:buFont typeface="+mj-lt"/>
              <a:buAutoNum type="arabicPeriod"/>
            </a:pPr>
            <a:r>
              <a:rPr lang="en-US" altLang="zh-TW" sz="2200" dirty="0"/>
              <a:t>KNN</a:t>
            </a:r>
            <a:r>
              <a:rPr lang="zh-TW" altLang="en-US" sz="2200" dirty="0"/>
              <a:t>跟上次作業一樣，出來的效果還行。</a:t>
            </a:r>
            <a:endParaRPr lang="en-US" altLang="zh-TW" sz="2200" dirty="0"/>
          </a:p>
          <a:p>
            <a:pPr marL="342900" indent="-342900">
              <a:buFont typeface="+mj-lt"/>
              <a:buAutoNum type="arabicPeriod"/>
            </a:pPr>
            <a:r>
              <a:rPr lang="en-US" altLang="zh-TW" sz="2200" dirty="0"/>
              <a:t>GBC</a:t>
            </a:r>
            <a:r>
              <a:rPr lang="zh-TW" altLang="en-US" sz="2200" dirty="0"/>
              <a:t>這個模型的運算時間雖然耗時多很多，但是出來的效果也比</a:t>
            </a:r>
            <a:r>
              <a:rPr lang="en-US" altLang="zh-TW" sz="2200" dirty="0"/>
              <a:t>KNN</a:t>
            </a:r>
            <a:r>
              <a:rPr lang="zh-TW" altLang="en-US" sz="2200" dirty="0"/>
              <a:t>好，最後是選擇這個。</a:t>
            </a:r>
            <a:endParaRPr lang="en-US" altLang="zh-TW" sz="2200" dirty="0"/>
          </a:p>
          <a:p>
            <a:pPr marL="342900" indent="-342900">
              <a:buFont typeface="+mj-lt"/>
              <a:buAutoNum type="arabicPeriod"/>
            </a:pPr>
            <a:endParaRPr lang="zh-TW" altLang="en-US" sz="2200" dirty="0"/>
          </a:p>
        </p:txBody>
      </p:sp>
    </p:spTree>
    <p:extLst>
      <p:ext uri="{BB962C8B-B14F-4D97-AF65-F5344CB8AC3E}">
        <p14:creationId xmlns:p14="http://schemas.microsoft.com/office/powerpoint/2010/main" val="211198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230E9-AB12-4150-986F-10393EF66B52}"/>
              </a:ext>
            </a:extLst>
          </p:cNvPr>
          <p:cNvSpPr>
            <a:spLocks noGrp="1"/>
          </p:cNvSpPr>
          <p:nvPr>
            <p:ph type="title"/>
          </p:nvPr>
        </p:nvSpPr>
        <p:spPr/>
        <p:txBody>
          <a:bodyPr/>
          <a:lstStyle/>
          <a:p>
            <a:r>
              <a:rPr lang="zh-TW" altLang="en-US" dirty="0"/>
              <a:t>結果</a:t>
            </a:r>
          </a:p>
        </p:txBody>
      </p:sp>
      <p:sp>
        <p:nvSpPr>
          <p:cNvPr id="3" name="內容版面配置區 2">
            <a:extLst>
              <a:ext uri="{FF2B5EF4-FFF2-40B4-BE49-F238E27FC236}">
                <a16:creationId xmlns:a16="http://schemas.microsoft.com/office/drawing/2014/main" id="{E65E5F93-2C44-4F74-A256-CC2C49194AB2}"/>
              </a:ext>
            </a:extLst>
          </p:cNvPr>
          <p:cNvSpPr>
            <a:spLocks noGrp="1"/>
          </p:cNvSpPr>
          <p:nvPr>
            <p:ph idx="1"/>
          </p:nvPr>
        </p:nvSpPr>
        <p:spPr>
          <a:xfrm>
            <a:off x="1371601" y="2112264"/>
            <a:ext cx="7673788" cy="3959352"/>
          </a:xfrm>
        </p:spPr>
        <p:txBody>
          <a:bodyPr/>
          <a:lstStyle/>
          <a:p>
            <a:r>
              <a:rPr lang="zh-TW" altLang="en-US" dirty="0"/>
              <a:t>因為單純的是跑全部地圖因此能做到吃到最極限的</a:t>
            </a:r>
            <a:r>
              <a:rPr lang="en-US" altLang="zh-TW" dirty="0"/>
              <a:t>896</a:t>
            </a:r>
            <a:r>
              <a:rPr lang="zh-TW" altLang="en-US" dirty="0"/>
              <a:t>格，也因此發現吃到</a:t>
            </a:r>
            <a:r>
              <a:rPr lang="en-US" altLang="zh-TW" dirty="0"/>
              <a:t>896</a:t>
            </a:r>
            <a:r>
              <a:rPr lang="zh-TW" altLang="en-US" dirty="0"/>
              <a:t>分程式會直接卡住，不會有紀錄，因此我丟進去</a:t>
            </a:r>
            <a:r>
              <a:rPr lang="en-US" altLang="zh-TW" dirty="0"/>
              <a:t>train</a:t>
            </a:r>
            <a:r>
              <a:rPr lang="zh-TW" altLang="en-US" dirty="0"/>
              <a:t>的</a:t>
            </a:r>
            <a:r>
              <a:rPr lang="en-US" altLang="zh-TW" dirty="0"/>
              <a:t>pickle</a:t>
            </a:r>
            <a:r>
              <a:rPr lang="zh-TW" altLang="en-US" dirty="0"/>
              <a:t>檔有特地設置到達一定的時間後就去自殺。</a:t>
            </a:r>
            <a:r>
              <a:rPr lang="en-US" altLang="zh-TW" dirty="0"/>
              <a:t>train</a:t>
            </a:r>
            <a:r>
              <a:rPr lang="zh-TW" altLang="en-US" dirty="0"/>
              <a:t>出來的結果平均在</a:t>
            </a:r>
            <a:r>
              <a:rPr lang="en-US" altLang="zh-TW" dirty="0"/>
              <a:t>52~625 </a:t>
            </a:r>
            <a:r>
              <a:rPr lang="zh-TW" altLang="en-US" dirty="0"/>
              <a:t>之間，不過這些都是可以調整的</a:t>
            </a:r>
          </a:p>
        </p:txBody>
      </p:sp>
    </p:spTree>
    <p:extLst>
      <p:ext uri="{BB962C8B-B14F-4D97-AF65-F5344CB8AC3E}">
        <p14:creationId xmlns:p14="http://schemas.microsoft.com/office/powerpoint/2010/main" val="286528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DFDC3E-B04F-4E12-A882-0831FF539A96}"/>
              </a:ext>
            </a:extLst>
          </p:cNvPr>
          <p:cNvSpPr>
            <a:spLocks noGrp="1"/>
          </p:cNvSpPr>
          <p:nvPr>
            <p:ph type="title"/>
          </p:nvPr>
        </p:nvSpPr>
        <p:spPr/>
        <p:txBody>
          <a:bodyPr/>
          <a:lstStyle/>
          <a:p>
            <a:r>
              <a:rPr lang="zh-TW" altLang="en-US" dirty="0"/>
              <a:t>結論與自身意見</a:t>
            </a:r>
          </a:p>
        </p:txBody>
      </p:sp>
      <p:sp>
        <p:nvSpPr>
          <p:cNvPr id="3" name="內容版面配置區 2">
            <a:extLst>
              <a:ext uri="{FF2B5EF4-FFF2-40B4-BE49-F238E27FC236}">
                <a16:creationId xmlns:a16="http://schemas.microsoft.com/office/drawing/2014/main" id="{E89D3660-4CA7-4666-9AB9-83FE693FA0AB}"/>
              </a:ext>
            </a:extLst>
          </p:cNvPr>
          <p:cNvSpPr>
            <a:spLocks noGrp="1"/>
          </p:cNvSpPr>
          <p:nvPr>
            <p:ph idx="1"/>
          </p:nvPr>
        </p:nvSpPr>
        <p:spPr/>
        <p:txBody>
          <a:bodyPr/>
          <a:lstStyle/>
          <a:p>
            <a:r>
              <a:rPr lang="zh-TW" altLang="en-US" dirty="0"/>
              <a:t>這次的</a:t>
            </a:r>
            <a:r>
              <a:rPr lang="en-US" altLang="zh-TW" dirty="0"/>
              <a:t>rule</a:t>
            </a:r>
            <a:r>
              <a:rPr lang="zh-TW" altLang="en-US" dirty="0"/>
              <a:t>因為是規律性的移動所以在機器學習的模型上只會有一種方式所以需要用到的</a:t>
            </a:r>
            <a:r>
              <a:rPr lang="en-US" altLang="zh-TW" dirty="0"/>
              <a:t>pickle</a:t>
            </a:r>
            <a:r>
              <a:rPr lang="zh-TW" altLang="en-US" dirty="0"/>
              <a:t>檔並不多</a:t>
            </a:r>
            <a:endParaRPr lang="en-US" altLang="zh-TW" dirty="0"/>
          </a:p>
          <a:p>
            <a:r>
              <a:rPr lang="zh-TW" altLang="en-US" dirty="0"/>
              <a:t>應該使用類似</a:t>
            </a:r>
            <a:r>
              <a:rPr lang="en-US" altLang="zh-TW" dirty="0" err="1"/>
              <a:t>Q_learning</a:t>
            </a:r>
            <a:r>
              <a:rPr lang="zh-TW" altLang="en-US" dirty="0"/>
              <a:t>的方式下去寫，判斷走哪一步為最佳選擇，吃到食物並且不會死。可以先利用一隻虛擬的蛇先走走看，如果吃到食物並不會死亡，這樣真實的蛇便可以按照虛擬蛇的路徑吃到食物，反之如果不行這嘗試換個方向走走看，直到虛擬蛇</a:t>
            </a:r>
            <a:r>
              <a:rPr lang="zh-TW" altLang="en-US"/>
              <a:t>吃到食物不會</a:t>
            </a:r>
            <a:r>
              <a:rPr lang="zh-TW" altLang="en-US" dirty="0"/>
              <a:t>死亡為止</a:t>
            </a:r>
          </a:p>
        </p:txBody>
      </p:sp>
    </p:spTree>
    <p:extLst>
      <p:ext uri="{BB962C8B-B14F-4D97-AF65-F5344CB8AC3E}">
        <p14:creationId xmlns:p14="http://schemas.microsoft.com/office/powerpoint/2010/main" val="3235807698"/>
      </p:ext>
    </p:extLst>
  </p:cSld>
  <p:clrMapOvr>
    <a:masterClrMapping/>
  </p:clrMapOvr>
</p:sld>
</file>

<file path=ppt/theme/theme1.xml><?xml version="1.0" encoding="utf-8"?>
<a:theme xmlns:a="http://schemas.openxmlformats.org/drawingml/2006/main" name="GradientRi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1601</TotalTime>
  <Words>572</Words>
  <Application>Microsoft Office PowerPoint</Application>
  <PresentationFormat>寬螢幕</PresentationFormat>
  <Paragraphs>28</Paragraphs>
  <Slides>7</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7</vt:i4>
      </vt:variant>
    </vt:vector>
  </HeadingPairs>
  <TitlesOfParts>
    <vt:vector size="10" baseType="lpstr">
      <vt:lpstr>Arial</vt:lpstr>
      <vt:lpstr>Tw Cen MT</vt:lpstr>
      <vt:lpstr>GradientRiseVTI</vt:lpstr>
      <vt:lpstr>基於遊戲的機器學習入門 SNAKE</vt:lpstr>
      <vt:lpstr>作業題目以及觀察到的現象</vt:lpstr>
      <vt:lpstr>我設計的RULE</vt:lpstr>
      <vt:lpstr>我設計的RULE</vt:lpstr>
      <vt:lpstr>提取的特徵以及機器學習的模型</vt:lpstr>
      <vt:lpstr>結果</vt:lpstr>
      <vt:lpstr>結論與自身意見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基於遊戲的機器學習入門 PINGPONG</dc:title>
  <dc:creator>黃鈺涵</dc:creator>
  <cp:lastModifiedBy>黃鈺涵</cp:lastModifiedBy>
  <cp:revision>20</cp:revision>
  <dcterms:created xsi:type="dcterms:W3CDTF">2021-05-05T07:42:15Z</dcterms:created>
  <dcterms:modified xsi:type="dcterms:W3CDTF">2021-06-10T07:39:24Z</dcterms:modified>
</cp:coreProperties>
</file>