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82" r:id="rId4"/>
    <p:sldId id="283" r:id="rId5"/>
    <p:sldId id="284" r:id="rId6"/>
    <p:sldId id="280" r:id="rId7"/>
    <p:sldId id="285" r:id="rId8"/>
    <p:sldId id="286" r:id="rId9"/>
    <p:sldId id="281" r:id="rId10"/>
    <p:sldId id="289" r:id="rId11"/>
    <p:sldId id="290" r:id="rId12"/>
    <p:sldId id="287" r:id="rId13"/>
    <p:sldId id="288" r:id="rId14"/>
    <p:sldId id="267" r:id="rId15"/>
    <p:sldId id="276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/>
    <p:restoredTop sz="83415"/>
  </p:normalViewPr>
  <p:slideViewPr>
    <p:cSldViewPr snapToGrid="0" snapToObjects="1">
      <p:cViewPr varScale="1">
        <p:scale>
          <a:sx n="87" d="100"/>
          <a:sy n="87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8EC21-036F-D94A-8FEF-9B1F9117B745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CF17-D35D-6348-88A8-F2165CA9F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B3F3-AD8C-0B43-BDE8-C55B6B8C3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532AA-1806-BA49-BB86-8469C44FE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6FCF-042B-1445-8ADE-E87C8EA9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C7B4-7D26-9145-A602-BCB68944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F9FF-2893-334A-883B-99EEB2E0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4051-DA65-0E46-8431-32F63124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053F1-C2DA-9045-BC5F-7B9F4A7DD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4267-9E50-DF43-9109-90CE894F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2529-74F2-2943-9257-3EECE1B8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9DB1F-7D02-C341-A07C-C44701D0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45807-4BC6-D640-B374-1ECF63AD9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76432-90F8-084F-8669-56EA12F3A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8C9E-572A-AC43-B30B-12654BEC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54E6-1788-2E4C-BDDE-8E6BD27A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44E4-CD85-B348-9665-0D211C4D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87FE-855F-F446-8A38-95CA3404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E504-C5D2-6D47-971C-26417D1C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B677-3C02-0F4A-B2F2-9D1BCB81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5BE4-434E-744B-8A1A-5BB36A2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5746-6CE0-0F44-9EEF-00090B37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6BA9-BCA5-B84B-AE07-71B3F386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8D85-DC80-FC48-8AD0-AB91BE23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3CC-4100-0F4B-9B4B-43946DF5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95E8-23D1-5B40-AF3E-14BE59D6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0639-8573-EF40-B4C3-BD9A46C1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324-36A3-5D4E-B706-59ED88C2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BA2A-F53D-174A-BB7B-D365E0FB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71933-0BD2-9348-A12A-7ED0D31DB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E992-0EBE-6F47-8D00-C368E61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7A4E0-8D3B-094A-AD03-BB41AB47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60201-D445-DB49-9FF0-955DFE8A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8E0E-7FE7-8C45-B8AB-C4413604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0D43-2F3C-9644-B0CB-DE87BC46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B289B-8FA0-6243-8240-A1A567C2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F0D15-6160-8244-95D1-C28727635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C9774-1B16-BD4E-ADC4-AC8A26961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B8508-5315-E54D-8042-2F07A85B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B4896-5E8E-FF46-A968-BEE9C3A5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34A4A-87AD-E244-8BF8-16A48EFD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1F3B-A302-5B46-B640-1D1D8BE9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BC637-5779-DD47-868B-42DCB31C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295DF-6D44-AF45-A8AC-A25AC010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D322A-3192-544E-B53A-DD1B32F5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8A87E-3372-F54B-8FCA-D1B4F91B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7A5EF-14DC-8043-BEF2-2204ED00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091A0-16C1-944A-86DD-08632156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D254-2CDF-B741-A5CA-FFF44FBD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5C46-A19F-DC49-8F32-412D9B07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7D526-5145-9747-B436-F9624B74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BDC5D-5D64-5347-AE58-7B555FE0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D6E9-B831-C546-B031-48C176DF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6875F-2B4C-BE4D-A841-77DDB4B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298E-9AA8-2D41-B1D2-196D4920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CC4C4-1FC2-5E41-AD02-B962DB748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E0462-CBBB-BB4A-B8AA-69B1C7466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C654A-5D60-494E-8220-42AE73DF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C5BD9-BD59-1145-BF82-1AC0C4F8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5250-12E1-3646-BB61-1D64C154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5BEB-07FC-2642-9ACE-BA5DEDC1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ACBEB-F778-9840-8EB6-BB6789F2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FEDA-C87B-564E-920F-1BDB4304E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0282-26B1-8045-8AA7-FFD8AEF5518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83AD-5260-A145-999A-F7C896592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CC5A-781F-D74A-85AD-A49FA6D6F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A0DE-FA68-4845-9296-D8AB48381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3" Type="http://schemas.openxmlformats.org/officeDocument/2006/relationships/image" Target="../media/image350.png"/><Relationship Id="rId7" Type="http://schemas.openxmlformats.org/officeDocument/2006/relationships/image" Target="../media/image400.png"/><Relationship Id="rId12" Type="http://schemas.openxmlformats.org/officeDocument/2006/relationships/image" Target="../media/image4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5" Type="http://schemas.openxmlformats.org/officeDocument/2006/relationships/image" Target="../media/image5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2430-02FF-3D40-B753-9C9813B9D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ENEE 303 Recitation 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75461-57B0-2940-8AC0-A21B17870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</a:t>
            </a:r>
            <a:r>
              <a:rPr lang="en-US" dirty="0" err="1"/>
              <a:t>Agisilaos</a:t>
            </a:r>
            <a:r>
              <a:rPr lang="en-US" dirty="0"/>
              <a:t> </a:t>
            </a:r>
            <a:r>
              <a:rPr lang="en-US" dirty="0" err="1"/>
              <a:t>Iliadis</a:t>
            </a:r>
            <a:endParaRPr lang="en-US" dirty="0"/>
          </a:p>
          <a:p>
            <a:r>
              <a:rPr lang="en-US" dirty="0"/>
              <a:t>TA: Chang-Mu Han</a:t>
            </a:r>
          </a:p>
          <a:p>
            <a:r>
              <a:rPr lang="en-US" dirty="0"/>
              <a:t>04/03/2020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23007-2DAE-0141-A72F-0FF166FDE7DA}"/>
              </a:ext>
            </a:extLst>
          </p:cNvPr>
          <p:cNvSpPr txBox="1"/>
          <p:nvPr/>
        </p:nvSpPr>
        <p:spPr>
          <a:xfrm>
            <a:off x="0" y="6581001"/>
            <a:ext cx="5252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pictures are from Microelectronic Circuits, </a:t>
            </a:r>
            <a:r>
              <a:rPr lang="en-US" sz="1200" dirty="0" err="1"/>
              <a:t>Sedra</a:t>
            </a:r>
            <a:r>
              <a:rPr lang="en-US" sz="1200" dirty="0"/>
              <a:t> and Smith, 6</a:t>
            </a:r>
            <a:r>
              <a:rPr lang="en-US" sz="1200" baseline="30000" dirty="0"/>
              <a:t>th</a:t>
            </a:r>
            <a:r>
              <a:rPr lang="en-US" sz="1200" dirty="0"/>
              <a:t> and 7</a:t>
            </a:r>
            <a:r>
              <a:rPr lang="en-US" sz="1200" baseline="30000" dirty="0"/>
              <a:t>th</a:t>
            </a:r>
            <a:r>
              <a:rPr lang="en-US" sz="1200" dirty="0"/>
              <a:t> edition.</a:t>
            </a:r>
          </a:p>
        </p:txBody>
      </p:sp>
    </p:spTree>
    <p:extLst>
      <p:ext uri="{BB962C8B-B14F-4D97-AF65-F5344CB8AC3E}">
        <p14:creationId xmlns:p14="http://schemas.microsoft.com/office/powerpoint/2010/main" val="193325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2B16-10D8-C142-9EA8-1662DD55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24331-CF85-2946-A001-72C867012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65382" cy="4351338"/>
              </a:xfrm>
            </p:spPr>
            <p:txBody>
              <a:bodyPr/>
              <a:lstStyle/>
              <a:p>
                <a:r>
                  <a:rPr lang="en-US" dirty="0"/>
                  <a:t>Consider a BJT amplifier circuit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 collector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and a power supply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(a)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=3.2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(b) what is voltage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(c) keeping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unchanged,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that results in a voltage gain of -320 V/V</a:t>
                </a:r>
              </a:p>
              <a:p>
                <a:pPr lvl="1"/>
                <a:r>
                  <a:rPr lang="en-US" dirty="0"/>
                  <a:t>(d) What is the largest negative signal swing allowed at the output?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(e) what is the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24331-CF85-2946-A001-72C867012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65382" cy="4351338"/>
              </a:xfrm>
              <a:blipFill>
                <a:blip r:embed="rId2"/>
                <a:stretch>
                  <a:fillRect l="-1171" t="-2632" r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B9B1FD4A-807A-2D4D-B5F0-D8E8D27F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582" y="2962275"/>
            <a:ext cx="2501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1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A9E9-D504-E740-B52F-49ABF063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1 continued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D0B7C-7C62-DD41-BB1F-DA6669519B73}"/>
              </a:ext>
            </a:extLst>
          </p:cNvPr>
          <p:cNvSpPr/>
          <p:nvPr/>
        </p:nvSpPr>
        <p:spPr>
          <a:xfrm>
            <a:off x="914037" y="284106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9580BD-7F79-A04F-8246-48410E3D559F}"/>
                  </a:ext>
                </a:extLst>
              </p:cNvPr>
              <p:cNvSpPr/>
              <p:nvPr/>
            </p:nvSpPr>
            <p:spPr>
              <a:xfrm>
                <a:off x="1337551" y="2841062"/>
                <a:ext cx="2700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To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unchanged and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9580BD-7F79-A04F-8246-48410E3D5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51" y="2841062"/>
                <a:ext cx="2700547" cy="369332"/>
              </a:xfrm>
              <a:prstGeom prst="rect">
                <a:avLst/>
              </a:prstGeom>
              <a:blipFill>
                <a:blip r:embed="rId2"/>
                <a:stretch>
                  <a:fillRect l="-1402" t="-6667" r="-93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2CD9DD-E40F-2040-BACA-515D52EDB4DF}"/>
                  </a:ext>
                </a:extLst>
              </p:cNvPr>
              <p:cNvSpPr/>
              <p:nvPr/>
            </p:nvSpPr>
            <p:spPr>
              <a:xfrm>
                <a:off x="3911258" y="2697625"/>
                <a:ext cx="1478802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2CD9DD-E40F-2040-BACA-515D52EDB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58" y="2697625"/>
                <a:ext cx="1478802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B9FC31-B91B-5E4F-BB45-D318370DC381}"/>
                  </a:ext>
                </a:extLst>
              </p:cNvPr>
              <p:cNvSpPr/>
              <p:nvPr/>
            </p:nvSpPr>
            <p:spPr>
              <a:xfrm>
                <a:off x="3911258" y="3497267"/>
                <a:ext cx="2594493" cy="6598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=8.28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B9FC31-B91B-5E4F-BB45-D318370DC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58" y="3497267"/>
                <a:ext cx="2594493" cy="659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B952AC8-9A48-F344-8196-8A2DC475A862}"/>
              </a:ext>
            </a:extLst>
          </p:cNvPr>
          <p:cNvSpPr/>
          <p:nvPr/>
        </p:nvSpPr>
        <p:spPr>
          <a:xfrm>
            <a:off x="914037" y="429998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087717-B9A9-CB4B-ABC8-E2A61290508A}"/>
                  </a:ext>
                </a:extLst>
              </p:cNvPr>
              <p:cNvSpPr txBox="1"/>
              <p:nvPr/>
            </p:nvSpPr>
            <p:spPr>
              <a:xfrm>
                <a:off x="1439437" y="4392317"/>
                <a:ext cx="2699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087717-B9A9-CB4B-ABC8-E2A612905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437" y="4392317"/>
                <a:ext cx="2699650" cy="276999"/>
              </a:xfrm>
              <a:prstGeom prst="rect">
                <a:avLst/>
              </a:prstGeom>
              <a:blipFill>
                <a:blip r:embed="rId5"/>
                <a:stretch>
                  <a:fillRect l="-1402" t="-4348" r="-9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A5F345-C979-0A4E-A100-4CF69CB006BE}"/>
                  </a:ext>
                </a:extLst>
              </p:cNvPr>
              <p:cNvSpPr/>
              <p:nvPr/>
            </p:nvSpPr>
            <p:spPr>
              <a:xfrm>
                <a:off x="1361595" y="4868461"/>
                <a:ext cx="5583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0.3 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largest allowable negative signal is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A5F345-C979-0A4E-A100-4CF69CB00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95" y="4868461"/>
                <a:ext cx="5583388" cy="369332"/>
              </a:xfrm>
              <a:prstGeom prst="rect">
                <a:avLst/>
              </a:prstGeom>
              <a:blipFill>
                <a:blip r:embed="rId6"/>
                <a:stretch>
                  <a:fillRect l="-68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6D692A-209A-F847-9C74-F0DFF8E08721}"/>
                  </a:ext>
                </a:extLst>
              </p:cNvPr>
              <p:cNvSpPr txBox="1"/>
              <p:nvPr/>
            </p:nvSpPr>
            <p:spPr>
              <a:xfrm>
                <a:off x="1350375" y="1381918"/>
                <a:ext cx="176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6D692A-209A-F847-9C74-F0DFF8E08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75" y="1381918"/>
                <a:ext cx="1762597" cy="276999"/>
              </a:xfrm>
              <a:prstGeom prst="rect">
                <a:avLst/>
              </a:prstGeom>
              <a:blipFill>
                <a:blip r:embed="rId7"/>
                <a:stretch>
                  <a:fillRect l="-21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4F12700-5B8C-0641-9988-10BEDADA4C27}"/>
                  </a:ext>
                </a:extLst>
              </p:cNvPr>
              <p:cNvSpPr/>
              <p:nvPr/>
            </p:nvSpPr>
            <p:spPr>
              <a:xfrm>
                <a:off x="1350375" y="1732833"/>
                <a:ext cx="1254702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4F12700-5B8C-0641-9988-10BEDADA4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75" y="1732833"/>
                <a:ext cx="1254702" cy="36933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52FE7B4-7574-334F-9695-6EDE668053E6}"/>
              </a:ext>
            </a:extLst>
          </p:cNvPr>
          <p:cNvSpPr/>
          <p:nvPr/>
        </p:nvSpPr>
        <p:spPr>
          <a:xfrm>
            <a:off x="914037" y="128958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3D59E4-8AC3-2F4D-8A5C-66DFDCB5C19E}"/>
              </a:ext>
            </a:extLst>
          </p:cNvPr>
          <p:cNvSpPr/>
          <p:nvPr/>
        </p:nvSpPr>
        <p:spPr>
          <a:xfrm>
            <a:off x="4651278" y="1381918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41BAE1-3019-5743-95D2-D72D90C8364E}"/>
                  </a:ext>
                </a:extLst>
              </p:cNvPr>
              <p:cNvSpPr txBox="1"/>
              <p:nvPr/>
            </p:nvSpPr>
            <p:spPr>
              <a:xfrm>
                <a:off x="5124058" y="1593930"/>
                <a:ext cx="2621615" cy="56387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=−272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41BAE1-3019-5743-95D2-D72D90C83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58" y="1593930"/>
                <a:ext cx="2621615" cy="563872"/>
              </a:xfrm>
              <a:prstGeom prst="rect">
                <a:avLst/>
              </a:prstGeom>
              <a:blipFill>
                <a:blip r:embed="rId9"/>
                <a:stretch>
                  <a:fillRect l="-957" t="-2174" r="-478" b="-43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206582-4726-8242-800A-C98F443F513F}"/>
                  </a:ext>
                </a:extLst>
              </p:cNvPr>
              <p:cNvSpPr/>
              <p:nvPr/>
            </p:nvSpPr>
            <p:spPr>
              <a:xfrm>
                <a:off x="1350375" y="2183094"/>
                <a:ext cx="1351460" cy="542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𝐵𝐸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206582-4726-8242-800A-C98F443F5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75" y="2183094"/>
                <a:ext cx="1351460" cy="5427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FA7A97-AE2F-0843-8579-6E6B7F8416A5}"/>
                  </a:ext>
                </a:extLst>
              </p:cNvPr>
              <p:cNvSpPr/>
              <p:nvPr/>
            </p:nvSpPr>
            <p:spPr>
              <a:xfrm>
                <a:off x="3043403" y="2314340"/>
                <a:ext cx="1671420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=690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FA7A97-AE2F-0843-8579-6E6B7F841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03" y="2314340"/>
                <a:ext cx="1671420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AA3798-0F49-FA4F-A6E2-9C33EE5554FF}"/>
                  </a:ext>
                </a:extLst>
              </p:cNvPr>
              <p:cNvSpPr/>
              <p:nvPr/>
            </p:nvSpPr>
            <p:spPr>
              <a:xfrm>
                <a:off x="6889935" y="4869330"/>
                <a:ext cx="2187714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1.72−0.3=1.42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AA3798-0F49-FA4F-A6E2-9C33EE555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35" y="4869330"/>
                <a:ext cx="2187714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987087EE-7EE2-894E-9F2B-1545A3FB4F09}"/>
              </a:ext>
            </a:extLst>
          </p:cNvPr>
          <p:cNvSpPr/>
          <p:nvPr/>
        </p:nvSpPr>
        <p:spPr>
          <a:xfrm>
            <a:off x="902817" y="546480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6C7568-84C2-9941-893C-CCF5463CD900}"/>
                  </a:ext>
                </a:extLst>
              </p:cNvPr>
              <p:cNvSpPr/>
              <p:nvPr/>
            </p:nvSpPr>
            <p:spPr>
              <a:xfrm>
                <a:off x="1337551" y="5481907"/>
                <a:ext cx="1836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6C7568-84C2-9941-893C-CCF5463CD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51" y="5481907"/>
                <a:ext cx="1836144" cy="369332"/>
              </a:xfrm>
              <a:prstGeom prst="rect">
                <a:avLst/>
              </a:prstGeom>
              <a:blipFill>
                <a:blip r:embed="rId1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ECBCA4-5FBB-EC45-A1B9-4122C5C5BBEF}"/>
                  </a:ext>
                </a:extLst>
              </p:cNvPr>
              <p:cNvSpPr/>
              <p:nvPr/>
            </p:nvSpPr>
            <p:spPr>
              <a:xfrm>
                <a:off x="1343963" y="6050384"/>
                <a:ext cx="2250681" cy="614079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ECBCA4-5FBB-EC45-A1B9-4122C5C5B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63" y="6050384"/>
                <a:ext cx="2250681" cy="614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390A9180-AAAC-7849-8327-319D360E12B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6822" b="9183"/>
          <a:stretch/>
        </p:blipFill>
        <p:spPr>
          <a:xfrm>
            <a:off x="8096744" y="1014129"/>
            <a:ext cx="3680570" cy="36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2E5-DC4B-584B-9BA3-E38595A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5EE5CB-D3AD-F34C-9FE1-46B644D99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01200" cy="914400"/>
          </a:xfrm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0D9F058E-132A-6246-9505-886BE1F1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70" y="2443163"/>
            <a:ext cx="1968500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AF2E76-1562-3D45-A5CD-06489D8D424F}"/>
                  </a:ext>
                </a:extLst>
              </p:cNvPr>
              <p:cNvSpPr txBox="1"/>
              <p:nvPr/>
            </p:nvSpPr>
            <p:spPr>
              <a:xfrm>
                <a:off x="994312" y="4956674"/>
                <a:ext cx="145373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AF2E76-1562-3D45-A5CD-06489D8D4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12" y="4956674"/>
                <a:ext cx="1453731" cy="563872"/>
              </a:xfrm>
              <a:prstGeom prst="rect">
                <a:avLst/>
              </a:prstGeom>
              <a:blipFill>
                <a:blip r:embed="rId4"/>
                <a:stretch>
                  <a:fillRect l="-25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7BF75C-6A00-E84D-B1AA-34291BB253F3}"/>
                  </a:ext>
                </a:extLst>
              </p:cNvPr>
              <p:cNvSpPr/>
              <p:nvPr/>
            </p:nvSpPr>
            <p:spPr>
              <a:xfrm>
                <a:off x="2749993" y="5053944"/>
                <a:ext cx="131484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7BF75C-6A00-E84D-B1AA-34291BB25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993" y="5053944"/>
                <a:ext cx="131484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B52C2FD-4A1B-2543-A989-2EF7A8614C8B}"/>
              </a:ext>
            </a:extLst>
          </p:cNvPr>
          <p:cNvSpPr txBox="1"/>
          <p:nvPr/>
        </p:nvSpPr>
        <p:spPr>
          <a:xfrm>
            <a:off x="0" y="6488668"/>
            <a:ext cx="2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textbook of 6ed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17746C-60DD-CA42-A1D9-7FEB4747D8BA}"/>
                  </a:ext>
                </a:extLst>
              </p:cNvPr>
              <p:cNvSpPr/>
              <p:nvPr/>
            </p:nvSpPr>
            <p:spPr>
              <a:xfrm>
                <a:off x="3175422" y="2806950"/>
                <a:ext cx="2334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17746C-60DD-CA42-A1D9-7FEB4747D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422" y="2806950"/>
                <a:ext cx="233442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B83CF5-A567-6348-B011-9601C2310745}"/>
                  </a:ext>
                </a:extLst>
              </p:cNvPr>
              <p:cNvSpPr/>
              <p:nvPr/>
            </p:nvSpPr>
            <p:spPr>
              <a:xfrm>
                <a:off x="891072" y="2683048"/>
                <a:ext cx="218111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B83CF5-A567-6348-B011-9601C2310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72" y="2683048"/>
                <a:ext cx="2181110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D18A411-A779-F94F-88A3-BB580DC1D5F4}"/>
                  </a:ext>
                </a:extLst>
              </p:cNvPr>
              <p:cNvSpPr/>
              <p:nvPr/>
            </p:nvSpPr>
            <p:spPr>
              <a:xfrm>
                <a:off x="846829" y="3393732"/>
                <a:ext cx="217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D18A411-A779-F94F-88A3-BB580DC1D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29" y="3393732"/>
                <a:ext cx="21789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D323B6-9E79-C545-992B-AECBF2626FCD}"/>
                  </a:ext>
                </a:extLst>
              </p:cNvPr>
              <p:cNvSpPr/>
              <p:nvPr/>
            </p:nvSpPr>
            <p:spPr>
              <a:xfrm>
                <a:off x="935316" y="3858006"/>
                <a:ext cx="1256049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D323B6-9E79-C545-992B-AECBF2626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16" y="3858006"/>
                <a:ext cx="1256049" cy="36933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F33CC-4A97-6544-902D-193130BF1740}"/>
                  </a:ext>
                </a:extLst>
              </p:cNvPr>
              <p:cNvSpPr txBox="1"/>
              <p:nvPr/>
            </p:nvSpPr>
            <p:spPr>
              <a:xfrm>
                <a:off x="994312" y="4327454"/>
                <a:ext cx="145373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F33CC-4A97-6544-902D-193130BF1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12" y="4327454"/>
                <a:ext cx="1453731" cy="563872"/>
              </a:xfrm>
              <a:prstGeom prst="rect">
                <a:avLst/>
              </a:prstGeom>
              <a:blipFill>
                <a:blip r:embed="rId10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48D922-C774-9043-9C80-92661C3FBCB4}"/>
                  </a:ext>
                </a:extLst>
              </p:cNvPr>
              <p:cNvSpPr/>
              <p:nvPr/>
            </p:nvSpPr>
            <p:spPr>
              <a:xfrm>
                <a:off x="2749993" y="4424724"/>
                <a:ext cx="128022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48D922-C774-9043-9C80-92661C3FB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993" y="4424724"/>
                <a:ext cx="1280222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CDC295-6F36-8345-8080-774E998BE9E9}"/>
              </a:ext>
            </a:extLst>
          </p:cNvPr>
          <p:cNvSpPr txBox="1"/>
          <p:nvPr/>
        </p:nvSpPr>
        <p:spPr>
          <a:xfrm>
            <a:off x="1030840" y="5555464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the standard resistor, there only exists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E282990-095E-244E-BE94-3A8E939321B2}"/>
                  </a:ext>
                </a:extLst>
              </p:cNvPr>
              <p:cNvSpPr/>
              <p:nvPr/>
            </p:nvSpPr>
            <p:spPr>
              <a:xfrm>
                <a:off x="5774486" y="5555464"/>
                <a:ext cx="1332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E282990-095E-244E-BE94-3A8E93932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86" y="5555464"/>
                <a:ext cx="1332737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1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E212-C532-D34E-B7D3-08DB9E91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2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11061-6AB1-514B-9DC2-96F3A5A59729}"/>
              </a:ext>
            </a:extLst>
          </p:cNvPr>
          <p:cNvSpPr txBox="1"/>
          <p:nvPr/>
        </p:nvSpPr>
        <p:spPr>
          <a:xfrm>
            <a:off x="838200" y="1690688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choose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AD22AF-01A8-A84D-9555-6AC278985349}"/>
                  </a:ext>
                </a:extLst>
              </p:cNvPr>
              <p:cNvSpPr/>
              <p:nvPr/>
            </p:nvSpPr>
            <p:spPr>
              <a:xfrm>
                <a:off x="2203830" y="1690688"/>
                <a:ext cx="1948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6.2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AD22AF-01A8-A84D-9555-6AC278985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830" y="1690688"/>
                <a:ext cx="19487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88E9AAA6-6F96-9A4B-A839-71D60260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196" y="1815432"/>
            <a:ext cx="1968500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1606F0-FD24-EA4C-9752-5D4008553E3B}"/>
                  </a:ext>
                </a:extLst>
              </p:cNvPr>
              <p:cNvSpPr/>
              <p:nvPr/>
            </p:nvSpPr>
            <p:spPr>
              <a:xfrm>
                <a:off x="838200" y="2235756"/>
                <a:ext cx="3690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1606F0-FD24-EA4C-9752-5D4008553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5756"/>
                <a:ext cx="36900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E127EA3-DCE2-614D-B05D-49C1FDCB276E}"/>
                  </a:ext>
                </a:extLst>
              </p:cNvPr>
              <p:cNvSpPr/>
              <p:nvPr/>
            </p:nvSpPr>
            <p:spPr>
              <a:xfrm>
                <a:off x="757259" y="2710783"/>
                <a:ext cx="5171593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E127EA3-DCE2-614D-B05D-49C1FDCB2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9" y="2710783"/>
                <a:ext cx="5171593" cy="610936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6F93A6-79C3-BC48-BA89-E84ABE9ADF37}"/>
                  </a:ext>
                </a:extLst>
              </p:cNvPr>
              <p:cNvSpPr txBox="1"/>
              <p:nvPr/>
            </p:nvSpPr>
            <p:spPr>
              <a:xfrm>
                <a:off x="829427" y="3914387"/>
                <a:ext cx="2530308" cy="27699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trike="sngStrike" smtClean="0">
                          <a:latin typeface="Cambria Math" panose="02040503050406030204" pitchFamily="18" charset="0"/>
                        </a:rPr>
                        <m:t>0.86 </m:t>
                      </m:r>
                      <m:r>
                        <a:rPr lang="en-US" b="0" i="1" strike="sngStrike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i="1" strike="sngStrik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6F93A6-79C3-BC48-BA89-E84ABE9A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7" y="3914387"/>
                <a:ext cx="2530308" cy="276999"/>
              </a:xfrm>
              <a:prstGeom prst="rect">
                <a:avLst/>
              </a:prstGeom>
              <a:blipFill>
                <a:blip r:embed="rId6"/>
                <a:stretch>
                  <a:fillRect l="-1485" t="-4167" r="-495" b="-2916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6160D1-62BD-0249-A980-1F155873B701}"/>
                  </a:ext>
                </a:extLst>
              </p:cNvPr>
              <p:cNvSpPr txBox="1"/>
              <p:nvPr/>
            </p:nvSpPr>
            <p:spPr>
              <a:xfrm>
                <a:off x="2510772" y="4261686"/>
                <a:ext cx="667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6160D1-62BD-0249-A980-1F155873B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772" y="4261686"/>
                <a:ext cx="667427" cy="276999"/>
              </a:xfrm>
              <a:prstGeom prst="rect">
                <a:avLst/>
              </a:prstGeom>
              <a:blipFill>
                <a:blip r:embed="rId7"/>
                <a:stretch>
                  <a:fillRect l="-7547" r="-566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364EC0-ACD5-984E-A3C0-E6069F6DF915}"/>
                  </a:ext>
                </a:extLst>
              </p:cNvPr>
              <p:cNvSpPr/>
              <p:nvPr/>
            </p:nvSpPr>
            <p:spPr>
              <a:xfrm>
                <a:off x="754683" y="4842542"/>
                <a:ext cx="1532664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=−1.96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364EC0-ACD5-984E-A3C0-E6069F6DF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83" y="4842542"/>
                <a:ext cx="1532664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3B01A3-F94D-3A4A-8962-EE64257F88E0}"/>
                  </a:ext>
                </a:extLst>
              </p:cNvPr>
              <p:cNvSpPr/>
              <p:nvPr/>
            </p:nvSpPr>
            <p:spPr>
              <a:xfrm>
                <a:off x="754683" y="5225684"/>
                <a:ext cx="1422120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3B01A3-F94D-3A4A-8962-EE64257F8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83" y="5225684"/>
                <a:ext cx="1422120" cy="369332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C1EA2E-B9D0-884C-90EF-256BBDEF30CE}"/>
                  </a:ext>
                </a:extLst>
              </p:cNvPr>
              <p:cNvSpPr txBox="1"/>
              <p:nvPr/>
            </p:nvSpPr>
            <p:spPr>
              <a:xfrm>
                <a:off x="808704" y="3397854"/>
                <a:ext cx="462306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C1EA2E-B9D0-884C-90EF-256BBDEF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4" y="3397854"/>
                <a:ext cx="4623060" cy="312650"/>
              </a:xfrm>
              <a:prstGeom prst="rect">
                <a:avLst/>
              </a:prstGeom>
              <a:blipFill>
                <a:blip r:embed="rId10"/>
                <a:stretch>
                  <a:fillRect l="-548" r="-54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6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2E5-DC4B-584B-9BA3-E38595A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B4EC2-606F-8E48-9D44-91DF81B4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225669" cy="1280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0B97D-6997-2541-ACF1-C27772ED9878}"/>
                  </a:ext>
                </a:extLst>
              </p:cNvPr>
              <p:cNvSpPr txBox="1"/>
              <p:nvPr/>
            </p:nvSpPr>
            <p:spPr>
              <a:xfrm>
                <a:off x="1647623" y="3062417"/>
                <a:ext cx="1506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0B97D-6997-2541-ACF1-C27772E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23" y="3062417"/>
                <a:ext cx="1506438" cy="276999"/>
              </a:xfrm>
              <a:prstGeom prst="rect">
                <a:avLst/>
              </a:prstGeom>
              <a:blipFill>
                <a:blip r:embed="rId3"/>
                <a:stretch>
                  <a:fillRect l="-2521" t="-4348" r="-252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00F8FC6-2F44-074E-A21D-CDA846B63976}"/>
              </a:ext>
            </a:extLst>
          </p:cNvPr>
          <p:cNvSpPr txBox="1"/>
          <p:nvPr/>
        </p:nvSpPr>
        <p:spPr>
          <a:xfrm>
            <a:off x="663972" y="3016251"/>
            <a:ext cx="10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D21E-AE64-5342-8CBD-A04E205C01B9}"/>
              </a:ext>
            </a:extLst>
          </p:cNvPr>
          <p:cNvSpPr txBox="1"/>
          <p:nvPr/>
        </p:nvSpPr>
        <p:spPr>
          <a:xfrm>
            <a:off x="3137139" y="302381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C5CFE8-50A1-C04B-8453-5AE04C05FC1D}"/>
                  </a:ext>
                </a:extLst>
              </p:cNvPr>
              <p:cNvSpPr txBox="1"/>
              <p:nvPr/>
            </p:nvSpPr>
            <p:spPr>
              <a:xfrm>
                <a:off x="3736742" y="3061466"/>
                <a:ext cx="1388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C5CFE8-50A1-C04B-8453-5AE04C05F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742" y="3061466"/>
                <a:ext cx="1388650" cy="276999"/>
              </a:xfrm>
              <a:prstGeom prst="rect">
                <a:avLst/>
              </a:prstGeom>
              <a:blipFill>
                <a:blip r:embed="rId4"/>
                <a:stretch>
                  <a:fillRect l="-2703" t="-4348" r="-270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4C2AAAD-0F2D-7241-8FD4-A9A116136FE2}"/>
              </a:ext>
            </a:extLst>
          </p:cNvPr>
          <p:cNvSpPr txBox="1"/>
          <p:nvPr/>
        </p:nvSpPr>
        <p:spPr>
          <a:xfrm>
            <a:off x="649473" y="3371197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KVL</a:t>
            </a: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9DB99FAA-7FF1-F14E-88F3-F18C5C7F1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623" y="3276046"/>
            <a:ext cx="4508500" cy="3517900"/>
          </a:xfrm>
          <a:prstGeom prst="rect">
            <a:avLst/>
          </a:prstGeom>
        </p:spPr>
      </p:pic>
      <p:pic>
        <p:nvPicPr>
          <p:cNvPr id="19" name="Picture 18" descr="A picture containing hanging, stop, white&#10;&#10;Description automatically generated">
            <a:extLst>
              <a:ext uri="{FF2B5EF4-FFF2-40B4-BE49-F238E27FC236}">
                <a16:creationId xmlns:a16="http://schemas.microsoft.com/office/drawing/2014/main" id="{34105DB7-220E-4642-A4ED-1C5D26399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645" y="4711146"/>
            <a:ext cx="5727700" cy="2082800"/>
          </a:xfrm>
          <a:prstGeom prst="rect">
            <a:avLst/>
          </a:prstGeom>
        </p:spPr>
      </p:pic>
      <p:sp>
        <p:nvSpPr>
          <p:cNvPr id="20" name="&quot;No&quot; Symbol 19">
            <a:extLst>
              <a:ext uri="{FF2B5EF4-FFF2-40B4-BE49-F238E27FC236}">
                <a16:creationId xmlns:a16="http://schemas.microsoft.com/office/drawing/2014/main" id="{4764C514-6FBB-1A45-BC6E-B8ECCCA97594}"/>
              </a:ext>
            </a:extLst>
          </p:cNvPr>
          <p:cNvSpPr/>
          <p:nvPr/>
        </p:nvSpPr>
        <p:spPr>
          <a:xfrm>
            <a:off x="5736126" y="5383161"/>
            <a:ext cx="487241" cy="48669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3B07A9F8-01DD-F545-BC99-A09AD4FF25B8}"/>
              </a:ext>
            </a:extLst>
          </p:cNvPr>
          <p:cNvSpPr/>
          <p:nvPr/>
        </p:nvSpPr>
        <p:spPr>
          <a:xfrm>
            <a:off x="4398939" y="5388078"/>
            <a:ext cx="487241" cy="48669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FF840-9A84-0442-BDD3-C4186A399C6B}"/>
                  </a:ext>
                </a:extLst>
              </p:cNvPr>
              <p:cNvSpPr txBox="1"/>
              <p:nvPr/>
            </p:nvSpPr>
            <p:spPr>
              <a:xfrm>
                <a:off x="1284618" y="3788418"/>
                <a:ext cx="2756524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4FF840-9A84-0442-BDD3-C4186A39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18" y="3788418"/>
                <a:ext cx="2756524" cy="565411"/>
              </a:xfrm>
              <a:prstGeom prst="rect">
                <a:avLst/>
              </a:prstGeom>
              <a:blipFill>
                <a:blip r:embed="rId9"/>
                <a:stretch>
                  <a:fillRect l="-1376" r="-9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3A3B23-FB84-F041-A337-E7951BE3D346}"/>
                  </a:ext>
                </a:extLst>
              </p:cNvPr>
              <p:cNvSpPr/>
              <p:nvPr/>
            </p:nvSpPr>
            <p:spPr>
              <a:xfrm>
                <a:off x="4431067" y="3886457"/>
                <a:ext cx="2354106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3A3B23-FB84-F041-A337-E7951BE3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67" y="3886457"/>
                <a:ext cx="2354106" cy="369332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23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2E5-DC4B-584B-9BA3-E38595A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3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239FA5-ABDE-7147-89E3-FDE9B5744333}"/>
                  </a:ext>
                </a:extLst>
              </p:cNvPr>
              <p:cNvSpPr txBox="1"/>
              <p:nvPr/>
            </p:nvSpPr>
            <p:spPr>
              <a:xfrm>
                <a:off x="1334729" y="2280624"/>
                <a:ext cx="440306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239FA5-ABDE-7147-89E3-FDE9B5744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29" y="2280624"/>
                <a:ext cx="4403065" cy="518604"/>
              </a:xfrm>
              <a:prstGeom prst="rect">
                <a:avLst/>
              </a:prstGeom>
              <a:blipFill>
                <a:blip r:embed="rId2"/>
                <a:stretch>
                  <a:fillRect l="-287" t="-75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B55230-23D8-344A-8433-0375A2B17211}"/>
                  </a:ext>
                </a:extLst>
              </p:cNvPr>
              <p:cNvSpPr/>
              <p:nvPr/>
            </p:nvSpPr>
            <p:spPr>
              <a:xfrm>
                <a:off x="1248487" y="2902361"/>
                <a:ext cx="4575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=5−12.5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B55230-23D8-344A-8433-0375A2B17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87" y="2902361"/>
                <a:ext cx="45755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6B18CC-D1AE-E84A-AD49-71BC8DC2413A}"/>
                  </a:ext>
                </a:extLst>
              </p:cNvPr>
              <p:cNvSpPr/>
              <p:nvPr/>
            </p:nvSpPr>
            <p:spPr>
              <a:xfrm>
                <a:off x="1248487" y="3374787"/>
                <a:ext cx="1658724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=0.319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6B18CC-D1AE-E84A-AD49-71BC8DC24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87" y="3374787"/>
                <a:ext cx="1658724" cy="36933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A3EE4B-40BA-B442-B173-B8533078E100}"/>
                  </a:ext>
                </a:extLst>
              </p:cNvPr>
              <p:cNvSpPr/>
              <p:nvPr/>
            </p:nvSpPr>
            <p:spPr>
              <a:xfrm>
                <a:off x="1248487" y="3770207"/>
                <a:ext cx="2723117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A3EE4B-40BA-B442-B173-B8533078E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87" y="3770207"/>
                <a:ext cx="2723117" cy="36933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10AE0B-0AE9-6F4D-9E16-82CC401EE6ED}"/>
                  </a:ext>
                </a:extLst>
              </p:cNvPr>
              <p:cNvSpPr/>
              <p:nvPr/>
            </p:nvSpPr>
            <p:spPr>
              <a:xfrm>
                <a:off x="1246239" y="4152084"/>
                <a:ext cx="1584152" cy="3693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=78.5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10AE0B-0AE9-6F4D-9E16-82CC401EE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239" y="4152084"/>
                <a:ext cx="1584152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5E453F4-19C5-AC4B-9995-DB90EEACF558}"/>
              </a:ext>
            </a:extLst>
          </p:cNvPr>
          <p:cNvSpPr txBox="1"/>
          <p:nvPr/>
        </p:nvSpPr>
        <p:spPr>
          <a:xfrm>
            <a:off x="1159924" y="4639837"/>
            <a:ext cx="929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obtain max allowable input signal, we need to keep the MOSFET in saturation. In other words,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E4ADCC-7DAF-0D48-928D-0B9D8CF6829B}"/>
                  </a:ext>
                </a:extLst>
              </p:cNvPr>
              <p:cNvSpPr txBox="1"/>
              <p:nvPr/>
            </p:nvSpPr>
            <p:spPr>
              <a:xfrm>
                <a:off x="1246239" y="5064609"/>
                <a:ext cx="1519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E4ADCC-7DAF-0D48-928D-0B9D8CF6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239" y="5064609"/>
                <a:ext cx="1519390" cy="276999"/>
              </a:xfrm>
              <a:prstGeom prst="rect">
                <a:avLst/>
              </a:prstGeom>
              <a:blipFill>
                <a:blip r:embed="rId7"/>
                <a:stretch>
                  <a:fillRect l="-82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D88B1EA-E1F2-EF4C-9523-D82E6F553627}"/>
              </a:ext>
            </a:extLst>
          </p:cNvPr>
          <p:cNvSpPr txBox="1"/>
          <p:nvPr/>
        </p:nvSpPr>
        <p:spPr>
          <a:xfrm>
            <a:off x="1176673" y="5460029"/>
            <a:ext cx="271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equality condition,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1B5CCF-C1CE-6544-AFA6-5B83641036AA}"/>
                  </a:ext>
                </a:extLst>
              </p:cNvPr>
              <p:cNvSpPr/>
              <p:nvPr/>
            </p:nvSpPr>
            <p:spPr>
              <a:xfrm>
                <a:off x="3695392" y="5460029"/>
                <a:ext cx="1704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1B5CCF-C1CE-6544-AFA6-5B8364103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92" y="5460029"/>
                <a:ext cx="17040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40AC9AE-D905-A944-ADCA-93C2EC022344}"/>
                  </a:ext>
                </a:extLst>
              </p:cNvPr>
              <p:cNvSpPr/>
              <p:nvPr/>
            </p:nvSpPr>
            <p:spPr>
              <a:xfrm>
                <a:off x="5399448" y="5446240"/>
                <a:ext cx="3032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40AC9AE-D905-A944-ADCA-93C2EC022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48" y="5446240"/>
                <a:ext cx="30323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3239E72-6850-DD43-B4C3-FDE9D69DC0CA}"/>
                  </a:ext>
                </a:extLst>
              </p:cNvPr>
              <p:cNvSpPr/>
              <p:nvPr/>
            </p:nvSpPr>
            <p:spPr>
              <a:xfrm>
                <a:off x="3695392" y="6122251"/>
                <a:ext cx="3429208" cy="659476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=26.9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3239E72-6850-DD43-B4C3-FDE9D69DC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92" y="6122251"/>
                <a:ext cx="3429208" cy="6594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FB69A3-118E-1543-A520-DC5C21D685AF}"/>
                  </a:ext>
                </a:extLst>
              </p:cNvPr>
              <p:cNvSpPr/>
              <p:nvPr/>
            </p:nvSpPr>
            <p:spPr>
              <a:xfrm>
                <a:off x="1246239" y="1908029"/>
                <a:ext cx="1581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FB69A3-118E-1543-A520-DC5C21D68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239" y="1908029"/>
                <a:ext cx="1581587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E64115F-5DA3-6B4E-BBC0-A10FBDEED711}"/>
              </a:ext>
            </a:extLst>
          </p:cNvPr>
          <p:cNvSpPr txBox="1"/>
          <p:nvPr/>
        </p:nvSpPr>
        <p:spPr>
          <a:xfrm>
            <a:off x="2604124" y="1924290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we have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81E71CC-FD8F-CB48-8070-8DD30CF91F2E}"/>
                  </a:ext>
                </a:extLst>
              </p:cNvPr>
              <p:cNvSpPr/>
              <p:nvPr/>
            </p:nvSpPr>
            <p:spPr>
              <a:xfrm>
                <a:off x="3489795" y="1894633"/>
                <a:ext cx="2657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81E71CC-FD8F-CB48-8070-8DD30CF91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795" y="1894633"/>
                <a:ext cx="265745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41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62198D-7092-B741-8409-923A01E0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317500"/>
            <a:ext cx="61976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1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AFFD-BE06-A64E-A8B5-5CD9B9E6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5AA4-908F-CF47-A532-1F407790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Transistor amplifiers</a:t>
            </a:r>
          </a:p>
          <a:p>
            <a:pPr lvl="1"/>
            <a:r>
              <a:rPr lang="en-US" dirty="0"/>
              <a:t>Review for MOSFET and BJT</a:t>
            </a:r>
          </a:p>
          <a:p>
            <a:r>
              <a:rPr lang="en-US" dirty="0"/>
              <a:t>Voltage transfer characteristics</a:t>
            </a:r>
          </a:p>
          <a:p>
            <a:r>
              <a:rPr lang="en-US" dirty="0"/>
              <a:t>Small signal voltage gain</a:t>
            </a:r>
          </a:p>
          <a:p>
            <a:r>
              <a:rPr lang="en-US" dirty="0"/>
              <a:t>Small signal operation and models</a:t>
            </a:r>
          </a:p>
          <a:p>
            <a:r>
              <a:rPr lang="en-US" dirty="0"/>
              <a:t>3 example problems</a:t>
            </a:r>
          </a:p>
        </p:txBody>
      </p:sp>
    </p:spTree>
    <p:extLst>
      <p:ext uri="{BB962C8B-B14F-4D97-AF65-F5344CB8AC3E}">
        <p14:creationId xmlns:p14="http://schemas.microsoft.com/office/powerpoint/2010/main" val="260001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AFF5-FB3D-384D-95A6-56DABB07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C275-0020-9845-9D37-6939D4BF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voltage amplifier with the transistor, MOSFET or BJT</a:t>
            </a:r>
          </a:p>
          <a:p>
            <a:r>
              <a:rPr lang="en-US" dirty="0"/>
              <a:t>To obtain a linear amplifier from the nonlinear transistors</a:t>
            </a:r>
          </a:p>
          <a:p>
            <a:r>
              <a:rPr lang="en-US" dirty="0"/>
              <a:t>To model the transistor operation so that we can analyze and design transistor amplifiers</a:t>
            </a:r>
          </a:p>
        </p:txBody>
      </p:sp>
    </p:spTree>
    <p:extLst>
      <p:ext uri="{BB962C8B-B14F-4D97-AF65-F5344CB8AC3E}">
        <p14:creationId xmlns:p14="http://schemas.microsoft.com/office/powerpoint/2010/main" val="269753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C29B-770E-A443-9C41-76B7ED8D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DB6C-248F-8E45-A34F-35C768F3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current equations for MOSFET and BJT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BBB923-424F-294C-9417-69504CFF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213" y="2651454"/>
            <a:ext cx="1828800" cy="6731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97B090E-4B06-964B-B4A1-18EE6083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76" y="4293917"/>
            <a:ext cx="1397000" cy="457200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71F6F17-8DE4-614A-86AF-CA6BDC8C6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131" y="2570957"/>
            <a:ext cx="5295900" cy="3505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C05B00-E632-D446-AC7A-0AF2057E8494}"/>
              </a:ext>
            </a:extLst>
          </p:cNvPr>
          <p:cNvSpPr/>
          <p:nvPr/>
        </p:nvSpPr>
        <p:spPr>
          <a:xfrm>
            <a:off x="6537285" y="2820959"/>
            <a:ext cx="1017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MOSFET: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42AF2D-8A43-5F40-8CD7-120B7301E5C7}"/>
              </a:ext>
            </a:extLst>
          </p:cNvPr>
          <p:cNvSpPr/>
          <p:nvPr/>
        </p:nvSpPr>
        <p:spPr>
          <a:xfrm>
            <a:off x="6966095" y="4319888"/>
            <a:ext cx="543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BJT: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3AA4EA-103F-D748-8120-0BCA18794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6" y="6103115"/>
            <a:ext cx="7505700" cy="647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EA19B1-9345-F041-A05B-9D708BF144A9}"/>
              </a:ext>
            </a:extLst>
          </p:cNvPr>
          <p:cNvSpPr txBox="1"/>
          <p:nvPr/>
        </p:nvSpPr>
        <p:spPr>
          <a:xfrm>
            <a:off x="6473617" y="5273398"/>
            <a:ext cx="50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Transistors are basically transconductance amplifiers</a:t>
            </a:r>
          </a:p>
        </p:txBody>
      </p:sp>
    </p:spTree>
    <p:extLst>
      <p:ext uri="{BB962C8B-B14F-4D97-AF65-F5344CB8AC3E}">
        <p14:creationId xmlns:p14="http://schemas.microsoft.com/office/powerpoint/2010/main" val="19044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4E75-043D-BC49-B764-5F48CA04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transfer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BCE6-F26F-F74D-94FB-942139AD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transistor to build a voltage amplifier, we need a load resistance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ADAC9DE-5C75-7449-99B3-22439A691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83"/>
          <a:stretch/>
        </p:blipFill>
        <p:spPr>
          <a:xfrm>
            <a:off x="2635432" y="2839010"/>
            <a:ext cx="6921136" cy="3653865"/>
          </a:xfrm>
          <a:prstGeom prst="rect">
            <a:avLst/>
          </a:prstGeom>
        </p:spPr>
      </p:pic>
      <p:pic>
        <p:nvPicPr>
          <p:cNvPr id="6" name="Picture 5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26E0FD03-591C-D948-8AFC-AFD93F2B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90" y="3705170"/>
            <a:ext cx="20247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EEBC-CBEE-5445-A41C-C1D0A95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transfer characteristics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66A99DF8-828A-254B-B3F6-5690B29FD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5300"/>
            <a:ext cx="2946400" cy="787400"/>
          </a:xfrm>
        </p:spPr>
      </p:pic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4667A0A-F92F-DE4E-8034-DD4D3CCD5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37"/>
          <a:stretch/>
        </p:blipFill>
        <p:spPr>
          <a:xfrm>
            <a:off x="7871012" y="2084388"/>
            <a:ext cx="4229272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D7F295-FA9C-954C-BE5D-D3AC815B4D17}"/>
              </a:ext>
            </a:extLst>
          </p:cNvPr>
          <p:cNvSpPr txBox="1"/>
          <p:nvPr/>
        </p:nvSpPr>
        <p:spPr>
          <a:xfrm>
            <a:off x="838201" y="1760583"/>
            <a:ext cx="455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amp by biasing MOSFET to operate in the active region and by keeping the input signal small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68A70A-6B3E-4544-BC0F-2D365609E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724" y="2084388"/>
            <a:ext cx="2355476" cy="3185501"/>
          </a:xfrm>
          <a:prstGeom prst="rect">
            <a:avLst/>
          </a:prstGeom>
        </p:spPr>
      </p:pic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221E1F5B-AB27-194C-AF45-CE12D4063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0" y="5422663"/>
            <a:ext cx="1714500" cy="406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0961654-93CC-9343-AD16-936C422AF8EC}"/>
              </a:ext>
            </a:extLst>
          </p:cNvPr>
          <p:cNvSpPr/>
          <p:nvPr/>
        </p:nvSpPr>
        <p:spPr>
          <a:xfrm>
            <a:off x="9645445" y="348061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9D2A6-B583-104F-9424-8467616A64DA}"/>
              </a:ext>
            </a:extLst>
          </p:cNvPr>
          <p:cNvSpPr txBox="1"/>
          <p:nvPr/>
        </p:nvSpPr>
        <p:spPr>
          <a:xfrm>
            <a:off x="9305287" y="330780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5807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5D9C-EDAA-C242-A182-024056FF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voltage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41E5-E55D-B24C-AF7A-88553FD5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MOSFET case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736848-81D9-E24C-9DDC-12ED7CC041CD}"/>
              </a:ext>
            </a:extLst>
          </p:cNvPr>
          <p:cNvGrpSpPr/>
          <p:nvPr/>
        </p:nvGrpSpPr>
        <p:grpSpPr>
          <a:xfrm>
            <a:off x="1289049" y="3152626"/>
            <a:ext cx="2724149" cy="698500"/>
            <a:chOff x="1289049" y="2326716"/>
            <a:chExt cx="2724149" cy="698500"/>
          </a:xfrm>
        </p:grpSpPr>
        <p:pic>
          <p:nvPicPr>
            <p:cNvPr id="5" name="Picture 4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4E5ED132-E28E-944F-BCD2-9215F3CB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9049" y="2326716"/>
              <a:ext cx="1689100" cy="698500"/>
            </a:xfrm>
            <a:prstGeom prst="rect">
              <a:avLst/>
            </a:prstGeom>
          </p:spPr>
        </p:pic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83631215-AC55-E545-859C-C2E6B1BA4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4798" y="2431679"/>
              <a:ext cx="1168400" cy="381000"/>
            </a:xfrm>
            <a:prstGeom prst="rect">
              <a:avLst/>
            </a:prstGeom>
          </p:spPr>
        </p:pic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27A0E4-91C4-634C-AC12-8C2AA6445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49" y="3975510"/>
            <a:ext cx="1270000" cy="558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322C1-D00F-C749-B3B2-25DDD13D35FA}"/>
              </a:ext>
            </a:extLst>
          </p:cNvPr>
          <p:cNvGrpSpPr/>
          <p:nvPr/>
        </p:nvGrpSpPr>
        <p:grpSpPr>
          <a:xfrm>
            <a:off x="1289049" y="4857278"/>
            <a:ext cx="2736476" cy="622300"/>
            <a:chOff x="2559049" y="3098800"/>
            <a:chExt cx="2736476" cy="622300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8526B001-483F-AD4E-AFBB-ED132ABBE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9049" y="3136900"/>
              <a:ext cx="1409700" cy="584200"/>
            </a:xfrm>
            <a:prstGeom prst="rect">
              <a:avLst/>
            </a:prstGeom>
          </p:spPr>
        </p:pic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B3022788-E7DF-FA41-B150-06439A3E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6625" y="3098800"/>
              <a:ext cx="1358900" cy="6223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3AA06C-4A90-3342-8ED2-38760F598499}"/>
              </a:ext>
            </a:extLst>
          </p:cNvPr>
          <p:cNvGrpSpPr/>
          <p:nvPr/>
        </p:nvGrpSpPr>
        <p:grpSpPr>
          <a:xfrm>
            <a:off x="1199402" y="5835147"/>
            <a:ext cx="3378200" cy="780199"/>
            <a:chOff x="1199402" y="5009237"/>
            <a:chExt cx="3378200" cy="780199"/>
          </a:xfrm>
        </p:grpSpPr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C53D6CBF-99C7-794A-AC30-F0905A726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9402" y="5014736"/>
              <a:ext cx="1943100" cy="774700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498B5C8D-676B-FB47-9C92-89A57AA5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2502" y="5009237"/>
              <a:ext cx="1435100" cy="774700"/>
            </a:xfrm>
            <a:prstGeom prst="rect">
              <a:avLst/>
            </a:prstGeom>
          </p:spPr>
        </p:pic>
      </p:grpSp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F119DFD0-DC08-164B-9F30-8F703E7307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8632" y="1952476"/>
            <a:ext cx="2755900" cy="3797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9FD18D-0B97-364C-84BE-4539F6840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552" y="2381289"/>
            <a:ext cx="2603500" cy="5588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9C36276-6ACF-3D46-80B6-4696883BF6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3058" y="1303814"/>
            <a:ext cx="4535044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5D9C-EDAA-C242-A182-024056FF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voltage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41E5-E55D-B24C-AF7A-88553FD5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BJT case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133431-6858-BD48-B78B-1318F3B61339}"/>
              </a:ext>
            </a:extLst>
          </p:cNvPr>
          <p:cNvGrpSpPr/>
          <p:nvPr/>
        </p:nvGrpSpPr>
        <p:grpSpPr>
          <a:xfrm>
            <a:off x="1191186" y="3141406"/>
            <a:ext cx="2679700" cy="762000"/>
            <a:chOff x="1191186" y="2286000"/>
            <a:chExt cx="2679700" cy="762000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5BCC876E-DBD8-C842-94B9-ADD8B942E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1186" y="2286000"/>
              <a:ext cx="1511300" cy="762000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7C71BCE-F704-9148-81E9-9E189D70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486" y="2374900"/>
              <a:ext cx="1168400" cy="584200"/>
            </a:xfrm>
            <a:prstGeom prst="rect">
              <a:avLst/>
            </a:prstGeom>
          </p:spPr>
        </p:pic>
      </p:grp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BAD843D6-5D4E-574B-96B5-3CBDF5015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940" y="2250142"/>
            <a:ext cx="2794000" cy="3683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C3CE7BC9-A60C-CB45-BC89-18FDBAD41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36" y="3992306"/>
            <a:ext cx="1778000" cy="64770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3EFFCA6-B80A-A64D-BDD4-8F2102378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236" y="4856700"/>
            <a:ext cx="1752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F7E438-F412-E44B-8343-F7EB69CA2FBB}"/>
                  </a:ext>
                </a:extLst>
              </p:cNvPr>
              <p:cNvSpPr txBox="1"/>
              <p:nvPr/>
            </p:nvSpPr>
            <p:spPr>
              <a:xfrm>
                <a:off x="1057836" y="2588695"/>
                <a:ext cx="3560783" cy="413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F7E438-F412-E44B-8343-F7EB69CA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36" y="2588695"/>
                <a:ext cx="3560783" cy="413447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54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FB6C-A3B1-7349-BC05-8365397E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signal models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B07E91E3-CEA2-7E4E-AFD5-C92325E3E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7994"/>
            <a:ext cx="5564191" cy="315104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27B72-D1E7-E541-AACD-EB19D03065C6}"/>
                  </a:ext>
                </a:extLst>
              </p:cNvPr>
              <p:cNvSpPr txBox="1"/>
              <p:nvPr/>
            </p:nvSpPr>
            <p:spPr>
              <a:xfrm>
                <a:off x="838200" y="1420995"/>
                <a:ext cx="955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𝑀𝑂𝑆𝐹𝐸𝑇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27B72-D1E7-E541-AACD-EB19D0306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0995"/>
                <a:ext cx="955646" cy="276999"/>
              </a:xfrm>
              <a:prstGeom prst="rect">
                <a:avLst/>
              </a:prstGeom>
              <a:blipFill>
                <a:blip r:embed="rId3"/>
                <a:stretch>
                  <a:fillRect l="-5263" r="-39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8FFFC07-F161-F94C-9E8D-FFDA0BEAA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5"/>
          <a:stretch/>
        </p:blipFill>
        <p:spPr>
          <a:xfrm>
            <a:off x="7016795" y="735107"/>
            <a:ext cx="4339461" cy="4754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BE87BD-2C27-424A-BDA0-BE90911C1933}"/>
                  </a:ext>
                </a:extLst>
              </p:cNvPr>
              <p:cNvSpPr txBox="1"/>
              <p:nvPr/>
            </p:nvSpPr>
            <p:spPr>
              <a:xfrm>
                <a:off x="7085080" y="410801"/>
                <a:ext cx="436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𝐵𝐽𝑇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BE87BD-2C27-424A-BDA0-BE90911C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80" y="410801"/>
                <a:ext cx="436273" cy="276999"/>
              </a:xfrm>
              <a:prstGeom prst="rect">
                <a:avLst/>
              </a:prstGeom>
              <a:blipFill>
                <a:blip r:embed="rId5"/>
                <a:stretch>
                  <a:fillRect l="-14286" r="-1428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B4F16A5-ED80-B54B-BA4F-F6B3C1DD6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433" y="5577955"/>
            <a:ext cx="1562100" cy="723900"/>
          </a:xfrm>
          <a:prstGeom prst="rect">
            <a:avLst/>
          </a:prstGeom>
        </p:spPr>
      </p:pic>
      <p:pic>
        <p:nvPicPr>
          <p:cNvPr id="10" name="Picture 9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8AC08AC1-CEBA-8C41-86E8-F4BE776C2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122" y="5762105"/>
            <a:ext cx="1358900" cy="35560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64B6F428-10CF-3442-9871-26DF552B12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8204" y="6275550"/>
            <a:ext cx="1727200" cy="533400"/>
          </a:xfrm>
          <a:prstGeom prst="rect">
            <a:avLst/>
          </a:prstGeom>
        </p:spPr>
      </p:pic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E942D97-5D33-5147-B71E-7873962FA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2332" y="5310108"/>
            <a:ext cx="863600" cy="40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18182-E880-A749-8B93-BDB91D8D2BDC}"/>
                  </a:ext>
                </a:extLst>
              </p:cNvPr>
              <p:cNvSpPr txBox="1"/>
              <p:nvPr/>
            </p:nvSpPr>
            <p:spPr>
              <a:xfrm>
                <a:off x="2412742" y="5310108"/>
                <a:ext cx="3272627" cy="32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Small signal condition: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≪2(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18182-E880-A749-8B93-BDB91D8D2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42" y="5310108"/>
                <a:ext cx="3272627" cy="325282"/>
              </a:xfrm>
              <a:prstGeom prst="rect">
                <a:avLst/>
              </a:prstGeom>
              <a:blipFill>
                <a:blip r:embed="rId10"/>
                <a:stretch>
                  <a:fillRect l="-3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73C91A73-E921-544A-9B79-86D70000DE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4529" y="5693177"/>
            <a:ext cx="1536700" cy="72390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6A174F30-7E8C-594B-8132-D1006852C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43004" y="5715753"/>
            <a:ext cx="622300" cy="5969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B341BC0-56DC-1F4D-9D4C-57F4533E8B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4529" y="6357350"/>
            <a:ext cx="1689100" cy="508000"/>
          </a:xfrm>
          <a:prstGeom prst="rect">
            <a:avLst/>
          </a:prstGeom>
        </p:spPr>
      </p:pic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EBE89D9A-11FA-6C46-9F70-88D29722AA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2326" y="5703053"/>
            <a:ext cx="800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14269</TotalTime>
  <Words>686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ENEE 303 Recitation 08</vt:lpstr>
      <vt:lpstr>Week Notes</vt:lpstr>
      <vt:lpstr>Week Notes</vt:lpstr>
      <vt:lpstr>Basic principles</vt:lpstr>
      <vt:lpstr>Voltage transfer characteristics</vt:lpstr>
      <vt:lpstr>Voltage transfer characteristics</vt:lpstr>
      <vt:lpstr>Small signal voltage gain</vt:lpstr>
      <vt:lpstr>Small signal voltage gain</vt:lpstr>
      <vt:lpstr>Small signal models</vt:lpstr>
      <vt:lpstr>Example Problem 1</vt:lpstr>
      <vt:lpstr>Example problem 1 continued</vt:lpstr>
      <vt:lpstr>Example problem 2</vt:lpstr>
      <vt:lpstr>Example problem 2 continued</vt:lpstr>
      <vt:lpstr>Example problem 3</vt:lpstr>
      <vt:lpstr>Example problem 3 continued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Chang-Mu</dc:creator>
  <cp:lastModifiedBy>Chang-Mu</cp:lastModifiedBy>
  <cp:revision>228</cp:revision>
  <cp:lastPrinted>2020-02-28T14:20:55Z</cp:lastPrinted>
  <dcterms:created xsi:type="dcterms:W3CDTF">2020-01-27T14:33:33Z</dcterms:created>
  <dcterms:modified xsi:type="dcterms:W3CDTF">2020-04-03T13:44:03Z</dcterms:modified>
</cp:coreProperties>
</file>