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92" r:id="rId4"/>
    <p:sldId id="297" r:id="rId5"/>
    <p:sldId id="281" r:id="rId6"/>
    <p:sldId id="284" r:id="rId7"/>
    <p:sldId id="285" r:id="rId8"/>
    <p:sldId id="286" r:id="rId9"/>
    <p:sldId id="298" r:id="rId10"/>
    <p:sldId id="267" r:id="rId11"/>
    <p:sldId id="289" r:id="rId12"/>
    <p:sldId id="287" r:id="rId13"/>
    <p:sldId id="299" r:id="rId14"/>
    <p:sldId id="302" r:id="rId15"/>
    <p:sldId id="294" r:id="rId16"/>
    <p:sldId id="303" r:id="rId17"/>
    <p:sldId id="293" r:id="rId18"/>
    <p:sldId id="304" r:id="rId19"/>
    <p:sldId id="3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3415"/>
  </p:normalViewPr>
  <p:slideViewPr>
    <p:cSldViewPr snapToGrid="0" snapToObjects="1">
      <p:cViewPr varScale="1">
        <p:scale>
          <a:sx n="87" d="100"/>
          <a:sy n="87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8EC21-036F-D94A-8FEF-9B1F9117B745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CF17-D35D-6348-88A8-F2165CA9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CF17-D35D-6348-88A8-F2165CA9FF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1CF17-D35D-6348-88A8-F2165CA9FF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B3F3-AD8C-0B43-BDE8-C55B6B8C3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532AA-1806-BA49-BB86-8469C44FE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6FCF-042B-1445-8ADE-E87C8EA9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C7B4-7D26-9145-A602-BCB68944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F9FF-2893-334A-883B-99EEB2E0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4051-DA65-0E46-8431-32F63124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053F1-C2DA-9045-BC5F-7B9F4A7DD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4267-9E50-DF43-9109-90CE894F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2529-74F2-2943-9257-3EECE1B8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9DB1F-7D02-C341-A07C-C44701D0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45807-4BC6-D640-B374-1ECF63AD9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76432-90F8-084F-8669-56EA12F3A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8C9E-572A-AC43-B30B-12654BEC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54E6-1788-2E4C-BDDE-8E6BD27A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44E4-CD85-B348-9665-0D211C4D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87FE-855F-F446-8A38-95CA3404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E504-C5D2-6D47-971C-26417D1C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B677-3C02-0F4A-B2F2-9D1BCB81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5BE4-434E-744B-8A1A-5BB36A2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5746-6CE0-0F44-9EEF-00090B37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6BA9-BCA5-B84B-AE07-71B3F386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8D85-DC80-FC48-8AD0-AB91BE23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3CC-4100-0F4B-9B4B-43946DF5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95E8-23D1-5B40-AF3E-14BE59D6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0639-8573-EF40-B4C3-BD9A46C1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324-36A3-5D4E-B706-59ED88C2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BA2A-F53D-174A-BB7B-D365E0FB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71933-0BD2-9348-A12A-7ED0D31DB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E992-0EBE-6F47-8D00-C368E61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7A4E0-8D3B-094A-AD03-BB41AB47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60201-D445-DB49-9FF0-955DFE8A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8E0E-7FE7-8C45-B8AB-C4413604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0D43-2F3C-9644-B0CB-DE87BC46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B289B-8FA0-6243-8240-A1A567C2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F0D15-6160-8244-95D1-C28727635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C9774-1B16-BD4E-ADC4-AC8A26961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B8508-5315-E54D-8042-2F07A85B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B4896-5E8E-FF46-A968-BEE9C3A5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34A4A-87AD-E244-8BF8-16A48EFD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1F3B-A302-5B46-B640-1D1D8BE9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BC637-5779-DD47-868B-42DCB31C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295DF-6D44-AF45-A8AC-A25AC010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D322A-3192-544E-B53A-DD1B32F5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8A87E-3372-F54B-8FCA-D1B4F91B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7A5EF-14DC-8043-BEF2-2204ED00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091A0-16C1-944A-86DD-08632156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D254-2CDF-B741-A5CA-FFF44FBD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5C46-A19F-DC49-8F32-412D9B07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7D526-5145-9747-B436-F9624B74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DC5D-5D64-5347-AE58-7B555FE0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D6E9-B831-C546-B031-48C176DF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6875F-2B4C-BE4D-A841-77DDB4B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298E-9AA8-2D41-B1D2-196D4920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CC4C4-1FC2-5E41-AD02-B962DB748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E0462-CBBB-BB4A-B8AA-69B1C746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C654A-5D60-494E-8220-42AE73DF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C5BD9-BD59-1145-BF82-1AC0C4F8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5250-12E1-3646-BB61-1D64C154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5BEB-07FC-2642-9ACE-BA5DEDC1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ACBEB-F778-9840-8EB6-BB6789F2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FEDA-C87B-564E-920F-1BDB4304E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0282-26B1-8045-8AA7-FFD8AEF5518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83AD-5260-A145-999A-F7C896592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CC5A-781F-D74A-85AD-A49FA6D6F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1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42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43.png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6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7" Type="http://schemas.openxmlformats.org/officeDocument/2006/relationships/image" Target="../media/image4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NUL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2430-02FF-3D40-B753-9C9813B9D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ENEE 303 Recitation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75461-57B0-2940-8AC0-A21B17870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</a:t>
            </a:r>
            <a:r>
              <a:rPr lang="en-US" dirty="0" err="1"/>
              <a:t>Agisilaos</a:t>
            </a:r>
            <a:r>
              <a:rPr lang="en-US" dirty="0"/>
              <a:t> </a:t>
            </a:r>
            <a:r>
              <a:rPr lang="en-US" dirty="0" err="1"/>
              <a:t>Iliadis</a:t>
            </a:r>
            <a:endParaRPr lang="en-US" dirty="0"/>
          </a:p>
          <a:p>
            <a:r>
              <a:rPr lang="en-US" dirty="0"/>
              <a:t>TA: Chang-Mu Han</a:t>
            </a:r>
          </a:p>
          <a:p>
            <a:r>
              <a:rPr lang="en-US" dirty="0"/>
              <a:t>04/10/2020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23007-2DAE-0141-A72F-0FF166FDE7DA}"/>
              </a:ext>
            </a:extLst>
          </p:cNvPr>
          <p:cNvSpPr txBox="1"/>
          <p:nvPr/>
        </p:nvSpPr>
        <p:spPr>
          <a:xfrm>
            <a:off x="0" y="6581001"/>
            <a:ext cx="525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pictures are from Microelectronic Circuits, </a:t>
            </a:r>
            <a:r>
              <a:rPr lang="en-US" sz="1200" dirty="0" err="1"/>
              <a:t>Sedra</a:t>
            </a:r>
            <a:r>
              <a:rPr lang="en-US" sz="1200" dirty="0"/>
              <a:t> and Smith, 6</a:t>
            </a:r>
            <a:r>
              <a:rPr lang="en-US" sz="1200" baseline="30000" dirty="0"/>
              <a:t>th</a:t>
            </a:r>
            <a:r>
              <a:rPr lang="en-US" sz="1200" dirty="0"/>
              <a:t> and 7</a:t>
            </a:r>
            <a:r>
              <a:rPr lang="en-US" sz="1200" baseline="30000" dirty="0"/>
              <a:t>th</a:t>
            </a:r>
            <a:r>
              <a:rPr lang="en-US" sz="1200" dirty="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93325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2E5-DC4B-584B-9BA3-E38595A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E1088-A267-0A40-88BA-05F7DABA5D3B}"/>
              </a:ext>
            </a:extLst>
          </p:cNvPr>
          <p:cNvSpPr/>
          <p:nvPr/>
        </p:nvSpPr>
        <p:spPr>
          <a:xfrm>
            <a:off x="838200" y="1690688"/>
            <a:ext cx="104099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amplifier with an input resistance of 100 kΩ, an open-circuit voltage gain of 100 V/V, and an output resistance of 100 Ω is connected between a 20 kΩ signal source and a 2 kΩ load. Find the overall voltage gain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Also find the current gain, defined as the ratio of the load current to the current drawn from the signal source. </a:t>
            </a:r>
          </a:p>
        </p:txBody>
      </p:sp>
      <p:pic>
        <p:nvPicPr>
          <p:cNvPr id="5" name="Content Placeholder 5" descr="A close up of a clock&#10;&#10;Description automatically generated">
            <a:extLst>
              <a:ext uri="{FF2B5EF4-FFF2-40B4-BE49-F238E27FC236}">
                <a16:creationId xmlns:a16="http://schemas.microsoft.com/office/drawing/2014/main" id="{D293EA30-D4A8-7746-99F8-0BC58D877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429000"/>
            <a:ext cx="5321300" cy="21336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08C838-701C-7E4C-9386-C9A5354761B5}"/>
                  </a:ext>
                </a:extLst>
              </p:cNvPr>
              <p:cNvSpPr/>
              <p:nvPr/>
            </p:nvSpPr>
            <p:spPr>
              <a:xfrm>
                <a:off x="1304239" y="5532150"/>
                <a:ext cx="1546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kΩ</a:t>
                </a:r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08C838-701C-7E4C-9386-C9A535476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39" y="5532150"/>
                <a:ext cx="1546064" cy="369332"/>
              </a:xfrm>
              <a:prstGeom prst="rect">
                <a:avLst/>
              </a:prstGeom>
              <a:blipFill>
                <a:blip r:embed="rId4"/>
                <a:stretch>
                  <a:fillRect t="-6667" r="-24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C71EF5-AB78-4242-B3F0-3D6B98F82C0D}"/>
                  </a:ext>
                </a:extLst>
              </p:cNvPr>
              <p:cNvSpPr/>
              <p:nvPr/>
            </p:nvSpPr>
            <p:spPr>
              <a:xfrm>
                <a:off x="1304239" y="5901482"/>
                <a:ext cx="1362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Ω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C71EF5-AB78-4242-B3F0-3D6B98F8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39" y="5901482"/>
                <a:ext cx="1362552" cy="369332"/>
              </a:xfrm>
              <a:prstGeom prst="rect">
                <a:avLst/>
              </a:prstGeom>
              <a:blipFill>
                <a:blip r:embed="rId5"/>
                <a:stretch>
                  <a:fillRect t="-6667" r="-27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5FF957-658F-A94C-8A66-F82DFF328071}"/>
                  </a:ext>
                </a:extLst>
              </p:cNvPr>
              <p:cNvSpPr/>
              <p:nvPr/>
            </p:nvSpPr>
            <p:spPr>
              <a:xfrm>
                <a:off x="1304239" y="6240364"/>
                <a:ext cx="1674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V/V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5FF957-658F-A94C-8A66-F82DFF32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39" y="6240364"/>
                <a:ext cx="1674946" cy="369332"/>
              </a:xfrm>
              <a:prstGeom prst="rect">
                <a:avLst/>
              </a:prstGeom>
              <a:blipFill>
                <a:blip r:embed="rId6"/>
                <a:stretch>
                  <a:fillRect t="-3333" r="-150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BCAA30-8212-0A4D-A81F-5585DA04C41D}"/>
                  </a:ext>
                </a:extLst>
              </p:cNvPr>
              <p:cNvSpPr/>
              <p:nvPr/>
            </p:nvSpPr>
            <p:spPr>
              <a:xfrm>
                <a:off x="3050260" y="5532150"/>
                <a:ext cx="150118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kΩ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BCAA30-8212-0A4D-A81F-5585DA04C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60" y="5532150"/>
                <a:ext cx="1501180" cy="391902"/>
              </a:xfrm>
              <a:prstGeom prst="rect">
                <a:avLst/>
              </a:prstGeom>
              <a:blipFill>
                <a:blip r:embed="rId7"/>
                <a:stretch>
                  <a:fillRect t="-6452" r="-2542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445485-B249-0541-81A0-32FFE3901180}"/>
                  </a:ext>
                </a:extLst>
              </p:cNvPr>
              <p:cNvSpPr/>
              <p:nvPr/>
            </p:nvSpPr>
            <p:spPr>
              <a:xfrm>
                <a:off x="3050260" y="5880514"/>
                <a:ext cx="12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kΩ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445485-B249-0541-81A0-32FFE3901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60" y="5880514"/>
                <a:ext cx="1214243" cy="369332"/>
              </a:xfrm>
              <a:prstGeom prst="rect">
                <a:avLst/>
              </a:prstGeom>
              <a:blipFill>
                <a:blip r:embed="rId8"/>
                <a:stretch>
                  <a:fillRect t="-6667" r="-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209C9-4199-2541-906F-A503039ADBAF}"/>
                  </a:ext>
                </a:extLst>
              </p:cNvPr>
              <p:cNvSpPr txBox="1"/>
              <p:nvPr/>
            </p:nvSpPr>
            <p:spPr>
              <a:xfrm>
                <a:off x="6159500" y="3813761"/>
                <a:ext cx="1984646" cy="5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209C9-4199-2541-906F-A503039AD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0" y="3813761"/>
                <a:ext cx="1984646" cy="596958"/>
              </a:xfrm>
              <a:prstGeom prst="rect">
                <a:avLst/>
              </a:prstGeom>
              <a:blipFill>
                <a:blip r:embed="rId9"/>
                <a:stretch>
                  <a:fillRect l="-1274" t="-2128" r="-127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FEAE8058-7C4D-DD44-9675-58C456003F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3181867"/>
            <a:ext cx="10287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06303C-6361-414F-863D-FEC026487DDB}"/>
                  </a:ext>
                </a:extLst>
              </p:cNvPr>
              <p:cNvSpPr txBox="1"/>
              <p:nvPr/>
            </p:nvSpPr>
            <p:spPr>
              <a:xfrm>
                <a:off x="6159500" y="4451122"/>
                <a:ext cx="4893391" cy="5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𝑣𝑜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06303C-6361-414F-863D-FEC02648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0" y="4451122"/>
                <a:ext cx="4893391" cy="596958"/>
              </a:xfrm>
              <a:prstGeom prst="rect">
                <a:avLst/>
              </a:prstGeom>
              <a:blipFill>
                <a:blip r:embed="rId11"/>
                <a:stretch>
                  <a:fillRect r="-25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AFA103-082B-614A-8CE6-A0F53ECDB59A}"/>
                  </a:ext>
                </a:extLst>
              </p:cNvPr>
              <p:cNvSpPr txBox="1"/>
              <p:nvPr/>
            </p:nvSpPr>
            <p:spPr>
              <a:xfrm>
                <a:off x="6159500" y="5091125"/>
                <a:ext cx="3967817" cy="5969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=952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AFA103-082B-614A-8CE6-A0F53ECD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0" y="5091125"/>
                <a:ext cx="3967817" cy="596958"/>
              </a:xfrm>
              <a:prstGeom prst="rect">
                <a:avLst/>
              </a:prstGeom>
              <a:blipFill>
                <a:blip r:embed="rId12"/>
                <a:stretch>
                  <a:fillRect l="-637" t="-2041" r="-318" b="-81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92A129-29EC-6842-851D-8AE7512DAD5A}"/>
                  </a:ext>
                </a:extLst>
              </p:cNvPr>
              <p:cNvSpPr txBox="1"/>
              <p:nvPr/>
            </p:nvSpPr>
            <p:spPr>
              <a:xfrm>
                <a:off x="6159500" y="5763110"/>
                <a:ext cx="5584799" cy="9734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=416.6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92A129-29EC-6842-851D-8AE7512DA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0" y="5763110"/>
                <a:ext cx="5584799" cy="973472"/>
              </a:xfrm>
              <a:prstGeom prst="rect">
                <a:avLst/>
              </a:prstGeom>
              <a:blipFill>
                <a:blip r:embed="rId13"/>
                <a:stretch>
                  <a:fillRect l="-452" b="-384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23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2B16-10D8-C142-9EA8-1662DD55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6978A8-5A28-F941-9F55-94459C1DD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15129" cy="1280160"/>
          </a:xfr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3C963D-C31F-0D43-9C8D-9861CE215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0" t="41989" r="42519" b="15745"/>
          <a:stretch/>
        </p:blipFill>
        <p:spPr>
          <a:xfrm>
            <a:off x="1" y="3429000"/>
            <a:ext cx="3244646" cy="2194560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D3874BF-8E86-B140-A7CE-1191DCB82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11" t="41989" r="21458" b="15745"/>
          <a:stretch/>
        </p:blipFill>
        <p:spPr>
          <a:xfrm>
            <a:off x="3244646" y="3443748"/>
            <a:ext cx="589935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5DF36B-216E-9A4B-90CE-1B5348FBE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924" y="3715004"/>
            <a:ext cx="215900" cy="1511300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E064B7A9-8252-0F4A-ADFC-2C728FB1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947" y="3660108"/>
            <a:ext cx="838200" cy="1536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02B7F4-BBB5-FB41-BD1F-9F80F630E250}"/>
                  </a:ext>
                </a:extLst>
              </p:cNvPr>
              <p:cNvSpPr txBox="1"/>
              <p:nvPr/>
            </p:nvSpPr>
            <p:spPr>
              <a:xfrm>
                <a:off x="3637871" y="3492112"/>
                <a:ext cx="1194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02B7F4-BBB5-FB41-BD1F-9F80F630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71" y="3492112"/>
                <a:ext cx="1194686" cy="276999"/>
              </a:xfrm>
              <a:prstGeom prst="rect">
                <a:avLst/>
              </a:prstGeom>
              <a:blipFill>
                <a:blip r:embed="rId6"/>
                <a:stretch>
                  <a:fillRect l="-3125" t="-4348" r="-312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E8FC4C-35B4-7B47-83EE-7CD0363C2272}"/>
                  </a:ext>
                </a:extLst>
              </p:cNvPr>
              <p:cNvSpPr txBox="1"/>
              <p:nvPr/>
            </p:nvSpPr>
            <p:spPr>
              <a:xfrm>
                <a:off x="5641258" y="2971800"/>
                <a:ext cx="133344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E8FC4C-35B4-7B47-83EE-7CD0363C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2971800"/>
                <a:ext cx="1333442" cy="518604"/>
              </a:xfrm>
              <a:prstGeom prst="rect">
                <a:avLst/>
              </a:prstGeom>
              <a:blipFill>
                <a:blip r:embed="rId7"/>
                <a:stretch>
                  <a:fillRect l="-3810" t="-4762" r="-95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B80819-4A1C-D64B-A2B8-90F63E11F36C}"/>
                  </a:ext>
                </a:extLst>
              </p:cNvPr>
              <p:cNvSpPr txBox="1"/>
              <p:nvPr/>
            </p:nvSpPr>
            <p:spPr>
              <a:xfrm>
                <a:off x="7229168" y="2971251"/>
                <a:ext cx="1869294" cy="595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B80819-4A1C-D64B-A2B8-90F63E11F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168" y="2971251"/>
                <a:ext cx="1869294" cy="595099"/>
              </a:xfrm>
              <a:prstGeom prst="rect">
                <a:avLst/>
              </a:prstGeom>
              <a:blipFill>
                <a:blip r:embed="rId8"/>
                <a:stretch>
                  <a:fillRect l="-202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292297-00E6-374E-A2F4-6AF7115C1E92}"/>
                  </a:ext>
                </a:extLst>
              </p:cNvPr>
              <p:cNvSpPr/>
              <p:nvPr/>
            </p:nvSpPr>
            <p:spPr>
              <a:xfrm>
                <a:off x="5536734" y="3577558"/>
                <a:ext cx="1998689" cy="65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𝑂𝑉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292297-00E6-374E-A2F4-6AF7115C1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34" y="3577558"/>
                <a:ext cx="1998689" cy="6598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792DE15-5228-E546-BB1B-1A798C34F90C}"/>
              </a:ext>
            </a:extLst>
          </p:cNvPr>
          <p:cNvSpPr/>
          <p:nvPr/>
        </p:nvSpPr>
        <p:spPr>
          <a:xfrm>
            <a:off x="1120877" y="5241053"/>
            <a:ext cx="693175" cy="260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2980C-C8A1-3A4A-A8D0-FF35155DE9A1}"/>
                  </a:ext>
                </a:extLst>
              </p:cNvPr>
              <p:cNvSpPr txBox="1"/>
              <p:nvPr/>
            </p:nvSpPr>
            <p:spPr>
              <a:xfrm>
                <a:off x="5641258" y="4836939"/>
                <a:ext cx="248080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2980C-C8A1-3A4A-A8D0-FF35155DE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4836939"/>
                <a:ext cx="2480807" cy="276999"/>
              </a:xfrm>
              <a:prstGeom prst="rect">
                <a:avLst/>
              </a:prstGeom>
              <a:blipFill>
                <a:blip r:embed="rId10"/>
                <a:stretch>
                  <a:fillRect l="-1523" t="-4167" r="-508" b="-25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33CE49-048C-6748-B835-C0C41C605CC8}"/>
                  </a:ext>
                </a:extLst>
              </p:cNvPr>
              <p:cNvSpPr txBox="1"/>
              <p:nvPr/>
            </p:nvSpPr>
            <p:spPr>
              <a:xfrm>
                <a:off x="5641258" y="4296411"/>
                <a:ext cx="88780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33CE49-048C-6748-B835-C0C41C60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4296411"/>
                <a:ext cx="887807" cy="276999"/>
              </a:xfrm>
              <a:prstGeom prst="rect">
                <a:avLst/>
              </a:prstGeom>
              <a:blipFill>
                <a:blip r:embed="rId11"/>
                <a:stretch>
                  <a:fillRect l="-5634" b="-8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14B0F8-49B2-8647-826B-DACCC7AF6141}"/>
                  </a:ext>
                </a:extLst>
              </p:cNvPr>
              <p:cNvSpPr txBox="1"/>
              <p:nvPr/>
            </p:nvSpPr>
            <p:spPr>
              <a:xfrm>
                <a:off x="5621613" y="5283296"/>
                <a:ext cx="3649974" cy="52168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14B0F8-49B2-8647-826B-DACCC7AF6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3" y="5283296"/>
                <a:ext cx="3649974" cy="521681"/>
              </a:xfrm>
              <a:prstGeom prst="rect">
                <a:avLst/>
              </a:prstGeom>
              <a:blipFill>
                <a:blip r:embed="rId12"/>
                <a:stretch>
                  <a:fillRect l="-1038" r="-346" b="-69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97A2F-AF8D-624A-AD66-11FC92E444F3}"/>
                  </a:ext>
                </a:extLst>
              </p:cNvPr>
              <p:cNvSpPr/>
              <p:nvPr/>
            </p:nvSpPr>
            <p:spPr>
              <a:xfrm>
                <a:off x="5641258" y="5983073"/>
                <a:ext cx="2247795" cy="64556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97A2F-AF8D-624A-AD66-11FC92E44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5983073"/>
                <a:ext cx="2247795" cy="6455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DA93A0-6625-E240-AB21-3BF4A7550955}"/>
                  </a:ext>
                </a:extLst>
              </p:cNvPr>
              <p:cNvSpPr txBox="1"/>
              <p:nvPr/>
            </p:nvSpPr>
            <p:spPr>
              <a:xfrm>
                <a:off x="9216226" y="5964127"/>
                <a:ext cx="296305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10%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DA93A0-6625-E240-AB21-3BF4A7550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226" y="5964127"/>
                <a:ext cx="2963055" cy="299569"/>
              </a:xfrm>
              <a:prstGeom prst="rect">
                <a:avLst/>
              </a:prstGeom>
              <a:blipFill>
                <a:blip r:embed="rId14"/>
                <a:stretch>
                  <a:fillRect l="-2137" t="-4167" r="-8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2D144-9A31-CA48-AE32-FAD6AFB91628}"/>
                  </a:ext>
                </a:extLst>
              </p:cNvPr>
              <p:cNvSpPr txBox="1"/>
              <p:nvPr/>
            </p:nvSpPr>
            <p:spPr>
              <a:xfrm>
                <a:off x="9216226" y="6421327"/>
                <a:ext cx="2089355" cy="2995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2D144-9A31-CA48-AE32-FAD6AFB9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226" y="6421327"/>
                <a:ext cx="2089355" cy="299569"/>
              </a:xfrm>
              <a:prstGeom prst="rect">
                <a:avLst/>
              </a:prstGeom>
              <a:blipFill>
                <a:blip r:embed="rId15"/>
                <a:stretch>
                  <a:fillRect l="-3614" t="-4000" r="-1205" b="-2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21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2E5-DC4B-584B-9BA3-E38595A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3</a:t>
            </a: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3437FDD2-D478-0449-A52B-022D8030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32642" cy="1645920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9A5551E-5BDC-CC4E-A42C-668D0D0B5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0" t="41989" r="42519" b="15745"/>
          <a:stretch/>
        </p:blipFill>
        <p:spPr>
          <a:xfrm>
            <a:off x="1" y="3443742"/>
            <a:ext cx="3244646" cy="2194560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17FB11-3136-E14E-B515-80D02AEF5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11" t="41989" r="21458" b="15745"/>
          <a:stretch/>
        </p:blipFill>
        <p:spPr>
          <a:xfrm>
            <a:off x="3244646" y="3443748"/>
            <a:ext cx="589935" cy="219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FD2648-F408-924E-ACCF-BA428F05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924" y="3715004"/>
            <a:ext cx="215900" cy="151130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9C03AAF-BA4F-9440-86AD-FC34D7B8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947" y="3660108"/>
            <a:ext cx="838200" cy="1536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84E218-20C6-6649-82F0-51C5F9B60084}"/>
                  </a:ext>
                </a:extLst>
              </p:cNvPr>
              <p:cNvSpPr txBox="1"/>
              <p:nvPr/>
            </p:nvSpPr>
            <p:spPr>
              <a:xfrm>
                <a:off x="3637871" y="3492112"/>
                <a:ext cx="1194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84E218-20C6-6649-82F0-51C5F9B60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71" y="3492112"/>
                <a:ext cx="1194686" cy="276999"/>
              </a:xfrm>
              <a:prstGeom prst="rect">
                <a:avLst/>
              </a:prstGeom>
              <a:blipFill>
                <a:blip r:embed="rId6"/>
                <a:stretch>
                  <a:fillRect l="-3125" t="-4348" r="-312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BA50D0-42F9-3045-B4E0-1520C188C077}"/>
                  </a:ext>
                </a:extLst>
              </p:cNvPr>
              <p:cNvSpPr/>
              <p:nvPr/>
            </p:nvSpPr>
            <p:spPr>
              <a:xfrm>
                <a:off x="1446887" y="5745436"/>
                <a:ext cx="2190984" cy="61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BA50D0-42F9-3045-B4E0-1520C188C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87" y="5745436"/>
                <a:ext cx="2190984" cy="6140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4D27EE0-5A00-434C-B4E1-DF62B07B74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622" r="30583" b="12313"/>
          <a:stretch/>
        </p:blipFill>
        <p:spPr>
          <a:xfrm>
            <a:off x="5920528" y="3289849"/>
            <a:ext cx="4191004" cy="2834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BFBD56-8070-F747-B137-26C7FE677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315" y="3462401"/>
            <a:ext cx="215900" cy="1511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690DF9-0F85-7E49-98F3-2950D6315E25}"/>
                  </a:ext>
                </a:extLst>
              </p:cNvPr>
              <p:cNvSpPr txBox="1"/>
              <p:nvPr/>
            </p:nvSpPr>
            <p:spPr>
              <a:xfrm>
                <a:off x="9976981" y="4064803"/>
                <a:ext cx="1194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690DF9-0F85-7E49-98F3-2950D631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981" y="4064803"/>
                <a:ext cx="1194686" cy="276999"/>
              </a:xfrm>
              <a:prstGeom prst="rect">
                <a:avLst/>
              </a:prstGeom>
              <a:blipFill>
                <a:blip r:embed="rId9"/>
                <a:stretch>
                  <a:fillRect l="-4211" t="-4348" r="-315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42C6A2-7879-7540-883F-161BDFCA46FD}"/>
              </a:ext>
            </a:extLst>
          </p:cNvPr>
          <p:cNvCxnSpPr>
            <a:cxnSpLocks/>
          </p:cNvCxnSpPr>
          <p:nvPr/>
        </p:nvCxnSpPr>
        <p:spPr>
          <a:xfrm flipH="1">
            <a:off x="8998878" y="3630611"/>
            <a:ext cx="904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2E5-DC4B-584B-9BA3-E38595A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3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00B1E-0C5E-6D46-ACFA-00B9E09F2919}"/>
                  </a:ext>
                </a:extLst>
              </p:cNvPr>
              <p:cNvSpPr txBox="1"/>
              <p:nvPr/>
            </p:nvSpPr>
            <p:spPr>
              <a:xfrm>
                <a:off x="1098754" y="1690688"/>
                <a:ext cx="3385542" cy="1022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00B1E-0C5E-6D46-ACFA-00B9E09F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54" y="1690688"/>
                <a:ext cx="3385542" cy="1022268"/>
              </a:xfrm>
              <a:prstGeom prst="rect">
                <a:avLst/>
              </a:prstGeom>
              <a:blipFill>
                <a:blip r:embed="rId2"/>
                <a:stretch>
                  <a:fillRect l="-749" t="-1220" r="-749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90D10-1A9B-8E4D-BA8C-FF9011561C55}"/>
                  </a:ext>
                </a:extLst>
              </p:cNvPr>
              <p:cNvSpPr txBox="1"/>
              <p:nvPr/>
            </p:nvSpPr>
            <p:spPr>
              <a:xfrm>
                <a:off x="5137532" y="1917321"/>
                <a:ext cx="2930353" cy="62857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90D10-1A9B-8E4D-BA8C-FF9011561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532" y="1917321"/>
                <a:ext cx="2930353" cy="628570"/>
              </a:xfrm>
              <a:prstGeom prst="rect">
                <a:avLst/>
              </a:prstGeom>
              <a:blipFill>
                <a:blip r:embed="rId3"/>
                <a:stretch>
                  <a:fillRect l="-1293" r="-862" b="-784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20E6BB4-0A8E-7344-B2AA-CC874BCB5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896" y="3113548"/>
            <a:ext cx="1803400" cy="660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DB78D4-4842-D34C-9221-AA2D61B73AF9}"/>
                  </a:ext>
                </a:extLst>
              </p:cNvPr>
              <p:cNvSpPr txBox="1"/>
              <p:nvPr/>
            </p:nvSpPr>
            <p:spPr>
              <a:xfrm>
                <a:off x="2149981" y="3290500"/>
                <a:ext cx="53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DB78D4-4842-D34C-9221-AA2D61B7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3290500"/>
                <a:ext cx="530915" cy="276999"/>
              </a:xfrm>
              <a:prstGeom prst="rect">
                <a:avLst/>
              </a:prstGeom>
              <a:blipFill>
                <a:blip r:embed="rId5"/>
                <a:stretch>
                  <a:fillRect l="-6977" r="-46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CD3E92-D617-D641-87E2-4753BAE807E2}"/>
                  </a:ext>
                </a:extLst>
              </p:cNvPr>
              <p:cNvSpPr/>
              <p:nvPr/>
            </p:nvSpPr>
            <p:spPr>
              <a:xfrm>
                <a:off x="4239036" y="3244333"/>
                <a:ext cx="1244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CD3E92-D617-D641-87E2-4753BAE80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36" y="3244333"/>
                <a:ext cx="124444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0774B2-58DC-8E44-A77A-52D8B2AA3BC7}"/>
                  </a:ext>
                </a:extLst>
              </p:cNvPr>
              <p:cNvSpPr txBox="1"/>
              <p:nvPr/>
            </p:nvSpPr>
            <p:spPr>
              <a:xfrm>
                <a:off x="2149981" y="3888734"/>
                <a:ext cx="2089355" cy="2995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0774B2-58DC-8E44-A77A-52D8B2AA3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3888734"/>
                <a:ext cx="2089355" cy="299569"/>
              </a:xfrm>
              <a:prstGeom prst="rect">
                <a:avLst/>
              </a:prstGeom>
              <a:blipFill>
                <a:blip r:embed="rId7"/>
                <a:stretch>
                  <a:fillRect l="-2994" t="-3846" r="-599" b="-1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5FD7294-DC85-734C-A1EE-2EC37B58C4C8}"/>
              </a:ext>
            </a:extLst>
          </p:cNvPr>
          <p:cNvSpPr/>
          <p:nvPr/>
        </p:nvSpPr>
        <p:spPr>
          <a:xfrm>
            <a:off x="2149981" y="3161008"/>
            <a:ext cx="2865230" cy="53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4E1C77-7C10-4947-B15D-85791227047B}"/>
                  </a:ext>
                </a:extLst>
              </p:cNvPr>
              <p:cNvSpPr/>
              <p:nvPr/>
            </p:nvSpPr>
            <p:spPr>
              <a:xfrm>
                <a:off x="8197599" y="1917321"/>
                <a:ext cx="149925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4E1C77-7C10-4947-B15D-85791227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599" y="1917321"/>
                <a:ext cx="1499257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A43F66-DADC-EA4E-B9B2-5FE866481E2B}"/>
                  </a:ext>
                </a:extLst>
              </p:cNvPr>
              <p:cNvSpPr/>
              <p:nvPr/>
            </p:nvSpPr>
            <p:spPr>
              <a:xfrm>
                <a:off x="8067885" y="1525419"/>
                <a:ext cx="175868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A43F66-DADC-EA4E-B9B2-5FE866481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885" y="1525419"/>
                <a:ext cx="1758687" cy="39190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9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38CB-6E4B-5746-A911-8C62F2B9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E29A-DC21-4D42-9A5C-A5B10512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CE amplifier with a resistance </a:t>
            </a:r>
            <a:r>
              <a:rPr lang="en-US" i="1" dirty="0"/>
              <a:t>R</a:t>
            </a:r>
            <a:r>
              <a:rPr lang="en-US" i="1" baseline="-25000" dirty="0"/>
              <a:t>e</a:t>
            </a:r>
            <a:r>
              <a:rPr lang="en-US" i="1" dirty="0"/>
              <a:t> </a:t>
            </a:r>
            <a:r>
              <a:rPr lang="en-US" dirty="0"/>
              <a:t>in the emitter to meet the following specifications: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Input resistance </a:t>
            </a:r>
            <a:r>
              <a:rPr lang="en-US" i="1" dirty="0"/>
              <a:t>R</a:t>
            </a:r>
            <a:r>
              <a:rPr lang="en-US" i="1" baseline="-25000" dirty="0"/>
              <a:t>in</a:t>
            </a:r>
            <a:r>
              <a:rPr lang="en-US" i="1" dirty="0"/>
              <a:t> </a:t>
            </a:r>
            <a:r>
              <a:rPr lang="en-US" dirty="0"/>
              <a:t>= 15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(ii) When fed from a signal source with a peak amplitude of 0.15 V and a source resistance of 30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/>
              <a:t>, the peak amplitude of </a:t>
            </a:r>
            <a:r>
              <a:rPr lang="en-US" dirty="0" err="1"/>
              <a:t>v</a:t>
            </a:r>
            <a:r>
              <a:rPr lang="en-US" baseline="-25000" dirty="0" err="1"/>
              <a:t>BE</a:t>
            </a:r>
            <a:r>
              <a:rPr lang="el-GR" dirty="0"/>
              <a:t> </a:t>
            </a:r>
            <a:r>
              <a:rPr lang="en-US" dirty="0"/>
              <a:t>is 5 mV. </a:t>
            </a:r>
          </a:p>
          <a:p>
            <a:r>
              <a:rPr lang="en-US" dirty="0"/>
              <a:t>Specify </a:t>
            </a:r>
            <a:r>
              <a:rPr lang="en-US" i="1" dirty="0"/>
              <a:t>R</a:t>
            </a:r>
            <a:r>
              <a:rPr lang="en-US" i="1" baseline="-25000" dirty="0"/>
              <a:t>e</a:t>
            </a:r>
            <a:r>
              <a:rPr lang="en-US" i="1" dirty="0"/>
              <a:t> </a:t>
            </a:r>
            <a:r>
              <a:rPr lang="en-US" dirty="0"/>
              <a:t>and the bias current </a:t>
            </a:r>
            <a:r>
              <a:rPr lang="en-US" i="1" dirty="0"/>
              <a:t>I</a:t>
            </a:r>
            <a:r>
              <a:rPr lang="en-US" i="1" baseline="-25000" dirty="0"/>
              <a:t>C</a:t>
            </a:r>
            <a:r>
              <a:rPr lang="en-US" i="1" dirty="0"/>
              <a:t> </a:t>
            </a:r>
            <a:r>
              <a:rPr lang="en-US" dirty="0"/>
              <a:t>. The BJT has </a:t>
            </a:r>
            <a:r>
              <a:rPr lang="el-GR" dirty="0"/>
              <a:t>β = 74. </a:t>
            </a:r>
            <a:r>
              <a:rPr lang="en-US" dirty="0"/>
              <a:t>If the total resistance in the collector is 6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/>
              <a:t>, find the overall voltage gain </a:t>
            </a:r>
            <a:r>
              <a:rPr lang="en-US" i="1" dirty="0" err="1"/>
              <a:t>G</a:t>
            </a:r>
            <a:r>
              <a:rPr lang="en-US" baseline="-25000" dirty="0" err="1"/>
              <a:t>v</a:t>
            </a:r>
            <a:r>
              <a:rPr lang="en-US" dirty="0"/>
              <a:t> and the peak amplitude of the output signal </a:t>
            </a:r>
            <a:r>
              <a:rPr lang="en-US" dirty="0" err="1"/>
              <a:t>v</a:t>
            </a:r>
            <a:r>
              <a:rPr lang="en-US" i="1" baseline="-25000" dirty="0" err="1"/>
              <a:t>o</a:t>
            </a:r>
            <a:r>
              <a:rPr lang="en-US" i="1" dirty="0"/>
              <a:t> 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1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F7DB-EE60-4540-A148-BDB681D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4 continued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06E102F-12A8-FB43-B029-B55191857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74" r="11005" b="9487"/>
          <a:stretch/>
        </p:blipFill>
        <p:spPr>
          <a:xfrm>
            <a:off x="7227710" y="1446787"/>
            <a:ext cx="4784995" cy="32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5340E8-1B6F-A04B-A39C-5BC41F722583}"/>
              </a:ext>
            </a:extLst>
          </p:cNvPr>
          <p:cNvSpPr/>
          <p:nvPr/>
        </p:nvSpPr>
        <p:spPr>
          <a:xfrm>
            <a:off x="8239252" y="4866657"/>
            <a:ext cx="276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resistance </a:t>
            </a:r>
            <a:r>
              <a:rPr lang="en-US" i="1" dirty="0"/>
              <a:t>R</a:t>
            </a:r>
            <a:r>
              <a:rPr lang="en-US" i="1" baseline="-25000" dirty="0"/>
              <a:t>in</a:t>
            </a:r>
            <a:r>
              <a:rPr lang="en-US" i="1" dirty="0"/>
              <a:t> </a:t>
            </a:r>
            <a:r>
              <a:rPr lang="en-US" dirty="0"/>
              <a:t>= 15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F126FE-DFF5-5B4F-92E4-25E408B14379}"/>
                  </a:ext>
                </a:extLst>
              </p:cNvPr>
              <p:cNvSpPr txBox="1"/>
              <p:nvPr/>
            </p:nvSpPr>
            <p:spPr>
              <a:xfrm>
                <a:off x="8319723" y="5305674"/>
                <a:ext cx="130048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 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F126FE-DFF5-5B4F-92E4-25E408B1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723" y="5305674"/>
                <a:ext cx="1300484" cy="299569"/>
              </a:xfrm>
              <a:prstGeom prst="rect">
                <a:avLst/>
              </a:prstGeom>
              <a:blipFill>
                <a:blip r:embed="rId3"/>
                <a:stretch>
                  <a:fillRect l="-5825" t="-25000" r="-9709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C879BE-E56F-8D4D-9483-382B3E77F9E9}"/>
                  </a:ext>
                </a:extLst>
              </p:cNvPr>
              <p:cNvSpPr txBox="1"/>
              <p:nvPr/>
            </p:nvSpPr>
            <p:spPr>
              <a:xfrm>
                <a:off x="8319723" y="5691079"/>
                <a:ext cx="1376852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C879BE-E56F-8D4D-9483-382B3E77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723" y="5691079"/>
                <a:ext cx="1376852" cy="299569"/>
              </a:xfrm>
              <a:prstGeom prst="rect">
                <a:avLst/>
              </a:prstGeom>
              <a:blipFill>
                <a:blip r:embed="rId4"/>
                <a:stretch>
                  <a:fillRect l="-1818" t="-4000" r="-181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BAC5F1-CFEB-C341-BFA2-DD97FEFB05D5}"/>
                  </a:ext>
                </a:extLst>
              </p:cNvPr>
              <p:cNvSpPr txBox="1"/>
              <p:nvPr/>
            </p:nvSpPr>
            <p:spPr>
              <a:xfrm>
                <a:off x="8357907" y="6060333"/>
                <a:ext cx="1239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BAC5F1-CFEB-C341-BFA2-DD97FEFB0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907" y="6060333"/>
                <a:ext cx="1239442" cy="276999"/>
              </a:xfrm>
              <a:prstGeom prst="rect">
                <a:avLst/>
              </a:prstGeom>
              <a:blipFill>
                <a:blip r:embed="rId5"/>
                <a:stretch>
                  <a:fillRect l="-4040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9AE69C-4907-1343-BA0F-074D5DC9A3D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75945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9AE69C-4907-1343-BA0F-074D5DC9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75945" cy="521618"/>
              </a:xfrm>
              <a:prstGeom prst="rect">
                <a:avLst/>
              </a:prstGeom>
              <a:blipFill>
                <a:blip r:embed="rId6"/>
                <a:stretch>
                  <a:fillRect l="-571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7B6D23-AB8D-B045-993E-DF39275BDF63}"/>
                  </a:ext>
                </a:extLst>
              </p:cNvPr>
              <p:cNvSpPr txBox="1"/>
              <p:nvPr/>
            </p:nvSpPr>
            <p:spPr>
              <a:xfrm>
                <a:off x="838200" y="2314448"/>
                <a:ext cx="2454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7B6D23-AB8D-B045-993E-DF39275BD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448"/>
                <a:ext cx="2454197" cy="276999"/>
              </a:xfrm>
              <a:prstGeom prst="rect">
                <a:avLst/>
              </a:prstGeom>
              <a:blipFill>
                <a:blip r:embed="rId7"/>
                <a:stretch>
                  <a:fillRect l="-51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1FE5D1-AF49-7744-B826-E7265DDE1526}"/>
                  </a:ext>
                </a:extLst>
              </p:cNvPr>
              <p:cNvSpPr/>
              <p:nvPr/>
            </p:nvSpPr>
            <p:spPr>
              <a:xfrm>
                <a:off x="3686184" y="2184823"/>
                <a:ext cx="1278107" cy="65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1FE5D1-AF49-7744-B826-E7265DDE1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84" y="2184823"/>
                <a:ext cx="1278107" cy="655692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C38A7A-86A7-E642-9060-7DA04886BB79}"/>
                  </a:ext>
                </a:extLst>
              </p:cNvPr>
              <p:cNvSpPr/>
              <p:nvPr/>
            </p:nvSpPr>
            <p:spPr>
              <a:xfrm>
                <a:off x="755905" y="2651400"/>
                <a:ext cx="1810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C38A7A-86A7-E642-9060-7DA04886B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5" y="2651400"/>
                <a:ext cx="1810303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23CFFE-A3AB-934F-9898-EC4DE46E83DE}"/>
                  </a:ext>
                </a:extLst>
              </p:cNvPr>
              <p:cNvSpPr/>
              <p:nvPr/>
            </p:nvSpPr>
            <p:spPr>
              <a:xfrm>
                <a:off x="652666" y="3106590"/>
                <a:ext cx="348730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k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23CFFE-A3AB-934F-9898-EC4DE46E8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66" y="3106590"/>
                <a:ext cx="3487301" cy="369332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98F525F-4C7A-214C-8499-C062C0E27EFA}"/>
              </a:ext>
            </a:extLst>
          </p:cNvPr>
          <p:cNvSpPr/>
          <p:nvPr/>
        </p:nvSpPr>
        <p:spPr>
          <a:xfrm>
            <a:off x="8304975" y="635208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 = 74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6E1933-DB0C-A94E-A874-47D179523FCE}"/>
                  </a:ext>
                </a:extLst>
              </p:cNvPr>
              <p:cNvSpPr txBox="1"/>
              <p:nvPr/>
            </p:nvSpPr>
            <p:spPr>
              <a:xfrm>
                <a:off x="838200" y="3743039"/>
                <a:ext cx="141622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6E1933-DB0C-A94E-A874-47D179523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039"/>
                <a:ext cx="1416222" cy="521681"/>
              </a:xfrm>
              <a:prstGeom prst="rect">
                <a:avLst/>
              </a:prstGeom>
              <a:blipFill>
                <a:blip r:embed="rId11"/>
                <a:stretch>
                  <a:fillRect l="-177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66F4DE-A36A-AC4F-8523-7DEAA02269A4}"/>
                  </a:ext>
                </a:extLst>
              </p:cNvPr>
              <p:cNvSpPr/>
              <p:nvPr/>
            </p:nvSpPr>
            <p:spPr>
              <a:xfrm>
                <a:off x="2147341" y="4390180"/>
                <a:ext cx="1587742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66F4DE-A36A-AC4F-8523-7DEAA0226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341" y="4390180"/>
                <a:ext cx="1587742" cy="653769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25626E-F8C1-8041-A0DA-AF08D0050D52}"/>
                  </a:ext>
                </a:extLst>
              </p:cNvPr>
              <p:cNvSpPr/>
              <p:nvPr/>
            </p:nvSpPr>
            <p:spPr>
              <a:xfrm>
                <a:off x="755905" y="4451236"/>
                <a:ext cx="1249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25626E-F8C1-8041-A0DA-AF08D0050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5" y="4451236"/>
                <a:ext cx="124938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00413B-529D-604C-A4D1-0D5EDA9753C4}"/>
                  </a:ext>
                </a:extLst>
              </p:cNvPr>
              <p:cNvSpPr/>
              <p:nvPr/>
            </p:nvSpPr>
            <p:spPr>
              <a:xfrm>
                <a:off x="755905" y="4971361"/>
                <a:ext cx="2183546" cy="715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00413B-529D-604C-A4D1-0D5EDA975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5" y="4971361"/>
                <a:ext cx="2183546" cy="7150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3EE550-1265-8445-9349-115269078570}"/>
                  </a:ext>
                </a:extLst>
              </p:cNvPr>
              <p:cNvSpPr/>
              <p:nvPr/>
            </p:nvSpPr>
            <p:spPr>
              <a:xfrm>
                <a:off x="755905" y="5691001"/>
                <a:ext cx="1791581" cy="87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3EE550-1265-8445-9349-11526907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5" y="5691001"/>
                <a:ext cx="1791581" cy="8772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427A97-BD62-974B-827F-BAFB3A80AF3A}"/>
                  </a:ext>
                </a:extLst>
              </p:cNvPr>
              <p:cNvSpPr/>
              <p:nvPr/>
            </p:nvSpPr>
            <p:spPr>
              <a:xfrm>
                <a:off x="2869985" y="5795376"/>
                <a:ext cx="2759602" cy="69749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427A97-BD62-974B-827F-BAFB3A80A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985" y="5795376"/>
                <a:ext cx="2759602" cy="697499"/>
              </a:xfrm>
              <a:prstGeom prst="rect">
                <a:avLst/>
              </a:prstGeom>
              <a:blipFill>
                <a:blip r:embed="rId16"/>
                <a:stretch>
                  <a:fillRect b="-3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4BA5297-2034-7E4F-84EC-44BBBD2FFC64}"/>
                  </a:ext>
                </a:extLst>
              </p:cNvPr>
              <p:cNvSpPr/>
              <p:nvPr/>
            </p:nvSpPr>
            <p:spPr>
              <a:xfrm>
                <a:off x="5960138" y="5738503"/>
                <a:ext cx="1308692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4BA5297-2034-7E4F-84EC-44BBBD2FF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38" y="5738503"/>
                <a:ext cx="1308692" cy="369332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AEAFE6-D1CF-A04D-95FA-084D2F731CF6}"/>
                  </a:ext>
                </a:extLst>
              </p:cNvPr>
              <p:cNvSpPr/>
              <p:nvPr/>
            </p:nvSpPr>
            <p:spPr>
              <a:xfrm>
                <a:off x="5960138" y="6177149"/>
                <a:ext cx="1381532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AEAFE6-D1CF-A04D-95FA-084D2F731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38" y="6177149"/>
                <a:ext cx="1381532" cy="369332"/>
              </a:xfrm>
              <a:prstGeom prst="rect">
                <a:avLst/>
              </a:prstGeom>
              <a:blipFill>
                <a:blip r:embed="rId18"/>
                <a:stretch>
                  <a:fillRect b="-1290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90C57858-A9B3-5B4A-BD02-280E77E562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37900" y="1566629"/>
            <a:ext cx="215900" cy="1511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DFDF7F-2E06-204A-8D93-9351636D8D97}"/>
                  </a:ext>
                </a:extLst>
              </p:cNvPr>
              <p:cNvSpPr/>
              <p:nvPr/>
            </p:nvSpPr>
            <p:spPr>
              <a:xfrm>
                <a:off x="10894660" y="1867014"/>
                <a:ext cx="486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DFDF7F-2E06-204A-8D93-9351636D8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660" y="1867014"/>
                <a:ext cx="48647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93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D62-C659-4446-BCB4-122D6341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4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A19E5-8E1D-4444-8CA7-8CFA095DBD6C}"/>
                  </a:ext>
                </a:extLst>
              </p:cNvPr>
              <p:cNvSpPr/>
              <p:nvPr/>
            </p:nvSpPr>
            <p:spPr>
              <a:xfrm>
                <a:off x="838200" y="1690688"/>
                <a:ext cx="2600392" cy="87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A19E5-8E1D-4444-8CA7-8CFA095DB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600392" cy="877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C547E-F3E1-D143-BD76-811138E86D33}"/>
                  </a:ext>
                </a:extLst>
              </p:cNvPr>
              <p:cNvSpPr/>
              <p:nvPr/>
            </p:nvSpPr>
            <p:spPr>
              <a:xfrm>
                <a:off x="3651036" y="1722683"/>
                <a:ext cx="2496773" cy="616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C547E-F3E1-D143-BD76-811138E86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36" y="1722683"/>
                <a:ext cx="2496773" cy="616323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76B953-36D3-6E4A-AC90-6DE6B2F7D5A0}"/>
                  </a:ext>
                </a:extLst>
              </p:cNvPr>
              <p:cNvSpPr txBox="1"/>
              <p:nvPr/>
            </p:nvSpPr>
            <p:spPr>
              <a:xfrm>
                <a:off x="951271" y="2865296"/>
                <a:ext cx="852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76B953-36D3-6E4A-AC90-6DE6B2F7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1" y="2865296"/>
                <a:ext cx="852413" cy="276999"/>
              </a:xfrm>
              <a:prstGeom prst="rect">
                <a:avLst/>
              </a:prstGeom>
              <a:blipFill>
                <a:blip r:embed="rId4"/>
                <a:stretch>
                  <a:fillRect l="-441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9D741C-EEB6-504B-A017-4E93DF7AD297}"/>
                  </a:ext>
                </a:extLst>
              </p:cNvPr>
              <p:cNvSpPr txBox="1"/>
              <p:nvPr/>
            </p:nvSpPr>
            <p:spPr>
              <a:xfrm>
                <a:off x="2138396" y="2729922"/>
                <a:ext cx="104951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9D741C-EEB6-504B-A017-4E93DF7AD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396" y="2729922"/>
                <a:ext cx="1049518" cy="572657"/>
              </a:xfrm>
              <a:prstGeom prst="rect">
                <a:avLst/>
              </a:prstGeom>
              <a:blipFill>
                <a:blip r:embed="rId5"/>
                <a:stretch>
                  <a:fillRect l="-2410" t="-2174" r="-602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96BD74D-36B4-8B4D-AD2D-83225912C316}"/>
                  </a:ext>
                </a:extLst>
              </p:cNvPr>
              <p:cNvSpPr/>
              <p:nvPr/>
            </p:nvSpPr>
            <p:spPr>
              <a:xfrm>
                <a:off x="3438592" y="2865296"/>
                <a:ext cx="1471365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=49.3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96BD74D-36B4-8B4D-AD2D-83225912C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592" y="2865296"/>
                <a:ext cx="147136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CFC4922-9064-CD45-B411-C6F36620A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628266"/>
            <a:ext cx="2794000" cy="812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A9EF9A-BEC3-6B45-BF4D-164B9E5DA47C}"/>
                  </a:ext>
                </a:extLst>
              </p:cNvPr>
              <p:cNvSpPr/>
              <p:nvPr/>
            </p:nvSpPr>
            <p:spPr>
              <a:xfrm>
                <a:off x="3438592" y="3850000"/>
                <a:ext cx="1524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9.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A9EF9A-BEC3-6B45-BF4D-164B9E5DA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592" y="3850000"/>
                <a:ext cx="152477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16A25A-481D-AE48-851E-58BD974EDDFD}"/>
                  </a:ext>
                </a:extLst>
              </p:cNvPr>
              <p:cNvSpPr txBox="1"/>
              <p:nvPr/>
            </p:nvSpPr>
            <p:spPr>
              <a:xfrm>
                <a:off x="951271" y="4640612"/>
                <a:ext cx="2192395" cy="5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16A25A-481D-AE48-851E-58BD974E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1" y="4640612"/>
                <a:ext cx="2192395" cy="572849"/>
              </a:xfrm>
              <a:prstGeom prst="rect">
                <a:avLst/>
              </a:prstGeom>
              <a:blipFill>
                <a:blip r:embed="rId9"/>
                <a:stretch>
                  <a:fillRect l="-1724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EC5D96-09B3-BA42-AF52-2A4CEB214382}"/>
                  </a:ext>
                </a:extLst>
              </p:cNvPr>
              <p:cNvSpPr/>
              <p:nvPr/>
            </p:nvSpPr>
            <p:spPr>
              <a:xfrm>
                <a:off x="921775" y="5413007"/>
                <a:ext cx="3155351" cy="66511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=−2.96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EC5D96-09B3-BA42-AF52-2A4CEB214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75" y="5413007"/>
                <a:ext cx="3155351" cy="665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50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F7DB-EE60-4540-A148-BDB681D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5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5C0F-D3B1-6447-9C87-C240A6AD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parameters </a:t>
            </a:r>
            <a:r>
              <a:rPr lang="en-US" i="1" dirty="0"/>
              <a:t>R</a:t>
            </a:r>
            <a:r>
              <a:rPr lang="en-US" baseline="-25000" dirty="0"/>
              <a:t>in</a:t>
            </a:r>
            <a:r>
              <a:rPr lang="en-US" dirty="0"/>
              <a:t> , </a:t>
            </a:r>
            <a:r>
              <a:rPr lang="en-US" i="1" dirty="0" err="1"/>
              <a:t>A</a:t>
            </a:r>
            <a:r>
              <a:rPr lang="en-US" baseline="-25000" dirty="0" err="1"/>
              <a:t>v</a:t>
            </a:r>
            <a:r>
              <a:rPr lang="en-US" i="1" baseline="-25000" dirty="0" err="1"/>
              <a:t>o</a:t>
            </a:r>
            <a:r>
              <a:rPr lang="en-US" i="1" dirty="0"/>
              <a:t> </a:t>
            </a:r>
            <a:r>
              <a:rPr lang="en-US" dirty="0"/>
              <a:t>, and </a:t>
            </a:r>
            <a:r>
              <a:rPr lang="en-US" i="1" dirty="0"/>
              <a:t>R</a:t>
            </a:r>
            <a:r>
              <a:rPr lang="en-US" i="1" baseline="-25000" dirty="0"/>
              <a:t>o</a:t>
            </a:r>
            <a:r>
              <a:rPr lang="en-US" i="1" dirty="0"/>
              <a:t> </a:t>
            </a:r>
            <a:r>
              <a:rPr lang="en-US" dirty="0"/>
              <a:t>of an amplifier that is to be connected between a 100-k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/>
              <a:t> source and a 2-k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/>
              <a:t> load and is required to meet the following specifications: </a:t>
            </a:r>
          </a:p>
          <a:p>
            <a:r>
              <a:rPr lang="en-US" dirty="0"/>
              <a:t>(a) No more than 5% of the signal strength is lost in the connection to the amplifier input; </a:t>
            </a:r>
          </a:p>
          <a:p>
            <a:r>
              <a:rPr lang="en-US" dirty="0"/>
              <a:t>(b) If the load resistance changes from the nominal value of 2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/>
              <a:t> to a low value of 1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/>
              <a:t>, the change in output voltage is limited to 5% of nominal value; and </a:t>
            </a:r>
          </a:p>
          <a:p>
            <a:r>
              <a:rPr lang="en-US" dirty="0"/>
              <a:t>(c) The nominal overall voltage gain is 10 V/V.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8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E6D3-2037-CF47-8CD9-5902EAD4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5 continued</a:t>
            </a:r>
          </a:p>
        </p:txBody>
      </p:sp>
      <p:pic>
        <p:nvPicPr>
          <p:cNvPr id="4" name="Content Placeholder 5" descr="A close up of a clock&#10;&#10;Description automatically generated">
            <a:extLst>
              <a:ext uri="{FF2B5EF4-FFF2-40B4-BE49-F238E27FC236}">
                <a16:creationId xmlns:a16="http://schemas.microsoft.com/office/drawing/2014/main" id="{506E95AF-017C-1E46-9B6D-645F1AE52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44" y="1690688"/>
            <a:ext cx="5321300" cy="21336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5FEC06-7490-804B-81B0-686CC240B8C2}"/>
                  </a:ext>
                </a:extLst>
              </p:cNvPr>
              <p:cNvSpPr/>
              <p:nvPr/>
            </p:nvSpPr>
            <p:spPr>
              <a:xfrm>
                <a:off x="1368944" y="3824288"/>
                <a:ext cx="162942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kΩ</a:t>
                </a:r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5FEC06-7490-804B-81B0-686CC240B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44" y="3824288"/>
                <a:ext cx="1629420" cy="391902"/>
              </a:xfrm>
              <a:prstGeom prst="rect">
                <a:avLst/>
              </a:prstGeom>
              <a:blipFill>
                <a:blip r:embed="rId3"/>
                <a:stretch>
                  <a:fillRect t="-3125" r="-23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5A2271-27DF-854F-8180-37E00C457843}"/>
                  </a:ext>
                </a:extLst>
              </p:cNvPr>
              <p:cNvSpPr/>
              <p:nvPr/>
            </p:nvSpPr>
            <p:spPr>
              <a:xfrm>
                <a:off x="1368944" y="4216190"/>
                <a:ext cx="12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kΩ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5A2271-27DF-854F-8180-37E00C457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44" y="4216190"/>
                <a:ext cx="1214243" cy="369332"/>
              </a:xfrm>
              <a:prstGeom prst="rect">
                <a:avLst/>
              </a:prstGeom>
              <a:blipFill>
                <a:blip r:embed="rId4"/>
                <a:stretch>
                  <a:fillRect t="-6667" r="-315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6577C-2759-0443-872F-64A19160221F}"/>
                  </a:ext>
                </a:extLst>
              </p:cNvPr>
              <p:cNvSpPr txBox="1"/>
              <p:nvPr/>
            </p:nvSpPr>
            <p:spPr>
              <a:xfrm>
                <a:off x="3639394" y="3870454"/>
                <a:ext cx="3543919" cy="5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6577C-2759-0443-872F-64A19160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394" y="3870454"/>
                <a:ext cx="3543919" cy="596958"/>
              </a:xfrm>
              <a:prstGeom prst="rect">
                <a:avLst/>
              </a:prstGeom>
              <a:blipFill>
                <a:blip r:embed="rId5"/>
                <a:stretch>
                  <a:fillRect t="-208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FACE05-ACB2-6F40-BB06-267AE6BB6549}"/>
                  </a:ext>
                </a:extLst>
              </p:cNvPr>
              <p:cNvSpPr/>
              <p:nvPr/>
            </p:nvSpPr>
            <p:spPr>
              <a:xfrm>
                <a:off x="7543433" y="3929446"/>
                <a:ext cx="1573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FACE05-ACB2-6F40-BB06-267AE6BB6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433" y="3929446"/>
                <a:ext cx="157331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BFFC43-B593-AF4A-A51C-4BC1B1D4009C}"/>
                  </a:ext>
                </a:extLst>
              </p:cNvPr>
              <p:cNvSpPr txBox="1"/>
              <p:nvPr/>
            </p:nvSpPr>
            <p:spPr>
              <a:xfrm>
                <a:off x="1368944" y="4851372"/>
                <a:ext cx="3708066" cy="5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0@2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BFFC43-B593-AF4A-A51C-4BC1B1D4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44" y="4851372"/>
                <a:ext cx="3708066" cy="596958"/>
              </a:xfrm>
              <a:prstGeom prst="rect">
                <a:avLst/>
              </a:prstGeom>
              <a:blipFill>
                <a:blip r:embed="rId7"/>
                <a:stretch>
                  <a:fillRect l="-685" r="-34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015047-E070-E34F-960A-A70026198852}"/>
                  </a:ext>
                </a:extLst>
              </p:cNvPr>
              <p:cNvSpPr txBox="1"/>
              <p:nvPr/>
            </p:nvSpPr>
            <p:spPr>
              <a:xfrm>
                <a:off x="1368944" y="5563893"/>
                <a:ext cx="3708066" cy="5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0@1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015047-E070-E34F-960A-A70026198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44" y="5563893"/>
                <a:ext cx="3708066" cy="596958"/>
              </a:xfrm>
              <a:prstGeom prst="rect">
                <a:avLst/>
              </a:prstGeom>
              <a:blipFill>
                <a:blip r:embed="rId8"/>
                <a:stretch>
                  <a:fillRect l="-685" r="-34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50C8C6-701F-F549-A2E2-1B028A33C444}"/>
                  </a:ext>
                </a:extLst>
              </p:cNvPr>
              <p:cNvSpPr/>
              <p:nvPr/>
            </p:nvSpPr>
            <p:spPr>
              <a:xfrm>
                <a:off x="6096000" y="5119458"/>
                <a:ext cx="1969514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𝑉𝑂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50C8C6-701F-F549-A2E2-1B028A33C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19458"/>
                <a:ext cx="1969514" cy="657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33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E6D3-2037-CF47-8CD9-5902EAD4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5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BFFC43-B593-AF4A-A51C-4BC1B1D4009C}"/>
                  </a:ext>
                </a:extLst>
              </p:cNvPr>
              <p:cNvSpPr txBox="1"/>
              <p:nvPr/>
            </p:nvSpPr>
            <p:spPr>
              <a:xfrm>
                <a:off x="970738" y="1798456"/>
                <a:ext cx="1852109" cy="1018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0@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0@2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BFFC43-B593-AF4A-A51C-4BC1B1D4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38" y="1798456"/>
                <a:ext cx="1852109" cy="1018549"/>
              </a:xfrm>
              <a:prstGeom prst="rect">
                <a:avLst/>
              </a:prstGeom>
              <a:blipFill>
                <a:blip r:embed="rId2"/>
                <a:stretch>
                  <a:fillRect l="-680" t="-1235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90730-2036-B747-A9B3-F999642C7EB5}"/>
                  </a:ext>
                </a:extLst>
              </p:cNvPr>
              <p:cNvSpPr/>
              <p:nvPr/>
            </p:nvSpPr>
            <p:spPr>
              <a:xfrm>
                <a:off x="3000751" y="2121910"/>
                <a:ext cx="2846292" cy="37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0@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0@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90730-2036-B747-A9B3-F999642C7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51" y="2121910"/>
                <a:ext cx="2846292" cy="371640"/>
              </a:xfrm>
              <a:prstGeom prst="rect">
                <a:avLst/>
              </a:prstGeom>
              <a:blipFill>
                <a:blip r:embed="rId3"/>
                <a:stretch>
                  <a:fillRect l="-1333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E79F42-D4C7-914F-9EF7-5785A81EA0CF}"/>
                  </a:ext>
                </a:extLst>
              </p:cNvPr>
              <p:cNvSpPr/>
              <p:nvPr/>
            </p:nvSpPr>
            <p:spPr>
              <a:xfrm>
                <a:off x="970738" y="3059668"/>
                <a:ext cx="138820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=111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E79F42-D4C7-914F-9EF7-5785A81E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38" y="3059668"/>
                <a:ext cx="1388201" cy="36933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B495DE-2824-B744-BFFF-CBBE5028611E}"/>
                  </a:ext>
                </a:extLst>
              </p:cNvPr>
              <p:cNvSpPr txBox="1"/>
              <p:nvPr/>
            </p:nvSpPr>
            <p:spPr>
              <a:xfrm>
                <a:off x="970738" y="3764382"/>
                <a:ext cx="4648004" cy="5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B495DE-2824-B744-BFFF-CBBE50286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38" y="3764382"/>
                <a:ext cx="4648004" cy="596958"/>
              </a:xfrm>
              <a:prstGeom prst="rect">
                <a:avLst/>
              </a:prstGeom>
              <a:blipFill>
                <a:blip r:embed="rId5"/>
                <a:stretch>
                  <a:fillRect l="-545" r="-54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5AB692-5B45-8447-B2C6-5D942BB8CC31}"/>
                  </a:ext>
                </a:extLst>
              </p:cNvPr>
              <p:cNvSpPr/>
              <p:nvPr/>
            </p:nvSpPr>
            <p:spPr>
              <a:xfrm>
                <a:off x="970738" y="4521367"/>
                <a:ext cx="1809150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=11.7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5AB692-5B45-8447-B2C6-5D942BB8C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38" y="4521367"/>
                <a:ext cx="1809150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06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AFFD-BE06-A64E-A8B5-5CD9B9E6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5AA4-908F-CF47-A532-1F407790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configurations of transistor amplifiers and characterizing these amplifiers</a:t>
            </a:r>
          </a:p>
          <a:p>
            <a:pPr lvl="1"/>
            <a:r>
              <a:rPr lang="en-US" dirty="0"/>
              <a:t>Common source/emitter</a:t>
            </a:r>
          </a:p>
          <a:p>
            <a:pPr lvl="1"/>
            <a:r>
              <a:rPr lang="en-US" dirty="0"/>
              <a:t>Common gate/base</a:t>
            </a:r>
          </a:p>
          <a:p>
            <a:pPr lvl="1"/>
            <a:r>
              <a:rPr lang="en-US" dirty="0"/>
              <a:t>Common drain/collector</a:t>
            </a:r>
          </a:p>
          <a:p>
            <a:r>
              <a:rPr lang="en-US" dirty="0"/>
              <a:t>4 example problems + 1 optional example problem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1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915C-9473-624D-8FFF-86CDD135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configurations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34415-95B6-3541-BED9-0931A9AA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67" y="1440974"/>
            <a:ext cx="7364066" cy="51206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A30D86-6432-5443-9292-9FEBF231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9BB0-8750-FA4F-9CA4-72ACCAD0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transistor amplifiers</a:t>
            </a:r>
          </a:p>
        </p:txBody>
      </p:sp>
      <p:pic>
        <p:nvPicPr>
          <p:cNvPr id="6" name="Content Placeholder 5" descr="A close up of a clock&#10;&#10;Description automatically generated">
            <a:extLst>
              <a:ext uri="{FF2B5EF4-FFF2-40B4-BE49-F238E27FC236}">
                <a16:creationId xmlns:a16="http://schemas.microsoft.com/office/drawing/2014/main" id="{6A28D0BE-24AB-DD40-814B-784812BE0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62200"/>
            <a:ext cx="5321300" cy="2133600"/>
          </a:xfrm>
        </p:spPr>
      </p:pic>
      <p:pic>
        <p:nvPicPr>
          <p:cNvPr id="4" name="Content Placeholder 5" descr="A close up of a clock&#10;&#10;Description automatically generated">
            <a:extLst>
              <a:ext uri="{FF2B5EF4-FFF2-40B4-BE49-F238E27FC236}">
                <a16:creationId xmlns:a16="http://schemas.microsoft.com/office/drawing/2014/main" id="{46815200-1E1A-3345-9399-F38C6D3D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200"/>
            <a:ext cx="4584700" cy="2082800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3EB6591C-C559-C949-81DB-7435D0FB3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712" y="4874636"/>
            <a:ext cx="939800" cy="55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002226-E719-3E43-AC9A-53BCB45D8EF3}"/>
              </a:ext>
            </a:extLst>
          </p:cNvPr>
          <p:cNvSpPr txBox="1"/>
          <p:nvPr/>
        </p:nvSpPr>
        <p:spPr>
          <a:xfrm>
            <a:off x="838200" y="4751508"/>
            <a:ext cx="501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Unilateral amplifier: input resistance is independent of load resistance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DCFD193B-8D3F-794D-BC74-75D53A213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252" y="4874636"/>
            <a:ext cx="1498600" cy="596900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40AC3474-AAA4-6540-9284-D560870C9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112" y="4876130"/>
            <a:ext cx="939800" cy="5461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52FD0EE-FC6A-9445-AE4B-9F7D7A699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852" y="5850372"/>
            <a:ext cx="2171700" cy="736600"/>
          </a:xfrm>
          <a:prstGeom prst="rect">
            <a:avLst/>
          </a:prstGeom>
        </p:spPr>
      </p:pic>
      <p:pic>
        <p:nvPicPr>
          <p:cNvPr id="17" name="Picture 16" descr="A close up of a clock&#10;&#10;Description automatically generated">
            <a:extLst>
              <a:ext uri="{FF2B5EF4-FFF2-40B4-BE49-F238E27FC236}">
                <a16:creationId xmlns:a16="http://schemas.microsoft.com/office/drawing/2014/main" id="{E7427CA3-8F14-C04D-B3A8-1EA53B4CD1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7502" y="5907855"/>
            <a:ext cx="1028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FB6C-A3B1-7349-BC05-8365397E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models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B07E91E3-CEA2-7E4E-AFD5-C92325E3E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7994"/>
            <a:ext cx="5564191" cy="315104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27B72-D1E7-E541-AACD-EB19D03065C6}"/>
                  </a:ext>
                </a:extLst>
              </p:cNvPr>
              <p:cNvSpPr txBox="1"/>
              <p:nvPr/>
            </p:nvSpPr>
            <p:spPr>
              <a:xfrm>
                <a:off x="838200" y="1420995"/>
                <a:ext cx="955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𝑀𝑂𝑆𝐹𝐸𝑇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27B72-D1E7-E541-AACD-EB19D0306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0995"/>
                <a:ext cx="955646" cy="276999"/>
              </a:xfrm>
              <a:prstGeom prst="rect">
                <a:avLst/>
              </a:prstGeom>
              <a:blipFill>
                <a:blip r:embed="rId3"/>
                <a:stretch>
                  <a:fillRect l="-5263" r="-39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8FFFC07-F161-F94C-9E8D-FFDA0BEAA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"/>
          <a:stretch/>
        </p:blipFill>
        <p:spPr>
          <a:xfrm>
            <a:off x="7016795" y="735107"/>
            <a:ext cx="4339461" cy="4754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BE87BD-2C27-424A-BDA0-BE90911C1933}"/>
                  </a:ext>
                </a:extLst>
              </p:cNvPr>
              <p:cNvSpPr txBox="1"/>
              <p:nvPr/>
            </p:nvSpPr>
            <p:spPr>
              <a:xfrm>
                <a:off x="7085080" y="410801"/>
                <a:ext cx="436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𝐵𝐽𝑇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BE87BD-2C27-424A-BDA0-BE90911C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80" y="410801"/>
                <a:ext cx="436273" cy="276999"/>
              </a:xfrm>
              <a:prstGeom prst="rect">
                <a:avLst/>
              </a:prstGeom>
              <a:blipFill>
                <a:blip r:embed="rId5"/>
                <a:stretch>
                  <a:fillRect l="-14286" r="-1428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B4F16A5-ED80-B54B-BA4F-F6B3C1DD6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433" y="5577955"/>
            <a:ext cx="1562100" cy="723900"/>
          </a:xfrm>
          <a:prstGeom prst="rect">
            <a:avLst/>
          </a:prstGeom>
        </p:spPr>
      </p:pic>
      <p:pic>
        <p:nvPicPr>
          <p:cNvPr id="10" name="Picture 9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8AC08AC1-CEBA-8C41-86E8-F4BE776C2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122" y="5762105"/>
            <a:ext cx="1358900" cy="35560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64B6F428-10CF-3442-9871-26DF552B12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8204" y="6275550"/>
            <a:ext cx="1727200" cy="533400"/>
          </a:xfrm>
          <a:prstGeom prst="rect">
            <a:avLst/>
          </a:prstGeom>
        </p:spPr>
      </p:pic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E942D97-5D33-5147-B71E-7873962FA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2332" y="5310108"/>
            <a:ext cx="863600" cy="40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18182-E880-A749-8B93-BDB91D8D2BDC}"/>
                  </a:ext>
                </a:extLst>
              </p:cNvPr>
              <p:cNvSpPr txBox="1"/>
              <p:nvPr/>
            </p:nvSpPr>
            <p:spPr>
              <a:xfrm>
                <a:off x="2412742" y="5310108"/>
                <a:ext cx="3272627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Small signal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≪2(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18182-E880-A749-8B93-BDB91D8D2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2" y="5310108"/>
                <a:ext cx="3272627" cy="325282"/>
              </a:xfrm>
              <a:prstGeom prst="rect">
                <a:avLst/>
              </a:prstGeom>
              <a:blipFill>
                <a:blip r:embed="rId10"/>
                <a:stretch>
                  <a:fillRect l="-3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73C91A73-E921-544A-9B79-86D70000DE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4529" y="5693177"/>
            <a:ext cx="1536700" cy="72390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6A174F30-7E8C-594B-8132-D1006852C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43004" y="5715753"/>
            <a:ext cx="622300" cy="5969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B341BC0-56DC-1F4D-9D4C-57F4533E8B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4529" y="6357350"/>
            <a:ext cx="1689100" cy="508000"/>
          </a:xfrm>
          <a:prstGeom prst="rect">
            <a:avLst/>
          </a:prstGeom>
        </p:spPr>
      </p:pic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EBE89D9A-11FA-6C46-9F70-88D29722AA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2326" y="5703053"/>
            <a:ext cx="800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0E4-F8FB-5E4C-8EA1-FABD09C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common-source/emitter amplifiers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38A5-452E-8242-AB18-914BFC93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the CS amplifier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D81E44A-FAD3-D34B-A091-A990B48C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8075"/>
            <a:ext cx="5354627" cy="41148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D58510-7EE2-7C4A-9481-223F1B4B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98" y="2587625"/>
            <a:ext cx="1409700" cy="12319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1C7029-CF17-A04D-8FD3-E73276FC8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216" y="2727325"/>
            <a:ext cx="18288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8050F5-6369-1743-91D0-B9C99C9FA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415" y="4029075"/>
            <a:ext cx="6237798" cy="27432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BA7F24-3837-AB45-AD9A-010E93048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289" y="4439957"/>
            <a:ext cx="1752600" cy="3810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E6AA01-B77E-7A4F-A28C-D2E76DFB8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827" y="5032375"/>
            <a:ext cx="2209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061E-5B8D-6340-866E-71745D21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common-source/emitter amplifiers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E144-17F2-AE4D-81FD-6E5547A4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the CE amplifier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A6B96E1-DF9E-3C42-8B8E-7C791481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100"/>
            <a:ext cx="5931244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58E2-A56A-EF43-B038-962A9AB6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91238"/>
            <a:ext cx="5913783" cy="45720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9D31B7D-0505-5145-B445-BF23608E0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04" y="2299305"/>
            <a:ext cx="736600" cy="3556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A4EE8B-04EE-1241-A430-C4370C081A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874"/>
          <a:stretch/>
        </p:blipFill>
        <p:spPr>
          <a:xfrm>
            <a:off x="7262904" y="2225488"/>
            <a:ext cx="1790700" cy="120351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550C91-2F8B-E840-B0CD-E7883AFC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209"/>
          <a:stretch/>
        </p:blipFill>
        <p:spPr>
          <a:xfrm>
            <a:off x="9116760" y="2304534"/>
            <a:ext cx="1790700" cy="1087904"/>
          </a:xfrm>
          <a:prstGeom prst="rect">
            <a:avLst/>
          </a:prstGeom>
        </p:spPr>
      </p:pic>
      <p:pic>
        <p:nvPicPr>
          <p:cNvPr id="14" name="Picture 13" descr="A picture containing knife&#10;&#10;Description automatically generated">
            <a:extLst>
              <a:ext uri="{FF2B5EF4-FFF2-40B4-BE49-F238E27FC236}">
                <a16:creationId xmlns:a16="http://schemas.microsoft.com/office/drawing/2014/main" id="{93D861B5-5087-794F-A8AC-0B9D271394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120" b="49324"/>
          <a:stretch/>
        </p:blipFill>
        <p:spPr>
          <a:xfrm>
            <a:off x="6464300" y="4069624"/>
            <a:ext cx="3898900" cy="399018"/>
          </a:xfrm>
          <a:prstGeom prst="rect">
            <a:avLst/>
          </a:prstGeom>
        </p:spPr>
      </p:pic>
      <p:pic>
        <p:nvPicPr>
          <p:cNvPr id="16" name="Picture 15" descr="A close up of a clock&#10;&#10;Description automatically generated">
            <a:extLst>
              <a:ext uri="{FF2B5EF4-FFF2-40B4-BE49-F238E27FC236}">
                <a16:creationId xmlns:a16="http://schemas.microsoft.com/office/drawing/2014/main" id="{C860C78E-16E3-8E42-9229-2A98710D9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154" y="5068521"/>
            <a:ext cx="2362200" cy="584200"/>
          </a:xfrm>
          <a:prstGeom prst="rect">
            <a:avLst/>
          </a:prstGeom>
        </p:spPr>
      </p:pic>
      <p:pic>
        <p:nvPicPr>
          <p:cNvPr id="17" name="Picture 16" descr="A picture containing knife&#10;&#10;Description automatically generated">
            <a:extLst>
              <a:ext uri="{FF2B5EF4-FFF2-40B4-BE49-F238E27FC236}">
                <a16:creationId xmlns:a16="http://schemas.microsoft.com/office/drawing/2014/main" id="{F5D88201-27F9-FC4A-876E-6A008C5E07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75" t="60866"/>
          <a:stretch/>
        </p:blipFill>
        <p:spPr>
          <a:xfrm>
            <a:off x="6977154" y="4603369"/>
            <a:ext cx="1790700" cy="308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F4F85-71E4-B246-8D51-4B317DBE9B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6326" y="2620774"/>
            <a:ext cx="635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06E2-4293-E947-961E-1AC5E9C8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common-source/emitter amplifiers with a source/emitter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3F13-9D84-D74E-9724-1CBB45CC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the CS amplifier with a source resistance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EB9B779-B16E-FB49-AE23-8F67AF1E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06" y="2195195"/>
            <a:ext cx="4674129" cy="429768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50A198B-BF2E-F241-94EF-450350C0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63" y="2340232"/>
            <a:ext cx="2527300" cy="7112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530E521-9AD5-884C-8E5E-87E22E025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0" y="3104742"/>
            <a:ext cx="1054100" cy="419100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81C52181-7BBA-AD4A-AA3D-4EDB75079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885" y="3082619"/>
            <a:ext cx="2692400" cy="609600"/>
          </a:xfrm>
          <a:prstGeom prst="rect">
            <a:avLst/>
          </a:prstGeom>
        </p:spPr>
      </p:pic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D7C71BD0-243D-1D49-876E-70E33AF42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7535" y="3051432"/>
            <a:ext cx="1676400" cy="63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E87DD-D420-8D41-9199-2666C945A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0706" y="3960979"/>
            <a:ext cx="5473700" cy="241300"/>
          </a:xfrm>
          <a:prstGeom prst="rect">
            <a:avLst/>
          </a:prstGeom>
        </p:spPr>
      </p:pic>
      <p:pic>
        <p:nvPicPr>
          <p:cNvPr id="17" name="Picture 16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DC8A9837-453F-1E4A-92D0-DED793E6A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3363" y="4321912"/>
            <a:ext cx="800100" cy="3429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4E0C767-324C-8D4F-BD61-7FBD23B604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3363" y="4794620"/>
            <a:ext cx="1803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A130-0A0D-A74F-AA8D-340653C9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common-source/emitter amplifiers with a source/emitter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F9EB-1582-424F-B207-3B3B74C3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the CE amplifier with a source resistance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6987D4B-5950-174A-A643-F44DC203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6416"/>
            <a:ext cx="4218250" cy="448056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BA7D599-963A-5845-B314-402F02F8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756" y="2424206"/>
            <a:ext cx="1993900" cy="43180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98BC253F-972B-F74B-A461-690B28996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328" y="2213535"/>
            <a:ext cx="3606800" cy="1130300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2805237F-468D-394C-8B2C-A68EB03E9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18" y="3118761"/>
            <a:ext cx="1536700" cy="6096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225A7-7EEF-7444-B0D3-CFEFC0744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756" y="3706299"/>
            <a:ext cx="6477000" cy="21082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C6B8A30-57CA-7344-A050-874DB653A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7706" y="5770563"/>
            <a:ext cx="2794000" cy="812800"/>
          </a:xfrm>
          <a:prstGeom prst="rect">
            <a:avLst/>
          </a:prstGeom>
        </p:spPr>
      </p:pic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1880788-1DD8-2845-94A0-0EEDC175DD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9903" y="3118761"/>
            <a:ext cx="1333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15961</TotalTime>
  <Words>861</Words>
  <Application>Microsoft Macintosh PowerPoint</Application>
  <PresentationFormat>Widescreen</PresentationFormat>
  <Paragraphs>115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ENEE 303 Recitation 09</vt:lpstr>
      <vt:lpstr>Week Notes</vt:lpstr>
      <vt:lpstr>Basic configurations</vt:lpstr>
      <vt:lpstr>Characterizing transistor amplifiers</vt:lpstr>
      <vt:lpstr>Small signal models</vt:lpstr>
      <vt:lpstr>The common-source/emitter amplifiers</vt:lpstr>
      <vt:lpstr>The common-source/emitter amplifiers</vt:lpstr>
      <vt:lpstr>The common-source/emitter amplifiers with a source/emitter resistance</vt:lpstr>
      <vt:lpstr>The common-source/emitter amplifiers with a source/emitter resistance</vt:lpstr>
      <vt:lpstr>Example problem 1</vt:lpstr>
      <vt:lpstr>Example Problem 2</vt:lpstr>
      <vt:lpstr>Example problem 3</vt:lpstr>
      <vt:lpstr>Example problem 3 continued</vt:lpstr>
      <vt:lpstr>Example problem 4</vt:lpstr>
      <vt:lpstr>Example problem 4 continued</vt:lpstr>
      <vt:lpstr>Example problem 4 continued</vt:lpstr>
      <vt:lpstr>Example problem 5 (optional)</vt:lpstr>
      <vt:lpstr>Example problem 5 continued</vt:lpstr>
      <vt:lpstr>Example problem 5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Chang-Mu</dc:creator>
  <cp:lastModifiedBy>Chang-Mu</cp:lastModifiedBy>
  <cp:revision>266</cp:revision>
  <cp:lastPrinted>2020-02-28T14:20:55Z</cp:lastPrinted>
  <dcterms:created xsi:type="dcterms:W3CDTF">2020-01-27T14:33:33Z</dcterms:created>
  <dcterms:modified xsi:type="dcterms:W3CDTF">2020-04-10T14:44:33Z</dcterms:modified>
</cp:coreProperties>
</file>