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4"/>
  </p:sldMasterIdLst>
  <p:notesMasterIdLst>
    <p:notesMasterId r:id="rId32"/>
  </p:notesMasterIdLst>
  <p:handoutMasterIdLst>
    <p:handoutMasterId r:id="rId33"/>
  </p:handoutMasterIdLst>
  <p:sldIdLst>
    <p:sldId id="445" r:id="rId5"/>
    <p:sldId id="446" r:id="rId6"/>
    <p:sldId id="447" r:id="rId7"/>
    <p:sldId id="448" r:id="rId8"/>
    <p:sldId id="454" r:id="rId9"/>
    <p:sldId id="450" r:id="rId10"/>
    <p:sldId id="451" r:id="rId11"/>
    <p:sldId id="455" r:id="rId12"/>
    <p:sldId id="452" r:id="rId13"/>
    <p:sldId id="457" r:id="rId14"/>
    <p:sldId id="458" r:id="rId15"/>
    <p:sldId id="462" r:id="rId16"/>
    <p:sldId id="460" r:id="rId17"/>
    <p:sldId id="463" r:id="rId18"/>
    <p:sldId id="464" r:id="rId19"/>
    <p:sldId id="465" r:id="rId20"/>
    <p:sldId id="467" r:id="rId21"/>
    <p:sldId id="470" r:id="rId22"/>
    <p:sldId id="469" r:id="rId23"/>
    <p:sldId id="468" r:id="rId24"/>
    <p:sldId id="475" r:id="rId25"/>
    <p:sldId id="474" r:id="rId26"/>
    <p:sldId id="476" r:id="rId27"/>
    <p:sldId id="477" r:id="rId28"/>
    <p:sldId id="478" r:id="rId29"/>
    <p:sldId id="471" r:id="rId30"/>
    <p:sldId id="47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habria, Anmol" initials="CA" lastIdx="2" clrIdx="0">
    <p:extLst>
      <p:ext uri="{19B8F6BF-5375-455C-9EA6-DF929625EA0E}">
        <p15:presenceInfo xmlns:p15="http://schemas.microsoft.com/office/powerpoint/2012/main" userId="S::anmol_chhabria@homedepot.com::144edf22-56f3-4725-a427-5b2a6c0da5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9300"/>
    <a:srgbClr val="7AA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2800D2-5E03-46C4-B216-2CB648A49944}">
  <a:tblStyle styleId="{9B2800D2-5E03-46C4-B216-2CB648A4994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6F6F6"/>
          </a:solidFill>
        </a:fill>
      </a:tcStyle>
    </a:wholeTbl>
    <a:band1H>
      <a:tcStyle>
        <a:tcBdr/>
        <a:fill>
          <a:solidFill>
            <a:srgbClr val="EEEEEE"/>
          </a:solidFill>
        </a:fill>
      </a:tcStyle>
    </a:band1H>
    <a:band1V>
      <a:tcStyle>
        <a:tcBdr/>
        <a:fill>
          <a:solidFill>
            <a:srgbClr val="EEEEEE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4109AD41-EAC1-437B-B4E6-9928DCAF1087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4"/>
    <p:restoredTop sz="92436"/>
  </p:normalViewPr>
  <p:slideViewPr>
    <p:cSldViewPr snapToGrid="0">
      <p:cViewPr varScale="1">
        <p:scale>
          <a:sx n="127" d="100"/>
          <a:sy n="127" d="100"/>
        </p:scale>
        <p:origin x="200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682198-CA5D-8B42-BCDA-E31A84B39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0AB4C-4B74-C247-84AF-4754AC2C87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E2EC2-A230-C749-8EAE-882F74F8709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BABB1-91C8-2243-B0CB-30FAE690A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64DF6-F1FB-5647-A302-BDB25240E6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65F3D-2E76-2944-AF53-1DABB5F1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49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56441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6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Option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8807200" y="4813100"/>
            <a:ext cx="0" cy="46380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09000"/>
            <a:ext cx="9204000" cy="57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03543" y="247021"/>
            <a:ext cx="50268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100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None/>
              <a:defRPr sz="1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None/>
              <a:defRPr sz="1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None/>
              <a:defRPr sz="1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None/>
              <a:defRPr sz="1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None/>
              <a:defRPr sz="1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None/>
              <a:defRPr sz="1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None/>
              <a:defRPr sz="1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None/>
              <a:defRPr sz="15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96225" y="367850"/>
            <a:ext cx="5993700" cy="4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6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289000" y="911200"/>
            <a:ext cx="592200" cy="0"/>
          </a:xfrm>
          <a:prstGeom prst="straightConnector1">
            <a:avLst/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" name="Shape 59"/>
          <p:cNvSpPr txBox="1">
            <a:spLocks noGrp="1"/>
          </p:cNvSpPr>
          <p:nvPr>
            <p:ph type="title" idx="2"/>
          </p:nvPr>
        </p:nvSpPr>
        <p:spPr>
          <a:xfrm>
            <a:off x="203543" y="990746"/>
            <a:ext cx="50268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buNone/>
              <a:defRPr sz="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buNone/>
              <a:defRPr sz="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buNone/>
              <a:defRPr sz="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buNone/>
              <a:defRPr sz="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buNone/>
              <a:defRPr sz="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buNone/>
              <a:defRPr sz="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buNone/>
              <a:defRPr sz="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buNone/>
              <a:defRPr sz="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pic>
        <p:nvPicPr>
          <p:cNvPr id="9" name="Picture 2" descr="http://northdallasgazette.com/wordpress/wp-content/uploads/2013/02/HomeDepot.jpg">
            <a:extLst>
              <a:ext uri="{FF2B5EF4-FFF2-40B4-BE49-F238E27FC236}">
                <a16:creationId xmlns:a16="http://schemas.microsoft.com/office/drawing/2014/main" id="{DB536381-CE25-A747-85B4-56B2EBDBBC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24" y="4813100"/>
            <a:ext cx="260702" cy="26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northdallasgazette.com/wordpress/wp-content/uploads/2013/02/HomeDepot.jpg">
            <a:extLst>
              <a:ext uri="{FF2B5EF4-FFF2-40B4-BE49-F238E27FC236}">
                <a16:creationId xmlns:a16="http://schemas.microsoft.com/office/drawing/2014/main" id="{84F386B2-CE8B-3943-ACCD-86AB9C0BE4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7200" y="4823705"/>
            <a:ext cx="260702" cy="26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ey Statement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81309" y="242951"/>
            <a:ext cx="6903600" cy="4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400" b="1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2792" y="4823705"/>
            <a:ext cx="406500" cy="265800"/>
          </a:xfrm>
          <a:prstGeom prst="rect">
            <a:avLst/>
          </a:prstGeom>
          <a:noFill/>
          <a:ln>
            <a:noFill/>
          </a:ln>
        </p:spPr>
        <p:txBody>
          <a:bodyPr lIns="91450" tIns="91450" rIns="91450" bIns="9145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fld id="{00000000-1234-1234-1234-123412341234}" type="slidenum">
              <a:rPr lang="en" sz="80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  <a:sym typeface="Roboto Condensed"/>
              </a:rPr>
              <a:t>‹#›</a:t>
            </a:fld>
            <a:endParaRPr lang="en" sz="80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  <a:sym typeface="Roboto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44799-688F-5348-9634-672D6A8A8B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5259" y="4734724"/>
            <a:ext cx="858741" cy="4381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ED: Content / Plai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49"/>
          <p:cNvPicPr preferRelativeResize="0"/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30545">
            <a:off x="-734091" y="-598439"/>
            <a:ext cx="10940232" cy="615381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-10575" y="4547300"/>
            <a:ext cx="406500" cy="265800"/>
          </a:xfrm>
          <a:prstGeom prst="rect">
            <a:avLst/>
          </a:prstGeom>
          <a:noFill/>
          <a:ln>
            <a:noFill/>
          </a:ln>
        </p:spPr>
        <p:txBody>
          <a:bodyPr lIns="91450" tIns="91450" rIns="91450" bIns="9145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fld id="{00000000-1234-1234-1234-123412341234}" type="slidenum">
              <a:rPr lang="en" sz="80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Roboto Condensed"/>
              </a:rPr>
              <a:t>‹#›</a:t>
            </a:fld>
            <a:endParaRPr lang="en" sz="800">
              <a:solidFill>
                <a:schemeClr val="accent4"/>
              </a:solidFill>
              <a:latin typeface="Arial" charset="0"/>
              <a:ea typeface="Arial" charset="0"/>
              <a:cs typeface="Arial" charset="0"/>
              <a:sym typeface="Roboto Condensed"/>
            </a:endParaRPr>
          </a:p>
        </p:txBody>
      </p:sp>
      <p:pic>
        <p:nvPicPr>
          <p:cNvPr id="6" name="Picture 2" descr="http://northdallasgazette.com/wordpress/wp-content/uploads/2013/02/HomeDepot.jpg">
            <a:extLst>
              <a:ext uri="{FF2B5EF4-FFF2-40B4-BE49-F238E27FC236}">
                <a16:creationId xmlns:a16="http://schemas.microsoft.com/office/drawing/2014/main" id="{CEF49496-C353-1B43-BF34-8131BBA098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24" y="4813100"/>
            <a:ext cx="260702" cy="26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tx1"/>
                </a:solidFill>
              </a:rPr>
              <a:t>‹#›</a:t>
            </a:fld>
            <a:endParaRPr lang="en" sz="1300">
              <a:solidFill>
                <a:schemeClr val="tx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8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products/calculato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Alibaba logo and symbol, meaning, history, PNG">
            <a:extLst>
              <a:ext uri="{FF2B5EF4-FFF2-40B4-BE49-F238E27FC236}">
                <a16:creationId xmlns:a16="http://schemas.microsoft.com/office/drawing/2014/main" id="{98A239B7-21FD-3E4F-A1FA-05EE03E75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2" b="20762"/>
          <a:stretch/>
        </p:blipFill>
        <p:spPr bwMode="auto">
          <a:xfrm>
            <a:off x="9807424" y="6472307"/>
            <a:ext cx="483537" cy="14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71E5EE-B9CF-3C44-8342-A36DC01C5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200" y="2107949"/>
            <a:ext cx="6903600" cy="856631"/>
          </a:xfrm>
        </p:spPr>
        <p:txBody>
          <a:bodyPr/>
          <a:lstStyle/>
          <a:p>
            <a:pPr algn="ctr"/>
            <a:r>
              <a:rPr lang="en-US" dirty="0"/>
              <a:t>Accelerating Data Science Workflows using NVIDIA RAPIDS</a:t>
            </a:r>
          </a:p>
        </p:txBody>
      </p:sp>
    </p:spTree>
    <p:extLst>
      <p:ext uri="{BB962C8B-B14F-4D97-AF65-F5344CB8AC3E}">
        <p14:creationId xmlns:p14="http://schemas.microsoft.com/office/powerpoint/2010/main" val="112680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54278F-F4C2-3C4D-BAF0-13733B61E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D3A4809-AFCE-2147-9360-BE5501D1B717}"/>
              </a:ext>
            </a:extLst>
          </p:cNvPr>
          <p:cNvSpPr txBox="1">
            <a:spLocks/>
          </p:cNvSpPr>
          <p:nvPr/>
        </p:nvSpPr>
        <p:spPr>
          <a:xfrm>
            <a:off x="281309" y="876300"/>
            <a:ext cx="4290691" cy="343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Pandas Average </a:t>
            </a:r>
            <a:r>
              <a:rPr lang="en-US" sz="1800" dirty="0" err="1"/>
              <a:t>GroupBy</a:t>
            </a:r>
            <a:r>
              <a:rPr lang="en-US" sz="1800" dirty="0"/>
              <a:t> Time – 25.14 seconds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cuDF</a:t>
            </a:r>
            <a:r>
              <a:rPr lang="en-US" sz="1800" dirty="0"/>
              <a:t> Average </a:t>
            </a:r>
            <a:r>
              <a:rPr lang="en-US" sz="1800" dirty="0" err="1"/>
              <a:t>GroupBy</a:t>
            </a:r>
            <a:r>
              <a:rPr lang="en-US" sz="1800" dirty="0"/>
              <a:t> Time </a:t>
            </a:r>
          </a:p>
          <a:p>
            <a:r>
              <a:rPr lang="en-US" sz="1800" dirty="0"/>
              <a:t>     – 0.52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100" dirty="0"/>
              <a:t>Note: Ran the same operation 15 times and obtained mean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829DA-44E9-2548-BC56-7A7D4B60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76300"/>
            <a:ext cx="4572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54278F-F4C2-3C4D-BAF0-13733B61E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D3A4809-AFCE-2147-9360-BE5501D1B717}"/>
              </a:ext>
            </a:extLst>
          </p:cNvPr>
          <p:cNvSpPr txBox="1">
            <a:spLocks/>
          </p:cNvSpPr>
          <p:nvPr/>
        </p:nvSpPr>
        <p:spPr>
          <a:xfrm>
            <a:off x="281309" y="876300"/>
            <a:ext cx="4290691" cy="343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Pandas Average Sorting Time – 11.23 seconds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cuDF</a:t>
            </a:r>
            <a:r>
              <a:rPr lang="en-US" sz="1800" dirty="0"/>
              <a:t> Average Sorting Time </a:t>
            </a:r>
          </a:p>
          <a:p>
            <a:r>
              <a:rPr lang="en-US" sz="1800" dirty="0"/>
              <a:t>     – 0.55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100" dirty="0"/>
              <a:t>Note: Ran the same operation 15 times and obtained mean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CB171-BFA8-B342-A209-03750D90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06751"/>
            <a:ext cx="4572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5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C955DB-1F52-584F-93A0-FFC53B8C8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 and Installation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277C7928-CC19-D440-88F7-C588ABC614F4}"/>
              </a:ext>
            </a:extLst>
          </p:cNvPr>
          <p:cNvSpPr txBox="1">
            <a:spLocks/>
          </p:cNvSpPr>
          <p:nvPr/>
        </p:nvSpPr>
        <p:spPr>
          <a:xfrm>
            <a:off x="281309" y="873332"/>
            <a:ext cx="8686046" cy="3919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Installation with the help of </a:t>
            </a:r>
            <a:r>
              <a:rPr lang="en-US" sz="1800" dirty="0" err="1"/>
              <a:t>conda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Pandas like API</a:t>
            </a:r>
          </a:p>
          <a:p>
            <a:endParaRPr lang="en-US" sz="1800" dirty="0"/>
          </a:p>
          <a:p>
            <a:r>
              <a:rPr lang="en-US" sz="1400" dirty="0"/>
              <a:t>import </a:t>
            </a:r>
            <a:r>
              <a:rPr lang="en-US" sz="1400" dirty="0" err="1"/>
              <a:t>cudf</a:t>
            </a:r>
            <a:endParaRPr lang="en-US" sz="1400" dirty="0"/>
          </a:p>
          <a:p>
            <a:r>
              <a:rPr lang="en-US" sz="1400" dirty="0"/>
              <a:t>df = </a:t>
            </a:r>
            <a:r>
              <a:rPr lang="en-US" sz="1400" dirty="0" err="1"/>
              <a:t>cudf.read_csv</a:t>
            </a:r>
            <a:r>
              <a:rPr lang="en-US" sz="1400" dirty="0"/>
              <a:t>(path)</a:t>
            </a:r>
          </a:p>
          <a:p>
            <a:r>
              <a:rPr lang="en-US" sz="1400" dirty="0" err="1"/>
              <a:t>df.head</a:t>
            </a:r>
            <a:r>
              <a:rPr lang="en-US" sz="1400" dirty="0"/>
              <a:t>(2)</a:t>
            </a:r>
          </a:p>
          <a:p>
            <a:r>
              <a:rPr lang="en-US" sz="1400" dirty="0" err="1"/>
              <a:t>df.sort_values</a:t>
            </a:r>
            <a:r>
              <a:rPr lang="en-US" sz="1400" dirty="0"/>
              <a:t>(by=[‘col’])</a:t>
            </a:r>
          </a:p>
          <a:p>
            <a:r>
              <a:rPr lang="en-US" sz="1400" dirty="0" err="1"/>
              <a:t>df.groupby</a:t>
            </a:r>
            <a:r>
              <a:rPr lang="en-US" sz="1400" dirty="0"/>
              <a:t>(‘col’)</a:t>
            </a:r>
          </a:p>
          <a:p>
            <a:r>
              <a:rPr lang="en-US" sz="1400" dirty="0" err="1"/>
              <a:t>df.to_csv</a:t>
            </a:r>
            <a:r>
              <a:rPr lang="en-US" sz="1400" dirty="0"/>
              <a:t>(path)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272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C955DB-1F52-584F-93A0-FFC53B8C8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087E-799D-3D45-A1E6-1F50BCC1E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07803"/>
              </p:ext>
            </p:extLst>
          </p:nvPr>
        </p:nvGraphicFramePr>
        <p:xfrm>
          <a:off x="1163934" y="994786"/>
          <a:ext cx="6816132" cy="364145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08066">
                  <a:extLst>
                    <a:ext uri="{9D8B030D-6E8A-4147-A177-3AD203B41FA5}">
                      <a16:colId xmlns:a16="http://schemas.microsoft.com/office/drawing/2014/main" val="4069189590"/>
                    </a:ext>
                  </a:extLst>
                </a:gridCol>
                <a:gridCol w="3408066">
                  <a:extLst>
                    <a:ext uri="{9D8B030D-6E8A-4147-A177-3AD203B41FA5}">
                      <a16:colId xmlns:a16="http://schemas.microsoft.com/office/drawing/2014/main" val="1698382640"/>
                    </a:ext>
                  </a:extLst>
                </a:gridCol>
              </a:tblGrid>
              <a:tr h="693359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27954"/>
                  </a:ext>
                </a:extLst>
              </a:tr>
              <a:tr h="753536">
                <a:tc>
                  <a:txBody>
                    <a:bodyPr/>
                    <a:lstStyle/>
                    <a:p>
                      <a:r>
                        <a:rPr lang="en-US" dirty="0"/>
                        <a:t>Pandas like syntax so not a very steep learning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Installing NVIDIA Drivers can get complicated but can be avoided now with AI Platform Notebooks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30595"/>
                  </a:ext>
                </a:extLst>
              </a:tr>
              <a:tr h="693359">
                <a:tc>
                  <a:txBody>
                    <a:bodyPr/>
                    <a:lstStyle/>
                    <a:p>
                      <a:r>
                        <a:rPr lang="en-US" dirty="0"/>
                        <a:t>Time saved up in individual functions adds up when operated in a pipeline manner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Community is small since this is relatively new.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66123"/>
                  </a:ext>
                </a:extLst>
              </a:tr>
              <a:tr h="693359">
                <a:tc>
                  <a:txBody>
                    <a:bodyPr/>
                    <a:lstStyle/>
                    <a:p>
                      <a:r>
                        <a:rPr lang="en-US" dirty="0"/>
                        <a:t>Reduced time automatically reduces the time a machine is used, hence lower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functionalities from Pandas missing</a:t>
                      </a:r>
                    </a:p>
                    <a:p>
                      <a:r>
                        <a:rPr lang="en-US" dirty="0" err="1"/>
                        <a:t>Eg</a:t>
                      </a:r>
                      <a:r>
                        <a:rPr lang="en-US" dirty="0"/>
                        <a:t>:- </a:t>
                      </a:r>
                      <a:r>
                        <a:rPr lang="en-US" dirty="0" err="1"/>
                        <a:t>df.apply</a:t>
                      </a:r>
                      <a:r>
                        <a:rPr lang="en-US" dirty="0"/>
                        <a:t>(lambda x: </a:t>
                      </a:r>
                      <a:r>
                        <a:rPr lang="en-US" dirty="0" err="1"/>
                        <a:t>func</a:t>
                      </a:r>
                      <a:r>
                        <a:rPr lang="en-US" dirty="0"/>
                        <a:t>(x))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33798"/>
                  </a:ext>
                </a:extLst>
              </a:tr>
              <a:tr h="693359">
                <a:tc>
                  <a:txBody>
                    <a:bodyPr/>
                    <a:lstStyle/>
                    <a:p>
                      <a:r>
                        <a:rPr lang="en-US" dirty="0"/>
                        <a:t>Works better with larger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 outperforms </a:t>
                      </a:r>
                      <a:r>
                        <a:rPr lang="en-US" dirty="0" err="1"/>
                        <a:t>cuDF</a:t>
                      </a:r>
                      <a:r>
                        <a:rPr lang="en-US" dirty="0"/>
                        <a:t> for smaller datasets (</a:t>
                      </a:r>
                      <a:r>
                        <a:rPr lang="en-US" dirty="0" err="1"/>
                        <a:t>Aroun</a:t>
                      </a:r>
                      <a:r>
                        <a:rPr lang="en-US" dirty="0"/>
                        <a:t> 10,000 data points is when you start to notice the speed up)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0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46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Alibaba logo and symbol, meaning, history, PNG">
            <a:extLst>
              <a:ext uri="{FF2B5EF4-FFF2-40B4-BE49-F238E27FC236}">
                <a16:creationId xmlns:a16="http://schemas.microsoft.com/office/drawing/2014/main" id="{98A239B7-21FD-3E4F-A1FA-05EE03E75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2" b="20762"/>
          <a:stretch/>
        </p:blipFill>
        <p:spPr bwMode="auto">
          <a:xfrm>
            <a:off x="9807424" y="6472307"/>
            <a:ext cx="483537" cy="14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71E5EE-B9CF-3C44-8342-A36DC01C5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200" y="2107949"/>
            <a:ext cx="6903600" cy="856631"/>
          </a:xfrm>
        </p:spPr>
        <p:txBody>
          <a:bodyPr/>
          <a:lstStyle/>
          <a:p>
            <a:pPr algn="ctr"/>
            <a:r>
              <a:rPr lang="en-US" dirty="0" err="1"/>
              <a:t>CuML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5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D3BFC1-C9F0-5243-A16E-72F12F19C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DBSCAN Dataset</a:t>
            </a:r>
          </a:p>
        </p:txBody>
      </p:sp>
      <p:pic>
        <p:nvPicPr>
          <p:cNvPr id="1026" name="Picture 2" descr="figure-name">
            <a:extLst>
              <a:ext uri="{FF2B5EF4-FFF2-40B4-BE49-F238E27FC236}">
                <a16:creationId xmlns:a16="http://schemas.microsoft.com/office/drawing/2014/main" id="{98644C23-64DD-024B-8FC6-AE17DEAF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53" y="874206"/>
            <a:ext cx="4070693" cy="39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B3C756-7AAE-474A-8300-6A888F15311C}"/>
              </a:ext>
            </a:extLst>
          </p:cNvPr>
          <p:cNvSpPr txBox="1"/>
          <p:nvPr/>
        </p:nvSpPr>
        <p:spPr>
          <a:xfrm>
            <a:off x="281309" y="1185706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100,000 Points</a:t>
            </a:r>
          </a:p>
        </p:txBody>
      </p:sp>
    </p:spTree>
    <p:extLst>
      <p:ext uri="{BB962C8B-B14F-4D97-AF65-F5344CB8AC3E}">
        <p14:creationId xmlns:p14="http://schemas.microsoft.com/office/powerpoint/2010/main" val="31301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7554AE-60C0-9446-BB47-95D3D8F0A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DBSCAN with scikit-learn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BB95B-19AE-9141-9CD3-37D80FB2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6569"/>
            <a:ext cx="9144000" cy="1324479"/>
          </a:xfrm>
          <a:prstGeom prst="rect">
            <a:avLst/>
          </a:prstGeom>
        </p:spPr>
      </p:pic>
      <p:pic>
        <p:nvPicPr>
          <p:cNvPr id="2050" name="Picture 2" descr="figure-name">
            <a:extLst>
              <a:ext uri="{FF2B5EF4-FFF2-40B4-BE49-F238E27FC236}">
                <a16:creationId xmlns:a16="http://schemas.microsoft.com/office/drawing/2014/main" id="{50081196-01D5-4E40-A65B-3898AD12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09" y="706751"/>
            <a:ext cx="2669818" cy="26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83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7554AE-60C0-9446-BB47-95D3D8F0A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DBSCAN with </a:t>
            </a:r>
            <a:r>
              <a:rPr lang="en-US" dirty="0" err="1"/>
              <a:t>cuML</a:t>
            </a:r>
            <a:endParaRPr lang="en-US" dirty="0"/>
          </a:p>
        </p:txBody>
      </p:sp>
      <p:pic>
        <p:nvPicPr>
          <p:cNvPr id="2050" name="Picture 2" descr="figure-name">
            <a:extLst>
              <a:ext uri="{FF2B5EF4-FFF2-40B4-BE49-F238E27FC236}">
                <a16:creationId xmlns:a16="http://schemas.microsoft.com/office/drawing/2014/main" id="{50081196-01D5-4E40-A65B-3898AD12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09" y="706751"/>
            <a:ext cx="2669818" cy="26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730F27-7194-DF47-9AB0-F4DBA0F32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6569"/>
            <a:ext cx="9144000" cy="1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3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C955DB-1F52-584F-93A0-FFC53B8C8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277C7928-CC19-D440-88F7-C588ABC614F4}"/>
              </a:ext>
            </a:extLst>
          </p:cNvPr>
          <p:cNvSpPr txBox="1">
            <a:spLocks/>
          </p:cNvSpPr>
          <p:nvPr/>
        </p:nvSpPr>
        <p:spPr>
          <a:xfrm>
            <a:off x="281309" y="873332"/>
            <a:ext cx="8686046" cy="15805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</a:t>
            </a:r>
            <a:r>
              <a:rPr lang="en-US" sz="1800" dirty="0" err="1"/>
              <a:t>numpy</a:t>
            </a:r>
            <a:r>
              <a:rPr lang="en-US" sz="1800" dirty="0"/>
              <a:t> array with random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Increase and Decrease number of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Apply scikit-learn DBSCAN and </a:t>
            </a:r>
            <a:r>
              <a:rPr lang="en-US" sz="1800" dirty="0" err="1"/>
              <a:t>cuML</a:t>
            </a:r>
            <a:r>
              <a:rPr lang="en-US" sz="1800" dirty="0"/>
              <a:t> 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534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4B573E-849F-2C42-8A72-E71310681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pic>
        <p:nvPicPr>
          <p:cNvPr id="4098" name="Picture 2" descr="figure-name">
            <a:extLst>
              <a:ext uri="{FF2B5EF4-FFF2-40B4-BE49-F238E27FC236}">
                <a16:creationId xmlns:a16="http://schemas.microsoft.com/office/drawing/2014/main" id="{758EBDDC-1D0E-C643-AC9E-F9E541E6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14" y="761286"/>
            <a:ext cx="4827903" cy="362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0C535-E4B4-334B-9FB2-7B6DB4BDC710}"/>
              </a:ext>
            </a:extLst>
          </p:cNvPr>
          <p:cNvSpPr txBox="1"/>
          <p:nvPr/>
        </p:nvSpPr>
        <p:spPr>
          <a:xfrm>
            <a:off x="432079" y="1556086"/>
            <a:ext cx="3787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Even with 10,000 points we get a speed up of 4.54X (far 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 higher end of things, with 10,000,000 points, we get a speed up of 88.04X when switching to GPU</a:t>
            </a:r>
          </a:p>
        </p:txBody>
      </p:sp>
    </p:spTree>
    <p:extLst>
      <p:ext uri="{BB962C8B-B14F-4D97-AF65-F5344CB8AC3E}">
        <p14:creationId xmlns:p14="http://schemas.microsoft.com/office/powerpoint/2010/main" val="279320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Alibaba logo and symbol, meaning, history, PNG">
            <a:extLst>
              <a:ext uri="{FF2B5EF4-FFF2-40B4-BE49-F238E27FC236}">
                <a16:creationId xmlns:a16="http://schemas.microsoft.com/office/drawing/2014/main" id="{98A239B7-21FD-3E4F-A1FA-05EE03E75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2" b="20762"/>
          <a:stretch/>
        </p:blipFill>
        <p:spPr bwMode="auto">
          <a:xfrm>
            <a:off x="9807424" y="6472307"/>
            <a:ext cx="483537" cy="14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71E5EE-B9CF-3C44-8342-A36DC01C5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NVIDIA RAPIDS</a:t>
            </a:r>
          </a:p>
        </p:txBody>
      </p:sp>
      <p:sp>
        <p:nvSpPr>
          <p:cNvPr id="33" name="Subtitle 6">
            <a:extLst>
              <a:ext uri="{FF2B5EF4-FFF2-40B4-BE49-F238E27FC236}">
                <a16:creationId xmlns:a16="http://schemas.microsoft.com/office/drawing/2014/main" id="{966E4C10-56A0-E243-A803-CFE3B39AD7A4}"/>
              </a:ext>
            </a:extLst>
          </p:cNvPr>
          <p:cNvSpPr txBox="1">
            <a:spLocks/>
          </p:cNvSpPr>
          <p:nvPr/>
        </p:nvSpPr>
        <p:spPr>
          <a:xfrm>
            <a:off x="281309" y="1088370"/>
            <a:ext cx="7938666" cy="36376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RAPIDS – Rapid Accelerated Platform for Integrating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RAPIDS Data Science framework is a collection of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Designed to run end-to-end data science pipelines completely on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Code Syntax designed to have familiar look to Python (Pandas, </a:t>
            </a:r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en-US" sz="1800" dirty="0" err="1"/>
              <a:t>ets</a:t>
            </a:r>
            <a:r>
              <a:rPr lang="en-US" sz="1800" dirty="0"/>
              <a:t>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Uses NVIDIA,CUDA drivers and high-bandwidth GPU memory for computation</a:t>
            </a:r>
          </a:p>
        </p:txBody>
      </p:sp>
    </p:spTree>
    <p:extLst>
      <p:ext uri="{BB962C8B-B14F-4D97-AF65-F5344CB8AC3E}">
        <p14:creationId xmlns:p14="http://schemas.microsoft.com/office/powerpoint/2010/main" val="247075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C955DB-1F52-584F-93A0-FFC53B8C8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Which Library to use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277C7928-CC19-D440-88F7-C588ABC614F4}"/>
              </a:ext>
            </a:extLst>
          </p:cNvPr>
          <p:cNvSpPr txBox="1">
            <a:spLocks/>
          </p:cNvSpPr>
          <p:nvPr/>
        </p:nvSpPr>
        <p:spPr>
          <a:xfrm>
            <a:off x="281309" y="873332"/>
            <a:ext cx="8686046" cy="3859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Amount of Speed Up depends on amount of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Larger Datasets benefit from GPU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Some overhead time associated with transferring data b/w GPU and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425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Alibaba logo and symbol, meaning, history, PNG">
            <a:extLst>
              <a:ext uri="{FF2B5EF4-FFF2-40B4-BE49-F238E27FC236}">
                <a16:creationId xmlns:a16="http://schemas.microsoft.com/office/drawing/2014/main" id="{98A239B7-21FD-3E4F-A1FA-05EE03E75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2" b="20762"/>
          <a:stretch/>
        </p:blipFill>
        <p:spPr bwMode="auto">
          <a:xfrm>
            <a:off x="9807424" y="6472307"/>
            <a:ext cx="483537" cy="14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71E5EE-B9CF-3C44-8342-A36DC01C5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200" y="2107949"/>
            <a:ext cx="6903600" cy="856631"/>
          </a:xfrm>
        </p:spPr>
        <p:txBody>
          <a:bodyPr/>
          <a:lstStyle/>
          <a:p>
            <a:pPr algn="ctr"/>
            <a:r>
              <a:rPr lang="en-US" dirty="0" err="1"/>
              <a:t>HomeDepot</a:t>
            </a:r>
            <a:r>
              <a:rPr lang="en-US" dirty="0"/>
              <a:t> </a:t>
            </a:r>
            <a:r>
              <a:rPr lang="en-US" dirty="0" err="1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53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C955DB-1F52-584F-93A0-FFC53B8C8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Similar and Coordinating Colors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277C7928-CC19-D440-88F7-C588ABC614F4}"/>
              </a:ext>
            </a:extLst>
          </p:cNvPr>
          <p:cNvSpPr txBox="1">
            <a:spLocks/>
          </p:cNvSpPr>
          <p:nvPr/>
        </p:nvSpPr>
        <p:spPr>
          <a:xfrm>
            <a:off x="281309" y="873332"/>
            <a:ext cx="8686046" cy="3859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Application that generates similar and coordinating color </a:t>
            </a:r>
            <a:r>
              <a:rPr lang="en-US" sz="1800" dirty="0" err="1"/>
              <a:t>recomendations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~450K Different paint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Uses k Nearest Neighbors to determine the most similar and coordinating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7AE0A-E99B-274D-AAA1-E80259F8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2613108"/>
            <a:ext cx="7094136" cy="253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1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C955DB-1F52-584F-93A0-FFC53B8C8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Similar and Coordinating Colors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277C7928-CC19-D440-88F7-C588ABC614F4}"/>
              </a:ext>
            </a:extLst>
          </p:cNvPr>
          <p:cNvSpPr txBox="1">
            <a:spLocks/>
          </p:cNvSpPr>
          <p:nvPr/>
        </p:nvSpPr>
        <p:spPr>
          <a:xfrm>
            <a:off x="281309" y="873332"/>
            <a:ext cx="8686046" cy="3859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/>
              <a:t>Current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Scheduled to run everyday at 9AM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Mixture of Pandas and </a:t>
            </a:r>
            <a:r>
              <a:rPr lang="en-US" sz="1600" dirty="0" err="1"/>
              <a:t>Pyspark</a:t>
            </a:r>
            <a:r>
              <a:rPr lang="en-US" sz="1600" dirty="0"/>
              <a:t> for data preprocessing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scikit-learn for K 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Executed on a Google </a:t>
            </a:r>
            <a:r>
              <a:rPr lang="en-US" sz="1600" dirty="0" err="1"/>
              <a:t>Dataproc</a:t>
            </a:r>
            <a:r>
              <a:rPr lang="en-US" sz="1600" dirty="0"/>
              <a:t> cluster with 4 worker nodes (n1-standard-4)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Job takes approximately 3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 err="1"/>
              <a:t>cuDF</a:t>
            </a:r>
            <a:r>
              <a:rPr lang="en-US" sz="1800" dirty="0"/>
              <a:t>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Scheduled to run everyday at 9AM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Job uses </a:t>
            </a:r>
            <a:r>
              <a:rPr lang="en-US" sz="1600" dirty="0" err="1"/>
              <a:t>cuDF</a:t>
            </a:r>
            <a:r>
              <a:rPr lang="en-US" sz="1600" dirty="0"/>
              <a:t> for data preprocessing and </a:t>
            </a:r>
            <a:r>
              <a:rPr lang="en-US" sz="1600" dirty="0" err="1"/>
              <a:t>cuML</a:t>
            </a:r>
            <a:r>
              <a:rPr lang="en-US" sz="1600" dirty="0"/>
              <a:t> for K 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Executed in Google Compute engine with 1 GPU (Tesla K80)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Job takes approximately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148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C955DB-1F52-584F-93A0-FFC53B8C8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Cost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90E4E4-8519-A744-91F5-50A78C0E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08497"/>
              </p:ext>
            </p:extLst>
          </p:nvPr>
        </p:nvGraphicFramePr>
        <p:xfrm>
          <a:off x="2484156" y="1891307"/>
          <a:ext cx="6096000" cy="1112520"/>
        </p:xfrm>
        <a:graphic>
          <a:graphicData uri="http://schemas.openxmlformats.org/drawingml/2006/table">
            <a:tbl>
              <a:tblPr firstRow="1" bandRow="1">
                <a:tableStyleId>{9B2800D2-5E03-46C4-B216-2CB648A49944}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552453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62505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384611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8844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0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~28$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~123$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~1476$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18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~0.2$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~6.50$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~78$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10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C17A94-0A9E-A14C-ACF2-F74D25A2B10E}"/>
              </a:ext>
            </a:extLst>
          </p:cNvPr>
          <p:cNvSpPr txBox="1"/>
          <p:nvPr/>
        </p:nvSpPr>
        <p:spPr>
          <a:xfrm>
            <a:off x="281309" y="2293678"/>
            <a:ext cx="2202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Dataproc</a:t>
            </a:r>
            <a:r>
              <a:rPr lang="en-US" sz="1200" dirty="0"/>
              <a:t> (Pandas + </a:t>
            </a:r>
            <a:r>
              <a:rPr lang="en-US" sz="1200" dirty="0" err="1"/>
              <a:t>Pyspark</a:t>
            </a:r>
            <a:r>
              <a:rPr lang="en-US" sz="12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40942-2905-8D4A-BEF6-E44832F17E65}"/>
              </a:ext>
            </a:extLst>
          </p:cNvPr>
          <p:cNvSpPr txBox="1"/>
          <p:nvPr/>
        </p:nvSpPr>
        <p:spPr>
          <a:xfrm>
            <a:off x="122611" y="2648752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Compute Engine (</a:t>
            </a:r>
            <a:r>
              <a:rPr lang="en-US" sz="1200" dirty="0" err="1"/>
              <a:t>cuDF</a:t>
            </a:r>
            <a:r>
              <a:rPr lang="en-US" sz="1200" dirty="0"/>
              <a:t> + </a:t>
            </a:r>
            <a:r>
              <a:rPr lang="en-US" sz="1200" dirty="0" err="1"/>
              <a:t>cuML</a:t>
            </a:r>
            <a:r>
              <a:rPr lang="en-US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439F8-3FD2-E046-91AE-5E085AB2B4EF}"/>
              </a:ext>
            </a:extLst>
          </p:cNvPr>
          <p:cNvSpPr txBox="1"/>
          <p:nvPr/>
        </p:nvSpPr>
        <p:spPr>
          <a:xfrm>
            <a:off x="281309" y="4491614"/>
            <a:ext cx="5769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Note: Price calculated using Google Pricing Calculator </a:t>
            </a:r>
            <a:r>
              <a:rPr lang="en-US" sz="1000" dirty="0">
                <a:hlinkClick r:id="rId2"/>
              </a:rPr>
              <a:t>https://cloud.google.com/products/calculator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4218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C955DB-1F52-584F-93A0-FFC53B8C8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277C7928-CC19-D440-88F7-C588ABC614F4}"/>
              </a:ext>
            </a:extLst>
          </p:cNvPr>
          <p:cNvSpPr txBox="1">
            <a:spLocks/>
          </p:cNvSpPr>
          <p:nvPr/>
        </p:nvSpPr>
        <p:spPr>
          <a:xfrm>
            <a:off x="281309" y="873332"/>
            <a:ext cx="8686046" cy="3859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Accelerate not just model training but also data preprocessing with NVIDIA RAPIDS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learning curve is not very steep and completely worth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Efficient usage of GPUs</a:t>
            </a:r>
          </a:p>
        </p:txBody>
      </p:sp>
    </p:spTree>
    <p:extLst>
      <p:ext uri="{BB962C8B-B14F-4D97-AF65-F5344CB8AC3E}">
        <p14:creationId xmlns:p14="http://schemas.microsoft.com/office/powerpoint/2010/main" val="399276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74E404C-3992-2C46-8177-F0BFCCE62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E59B3-55CC-7F40-873C-264D7EFC5B4D}"/>
              </a:ext>
            </a:extLst>
          </p:cNvPr>
          <p:cNvSpPr txBox="1"/>
          <p:nvPr/>
        </p:nvSpPr>
        <p:spPr>
          <a:xfrm>
            <a:off x="281309" y="1115367"/>
            <a:ext cx="7074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Hyperparameter Tuning with NVIDIA RAPIDS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cuPY</a:t>
            </a:r>
            <a:r>
              <a:rPr lang="en-US" sz="1800" dirty="0"/>
              <a:t> (NVIDIA RAPIDS version of </a:t>
            </a:r>
            <a:r>
              <a:rPr lang="en-US" sz="1800" dirty="0" err="1"/>
              <a:t>Numpy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8021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92B26B-79F2-8E4F-A497-A85F8BAD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200" y="2128914"/>
            <a:ext cx="6903600" cy="885671"/>
          </a:xfrm>
        </p:spPr>
        <p:txBody>
          <a:bodyPr/>
          <a:lstStyle/>
          <a:p>
            <a:pPr algn="ctr"/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5732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Alibaba logo and symbol, meaning, history, PNG">
            <a:extLst>
              <a:ext uri="{FF2B5EF4-FFF2-40B4-BE49-F238E27FC236}">
                <a16:creationId xmlns:a16="http://schemas.microsoft.com/office/drawing/2014/main" id="{98A239B7-21FD-3E4F-A1FA-05EE03E75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2" b="20762"/>
          <a:stretch/>
        </p:blipFill>
        <p:spPr bwMode="auto">
          <a:xfrm>
            <a:off x="9807424" y="6472307"/>
            <a:ext cx="483537" cy="14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71E5EE-B9CF-3C44-8342-A36DC01C5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Pipeline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02683E-F502-964E-AEF4-0434FD3F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6434"/>
              </p:ext>
            </p:extLst>
          </p:nvPr>
        </p:nvGraphicFramePr>
        <p:xfrm>
          <a:off x="714445" y="1191708"/>
          <a:ext cx="1422363" cy="304800"/>
        </p:xfrm>
        <a:graphic>
          <a:graphicData uri="http://schemas.openxmlformats.org/drawingml/2006/table">
            <a:tbl>
              <a:tblPr firstRow="1" bandRow="1">
                <a:tableStyleId>{4109AD41-EAC1-437B-B4E6-9928DCAF1087}</a:tableStyleId>
              </a:tblPr>
              <a:tblGrid>
                <a:gridCol w="1422363">
                  <a:extLst>
                    <a:ext uri="{9D8B030D-6E8A-4147-A177-3AD203B41FA5}">
                      <a16:colId xmlns:a16="http://schemas.microsoft.com/office/drawing/2014/main" val="122378461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Retrieval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2495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95A1783-9D96-3642-BF36-6165DBF0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86580"/>
              </p:ext>
            </p:extLst>
          </p:nvPr>
        </p:nvGraphicFramePr>
        <p:xfrm>
          <a:off x="2634595" y="1086502"/>
          <a:ext cx="1422363" cy="518160"/>
        </p:xfrm>
        <a:graphic>
          <a:graphicData uri="http://schemas.openxmlformats.org/drawingml/2006/table">
            <a:tbl>
              <a:tblPr firstRow="1" bandRow="1">
                <a:tableStyleId>{4109AD41-EAC1-437B-B4E6-9928DCAF1087}</a:tableStyleId>
              </a:tblPr>
              <a:tblGrid>
                <a:gridCol w="1422363">
                  <a:extLst>
                    <a:ext uri="{9D8B030D-6E8A-4147-A177-3AD203B41FA5}">
                      <a16:colId xmlns:a16="http://schemas.microsoft.com/office/drawing/2014/main" val="1223784612"/>
                    </a:ext>
                  </a:extLst>
                </a:gridCol>
              </a:tblGrid>
              <a:tr h="209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2495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D437882D-F049-D842-BA52-54A5DF0D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32047"/>
              </p:ext>
            </p:extLst>
          </p:nvPr>
        </p:nvGraphicFramePr>
        <p:xfrm>
          <a:off x="4554745" y="1189082"/>
          <a:ext cx="1422363" cy="304800"/>
        </p:xfrm>
        <a:graphic>
          <a:graphicData uri="http://schemas.openxmlformats.org/drawingml/2006/table">
            <a:tbl>
              <a:tblPr firstRow="1" bandRow="1">
                <a:tableStyleId>{4109AD41-EAC1-437B-B4E6-9928DCAF1087}</a:tableStyleId>
              </a:tblPr>
              <a:tblGrid>
                <a:gridCol w="1422363">
                  <a:extLst>
                    <a:ext uri="{9D8B030D-6E8A-4147-A177-3AD203B41FA5}">
                      <a16:colId xmlns:a16="http://schemas.microsoft.com/office/drawing/2014/main" val="122378461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2495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9A5DE57-A475-F846-B95E-8A854CEB0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28489"/>
              </p:ext>
            </p:extLst>
          </p:nvPr>
        </p:nvGraphicFramePr>
        <p:xfrm>
          <a:off x="6474895" y="1082402"/>
          <a:ext cx="1638599" cy="518160"/>
        </p:xfrm>
        <a:graphic>
          <a:graphicData uri="http://schemas.openxmlformats.org/drawingml/2006/table">
            <a:tbl>
              <a:tblPr firstRow="1" bandRow="1">
                <a:tableStyleId>{4109AD41-EAC1-437B-B4E6-9928DCAF1087}</a:tableStyleId>
              </a:tblPr>
              <a:tblGrid>
                <a:gridCol w="1638599">
                  <a:extLst>
                    <a:ext uri="{9D8B030D-6E8A-4147-A177-3AD203B41FA5}">
                      <a16:colId xmlns:a16="http://schemas.microsoft.com/office/drawing/2014/main" val="1223784612"/>
                    </a:ext>
                  </a:extLst>
                </a:gridCol>
              </a:tblGrid>
              <a:tr h="180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249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8BC6F-3322-F746-B9B8-943D1AE6B563}"/>
              </a:ext>
            </a:extLst>
          </p:cNvPr>
          <p:cNvCxnSpPr>
            <a:cxnSpLocks/>
          </p:cNvCxnSpPr>
          <p:nvPr/>
        </p:nvCxnSpPr>
        <p:spPr>
          <a:xfrm>
            <a:off x="2147199" y="1341482"/>
            <a:ext cx="4977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74554-6C24-2348-8D0C-ADEDBBAB63A0}"/>
              </a:ext>
            </a:extLst>
          </p:cNvPr>
          <p:cNvCxnSpPr/>
          <p:nvPr/>
        </p:nvCxnSpPr>
        <p:spPr>
          <a:xfrm>
            <a:off x="4048737" y="1341482"/>
            <a:ext cx="4977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3C003-407C-E94D-B17F-FE7A2621037F}"/>
              </a:ext>
            </a:extLst>
          </p:cNvPr>
          <p:cNvCxnSpPr/>
          <p:nvPr/>
        </p:nvCxnSpPr>
        <p:spPr>
          <a:xfrm>
            <a:off x="5977108" y="1341482"/>
            <a:ext cx="4977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83DE6686-2088-6149-8499-A30FCFBC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81895"/>
              </p:ext>
            </p:extLst>
          </p:nvPr>
        </p:nvGraphicFramePr>
        <p:xfrm>
          <a:off x="714444" y="2081863"/>
          <a:ext cx="7483983" cy="304800"/>
        </p:xfrm>
        <a:graphic>
          <a:graphicData uri="http://schemas.openxmlformats.org/drawingml/2006/table">
            <a:tbl>
              <a:tblPr firstRow="1" bandRow="1">
                <a:tableStyleId>{4109AD41-EAC1-437B-B4E6-9928DCAF1087}</a:tableStyleId>
              </a:tblPr>
              <a:tblGrid>
                <a:gridCol w="7483983">
                  <a:extLst>
                    <a:ext uri="{9D8B030D-6E8A-4147-A177-3AD203B41FA5}">
                      <a16:colId xmlns:a16="http://schemas.microsoft.com/office/drawing/2014/main" val="122378461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249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BA3370-6F0C-AC48-84F6-940695064693}"/>
              </a:ext>
            </a:extLst>
          </p:cNvPr>
          <p:cNvCxnSpPr/>
          <p:nvPr/>
        </p:nvCxnSpPr>
        <p:spPr>
          <a:xfrm>
            <a:off x="5226627" y="1493882"/>
            <a:ext cx="0" cy="58798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385E3864-0659-5A43-8527-646101671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58437"/>
              </p:ext>
            </p:extLst>
          </p:nvPr>
        </p:nvGraphicFramePr>
        <p:xfrm>
          <a:off x="714445" y="3741962"/>
          <a:ext cx="1422363" cy="304800"/>
        </p:xfrm>
        <a:graphic>
          <a:graphicData uri="http://schemas.openxmlformats.org/drawingml/2006/table">
            <a:tbl>
              <a:tblPr firstRow="1" bandRow="1">
                <a:tableStyleId>{4109AD41-EAC1-437B-B4E6-9928DCAF1087}</a:tableStyleId>
              </a:tblPr>
              <a:tblGrid>
                <a:gridCol w="1422363">
                  <a:extLst>
                    <a:ext uri="{9D8B030D-6E8A-4147-A177-3AD203B41FA5}">
                      <a16:colId xmlns:a16="http://schemas.microsoft.com/office/drawing/2014/main" val="122378461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Retrieval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2495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A9DA592B-EC25-4F4E-93FD-CA802817C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71337"/>
              </p:ext>
            </p:extLst>
          </p:nvPr>
        </p:nvGraphicFramePr>
        <p:xfrm>
          <a:off x="2634595" y="3636756"/>
          <a:ext cx="1422363" cy="518160"/>
        </p:xfrm>
        <a:graphic>
          <a:graphicData uri="http://schemas.openxmlformats.org/drawingml/2006/table">
            <a:tbl>
              <a:tblPr firstRow="1" bandRow="1">
                <a:tableStyleId>{4109AD41-EAC1-437B-B4E6-9928DCAF1087}</a:tableStyleId>
              </a:tblPr>
              <a:tblGrid>
                <a:gridCol w="1422363">
                  <a:extLst>
                    <a:ext uri="{9D8B030D-6E8A-4147-A177-3AD203B41FA5}">
                      <a16:colId xmlns:a16="http://schemas.microsoft.com/office/drawing/2014/main" val="1223784612"/>
                    </a:ext>
                  </a:extLst>
                </a:gridCol>
              </a:tblGrid>
              <a:tr h="209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2495"/>
                  </a:ext>
                </a:extLst>
              </a:tr>
            </a:tbl>
          </a:graphicData>
        </a:graphic>
      </p:graphicFrame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8BDD8C0E-35C5-254D-93E7-6D48FDC50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07113"/>
              </p:ext>
            </p:extLst>
          </p:nvPr>
        </p:nvGraphicFramePr>
        <p:xfrm>
          <a:off x="4554745" y="3739336"/>
          <a:ext cx="1422363" cy="304800"/>
        </p:xfrm>
        <a:graphic>
          <a:graphicData uri="http://schemas.openxmlformats.org/drawingml/2006/table">
            <a:tbl>
              <a:tblPr firstRow="1" bandRow="1">
                <a:tableStyleId>{4109AD41-EAC1-437B-B4E6-9928DCAF1087}</a:tableStyleId>
              </a:tblPr>
              <a:tblGrid>
                <a:gridCol w="1422363">
                  <a:extLst>
                    <a:ext uri="{9D8B030D-6E8A-4147-A177-3AD203B41FA5}">
                      <a16:colId xmlns:a16="http://schemas.microsoft.com/office/drawing/2014/main" val="122378461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2495"/>
                  </a:ext>
                </a:extLst>
              </a:tr>
            </a:tbl>
          </a:graphicData>
        </a:graphic>
      </p:graphicFrame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F3324E20-E51D-044D-8C3C-31B9BFFDC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54309"/>
              </p:ext>
            </p:extLst>
          </p:nvPr>
        </p:nvGraphicFramePr>
        <p:xfrm>
          <a:off x="6474895" y="3632656"/>
          <a:ext cx="1638599" cy="518160"/>
        </p:xfrm>
        <a:graphic>
          <a:graphicData uri="http://schemas.openxmlformats.org/drawingml/2006/table">
            <a:tbl>
              <a:tblPr firstRow="1" bandRow="1">
                <a:tableStyleId>{4109AD41-EAC1-437B-B4E6-9928DCAF1087}</a:tableStyleId>
              </a:tblPr>
              <a:tblGrid>
                <a:gridCol w="1638599">
                  <a:extLst>
                    <a:ext uri="{9D8B030D-6E8A-4147-A177-3AD203B41FA5}">
                      <a16:colId xmlns:a16="http://schemas.microsoft.com/office/drawing/2014/main" val="1223784612"/>
                    </a:ext>
                  </a:extLst>
                </a:gridCol>
              </a:tblGrid>
              <a:tr h="180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2495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D1194-1B7F-C746-8DFB-3C480AA87892}"/>
              </a:ext>
            </a:extLst>
          </p:cNvPr>
          <p:cNvCxnSpPr>
            <a:cxnSpLocks/>
          </p:cNvCxnSpPr>
          <p:nvPr/>
        </p:nvCxnSpPr>
        <p:spPr>
          <a:xfrm>
            <a:off x="2147199" y="3891736"/>
            <a:ext cx="4977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8185D2-7000-854C-BEBE-5BCA99A7BA67}"/>
              </a:ext>
            </a:extLst>
          </p:cNvPr>
          <p:cNvCxnSpPr/>
          <p:nvPr/>
        </p:nvCxnSpPr>
        <p:spPr>
          <a:xfrm>
            <a:off x="4048737" y="3891736"/>
            <a:ext cx="4977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CA0520-D78E-934C-8219-C8FFFB929048}"/>
              </a:ext>
            </a:extLst>
          </p:cNvPr>
          <p:cNvCxnSpPr/>
          <p:nvPr/>
        </p:nvCxnSpPr>
        <p:spPr>
          <a:xfrm>
            <a:off x="5977108" y="3891736"/>
            <a:ext cx="4977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1338E16B-3C5D-9E45-961A-836291641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22468"/>
              </p:ext>
            </p:extLst>
          </p:nvPr>
        </p:nvGraphicFramePr>
        <p:xfrm>
          <a:off x="714444" y="4632117"/>
          <a:ext cx="7483983" cy="304800"/>
        </p:xfrm>
        <a:graphic>
          <a:graphicData uri="http://schemas.openxmlformats.org/drawingml/2006/table">
            <a:tbl>
              <a:tblPr firstRow="1" bandRow="1">
                <a:tableStyleId>{4109AD41-EAC1-437B-B4E6-9928DCAF1087}</a:tableStyleId>
              </a:tblPr>
              <a:tblGrid>
                <a:gridCol w="7483983">
                  <a:extLst>
                    <a:ext uri="{9D8B030D-6E8A-4147-A177-3AD203B41FA5}">
                      <a16:colId xmlns:a16="http://schemas.microsoft.com/office/drawing/2014/main" val="122378461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2495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A38803-8B73-C747-BC89-F190AA9387DD}"/>
              </a:ext>
            </a:extLst>
          </p:cNvPr>
          <p:cNvCxnSpPr/>
          <p:nvPr/>
        </p:nvCxnSpPr>
        <p:spPr>
          <a:xfrm>
            <a:off x="5216236" y="4044136"/>
            <a:ext cx="0" cy="58798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Subtitle 6">
            <a:extLst>
              <a:ext uri="{FF2B5EF4-FFF2-40B4-BE49-F238E27FC236}">
                <a16:creationId xmlns:a16="http://schemas.microsoft.com/office/drawing/2014/main" id="{C297E3B4-0A9A-F040-8B66-115AA7DE55EC}"/>
              </a:ext>
            </a:extLst>
          </p:cNvPr>
          <p:cNvSpPr txBox="1">
            <a:spLocks/>
          </p:cNvSpPr>
          <p:nvPr/>
        </p:nvSpPr>
        <p:spPr>
          <a:xfrm>
            <a:off x="281309" y="2775502"/>
            <a:ext cx="6903600" cy="4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Data Science Pipeline with NVIDIA RAPIDS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F3ED71-69AC-2542-908C-53AD2D01D2A4}"/>
              </a:ext>
            </a:extLst>
          </p:cNvPr>
          <p:cNvCxnSpPr/>
          <p:nvPr/>
        </p:nvCxnSpPr>
        <p:spPr>
          <a:xfrm>
            <a:off x="1422162" y="4044136"/>
            <a:ext cx="0" cy="58798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31DB4A-70A4-6849-A87F-31F7CA38993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345776" y="4154916"/>
            <a:ext cx="0" cy="4772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3A7A48-FD9A-3F4C-96E4-0D7D320E565B}"/>
              </a:ext>
            </a:extLst>
          </p:cNvPr>
          <p:cNvCxnSpPr>
            <a:cxnSpLocks/>
          </p:cNvCxnSpPr>
          <p:nvPr/>
        </p:nvCxnSpPr>
        <p:spPr>
          <a:xfrm>
            <a:off x="7294194" y="4150816"/>
            <a:ext cx="0" cy="4772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0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0B30ED-1A5E-6A4C-890C-594D4ADE0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cuDF</a:t>
            </a:r>
            <a:r>
              <a:rPr lang="en-US" dirty="0"/>
              <a:t>, </a:t>
            </a:r>
            <a:r>
              <a:rPr lang="en-US" dirty="0" err="1"/>
              <a:t>cuPY</a:t>
            </a:r>
            <a:r>
              <a:rPr lang="en-US" dirty="0"/>
              <a:t> and </a:t>
            </a:r>
            <a:r>
              <a:rPr lang="en-US" dirty="0" err="1"/>
              <a:t>cuML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0233E-D29D-E84A-BA55-A4D29C5E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31" y="774657"/>
            <a:ext cx="3226955" cy="4125892"/>
          </a:xfrm>
          <a:prstGeom prst="rect">
            <a:avLst/>
          </a:prstGeom>
        </p:spPr>
      </p:pic>
      <p:sp>
        <p:nvSpPr>
          <p:cNvPr id="4" name="Subtitle 1">
            <a:extLst>
              <a:ext uri="{FF2B5EF4-FFF2-40B4-BE49-F238E27FC236}">
                <a16:creationId xmlns:a16="http://schemas.microsoft.com/office/drawing/2014/main" id="{79C6E00C-4AB5-1F47-9807-70D11A99300F}"/>
              </a:ext>
            </a:extLst>
          </p:cNvPr>
          <p:cNvSpPr txBox="1">
            <a:spLocks/>
          </p:cNvSpPr>
          <p:nvPr/>
        </p:nvSpPr>
        <p:spPr>
          <a:xfrm>
            <a:off x="281308" y="1066201"/>
            <a:ext cx="5290123" cy="3542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Uses low level CUDA code for fast, GPU optimized implementations of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Still maintains and easy to use Python layer on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Integrated smoothly with Data Science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cuDF</a:t>
            </a:r>
            <a:r>
              <a:rPr lang="en-US" sz="1800" dirty="0"/>
              <a:t>, </a:t>
            </a:r>
            <a:r>
              <a:rPr lang="en-US" sz="1800" dirty="0" err="1"/>
              <a:t>cuPY</a:t>
            </a:r>
            <a:r>
              <a:rPr lang="en-US" sz="1800" dirty="0"/>
              <a:t> and </a:t>
            </a:r>
            <a:r>
              <a:rPr lang="en-US" sz="1800" dirty="0" err="1"/>
              <a:t>cuML</a:t>
            </a:r>
            <a:r>
              <a:rPr lang="en-US" sz="1800" dirty="0"/>
              <a:t> </a:t>
            </a:r>
            <a:r>
              <a:rPr lang="en-US" sz="1800" dirty="0" err="1"/>
              <a:t>etc</a:t>
            </a:r>
            <a:r>
              <a:rPr lang="en-US" sz="1800" dirty="0"/>
              <a:t> are a few Data Science libraries offered in RAPIDS</a:t>
            </a:r>
          </a:p>
        </p:txBody>
      </p:sp>
    </p:spTree>
    <p:extLst>
      <p:ext uri="{BB962C8B-B14F-4D97-AF65-F5344CB8AC3E}">
        <p14:creationId xmlns:p14="http://schemas.microsoft.com/office/powerpoint/2010/main" val="5065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Alibaba logo and symbol, meaning, history, PNG">
            <a:extLst>
              <a:ext uri="{FF2B5EF4-FFF2-40B4-BE49-F238E27FC236}">
                <a16:creationId xmlns:a16="http://schemas.microsoft.com/office/drawing/2014/main" id="{98A239B7-21FD-3E4F-A1FA-05EE03E75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2" b="20762"/>
          <a:stretch/>
        </p:blipFill>
        <p:spPr bwMode="auto">
          <a:xfrm>
            <a:off x="9807424" y="6472307"/>
            <a:ext cx="483537" cy="14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71E5EE-B9CF-3C44-8342-A36DC01C5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cuDF</a:t>
            </a:r>
            <a:endParaRPr lang="en-US" dirty="0"/>
          </a:p>
        </p:txBody>
      </p:sp>
      <p:sp>
        <p:nvSpPr>
          <p:cNvPr id="33" name="Subtitle 6">
            <a:extLst>
              <a:ext uri="{FF2B5EF4-FFF2-40B4-BE49-F238E27FC236}">
                <a16:creationId xmlns:a16="http://schemas.microsoft.com/office/drawing/2014/main" id="{966E4C10-56A0-E243-A803-CFE3B39AD7A4}"/>
              </a:ext>
            </a:extLst>
          </p:cNvPr>
          <p:cNvSpPr txBox="1">
            <a:spLocks/>
          </p:cNvSpPr>
          <p:nvPr/>
        </p:nvSpPr>
        <p:spPr>
          <a:xfrm>
            <a:off x="281309" y="1088370"/>
            <a:ext cx="8665264" cy="36376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Can only use single CPU core with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Fine for smaller datasets but can create a bottleneck for larger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Possible to speed up things using Parallel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cuDF</a:t>
            </a:r>
            <a:r>
              <a:rPr lang="en-US" sz="1800" dirty="0"/>
              <a:t> is a GPU </a:t>
            </a:r>
            <a:r>
              <a:rPr lang="en-US" sz="1800" dirty="0" err="1"/>
              <a:t>DataFrame</a:t>
            </a:r>
            <a:r>
              <a:rPr lang="en-US" sz="1800" dirty="0"/>
              <a:t> library with pandas-like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cuDF</a:t>
            </a:r>
            <a:r>
              <a:rPr lang="en-US" sz="1800" dirty="0"/>
              <a:t> is a single-GPU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For multi-GPU RAPIDS uses </a:t>
            </a:r>
            <a:r>
              <a:rPr lang="en-US" sz="1800" dirty="0" err="1"/>
              <a:t>Dask</a:t>
            </a:r>
            <a:r>
              <a:rPr lang="en-US" sz="1800" dirty="0"/>
              <a:t> and </a:t>
            </a:r>
            <a:r>
              <a:rPr lang="en-US" sz="1800" dirty="0" err="1"/>
              <a:t>dask-cuDF</a:t>
            </a:r>
            <a:r>
              <a:rPr lang="en-US" sz="1800" dirty="0"/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701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Alibaba logo and symbol, meaning, history, PNG">
            <a:extLst>
              <a:ext uri="{FF2B5EF4-FFF2-40B4-BE49-F238E27FC236}">
                <a16:creationId xmlns:a16="http://schemas.microsoft.com/office/drawing/2014/main" id="{98A239B7-21FD-3E4F-A1FA-05EE03E75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2" b="20762"/>
          <a:stretch/>
        </p:blipFill>
        <p:spPr bwMode="auto">
          <a:xfrm>
            <a:off x="9807424" y="6472307"/>
            <a:ext cx="483537" cy="14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71E5EE-B9CF-3C44-8342-A36DC01C5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200" y="2107949"/>
            <a:ext cx="6903600" cy="856631"/>
          </a:xfrm>
        </p:spPr>
        <p:txBody>
          <a:bodyPr/>
          <a:lstStyle/>
          <a:p>
            <a:pPr algn="ctr"/>
            <a:r>
              <a:rPr lang="en-US" dirty="0" err="1"/>
              <a:t>cuDF</a:t>
            </a:r>
            <a:r>
              <a:rPr lang="en-US" dirty="0"/>
              <a:t> vs Pandas Benchmarking</a:t>
            </a:r>
          </a:p>
        </p:txBody>
      </p:sp>
    </p:spTree>
    <p:extLst>
      <p:ext uri="{BB962C8B-B14F-4D97-AF65-F5344CB8AC3E}">
        <p14:creationId xmlns:p14="http://schemas.microsoft.com/office/powerpoint/2010/main" val="253040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C955DB-1F52-584F-93A0-FFC53B8C8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277C7928-CC19-D440-88F7-C588ABC614F4}"/>
              </a:ext>
            </a:extLst>
          </p:cNvPr>
          <p:cNvSpPr txBox="1">
            <a:spLocks/>
          </p:cNvSpPr>
          <p:nvPr/>
        </p:nvSpPr>
        <p:spPr>
          <a:xfrm>
            <a:off x="281309" y="873332"/>
            <a:ext cx="8686046" cy="15805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/>
              <a:t>Dataset Description (Add to Carts data from Clickstream)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~10M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3 Columns (MCVISID, DATE_TIME, Cart Adds)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D3957-1F09-094C-8BDD-4FFA6BD17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3923"/>
            <a:ext cx="9144000" cy="2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9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C955DB-1F52-584F-93A0-FFC53B8C8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Configurations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277C7928-CC19-D440-88F7-C588ABC614F4}"/>
              </a:ext>
            </a:extLst>
          </p:cNvPr>
          <p:cNvSpPr txBox="1">
            <a:spLocks/>
          </p:cNvSpPr>
          <p:nvPr/>
        </p:nvSpPr>
        <p:spPr>
          <a:xfrm>
            <a:off x="281309" y="1293916"/>
            <a:ext cx="8686046" cy="2555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N1-highmem-8 (Google Compute </a:t>
            </a:r>
            <a:r>
              <a:rPr lang="en-US" sz="1800" dirty="0" err="1"/>
              <a:t>ENgine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52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X NVIDIA Tesla V100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075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54278F-F4C2-3C4D-BAF0-13733B61E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CSV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31C0-DA0D-8243-818B-1CC77492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895" y="876300"/>
            <a:ext cx="4711700" cy="3619500"/>
          </a:xfrm>
          <a:prstGeom prst="rect">
            <a:avLst/>
          </a:prstGeom>
        </p:spPr>
      </p:pic>
      <p:sp>
        <p:nvSpPr>
          <p:cNvPr id="4" name="Subtitle 1">
            <a:extLst>
              <a:ext uri="{FF2B5EF4-FFF2-40B4-BE49-F238E27FC236}">
                <a16:creationId xmlns:a16="http://schemas.microsoft.com/office/drawing/2014/main" id="{7D3A4809-AFCE-2147-9360-BE5501D1B717}"/>
              </a:ext>
            </a:extLst>
          </p:cNvPr>
          <p:cNvSpPr txBox="1">
            <a:spLocks/>
          </p:cNvSpPr>
          <p:nvPr/>
        </p:nvSpPr>
        <p:spPr>
          <a:xfrm>
            <a:off x="281309" y="876300"/>
            <a:ext cx="4054587" cy="3619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Pandas Average Reading Time – 27.56 seconds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cuDF</a:t>
            </a:r>
            <a:r>
              <a:rPr lang="en-US" sz="1800" dirty="0"/>
              <a:t> Average Reading Time </a:t>
            </a:r>
          </a:p>
          <a:p>
            <a:r>
              <a:rPr lang="en-US" sz="1800" dirty="0"/>
              <a:t>     – 1 second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100" dirty="0"/>
              <a:t>Note: Ran the same operation 15 times and obtained mean time</a:t>
            </a:r>
          </a:p>
        </p:txBody>
      </p:sp>
    </p:spTree>
    <p:extLst>
      <p:ext uri="{BB962C8B-B14F-4D97-AF65-F5344CB8AC3E}">
        <p14:creationId xmlns:p14="http://schemas.microsoft.com/office/powerpoint/2010/main" val="499408273"/>
      </p:ext>
    </p:extLst>
  </p:cSld>
  <p:clrMapOvr>
    <a:masterClrMapping/>
  </p:clrMapOvr>
</p:sld>
</file>

<file path=ppt/theme/theme1.xml><?xml version="1.0" encoding="utf-8"?>
<a:theme xmlns:a="http://schemas.openxmlformats.org/drawingml/2006/main" name="T3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18347E69111468E620D379CBA8CE5" ma:contentTypeVersion="13" ma:contentTypeDescription="Create a new document." ma:contentTypeScope="" ma:versionID="354f5af2d5f4094c04a118ecb7134e18">
  <xsd:schema xmlns:xsd="http://www.w3.org/2001/XMLSchema" xmlns:xs="http://www.w3.org/2001/XMLSchema" xmlns:p="http://schemas.microsoft.com/office/2006/metadata/properties" xmlns:ns3="0a8479db-56e4-4bd0-9798-13724b8463bb" xmlns:ns4="c83dd9b4-1ffa-4451-9368-40378ba4655e" targetNamespace="http://schemas.microsoft.com/office/2006/metadata/properties" ma:root="true" ma:fieldsID="2a159d4b2feb31f041ae096f8ea2421e" ns3:_="" ns4:_="">
    <xsd:import namespace="0a8479db-56e4-4bd0-9798-13724b8463bb"/>
    <xsd:import namespace="c83dd9b4-1ffa-4451-9368-40378ba46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479db-56e4-4bd0-9798-13724b846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d9b4-1ffa-4451-9368-40378ba46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81595-B8C0-45F9-8C71-0C0F15AF3E3F}">
  <ds:schemaRefs>
    <ds:schemaRef ds:uri="0a8479db-56e4-4bd0-9798-13724b8463bb"/>
    <ds:schemaRef ds:uri="c83dd9b4-1ffa-4451-9368-40378ba465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22B07B-3106-4F1A-9A83-955BE1A0E2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C4BBBA-85D4-4484-8505-DD9E7BC0186C}">
  <ds:schemaRefs>
    <ds:schemaRef ds:uri="0a8479db-56e4-4bd0-9798-13724b8463bb"/>
    <ds:schemaRef ds:uri="c83dd9b4-1ffa-4451-9368-40378ba4655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36242</TotalTime>
  <Words>813</Words>
  <Application>Microsoft Macintosh PowerPoint</Application>
  <PresentationFormat>On-screen Show (16:9)</PresentationFormat>
  <Paragraphs>192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Roboto Condensed</vt:lpstr>
      <vt:lpstr>Roboto Slab</vt:lpstr>
      <vt:lpstr>T3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Enable and Scale (3 of 3)</dc:title>
  <cp:lastModifiedBy>Vohra, Varun</cp:lastModifiedBy>
  <cp:revision>689</cp:revision>
  <cp:lastPrinted>2020-06-04T19:42:48Z</cp:lastPrinted>
  <dcterms:modified xsi:type="dcterms:W3CDTF">2020-09-22T14:34:29Z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0x010100F2718347E69111468E620D379CBA8CE5</vt:lpwstr>
  </property>
</Properties>
</file>