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1" r:id="rId5"/>
    <p:sldId id="274" r:id="rId6"/>
    <p:sldId id="294" r:id="rId7"/>
    <p:sldId id="295" r:id="rId8"/>
    <p:sldId id="296" r:id="rId9"/>
    <p:sldId id="297" r:id="rId10"/>
    <p:sldId id="298" r:id="rId11"/>
    <p:sldId id="293" r:id="rId12"/>
    <p:sldId id="277" r:id="rId13"/>
    <p:sldId id="278" r:id="rId14"/>
    <p:sldId id="299" r:id="rId15"/>
    <p:sldId id="280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D9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01349-277E-4BC9-A009-E6D13B8B5E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</dgm:pt>
    <dgm:pt modelId="{F0DF7E18-5C72-4DE1-B6E0-2E1E5402CF60}">
      <dgm:prSet phldrT="[Text]"/>
      <dgm:spPr/>
      <dgm:t>
        <a:bodyPr/>
        <a:lstStyle/>
        <a:p>
          <a:r>
            <a:rPr lang="en-US" dirty="0"/>
            <a:t>Prediction vs. Causal Inference</a:t>
          </a:r>
        </a:p>
      </dgm:t>
    </dgm:pt>
    <dgm:pt modelId="{A8CF2855-89D2-46B7-9D9A-99948882DF1E}" type="parTrans" cxnId="{235F9C50-B90E-4596-AABC-3A382C4EB404}">
      <dgm:prSet/>
      <dgm:spPr/>
      <dgm:t>
        <a:bodyPr/>
        <a:lstStyle/>
        <a:p>
          <a:endParaRPr lang="en-US"/>
        </a:p>
      </dgm:t>
    </dgm:pt>
    <dgm:pt modelId="{C7AE4902-B263-4C7A-8D0E-AC7960816ED3}" type="sibTrans" cxnId="{235F9C50-B90E-4596-AABC-3A382C4EB404}">
      <dgm:prSet/>
      <dgm:spPr/>
      <dgm:t>
        <a:bodyPr/>
        <a:lstStyle/>
        <a:p>
          <a:endParaRPr lang="en-US"/>
        </a:p>
      </dgm:t>
    </dgm:pt>
    <dgm:pt modelId="{A4A73057-F793-42B8-BD64-1B074521A091}">
      <dgm:prSet phldrT="[Text]"/>
      <dgm:spPr/>
      <dgm:t>
        <a:bodyPr/>
        <a:lstStyle/>
        <a:p>
          <a:r>
            <a:rPr lang="en-US" dirty="0"/>
            <a:t>Statistical Power</a:t>
          </a:r>
        </a:p>
      </dgm:t>
    </dgm:pt>
    <dgm:pt modelId="{186CC7BF-D0ED-46EF-848B-2D943AA2730E}" type="parTrans" cxnId="{0186C08D-EA80-45A0-BA03-426AA20AB55B}">
      <dgm:prSet/>
      <dgm:spPr/>
      <dgm:t>
        <a:bodyPr/>
        <a:lstStyle/>
        <a:p>
          <a:endParaRPr lang="en-US"/>
        </a:p>
      </dgm:t>
    </dgm:pt>
    <dgm:pt modelId="{D60ADCC5-27B3-461F-926F-166D75A5181F}" type="sibTrans" cxnId="{0186C08D-EA80-45A0-BA03-426AA20AB55B}">
      <dgm:prSet/>
      <dgm:spPr/>
      <dgm:t>
        <a:bodyPr/>
        <a:lstStyle/>
        <a:p>
          <a:endParaRPr lang="en-US"/>
        </a:p>
      </dgm:t>
    </dgm:pt>
    <dgm:pt modelId="{C7036430-8ADE-424C-98D2-47B76F1707A8}">
      <dgm:prSet/>
      <dgm:spPr/>
      <dgm:t>
        <a:bodyPr/>
        <a:lstStyle/>
        <a:p>
          <a:r>
            <a:rPr lang="en-US" dirty="0"/>
            <a:t>Availability of experimental or quasi-experimental variation in data to separate correlation from causal effects</a:t>
          </a:r>
        </a:p>
      </dgm:t>
    </dgm:pt>
    <dgm:pt modelId="{3A6FFB07-D495-4123-8CA6-8470132118CD}" type="parTrans" cxnId="{065F4ECE-3F7D-4504-8E57-E88D0E1C628B}">
      <dgm:prSet/>
      <dgm:spPr/>
      <dgm:t>
        <a:bodyPr/>
        <a:lstStyle/>
        <a:p>
          <a:endParaRPr lang="en-US"/>
        </a:p>
      </dgm:t>
    </dgm:pt>
    <dgm:pt modelId="{A07790BC-FA7D-4A53-B903-BCB136E71B19}" type="sibTrans" cxnId="{065F4ECE-3F7D-4504-8E57-E88D0E1C628B}">
      <dgm:prSet/>
      <dgm:spPr/>
      <dgm:t>
        <a:bodyPr/>
        <a:lstStyle/>
        <a:p>
          <a:endParaRPr lang="en-US"/>
        </a:p>
      </dgm:t>
    </dgm:pt>
    <dgm:pt modelId="{599292AD-0F70-4894-B893-317242C0C1F8}">
      <dgm:prSet/>
      <dgm:spPr/>
      <dgm:t>
        <a:bodyPr/>
        <a:lstStyle/>
        <a:p>
          <a:r>
            <a:rPr lang="en-US" dirty="0"/>
            <a:t>Customizing ML optimization for estimating causal effects and counterfactuals of interest</a:t>
          </a:r>
        </a:p>
      </dgm:t>
    </dgm:pt>
    <dgm:pt modelId="{3C402FC5-2378-4228-89A5-DFB1B75D16B2}" type="parTrans" cxnId="{508116F6-BAF4-4951-8DC2-80BD3572B92B}">
      <dgm:prSet/>
      <dgm:spPr/>
      <dgm:t>
        <a:bodyPr/>
        <a:lstStyle/>
        <a:p>
          <a:endParaRPr lang="en-US"/>
        </a:p>
      </dgm:t>
    </dgm:pt>
    <dgm:pt modelId="{60364C49-75AE-434C-9D2F-00B1DBF616EE}" type="sibTrans" cxnId="{508116F6-BAF4-4951-8DC2-80BD3572B92B}">
      <dgm:prSet/>
      <dgm:spPr/>
      <dgm:t>
        <a:bodyPr/>
        <a:lstStyle/>
        <a:p>
          <a:endParaRPr lang="en-US"/>
        </a:p>
      </dgm:t>
    </dgm:pt>
    <dgm:pt modelId="{3F297107-6423-47E6-AD7D-8FC2054EE236}">
      <dgm:prSet/>
      <dgm:spPr/>
      <dgm:t>
        <a:bodyPr/>
        <a:lstStyle/>
        <a:p>
          <a:r>
            <a:rPr lang="en-US" dirty="0"/>
            <a:t>Effect sizes small – firms usually already doing reasonable things</a:t>
          </a:r>
        </a:p>
      </dgm:t>
    </dgm:pt>
    <dgm:pt modelId="{0DF8419A-952C-4030-8EB7-37589BA7FA8E}" type="parTrans" cxnId="{58B25334-0FC7-4098-B3FF-5157C6AB6DDD}">
      <dgm:prSet/>
      <dgm:spPr/>
      <dgm:t>
        <a:bodyPr/>
        <a:lstStyle/>
        <a:p>
          <a:endParaRPr lang="en-US"/>
        </a:p>
      </dgm:t>
    </dgm:pt>
    <dgm:pt modelId="{6A0D89F7-78B2-428B-9105-44F053FBC93D}" type="sibTrans" cxnId="{58B25334-0FC7-4098-B3FF-5157C6AB6DDD}">
      <dgm:prSet/>
      <dgm:spPr/>
      <dgm:t>
        <a:bodyPr/>
        <a:lstStyle/>
        <a:p>
          <a:endParaRPr lang="en-US"/>
        </a:p>
      </dgm:t>
    </dgm:pt>
    <dgm:pt modelId="{AE98646F-C931-4C88-B276-90B34CA96B58}">
      <dgm:prSet/>
      <dgm:spPr/>
      <dgm:t>
        <a:bodyPr/>
        <a:lstStyle/>
        <a:p>
          <a:r>
            <a:rPr lang="en-US" dirty="0"/>
            <a:t>Personalization is hard—never enough data!</a:t>
          </a:r>
        </a:p>
      </dgm:t>
    </dgm:pt>
    <dgm:pt modelId="{4FD3799B-B368-4CA9-802F-C1DDEBF50A5A}" type="parTrans" cxnId="{0533A603-8450-4DE3-A0A8-1423EE9B7FC4}">
      <dgm:prSet/>
      <dgm:spPr/>
      <dgm:t>
        <a:bodyPr/>
        <a:lstStyle/>
        <a:p>
          <a:endParaRPr lang="en-US"/>
        </a:p>
      </dgm:t>
    </dgm:pt>
    <dgm:pt modelId="{9BC53003-F540-4C0E-BB3A-C1185737D4FD}" type="sibTrans" cxnId="{0533A603-8450-4DE3-A0A8-1423EE9B7FC4}">
      <dgm:prSet/>
      <dgm:spPr/>
      <dgm:t>
        <a:bodyPr/>
        <a:lstStyle/>
        <a:p>
          <a:endParaRPr lang="en-US"/>
        </a:p>
      </dgm:t>
    </dgm:pt>
    <dgm:pt modelId="{98CAC3A9-6A94-419D-ACD4-3975CCB2F1AB}">
      <dgm:prSet/>
      <dgm:spPr/>
      <dgm:t>
        <a:bodyPr/>
        <a:lstStyle/>
        <a:p>
          <a:r>
            <a:rPr lang="en-US" dirty="0"/>
            <a:t>Historical observational data may not be informative about causal effects</a:t>
          </a:r>
        </a:p>
      </dgm:t>
    </dgm:pt>
    <dgm:pt modelId="{9A718CA4-4498-46CA-AE6A-FBE7ADE73CD2}" type="parTrans" cxnId="{F953F812-2D07-4CA2-8AD1-B2B351E85816}">
      <dgm:prSet/>
      <dgm:spPr/>
      <dgm:t>
        <a:bodyPr/>
        <a:lstStyle/>
        <a:p>
          <a:endParaRPr lang="en-US"/>
        </a:p>
      </dgm:t>
    </dgm:pt>
    <dgm:pt modelId="{B7BC4891-C780-4BD2-B3AD-7AEC26901AC9}" type="sibTrans" cxnId="{F953F812-2D07-4CA2-8AD1-B2B351E85816}">
      <dgm:prSet/>
      <dgm:spPr/>
      <dgm:t>
        <a:bodyPr/>
        <a:lstStyle/>
        <a:p>
          <a:endParaRPr lang="en-US"/>
        </a:p>
      </dgm:t>
    </dgm:pt>
    <dgm:pt modelId="{C71FF4EB-900B-424A-9FFD-2F579FBAC007}" type="pres">
      <dgm:prSet presAssocID="{00F01349-277E-4BC9-A009-E6D13B8B5E5A}" presName="linear" presStyleCnt="0">
        <dgm:presLayoutVars>
          <dgm:animLvl val="lvl"/>
          <dgm:resizeHandles val="exact"/>
        </dgm:presLayoutVars>
      </dgm:prSet>
      <dgm:spPr/>
    </dgm:pt>
    <dgm:pt modelId="{AC1B738A-4E00-4045-B6A9-3843746410C9}" type="pres">
      <dgm:prSet presAssocID="{F0DF7E18-5C72-4DE1-B6E0-2E1E5402CF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409907-23F3-4242-BBB3-8C0D58F4020D}" type="pres">
      <dgm:prSet presAssocID="{F0DF7E18-5C72-4DE1-B6E0-2E1E5402CF60}" presName="childText" presStyleLbl="revTx" presStyleIdx="0" presStyleCnt="2">
        <dgm:presLayoutVars>
          <dgm:bulletEnabled val="1"/>
        </dgm:presLayoutVars>
      </dgm:prSet>
      <dgm:spPr/>
    </dgm:pt>
    <dgm:pt modelId="{1724E6BA-DDDE-4C3B-B181-B3E940677876}" type="pres">
      <dgm:prSet presAssocID="{A4A73057-F793-42B8-BD64-1B074521A0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15DA82-34F3-4B53-B02A-EEEE537F904C}" type="pres">
      <dgm:prSet presAssocID="{A4A73057-F793-42B8-BD64-1B074521A09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3D4D03-61E9-4DE7-93D8-13BFB099C031}" type="presOf" srcId="{98CAC3A9-6A94-419D-ACD4-3975CCB2F1AB}" destId="{2115DA82-34F3-4B53-B02A-EEEE537F904C}" srcOrd="0" destOrd="0" presId="urn:microsoft.com/office/officeart/2005/8/layout/vList2"/>
    <dgm:cxn modelId="{0533A603-8450-4DE3-A0A8-1423EE9B7FC4}" srcId="{A4A73057-F793-42B8-BD64-1B074521A091}" destId="{AE98646F-C931-4C88-B276-90B34CA96B58}" srcOrd="2" destOrd="0" parTransId="{4FD3799B-B368-4CA9-802F-C1DDEBF50A5A}" sibTransId="{9BC53003-F540-4C0E-BB3A-C1185737D4FD}"/>
    <dgm:cxn modelId="{F953F812-2D07-4CA2-8AD1-B2B351E85816}" srcId="{A4A73057-F793-42B8-BD64-1B074521A091}" destId="{98CAC3A9-6A94-419D-ACD4-3975CCB2F1AB}" srcOrd="0" destOrd="0" parTransId="{9A718CA4-4498-46CA-AE6A-FBE7ADE73CD2}" sibTransId="{B7BC4891-C780-4BD2-B3AD-7AEC26901AC9}"/>
    <dgm:cxn modelId="{2662C027-9943-4D9F-9409-05EBB261F897}" type="presOf" srcId="{A4A73057-F793-42B8-BD64-1B074521A091}" destId="{1724E6BA-DDDE-4C3B-B181-B3E940677876}" srcOrd="0" destOrd="0" presId="urn:microsoft.com/office/officeart/2005/8/layout/vList2"/>
    <dgm:cxn modelId="{58B25334-0FC7-4098-B3FF-5157C6AB6DDD}" srcId="{A4A73057-F793-42B8-BD64-1B074521A091}" destId="{3F297107-6423-47E6-AD7D-8FC2054EE236}" srcOrd="1" destOrd="0" parTransId="{0DF8419A-952C-4030-8EB7-37589BA7FA8E}" sibTransId="{6A0D89F7-78B2-428B-9105-44F053FBC93D}"/>
    <dgm:cxn modelId="{235F9C50-B90E-4596-AABC-3A382C4EB404}" srcId="{00F01349-277E-4BC9-A009-E6D13B8B5E5A}" destId="{F0DF7E18-5C72-4DE1-B6E0-2E1E5402CF60}" srcOrd="0" destOrd="0" parTransId="{A8CF2855-89D2-46B7-9D9A-99948882DF1E}" sibTransId="{C7AE4902-B263-4C7A-8D0E-AC7960816ED3}"/>
    <dgm:cxn modelId="{AE711155-727B-4C1B-9A19-CAEB2D5560C8}" type="presOf" srcId="{599292AD-0F70-4894-B893-317242C0C1F8}" destId="{F0409907-23F3-4242-BBB3-8C0D58F4020D}" srcOrd="0" destOrd="1" presId="urn:microsoft.com/office/officeart/2005/8/layout/vList2"/>
    <dgm:cxn modelId="{C97F1679-6CFB-4C43-A85E-5B3B92519278}" type="presOf" srcId="{00F01349-277E-4BC9-A009-E6D13B8B5E5A}" destId="{C71FF4EB-900B-424A-9FFD-2F579FBAC007}" srcOrd="0" destOrd="0" presId="urn:microsoft.com/office/officeart/2005/8/layout/vList2"/>
    <dgm:cxn modelId="{0186C08D-EA80-45A0-BA03-426AA20AB55B}" srcId="{00F01349-277E-4BC9-A009-E6D13B8B5E5A}" destId="{A4A73057-F793-42B8-BD64-1B074521A091}" srcOrd="1" destOrd="0" parTransId="{186CC7BF-D0ED-46EF-848B-2D943AA2730E}" sibTransId="{D60ADCC5-27B3-461F-926F-166D75A5181F}"/>
    <dgm:cxn modelId="{E7D6BFB4-C99F-448B-A53B-74ED46BA604E}" type="presOf" srcId="{C7036430-8ADE-424C-98D2-47B76F1707A8}" destId="{F0409907-23F3-4242-BBB3-8C0D58F4020D}" srcOrd="0" destOrd="0" presId="urn:microsoft.com/office/officeart/2005/8/layout/vList2"/>
    <dgm:cxn modelId="{037C6EC5-CDDB-44AF-BEE3-AB48656F4700}" type="presOf" srcId="{F0DF7E18-5C72-4DE1-B6E0-2E1E5402CF60}" destId="{AC1B738A-4E00-4045-B6A9-3843746410C9}" srcOrd="0" destOrd="0" presId="urn:microsoft.com/office/officeart/2005/8/layout/vList2"/>
    <dgm:cxn modelId="{065F4ECE-3F7D-4504-8E57-E88D0E1C628B}" srcId="{F0DF7E18-5C72-4DE1-B6E0-2E1E5402CF60}" destId="{C7036430-8ADE-424C-98D2-47B76F1707A8}" srcOrd="0" destOrd="0" parTransId="{3A6FFB07-D495-4123-8CA6-8470132118CD}" sibTransId="{A07790BC-FA7D-4A53-B903-BCB136E71B19}"/>
    <dgm:cxn modelId="{204135E0-7AB3-4158-9813-9DCB5D55BEAE}" type="presOf" srcId="{3F297107-6423-47E6-AD7D-8FC2054EE236}" destId="{2115DA82-34F3-4B53-B02A-EEEE537F904C}" srcOrd="0" destOrd="1" presId="urn:microsoft.com/office/officeart/2005/8/layout/vList2"/>
    <dgm:cxn modelId="{642E43E0-2D20-45CB-B0B6-44E34B07C461}" type="presOf" srcId="{AE98646F-C931-4C88-B276-90B34CA96B58}" destId="{2115DA82-34F3-4B53-B02A-EEEE537F904C}" srcOrd="0" destOrd="2" presId="urn:microsoft.com/office/officeart/2005/8/layout/vList2"/>
    <dgm:cxn modelId="{508116F6-BAF4-4951-8DC2-80BD3572B92B}" srcId="{F0DF7E18-5C72-4DE1-B6E0-2E1E5402CF60}" destId="{599292AD-0F70-4894-B893-317242C0C1F8}" srcOrd="1" destOrd="0" parTransId="{3C402FC5-2378-4228-89A5-DFB1B75D16B2}" sibTransId="{60364C49-75AE-434C-9D2F-00B1DBF616EE}"/>
    <dgm:cxn modelId="{B21E2899-FBD4-42B4-B8B5-C0D6CE26203B}" type="presParOf" srcId="{C71FF4EB-900B-424A-9FFD-2F579FBAC007}" destId="{AC1B738A-4E00-4045-B6A9-3843746410C9}" srcOrd="0" destOrd="0" presId="urn:microsoft.com/office/officeart/2005/8/layout/vList2"/>
    <dgm:cxn modelId="{D34A58CB-C6B9-415D-B826-9FA2845831F1}" type="presParOf" srcId="{C71FF4EB-900B-424A-9FFD-2F579FBAC007}" destId="{F0409907-23F3-4242-BBB3-8C0D58F4020D}" srcOrd="1" destOrd="0" presId="urn:microsoft.com/office/officeart/2005/8/layout/vList2"/>
    <dgm:cxn modelId="{0B1FA901-090E-485F-A904-0FC71F02FDE2}" type="presParOf" srcId="{C71FF4EB-900B-424A-9FFD-2F579FBAC007}" destId="{1724E6BA-DDDE-4C3B-B181-B3E940677876}" srcOrd="2" destOrd="0" presId="urn:microsoft.com/office/officeart/2005/8/layout/vList2"/>
    <dgm:cxn modelId="{1C15017E-9C77-44F6-B8F4-15086C3CEF13}" type="presParOf" srcId="{C71FF4EB-900B-424A-9FFD-2F579FBAC007}" destId="{2115DA82-34F3-4B53-B02A-EEEE537F90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364F4-5916-4781-831C-45F33F8045FC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2CF1545-4183-4BE5-8BEA-2AB73BA78C54}">
      <dgm:prSet phldrT="[Text]"/>
      <dgm:spPr>
        <a:ln w="79375">
          <a:solidFill>
            <a:schemeClr val="accent2"/>
          </a:solidFill>
        </a:ln>
      </dgm:spPr>
      <dgm:t>
        <a:bodyPr/>
        <a:lstStyle/>
        <a:p>
          <a:r>
            <a:rPr lang="en-US" dirty="0"/>
            <a:t>Purchase in Category?</a:t>
          </a:r>
        </a:p>
      </dgm:t>
    </dgm:pt>
    <dgm:pt modelId="{8F57C295-BFB5-417D-84D4-A6CC8219A42D}" type="parTrans" cxnId="{DAEEB0C2-6192-4EAD-A104-753E07D93350}">
      <dgm:prSet/>
      <dgm:spPr/>
      <dgm:t>
        <a:bodyPr/>
        <a:lstStyle/>
        <a:p>
          <a:endParaRPr lang="en-US"/>
        </a:p>
      </dgm:t>
    </dgm:pt>
    <dgm:pt modelId="{59BF82E6-522C-4387-83A9-FA451A2D8424}" type="sibTrans" cxnId="{DAEEB0C2-6192-4EAD-A104-753E07D93350}">
      <dgm:prSet/>
      <dgm:spPr/>
      <dgm:t>
        <a:bodyPr/>
        <a:lstStyle/>
        <a:p>
          <a:endParaRPr lang="en-US"/>
        </a:p>
      </dgm:t>
    </dgm:pt>
    <dgm:pt modelId="{C1FB08B3-094B-4F2E-80B6-B0747E8DB633}" type="asst">
      <dgm:prSet phldrT="[Text]"/>
      <dgm:spPr>
        <a:noFill/>
        <a:ln w="79375">
          <a:solidFill>
            <a:schemeClr val="accent1"/>
          </a:solidFill>
        </a:ln>
      </dgm:spPr>
      <dgm:t>
        <a:bodyPr anchor="t"/>
        <a:lstStyle/>
        <a:p>
          <a:r>
            <a:rPr lang="en-US" dirty="0"/>
            <a:t>No </a:t>
          </a:r>
        </a:p>
      </dgm:t>
    </dgm:pt>
    <dgm:pt modelId="{628CC197-C7FA-4A34-B5BD-E8DA381DC5A6}" type="parTrans" cxnId="{EA3BA105-34DD-4EA2-BA6B-43745B164004}">
      <dgm:prSet/>
      <dgm:spPr/>
      <dgm:t>
        <a:bodyPr/>
        <a:lstStyle/>
        <a:p>
          <a:endParaRPr lang="en-US"/>
        </a:p>
      </dgm:t>
    </dgm:pt>
    <dgm:pt modelId="{B9109EE8-7D13-4E41-A15B-F14AA6280D31}" type="sibTrans" cxnId="{EA3BA105-34DD-4EA2-BA6B-43745B164004}">
      <dgm:prSet/>
      <dgm:spPr/>
      <dgm:t>
        <a:bodyPr/>
        <a:lstStyle/>
        <a:p>
          <a:endParaRPr lang="en-US"/>
        </a:p>
      </dgm:t>
    </dgm:pt>
    <dgm:pt modelId="{484A7A0D-A661-4F6A-9E32-2495B152E9A6}" type="asst">
      <dgm:prSet/>
      <dgm:spPr>
        <a:ln w="79375">
          <a:solidFill>
            <a:schemeClr val="accent1"/>
          </a:solidFill>
        </a:ln>
      </dgm:spPr>
      <dgm:t>
        <a:bodyPr anchor="t"/>
        <a:lstStyle/>
        <a:p>
          <a:r>
            <a:rPr lang="en-US" dirty="0"/>
            <a:t>Yes</a:t>
          </a:r>
        </a:p>
      </dgm:t>
    </dgm:pt>
    <dgm:pt modelId="{D0546174-739C-44E5-9505-66E853025594}" type="parTrans" cxnId="{7DC7039A-69D0-4D20-B796-16E70818D338}">
      <dgm:prSet/>
      <dgm:spPr/>
      <dgm:t>
        <a:bodyPr/>
        <a:lstStyle/>
        <a:p>
          <a:endParaRPr lang="en-US"/>
        </a:p>
      </dgm:t>
    </dgm:pt>
    <dgm:pt modelId="{DA9FE169-41A6-4B2F-8AA2-59C6E06067F0}" type="sibTrans" cxnId="{7DC7039A-69D0-4D20-B796-16E70818D338}">
      <dgm:prSet/>
      <dgm:spPr/>
      <dgm:t>
        <a:bodyPr/>
        <a:lstStyle/>
        <a:p>
          <a:endParaRPr lang="en-US"/>
        </a:p>
      </dgm:t>
    </dgm:pt>
    <dgm:pt modelId="{8B5D3F7A-4C22-4CCC-A3F7-6189B4161931}" type="asst">
      <dgm:prSet/>
      <dgm:spPr>
        <a:ln w="79375">
          <a:solidFill>
            <a:schemeClr val="accent1">
              <a:lumMod val="75000"/>
            </a:schemeClr>
          </a:solidFill>
        </a:ln>
      </dgm:spPr>
      <dgm:t>
        <a:bodyPr anchor="t"/>
        <a:lstStyle/>
        <a:p>
          <a:r>
            <a:rPr lang="en-US" dirty="0"/>
            <a:t>Item 1</a:t>
          </a:r>
        </a:p>
      </dgm:t>
    </dgm:pt>
    <dgm:pt modelId="{FFA86DC6-1E79-496C-AFDD-CBF62327EE9D}" type="parTrans" cxnId="{37595828-7CFD-4A92-A043-7243131485AC}">
      <dgm:prSet/>
      <dgm:spPr/>
      <dgm:t>
        <a:bodyPr/>
        <a:lstStyle/>
        <a:p>
          <a:endParaRPr lang="en-US"/>
        </a:p>
      </dgm:t>
    </dgm:pt>
    <dgm:pt modelId="{1CCA4C60-5635-4428-A8CA-B2A77F094813}" type="sibTrans" cxnId="{37595828-7CFD-4A92-A043-7243131485AC}">
      <dgm:prSet/>
      <dgm:spPr/>
      <dgm:t>
        <a:bodyPr/>
        <a:lstStyle/>
        <a:p>
          <a:endParaRPr lang="en-US"/>
        </a:p>
      </dgm:t>
    </dgm:pt>
    <dgm:pt modelId="{D2243703-89D9-410F-ABE2-D967D6829363}" type="asst">
      <dgm:prSet/>
      <dgm:spPr>
        <a:ln w="79375">
          <a:solidFill>
            <a:schemeClr val="accent1">
              <a:lumMod val="75000"/>
            </a:schemeClr>
          </a:solidFill>
        </a:ln>
      </dgm:spPr>
      <dgm:t>
        <a:bodyPr anchor="t"/>
        <a:lstStyle/>
        <a:p>
          <a:r>
            <a:rPr lang="en-US" dirty="0"/>
            <a:t>Item 2</a:t>
          </a:r>
        </a:p>
      </dgm:t>
    </dgm:pt>
    <dgm:pt modelId="{89F7BB8B-7FBC-43FE-BFA0-42F1839E19AE}" type="parTrans" cxnId="{EF4AB8C5-587D-4FC5-A6C7-F4A34EC3A393}">
      <dgm:prSet/>
      <dgm:spPr/>
      <dgm:t>
        <a:bodyPr/>
        <a:lstStyle/>
        <a:p>
          <a:endParaRPr lang="en-US"/>
        </a:p>
      </dgm:t>
    </dgm:pt>
    <dgm:pt modelId="{B204CDEA-7354-49AF-B23D-C66181B115D1}" type="sibTrans" cxnId="{EF4AB8C5-587D-4FC5-A6C7-F4A34EC3A393}">
      <dgm:prSet/>
      <dgm:spPr/>
      <dgm:t>
        <a:bodyPr/>
        <a:lstStyle/>
        <a:p>
          <a:endParaRPr lang="en-US"/>
        </a:p>
      </dgm:t>
    </dgm:pt>
    <dgm:pt modelId="{93C305D7-CAE9-46EE-86A5-DCD5D4AAE9C7}" type="asst">
      <dgm:prSet/>
      <dgm:spPr>
        <a:ln w="79375">
          <a:solidFill>
            <a:schemeClr val="accent1">
              <a:lumMod val="75000"/>
            </a:schemeClr>
          </a:solidFill>
        </a:ln>
      </dgm:spPr>
      <dgm:t>
        <a:bodyPr anchor="t"/>
        <a:lstStyle/>
        <a:p>
          <a:r>
            <a:rPr lang="en-US" dirty="0"/>
            <a:t>Item 3</a:t>
          </a:r>
        </a:p>
      </dgm:t>
    </dgm:pt>
    <dgm:pt modelId="{8521F8F0-5DC6-44A3-98D5-91ACC0F34F18}" type="parTrans" cxnId="{D51CF20D-F2A5-4958-8FC4-E906856F8AE0}">
      <dgm:prSet/>
      <dgm:spPr/>
      <dgm:t>
        <a:bodyPr/>
        <a:lstStyle/>
        <a:p>
          <a:endParaRPr lang="en-US"/>
        </a:p>
      </dgm:t>
    </dgm:pt>
    <dgm:pt modelId="{F8575E24-0475-49B0-8A3B-6F18E39DDCAC}" type="sibTrans" cxnId="{D51CF20D-F2A5-4958-8FC4-E906856F8AE0}">
      <dgm:prSet/>
      <dgm:spPr/>
      <dgm:t>
        <a:bodyPr/>
        <a:lstStyle/>
        <a:p>
          <a:endParaRPr lang="en-US"/>
        </a:p>
      </dgm:t>
    </dgm:pt>
    <dgm:pt modelId="{9A2DC8AC-A8E0-4E2F-99F7-0F70075F9A42}" type="pres">
      <dgm:prSet presAssocID="{1AE364F4-5916-4781-831C-45F33F8045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F3C870-0D7A-4FEA-8F4C-38D738625EEA}" type="pres">
      <dgm:prSet presAssocID="{32CF1545-4183-4BE5-8BEA-2AB73BA78C54}" presName="hierRoot1" presStyleCnt="0">
        <dgm:presLayoutVars>
          <dgm:hierBranch val="init"/>
        </dgm:presLayoutVars>
      </dgm:prSet>
      <dgm:spPr/>
    </dgm:pt>
    <dgm:pt modelId="{46A1DEE3-DF74-431C-9B0C-199D2B6EDB0C}" type="pres">
      <dgm:prSet presAssocID="{32CF1545-4183-4BE5-8BEA-2AB73BA78C54}" presName="rootComposite1" presStyleCnt="0"/>
      <dgm:spPr/>
    </dgm:pt>
    <dgm:pt modelId="{FD67A35C-3652-4C5A-9848-CC0E554BCC43}" type="pres">
      <dgm:prSet presAssocID="{32CF1545-4183-4BE5-8BEA-2AB73BA78C54}" presName="rootText1" presStyleLbl="node0" presStyleIdx="0" presStyleCnt="1" custScaleX="239784" custScaleY="68013" custLinFactNeighborX="-2813" custLinFactNeighborY="23652">
        <dgm:presLayoutVars>
          <dgm:chPref val="3"/>
        </dgm:presLayoutVars>
      </dgm:prSet>
      <dgm:spPr/>
    </dgm:pt>
    <dgm:pt modelId="{B53F549A-7A75-401C-B4F7-079DC6CC19BC}" type="pres">
      <dgm:prSet presAssocID="{32CF1545-4183-4BE5-8BEA-2AB73BA78C54}" presName="rootConnector1" presStyleLbl="node1" presStyleIdx="0" presStyleCnt="0"/>
      <dgm:spPr/>
    </dgm:pt>
    <dgm:pt modelId="{AC60F684-9F24-4EB2-BC95-7A8554F65C5A}" type="pres">
      <dgm:prSet presAssocID="{32CF1545-4183-4BE5-8BEA-2AB73BA78C54}" presName="hierChild2" presStyleCnt="0"/>
      <dgm:spPr/>
    </dgm:pt>
    <dgm:pt modelId="{909C3A82-082D-4C3E-9780-79E2D9929A86}" type="pres">
      <dgm:prSet presAssocID="{32CF1545-4183-4BE5-8BEA-2AB73BA78C54}" presName="hierChild3" presStyleCnt="0"/>
      <dgm:spPr/>
    </dgm:pt>
    <dgm:pt modelId="{D368B4FD-E75C-4C71-8555-1FBFB9FFF95D}" type="pres">
      <dgm:prSet presAssocID="{628CC197-C7FA-4A34-B5BD-E8DA381DC5A6}" presName="Name111" presStyleLbl="parChTrans1D2" presStyleIdx="0" presStyleCnt="2"/>
      <dgm:spPr/>
    </dgm:pt>
    <dgm:pt modelId="{096CA32F-4114-4441-B777-6C763C7D66D3}" type="pres">
      <dgm:prSet presAssocID="{C1FB08B3-094B-4F2E-80B6-B0747E8DB633}" presName="hierRoot3" presStyleCnt="0">
        <dgm:presLayoutVars>
          <dgm:hierBranch val="init"/>
        </dgm:presLayoutVars>
      </dgm:prSet>
      <dgm:spPr/>
    </dgm:pt>
    <dgm:pt modelId="{377064A3-A261-43A9-A155-7AF7F9D374AF}" type="pres">
      <dgm:prSet presAssocID="{C1FB08B3-094B-4F2E-80B6-B0747E8DB633}" presName="rootComposite3" presStyleCnt="0"/>
      <dgm:spPr/>
    </dgm:pt>
    <dgm:pt modelId="{9EB1448D-8F42-4B03-AB92-C7A5AA86E268}" type="pres">
      <dgm:prSet presAssocID="{C1FB08B3-094B-4F2E-80B6-B0747E8DB633}" presName="rootText3" presStyleLbl="asst1" presStyleIdx="0" presStyleCnt="5" custScaleX="172049" custScaleY="207665">
        <dgm:presLayoutVars>
          <dgm:chPref val="3"/>
        </dgm:presLayoutVars>
      </dgm:prSet>
      <dgm:spPr/>
    </dgm:pt>
    <dgm:pt modelId="{508C6280-11F7-4C58-AB07-A1C6EF9401F7}" type="pres">
      <dgm:prSet presAssocID="{C1FB08B3-094B-4F2E-80B6-B0747E8DB633}" presName="rootConnector3" presStyleLbl="asst1" presStyleIdx="0" presStyleCnt="5"/>
      <dgm:spPr/>
    </dgm:pt>
    <dgm:pt modelId="{80BE3FB8-CB46-415D-BA29-A34FC3F4AB60}" type="pres">
      <dgm:prSet presAssocID="{C1FB08B3-094B-4F2E-80B6-B0747E8DB633}" presName="hierChild6" presStyleCnt="0"/>
      <dgm:spPr/>
    </dgm:pt>
    <dgm:pt modelId="{1EE59447-EB0E-4692-B111-81A5C309BE27}" type="pres">
      <dgm:prSet presAssocID="{C1FB08B3-094B-4F2E-80B6-B0747E8DB633}" presName="hierChild7" presStyleCnt="0"/>
      <dgm:spPr/>
    </dgm:pt>
    <dgm:pt modelId="{5664929D-E1B9-424D-BA38-16EBC49960BA}" type="pres">
      <dgm:prSet presAssocID="{D0546174-739C-44E5-9505-66E853025594}" presName="Name111" presStyleLbl="parChTrans1D2" presStyleIdx="1" presStyleCnt="2"/>
      <dgm:spPr/>
    </dgm:pt>
    <dgm:pt modelId="{B8735572-C785-4EFC-991D-BF75139BA795}" type="pres">
      <dgm:prSet presAssocID="{484A7A0D-A661-4F6A-9E32-2495B152E9A6}" presName="hierRoot3" presStyleCnt="0">
        <dgm:presLayoutVars>
          <dgm:hierBranch val="r"/>
        </dgm:presLayoutVars>
      </dgm:prSet>
      <dgm:spPr/>
    </dgm:pt>
    <dgm:pt modelId="{C5F62C4D-D4ED-49C3-AACE-CBF37EF8F16C}" type="pres">
      <dgm:prSet presAssocID="{484A7A0D-A661-4F6A-9E32-2495B152E9A6}" presName="rootComposite3" presStyleCnt="0"/>
      <dgm:spPr/>
    </dgm:pt>
    <dgm:pt modelId="{3E744F8D-6DF9-4C30-82E9-7594D54D3694}" type="pres">
      <dgm:prSet presAssocID="{484A7A0D-A661-4F6A-9E32-2495B152E9A6}" presName="rootText3" presStyleLbl="asst1" presStyleIdx="1" presStyleCnt="5" custScaleX="374130" custScaleY="207665">
        <dgm:presLayoutVars>
          <dgm:chPref val="3"/>
        </dgm:presLayoutVars>
      </dgm:prSet>
      <dgm:spPr/>
    </dgm:pt>
    <dgm:pt modelId="{2A6CFA30-1102-4DBB-ABE7-9FBD08426A52}" type="pres">
      <dgm:prSet presAssocID="{484A7A0D-A661-4F6A-9E32-2495B152E9A6}" presName="rootConnector3" presStyleLbl="asst1" presStyleIdx="1" presStyleCnt="5"/>
      <dgm:spPr/>
    </dgm:pt>
    <dgm:pt modelId="{1594CB5D-A383-4EC8-B94C-CE709A2A686E}" type="pres">
      <dgm:prSet presAssocID="{484A7A0D-A661-4F6A-9E32-2495B152E9A6}" presName="hierChild6" presStyleCnt="0"/>
      <dgm:spPr/>
    </dgm:pt>
    <dgm:pt modelId="{F4BCE88A-8500-4AED-9043-4A0A9C0836CF}" type="pres">
      <dgm:prSet presAssocID="{484A7A0D-A661-4F6A-9E32-2495B152E9A6}" presName="hierChild7" presStyleCnt="0"/>
      <dgm:spPr/>
    </dgm:pt>
    <dgm:pt modelId="{D92EA74C-8532-4D63-96B4-B24E891CF92D}" type="pres">
      <dgm:prSet presAssocID="{FFA86DC6-1E79-496C-AFDD-CBF62327EE9D}" presName="Name111" presStyleLbl="parChTrans1D3" presStyleIdx="0" presStyleCnt="3"/>
      <dgm:spPr/>
    </dgm:pt>
    <dgm:pt modelId="{A7B5EC9F-C0D4-419F-BD89-BD2A40C119C6}" type="pres">
      <dgm:prSet presAssocID="{8B5D3F7A-4C22-4CCC-A3F7-6189B4161931}" presName="hierRoot3" presStyleCnt="0">
        <dgm:presLayoutVars>
          <dgm:hierBranch val="init"/>
        </dgm:presLayoutVars>
      </dgm:prSet>
      <dgm:spPr/>
    </dgm:pt>
    <dgm:pt modelId="{828F1DCC-520D-455D-BDA6-ADDCC51175B5}" type="pres">
      <dgm:prSet presAssocID="{8B5D3F7A-4C22-4CCC-A3F7-6189B4161931}" presName="rootComposite3" presStyleCnt="0"/>
      <dgm:spPr/>
    </dgm:pt>
    <dgm:pt modelId="{89DD9C9A-49D1-44FC-BFE1-C978485A2B4F}" type="pres">
      <dgm:prSet presAssocID="{8B5D3F7A-4C22-4CCC-A3F7-6189B4161931}" presName="rootText3" presStyleLbl="asst1" presStyleIdx="2" presStyleCnt="5" custScaleX="159864" custScaleY="211299" custLinFactNeighborX="-185" custLinFactNeighborY="-1383">
        <dgm:presLayoutVars>
          <dgm:chPref val="3"/>
        </dgm:presLayoutVars>
      </dgm:prSet>
      <dgm:spPr/>
    </dgm:pt>
    <dgm:pt modelId="{32F56376-9683-4317-A0C0-69ABC2BC2C7B}" type="pres">
      <dgm:prSet presAssocID="{8B5D3F7A-4C22-4CCC-A3F7-6189B4161931}" presName="rootConnector3" presStyleLbl="asst1" presStyleIdx="2" presStyleCnt="5"/>
      <dgm:spPr/>
    </dgm:pt>
    <dgm:pt modelId="{974F78ED-C6D3-4A84-8F91-B3C825632FDC}" type="pres">
      <dgm:prSet presAssocID="{8B5D3F7A-4C22-4CCC-A3F7-6189B4161931}" presName="hierChild6" presStyleCnt="0"/>
      <dgm:spPr/>
    </dgm:pt>
    <dgm:pt modelId="{1A3B6D54-999D-457E-BEA9-D271CFFDD81E}" type="pres">
      <dgm:prSet presAssocID="{8B5D3F7A-4C22-4CCC-A3F7-6189B4161931}" presName="hierChild7" presStyleCnt="0"/>
      <dgm:spPr/>
    </dgm:pt>
    <dgm:pt modelId="{A3BC123C-F942-4C0B-B412-41C1F4349E49}" type="pres">
      <dgm:prSet presAssocID="{89F7BB8B-7FBC-43FE-BFA0-42F1839E19AE}" presName="Name111" presStyleLbl="parChTrans1D3" presStyleIdx="1" presStyleCnt="3"/>
      <dgm:spPr/>
    </dgm:pt>
    <dgm:pt modelId="{076DA77B-D3EE-4C2E-8BB7-6746860D9820}" type="pres">
      <dgm:prSet presAssocID="{D2243703-89D9-410F-ABE2-D967D6829363}" presName="hierRoot3" presStyleCnt="0">
        <dgm:presLayoutVars>
          <dgm:hierBranch val="init"/>
        </dgm:presLayoutVars>
      </dgm:prSet>
      <dgm:spPr/>
    </dgm:pt>
    <dgm:pt modelId="{4E59D225-25F1-4212-B736-713113CC269A}" type="pres">
      <dgm:prSet presAssocID="{D2243703-89D9-410F-ABE2-D967D6829363}" presName="rootComposite3" presStyleCnt="0"/>
      <dgm:spPr/>
    </dgm:pt>
    <dgm:pt modelId="{C9F0511F-FEBB-453D-854E-D284F718A7FC}" type="pres">
      <dgm:prSet presAssocID="{D2243703-89D9-410F-ABE2-D967D6829363}" presName="rootText3" presStyleLbl="asst1" presStyleIdx="3" presStyleCnt="5" custScaleX="150729" custScaleY="207665" custLinFactNeighborX="6418" custLinFactNeighborY="-1383">
        <dgm:presLayoutVars>
          <dgm:chPref val="3"/>
        </dgm:presLayoutVars>
      </dgm:prSet>
      <dgm:spPr/>
    </dgm:pt>
    <dgm:pt modelId="{18739BA2-A69D-428A-BB38-9A629079AB3A}" type="pres">
      <dgm:prSet presAssocID="{D2243703-89D9-410F-ABE2-D967D6829363}" presName="rootConnector3" presStyleLbl="asst1" presStyleIdx="3" presStyleCnt="5"/>
      <dgm:spPr/>
    </dgm:pt>
    <dgm:pt modelId="{F7B3B31C-406A-4B86-B554-29B72B992469}" type="pres">
      <dgm:prSet presAssocID="{D2243703-89D9-410F-ABE2-D967D6829363}" presName="hierChild6" presStyleCnt="0"/>
      <dgm:spPr/>
    </dgm:pt>
    <dgm:pt modelId="{2105BAD3-28B2-4DAB-B684-46EFE9AF39F5}" type="pres">
      <dgm:prSet presAssocID="{D2243703-89D9-410F-ABE2-D967D6829363}" presName="hierChild7" presStyleCnt="0"/>
      <dgm:spPr/>
    </dgm:pt>
    <dgm:pt modelId="{167A9CEF-FE32-472E-9A4D-470A140F5571}" type="pres">
      <dgm:prSet presAssocID="{8521F8F0-5DC6-44A3-98D5-91ACC0F34F18}" presName="Name111" presStyleLbl="parChTrans1D3" presStyleIdx="2" presStyleCnt="3"/>
      <dgm:spPr/>
    </dgm:pt>
    <dgm:pt modelId="{A086FE66-ADE0-4B86-8F50-959682C36595}" type="pres">
      <dgm:prSet presAssocID="{93C305D7-CAE9-46EE-86A5-DCD5D4AAE9C7}" presName="hierRoot3" presStyleCnt="0">
        <dgm:presLayoutVars>
          <dgm:hierBranch val="r"/>
        </dgm:presLayoutVars>
      </dgm:prSet>
      <dgm:spPr/>
    </dgm:pt>
    <dgm:pt modelId="{67546D63-66B4-482D-A99D-638A9A4B960C}" type="pres">
      <dgm:prSet presAssocID="{93C305D7-CAE9-46EE-86A5-DCD5D4AAE9C7}" presName="rootComposite3" presStyleCnt="0"/>
      <dgm:spPr/>
    </dgm:pt>
    <dgm:pt modelId="{62D26F57-97AD-4F5F-9F21-164F32E94C67}" type="pres">
      <dgm:prSet presAssocID="{93C305D7-CAE9-46EE-86A5-DCD5D4AAE9C7}" presName="rootText3" presStyleLbl="asst1" presStyleIdx="4" presStyleCnt="5" custScaleX="163828" custScaleY="207665" custLinFactNeighborX="-2962" custLinFactNeighborY="-9289">
        <dgm:presLayoutVars>
          <dgm:chPref val="3"/>
        </dgm:presLayoutVars>
      </dgm:prSet>
      <dgm:spPr/>
    </dgm:pt>
    <dgm:pt modelId="{E0B7D706-2EE6-446B-ABC1-36947668640E}" type="pres">
      <dgm:prSet presAssocID="{93C305D7-CAE9-46EE-86A5-DCD5D4AAE9C7}" presName="rootConnector3" presStyleLbl="asst1" presStyleIdx="4" presStyleCnt="5"/>
      <dgm:spPr/>
    </dgm:pt>
    <dgm:pt modelId="{B8903EF9-AEFB-4FEC-8EFA-F5B158068973}" type="pres">
      <dgm:prSet presAssocID="{93C305D7-CAE9-46EE-86A5-DCD5D4AAE9C7}" presName="hierChild6" presStyleCnt="0"/>
      <dgm:spPr/>
    </dgm:pt>
    <dgm:pt modelId="{130CB35B-DEB5-4EDC-8A08-98825BBE65EB}" type="pres">
      <dgm:prSet presAssocID="{93C305D7-CAE9-46EE-86A5-DCD5D4AAE9C7}" presName="hierChild7" presStyleCnt="0"/>
      <dgm:spPr/>
    </dgm:pt>
  </dgm:ptLst>
  <dgm:cxnLst>
    <dgm:cxn modelId="{EA3BA105-34DD-4EA2-BA6B-43745B164004}" srcId="{32CF1545-4183-4BE5-8BEA-2AB73BA78C54}" destId="{C1FB08B3-094B-4F2E-80B6-B0747E8DB633}" srcOrd="0" destOrd="0" parTransId="{628CC197-C7FA-4A34-B5BD-E8DA381DC5A6}" sibTransId="{B9109EE8-7D13-4E41-A15B-F14AA6280D31}"/>
    <dgm:cxn modelId="{92851107-271B-415E-A6F8-C96BAB0B3CC1}" type="presOf" srcId="{8521F8F0-5DC6-44A3-98D5-91ACC0F34F18}" destId="{167A9CEF-FE32-472E-9A4D-470A140F5571}" srcOrd="0" destOrd="0" presId="urn:microsoft.com/office/officeart/2005/8/layout/orgChart1"/>
    <dgm:cxn modelId="{D51CF20D-F2A5-4958-8FC4-E906856F8AE0}" srcId="{484A7A0D-A661-4F6A-9E32-2495B152E9A6}" destId="{93C305D7-CAE9-46EE-86A5-DCD5D4AAE9C7}" srcOrd="2" destOrd="0" parTransId="{8521F8F0-5DC6-44A3-98D5-91ACC0F34F18}" sibTransId="{F8575E24-0475-49B0-8A3B-6F18E39DDCAC}"/>
    <dgm:cxn modelId="{37595828-7CFD-4A92-A043-7243131485AC}" srcId="{484A7A0D-A661-4F6A-9E32-2495B152E9A6}" destId="{8B5D3F7A-4C22-4CCC-A3F7-6189B4161931}" srcOrd="0" destOrd="0" parTransId="{FFA86DC6-1E79-496C-AFDD-CBF62327EE9D}" sibTransId="{1CCA4C60-5635-4428-A8CA-B2A77F094813}"/>
    <dgm:cxn modelId="{49C22229-6EC5-4989-B228-17D352B78A2B}" type="presOf" srcId="{D2243703-89D9-410F-ABE2-D967D6829363}" destId="{18739BA2-A69D-428A-BB38-9A629079AB3A}" srcOrd="1" destOrd="0" presId="urn:microsoft.com/office/officeart/2005/8/layout/orgChart1"/>
    <dgm:cxn modelId="{254B9835-1FD4-4C92-89D6-C796D0FFAEEA}" type="presOf" srcId="{93C305D7-CAE9-46EE-86A5-DCD5D4AAE9C7}" destId="{62D26F57-97AD-4F5F-9F21-164F32E94C67}" srcOrd="0" destOrd="0" presId="urn:microsoft.com/office/officeart/2005/8/layout/orgChart1"/>
    <dgm:cxn modelId="{3493AB37-8401-49F7-949D-9BBCB667D787}" type="presOf" srcId="{D2243703-89D9-410F-ABE2-D967D6829363}" destId="{C9F0511F-FEBB-453D-854E-D284F718A7FC}" srcOrd="0" destOrd="0" presId="urn:microsoft.com/office/officeart/2005/8/layout/orgChart1"/>
    <dgm:cxn modelId="{C917E53C-2D35-4B52-B163-79A14503AD47}" type="presOf" srcId="{628CC197-C7FA-4A34-B5BD-E8DA381DC5A6}" destId="{D368B4FD-E75C-4C71-8555-1FBFB9FFF95D}" srcOrd="0" destOrd="0" presId="urn:microsoft.com/office/officeart/2005/8/layout/orgChart1"/>
    <dgm:cxn modelId="{70C55F5C-0177-4E94-B001-FADA44F5A262}" type="presOf" srcId="{1AE364F4-5916-4781-831C-45F33F8045FC}" destId="{9A2DC8AC-A8E0-4E2F-99F7-0F70075F9A42}" srcOrd="0" destOrd="0" presId="urn:microsoft.com/office/officeart/2005/8/layout/orgChart1"/>
    <dgm:cxn modelId="{21CF3B64-C664-4C1D-A8F5-B304385BFF34}" type="presOf" srcId="{8B5D3F7A-4C22-4CCC-A3F7-6189B4161931}" destId="{32F56376-9683-4317-A0C0-69ABC2BC2C7B}" srcOrd="1" destOrd="0" presId="urn:microsoft.com/office/officeart/2005/8/layout/orgChart1"/>
    <dgm:cxn modelId="{7C634B6A-33E5-4661-8DA5-489225AE1D4C}" type="presOf" srcId="{C1FB08B3-094B-4F2E-80B6-B0747E8DB633}" destId="{9EB1448D-8F42-4B03-AB92-C7A5AA86E268}" srcOrd="0" destOrd="0" presId="urn:microsoft.com/office/officeart/2005/8/layout/orgChart1"/>
    <dgm:cxn modelId="{C3F2E24C-434E-47A0-8E1A-61F23BC963AF}" type="presOf" srcId="{93C305D7-CAE9-46EE-86A5-DCD5D4AAE9C7}" destId="{E0B7D706-2EE6-446B-ABC1-36947668640E}" srcOrd="1" destOrd="0" presId="urn:microsoft.com/office/officeart/2005/8/layout/orgChart1"/>
    <dgm:cxn modelId="{D29E986D-4E12-4F7E-8DF7-7FA29BD14144}" type="presOf" srcId="{484A7A0D-A661-4F6A-9E32-2495B152E9A6}" destId="{2A6CFA30-1102-4DBB-ABE7-9FBD08426A52}" srcOrd="1" destOrd="0" presId="urn:microsoft.com/office/officeart/2005/8/layout/orgChart1"/>
    <dgm:cxn modelId="{8312A993-8089-4AC2-9987-E39C5DB2E810}" type="presOf" srcId="{484A7A0D-A661-4F6A-9E32-2495B152E9A6}" destId="{3E744F8D-6DF9-4C30-82E9-7594D54D3694}" srcOrd="0" destOrd="0" presId="urn:microsoft.com/office/officeart/2005/8/layout/orgChart1"/>
    <dgm:cxn modelId="{7DC7039A-69D0-4D20-B796-16E70818D338}" srcId="{32CF1545-4183-4BE5-8BEA-2AB73BA78C54}" destId="{484A7A0D-A661-4F6A-9E32-2495B152E9A6}" srcOrd="1" destOrd="0" parTransId="{D0546174-739C-44E5-9505-66E853025594}" sibTransId="{DA9FE169-41A6-4B2F-8AA2-59C6E06067F0}"/>
    <dgm:cxn modelId="{B53187B6-1260-4DDD-AA88-16B394644757}" type="presOf" srcId="{D0546174-739C-44E5-9505-66E853025594}" destId="{5664929D-E1B9-424D-BA38-16EBC49960BA}" srcOrd="0" destOrd="0" presId="urn:microsoft.com/office/officeart/2005/8/layout/orgChart1"/>
    <dgm:cxn modelId="{DAEEB0C2-6192-4EAD-A104-753E07D93350}" srcId="{1AE364F4-5916-4781-831C-45F33F8045FC}" destId="{32CF1545-4183-4BE5-8BEA-2AB73BA78C54}" srcOrd="0" destOrd="0" parTransId="{8F57C295-BFB5-417D-84D4-A6CC8219A42D}" sibTransId="{59BF82E6-522C-4387-83A9-FA451A2D8424}"/>
    <dgm:cxn modelId="{EF4AB8C5-587D-4FC5-A6C7-F4A34EC3A393}" srcId="{484A7A0D-A661-4F6A-9E32-2495B152E9A6}" destId="{D2243703-89D9-410F-ABE2-D967D6829363}" srcOrd="1" destOrd="0" parTransId="{89F7BB8B-7FBC-43FE-BFA0-42F1839E19AE}" sibTransId="{B204CDEA-7354-49AF-B23D-C66181B115D1}"/>
    <dgm:cxn modelId="{62D368CE-2639-49CF-9D94-BB2A899E8C85}" type="presOf" srcId="{C1FB08B3-094B-4F2E-80B6-B0747E8DB633}" destId="{508C6280-11F7-4C58-AB07-A1C6EF9401F7}" srcOrd="1" destOrd="0" presId="urn:microsoft.com/office/officeart/2005/8/layout/orgChart1"/>
    <dgm:cxn modelId="{C3C387D5-A41F-4A17-A614-206926FDA8F9}" type="presOf" srcId="{32CF1545-4183-4BE5-8BEA-2AB73BA78C54}" destId="{B53F549A-7A75-401C-B4F7-079DC6CC19BC}" srcOrd="1" destOrd="0" presId="urn:microsoft.com/office/officeart/2005/8/layout/orgChart1"/>
    <dgm:cxn modelId="{107367D6-E010-4B48-BC0B-FB42F6120091}" type="presOf" srcId="{FFA86DC6-1E79-496C-AFDD-CBF62327EE9D}" destId="{D92EA74C-8532-4D63-96B4-B24E891CF92D}" srcOrd="0" destOrd="0" presId="urn:microsoft.com/office/officeart/2005/8/layout/orgChart1"/>
    <dgm:cxn modelId="{6AE4E2E6-DB3F-4910-A82A-F4905136647A}" type="presOf" srcId="{32CF1545-4183-4BE5-8BEA-2AB73BA78C54}" destId="{FD67A35C-3652-4C5A-9848-CC0E554BCC43}" srcOrd="0" destOrd="0" presId="urn:microsoft.com/office/officeart/2005/8/layout/orgChart1"/>
    <dgm:cxn modelId="{4DAC3AFA-664D-4CB6-B98F-2DE5A9F659A6}" type="presOf" srcId="{8B5D3F7A-4C22-4CCC-A3F7-6189B4161931}" destId="{89DD9C9A-49D1-44FC-BFE1-C978485A2B4F}" srcOrd="0" destOrd="0" presId="urn:microsoft.com/office/officeart/2005/8/layout/orgChart1"/>
    <dgm:cxn modelId="{2F5436FE-9BB8-4682-AEEE-3B092F93CA6A}" type="presOf" srcId="{89F7BB8B-7FBC-43FE-BFA0-42F1839E19AE}" destId="{A3BC123C-F942-4C0B-B412-41C1F4349E49}" srcOrd="0" destOrd="0" presId="urn:microsoft.com/office/officeart/2005/8/layout/orgChart1"/>
    <dgm:cxn modelId="{85B3D70E-5F51-45B1-B996-3344A17570FB}" type="presParOf" srcId="{9A2DC8AC-A8E0-4E2F-99F7-0F70075F9A42}" destId="{E2F3C870-0D7A-4FEA-8F4C-38D738625EEA}" srcOrd="0" destOrd="0" presId="urn:microsoft.com/office/officeart/2005/8/layout/orgChart1"/>
    <dgm:cxn modelId="{90AB3674-3BE3-4CAA-9635-8605F6BD4BD9}" type="presParOf" srcId="{E2F3C870-0D7A-4FEA-8F4C-38D738625EEA}" destId="{46A1DEE3-DF74-431C-9B0C-199D2B6EDB0C}" srcOrd="0" destOrd="0" presId="urn:microsoft.com/office/officeart/2005/8/layout/orgChart1"/>
    <dgm:cxn modelId="{76EF6916-54AC-4421-B305-F34962B68C4B}" type="presParOf" srcId="{46A1DEE3-DF74-431C-9B0C-199D2B6EDB0C}" destId="{FD67A35C-3652-4C5A-9848-CC0E554BCC43}" srcOrd="0" destOrd="0" presId="urn:microsoft.com/office/officeart/2005/8/layout/orgChart1"/>
    <dgm:cxn modelId="{D8DBAEBF-2B00-491B-9A40-CFA228070FD8}" type="presParOf" srcId="{46A1DEE3-DF74-431C-9B0C-199D2B6EDB0C}" destId="{B53F549A-7A75-401C-B4F7-079DC6CC19BC}" srcOrd="1" destOrd="0" presId="urn:microsoft.com/office/officeart/2005/8/layout/orgChart1"/>
    <dgm:cxn modelId="{5D8095E1-90FE-479E-9CDF-9922F0FEAF40}" type="presParOf" srcId="{E2F3C870-0D7A-4FEA-8F4C-38D738625EEA}" destId="{AC60F684-9F24-4EB2-BC95-7A8554F65C5A}" srcOrd="1" destOrd="0" presId="urn:microsoft.com/office/officeart/2005/8/layout/orgChart1"/>
    <dgm:cxn modelId="{522DAD8B-4227-43F0-BBF5-C8DC7E0C07DB}" type="presParOf" srcId="{E2F3C870-0D7A-4FEA-8F4C-38D738625EEA}" destId="{909C3A82-082D-4C3E-9780-79E2D9929A86}" srcOrd="2" destOrd="0" presId="urn:microsoft.com/office/officeart/2005/8/layout/orgChart1"/>
    <dgm:cxn modelId="{0000AC90-0B42-4B47-9C60-A885F937C0EA}" type="presParOf" srcId="{909C3A82-082D-4C3E-9780-79E2D9929A86}" destId="{D368B4FD-E75C-4C71-8555-1FBFB9FFF95D}" srcOrd="0" destOrd="0" presId="urn:microsoft.com/office/officeart/2005/8/layout/orgChart1"/>
    <dgm:cxn modelId="{940CE211-FAB1-431F-9A42-DE3A0261D6A7}" type="presParOf" srcId="{909C3A82-082D-4C3E-9780-79E2D9929A86}" destId="{096CA32F-4114-4441-B777-6C763C7D66D3}" srcOrd="1" destOrd="0" presId="urn:microsoft.com/office/officeart/2005/8/layout/orgChart1"/>
    <dgm:cxn modelId="{5F4FA365-8F33-490D-B7F5-63800358FD2F}" type="presParOf" srcId="{096CA32F-4114-4441-B777-6C763C7D66D3}" destId="{377064A3-A261-43A9-A155-7AF7F9D374AF}" srcOrd="0" destOrd="0" presId="urn:microsoft.com/office/officeart/2005/8/layout/orgChart1"/>
    <dgm:cxn modelId="{23923C74-FBB6-46BB-9491-3098B9DB9B3F}" type="presParOf" srcId="{377064A3-A261-43A9-A155-7AF7F9D374AF}" destId="{9EB1448D-8F42-4B03-AB92-C7A5AA86E268}" srcOrd="0" destOrd="0" presId="urn:microsoft.com/office/officeart/2005/8/layout/orgChart1"/>
    <dgm:cxn modelId="{49AE642A-005F-4A28-AA3C-D262F427F3D7}" type="presParOf" srcId="{377064A3-A261-43A9-A155-7AF7F9D374AF}" destId="{508C6280-11F7-4C58-AB07-A1C6EF9401F7}" srcOrd="1" destOrd="0" presId="urn:microsoft.com/office/officeart/2005/8/layout/orgChart1"/>
    <dgm:cxn modelId="{1B11F444-4964-47E5-A9E0-032CE304222B}" type="presParOf" srcId="{096CA32F-4114-4441-B777-6C763C7D66D3}" destId="{80BE3FB8-CB46-415D-BA29-A34FC3F4AB60}" srcOrd="1" destOrd="0" presId="urn:microsoft.com/office/officeart/2005/8/layout/orgChart1"/>
    <dgm:cxn modelId="{92260338-9217-4330-879E-4CDDAD00299F}" type="presParOf" srcId="{096CA32F-4114-4441-B777-6C763C7D66D3}" destId="{1EE59447-EB0E-4692-B111-81A5C309BE27}" srcOrd="2" destOrd="0" presId="urn:microsoft.com/office/officeart/2005/8/layout/orgChart1"/>
    <dgm:cxn modelId="{FEB7680D-A4B3-4F13-A8DC-EF79D8D0955A}" type="presParOf" srcId="{909C3A82-082D-4C3E-9780-79E2D9929A86}" destId="{5664929D-E1B9-424D-BA38-16EBC49960BA}" srcOrd="2" destOrd="0" presId="urn:microsoft.com/office/officeart/2005/8/layout/orgChart1"/>
    <dgm:cxn modelId="{76D7D28E-D2AB-43C1-AD9E-E26936C030FA}" type="presParOf" srcId="{909C3A82-082D-4C3E-9780-79E2D9929A86}" destId="{B8735572-C785-4EFC-991D-BF75139BA795}" srcOrd="3" destOrd="0" presId="urn:microsoft.com/office/officeart/2005/8/layout/orgChart1"/>
    <dgm:cxn modelId="{CE20232F-D5B2-4B95-A0AA-EB7940520481}" type="presParOf" srcId="{B8735572-C785-4EFC-991D-BF75139BA795}" destId="{C5F62C4D-D4ED-49C3-AACE-CBF37EF8F16C}" srcOrd="0" destOrd="0" presId="urn:microsoft.com/office/officeart/2005/8/layout/orgChart1"/>
    <dgm:cxn modelId="{7F13F6C7-5CC8-44C2-8FCE-37C4C76B6CED}" type="presParOf" srcId="{C5F62C4D-D4ED-49C3-AACE-CBF37EF8F16C}" destId="{3E744F8D-6DF9-4C30-82E9-7594D54D3694}" srcOrd="0" destOrd="0" presId="urn:microsoft.com/office/officeart/2005/8/layout/orgChart1"/>
    <dgm:cxn modelId="{E898CB46-4C91-437B-B76F-BF7671573437}" type="presParOf" srcId="{C5F62C4D-D4ED-49C3-AACE-CBF37EF8F16C}" destId="{2A6CFA30-1102-4DBB-ABE7-9FBD08426A52}" srcOrd="1" destOrd="0" presId="urn:microsoft.com/office/officeart/2005/8/layout/orgChart1"/>
    <dgm:cxn modelId="{15A25578-7743-4422-8B16-696084D0AFAC}" type="presParOf" srcId="{B8735572-C785-4EFC-991D-BF75139BA795}" destId="{1594CB5D-A383-4EC8-B94C-CE709A2A686E}" srcOrd="1" destOrd="0" presId="urn:microsoft.com/office/officeart/2005/8/layout/orgChart1"/>
    <dgm:cxn modelId="{1BA64B2D-EA04-4EA2-A971-3214B6C6CD5A}" type="presParOf" srcId="{B8735572-C785-4EFC-991D-BF75139BA795}" destId="{F4BCE88A-8500-4AED-9043-4A0A9C0836CF}" srcOrd="2" destOrd="0" presId="urn:microsoft.com/office/officeart/2005/8/layout/orgChart1"/>
    <dgm:cxn modelId="{376905E4-4FED-4336-8AA5-F866AD16386D}" type="presParOf" srcId="{F4BCE88A-8500-4AED-9043-4A0A9C0836CF}" destId="{D92EA74C-8532-4D63-96B4-B24E891CF92D}" srcOrd="0" destOrd="0" presId="urn:microsoft.com/office/officeart/2005/8/layout/orgChart1"/>
    <dgm:cxn modelId="{2AA2A340-8634-4294-86B3-344E09B4922B}" type="presParOf" srcId="{F4BCE88A-8500-4AED-9043-4A0A9C0836CF}" destId="{A7B5EC9F-C0D4-419F-BD89-BD2A40C119C6}" srcOrd="1" destOrd="0" presId="urn:microsoft.com/office/officeart/2005/8/layout/orgChart1"/>
    <dgm:cxn modelId="{6D413949-BA50-4097-8F4C-B9911807B9DC}" type="presParOf" srcId="{A7B5EC9F-C0D4-419F-BD89-BD2A40C119C6}" destId="{828F1DCC-520D-455D-BDA6-ADDCC51175B5}" srcOrd="0" destOrd="0" presId="urn:microsoft.com/office/officeart/2005/8/layout/orgChart1"/>
    <dgm:cxn modelId="{A3FD33F4-7644-48CA-B087-790F6904EEE5}" type="presParOf" srcId="{828F1DCC-520D-455D-BDA6-ADDCC51175B5}" destId="{89DD9C9A-49D1-44FC-BFE1-C978485A2B4F}" srcOrd="0" destOrd="0" presId="urn:microsoft.com/office/officeart/2005/8/layout/orgChart1"/>
    <dgm:cxn modelId="{88B0B649-0A0C-4349-9B20-372B0EB07EBE}" type="presParOf" srcId="{828F1DCC-520D-455D-BDA6-ADDCC51175B5}" destId="{32F56376-9683-4317-A0C0-69ABC2BC2C7B}" srcOrd="1" destOrd="0" presId="urn:microsoft.com/office/officeart/2005/8/layout/orgChart1"/>
    <dgm:cxn modelId="{B9EC82A4-5710-4094-907A-08FAC3AED143}" type="presParOf" srcId="{A7B5EC9F-C0D4-419F-BD89-BD2A40C119C6}" destId="{974F78ED-C6D3-4A84-8F91-B3C825632FDC}" srcOrd="1" destOrd="0" presId="urn:microsoft.com/office/officeart/2005/8/layout/orgChart1"/>
    <dgm:cxn modelId="{533C60F7-4465-46F4-80B2-E3BB323E4A8D}" type="presParOf" srcId="{A7B5EC9F-C0D4-419F-BD89-BD2A40C119C6}" destId="{1A3B6D54-999D-457E-BEA9-D271CFFDD81E}" srcOrd="2" destOrd="0" presId="urn:microsoft.com/office/officeart/2005/8/layout/orgChart1"/>
    <dgm:cxn modelId="{22E9814D-7AF0-4767-9E6B-13B63715E787}" type="presParOf" srcId="{F4BCE88A-8500-4AED-9043-4A0A9C0836CF}" destId="{A3BC123C-F942-4C0B-B412-41C1F4349E49}" srcOrd="2" destOrd="0" presId="urn:microsoft.com/office/officeart/2005/8/layout/orgChart1"/>
    <dgm:cxn modelId="{D93A45A0-4DFB-418F-923D-1714FBF15759}" type="presParOf" srcId="{F4BCE88A-8500-4AED-9043-4A0A9C0836CF}" destId="{076DA77B-D3EE-4C2E-8BB7-6746860D9820}" srcOrd="3" destOrd="0" presId="urn:microsoft.com/office/officeart/2005/8/layout/orgChart1"/>
    <dgm:cxn modelId="{FF47DE0D-6C90-4638-8903-EBB58054A0C5}" type="presParOf" srcId="{076DA77B-D3EE-4C2E-8BB7-6746860D9820}" destId="{4E59D225-25F1-4212-B736-713113CC269A}" srcOrd="0" destOrd="0" presId="urn:microsoft.com/office/officeart/2005/8/layout/orgChart1"/>
    <dgm:cxn modelId="{26E0736B-26B0-4FB1-B913-CC5EA92F1D03}" type="presParOf" srcId="{4E59D225-25F1-4212-B736-713113CC269A}" destId="{C9F0511F-FEBB-453D-854E-D284F718A7FC}" srcOrd="0" destOrd="0" presId="urn:microsoft.com/office/officeart/2005/8/layout/orgChart1"/>
    <dgm:cxn modelId="{A4E48997-7883-448D-99BB-EA44DA74F375}" type="presParOf" srcId="{4E59D225-25F1-4212-B736-713113CC269A}" destId="{18739BA2-A69D-428A-BB38-9A629079AB3A}" srcOrd="1" destOrd="0" presId="urn:microsoft.com/office/officeart/2005/8/layout/orgChart1"/>
    <dgm:cxn modelId="{789020E8-C409-497A-ACD3-7C2DE9624964}" type="presParOf" srcId="{076DA77B-D3EE-4C2E-8BB7-6746860D9820}" destId="{F7B3B31C-406A-4B86-B554-29B72B992469}" srcOrd="1" destOrd="0" presId="urn:microsoft.com/office/officeart/2005/8/layout/orgChart1"/>
    <dgm:cxn modelId="{1B4B23CC-B998-407F-98BE-567CC187FAD0}" type="presParOf" srcId="{076DA77B-D3EE-4C2E-8BB7-6746860D9820}" destId="{2105BAD3-28B2-4DAB-B684-46EFE9AF39F5}" srcOrd="2" destOrd="0" presId="urn:microsoft.com/office/officeart/2005/8/layout/orgChart1"/>
    <dgm:cxn modelId="{311A66C2-9979-4304-B957-CF3B621C5BE3}" type="presParOf" srcId="{F4BCE88A-8500-4AED-9043-4A0A9C0836CF}" destId="{167A9CEF-FE32-472E-9A4D-470A140F5571}" srcOrd="4" destOrd="0" presId="urn:microsoft.com/office/officeart/2005/8/layout/orgChart1"/>
    <dgm:cxn modelId="{107FDF41-A8C1-40E4-8861-345796088A20}" type="presParOf" srcId="{F4BCE88A-8500-4AED-9043-4A0A9C0836CF}" destId="{A086FE66-ADE0-4B86-8F50-959682C36595}" srcOrd="5" destOrd="0" presId="urn:microsoft.com/office/officeart/2005/8/layout/orgChart1"/>
    <dgm:cxn modelId="{A55A7B4E-17A7-4BCC-AAD4-0899EB8C6ECA}" type="presParOf" srcId="{A086FE66-ADE0-4B86-8F50-959682C36595}" destId="{67546D63-66B4-482D-A99D-638A9A4B960C}" srcOrd="0" destOrd="0" presId="urn:microsoft.com/office/officeart/2005/8/layout/orgChart1"/>
    <dgm:cxn modelId="{A97090F1-E2FD-4677-A2D8-75BCB78DCE27}" type="presParOf" srcId="{67546D63-66B4-482D-A99D-638A9A4B960C}" destId="{62D26F57-97AD-4F5F-9F21-164F32E94C67}" srcOrd="0" destOrd="0" presId="urn:microsoft.com/office/officeart/2005/8/layout/orgChart1"/>
    <dgm:cxn modelId="{B7C77B94-6391-4394-BB09-FD837FA0158E}" type="presParOf" srcId="{67546D63-66B4-482D-A99D-638A9A4B960C}" destId="{E0B7D706-2EE6-446B-ABC1-36947668640E}" srcOrd="1" destOrd="0" presId="urn:microsoft.com/office/officeart/2005/8/layout/orgChart1"/>
    <dgm:cxn modelId="{168121E2-F740-4700-A39D-578C0D1033A3}" type="presParOf" srcId="{A086FE66-ADE0-4B86-8F50-959682C36595}" destId="{B8903EF9-AEFB-4FEC-8EFA-F5B158068973}" srcOrd="1" destOrd="0" presId="urn:microsoft.com/office/officeart/2005/8/layout/orgChart1"/>
    <dgm:cxn modelId="{021F0134-7C9C-4380-A596-7C5723F2377A}" type="presParOf" srcId="{A086FE66-ADE0-4B86-8F50-959682C36595}" destId="{130CB35B-DEB5-4EDC-8A08-98825BBE65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406504-E549-4B9A-A2ED-0A4564F4654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828995-2C95-44D5-B473-37156900ECA7}">
      <dgm:prSet/>
      <dgm:spPr/>
      <dgm:t>
        <a:bodyPr/>
        <a:lstStyle/>
        <a:p>
          <a:r>
            <a:rPr lang="en-US"/>
            <a:t>Counterfactual inference differs from prediction</a:t>
          </a:r>
        </a:p>
      </dgm:t>
    </dgm:pt>
    <dgm:pt modelId="{CBD48493-CEDC-4038-A767-35E2D656E49A}" type="parTrans" cxnId="{891841C3-A460-42DF-BB0F-F19BF3026EBB}">
      <dgm:prSet/>
      <dgm:spPr/>
      <dgm:t>
        <a:bodyPr/>
        <a:lstStyle/>
        <a:p>
          <a:endParaRPr lang="en-US"/>
        </a:p>
      </dgm:t>
    </dgm:pt>
    <dgm:pt modelId="{AD90C1F5-0FD1-47A2-A597-8E749D543322}" type="sibTrans" cxnId="{891841C3-A460-42DF-BB0F-F19BF3026EBB}">
      <dgm:prSet/>
      <dgm:spPr/>
      <dgm:t>
        <a:bodyPr/>
        <a:lstStyle/>
        <a:p>
          <a:endParaRPr lang="en-US"/>
        </a:p>
      </dgm:t>
    </dgm:pt>
    <dgm:pt modelId="{9A2948B8-EF51-4031-ACBB-D6EA2DB259BC}">
      <dgm:prSet custT="1"/>
      <dgm:spPr/>
      <dgm:t>
        <a:bodyPr/>
        <a:lstStyle/>
        <a:p>
          <a:r>
            <a:rPr lang="en-US" sz="1800" dirty="0"/>
            <a:t>Learn parameters of utility through revealed preference, then predict responses to alternative situations</a:t>
          </a:r>
        </a:p>
      </dgm:t>
    </dgm:pt>
    <dgm:pt modelId="{79563D86-FDBE-43B0-8DED-6AF17B64B401}" type="parTrans" cxnId="{26E92F12-3230-47E0-91B6-B9E872F8BA36}">
      <dgm:prSet/>
      <dgm:spPr/>
      <dgm:t>
        <a:bodyPr/>
        <a:lstStyle/>
        <a:p>
          <a:endParaRPr lang="en-US"/>
        </a:p>
      </dgm:t>
    </dgm:pt>
    <dgm:pt modelId="{E0070E57-4DC8-49DC-8075-4B6E716CF817}" type="sibTrans" cxnId="{26E92F12-3230-47E0-91B6-B9E872F8BA36}">
      <dgm:prSet/>
      <dgm:spPr/>
      <dgm:t>
        <a:bodyPr/>
        <a:lstStyle/>
        <a:p>
          <a:endParaRPr lang="en-US"/>
        </a:p>
      </dgm:t>
    </dgm:pt>
    <dgm:pt modelId="{8D3B63D6-9091-4189-BADC-758E19684A1F}">
      <dgm:prSet custT="1"/>
      <dgm:spPr/>
      <dgm:t>
        <a:bodyPr/>
        <a:lstStyle/>
        <a:p>
          <a:r>
            <a:rPr lang="en-US" sz="1800" dirty="0"/>
            <a:t>Find dataset that is large enough and has sufficient variation in price to isolate causal effects and assess credibility of estimation strategy</a:t>
          </a:r>
        </a:p>
      </dgm:t>
    </dgm:pt>
    <dgm:pt modelId="{BBC0C43F-65D1-44E3-A7AD-0B3554A00A54}" type="parTrans" cxnId="{FA36511E-B3B0-4D3B-B727-7853A28BC429}">
      <dgm:prSet/>
      <dgm:spPr/>
      <dgm:t>
        <a:bodyPr/>
        <a:lstStyle/>
        <a:p>
          <a:endParaRPr lang="en-US"/>
        </a:p>
      </dgm:t>
    </dgm:pt>
    <dgm:pt modelId="{F78E1BEB-58F7-46B5-BD65-760B7F84DAEF}" type="sibTrans" cxnId="{FA36511E-B3B0-4D3B-B727-7853A28BC429}">
      <dgm:prSet/>
      <dgm:spPr/>
      <dgm:t>
        <a:bodyPr/>
        <a:lstStyle/>
        <a:p>
          <a:endParaRPr lang="en-US"/>
        </a:p>
      </dgm:t>
    </dgm:pt>
    <dgm:pt modelId="{A58C8850-0D37-4AFE-AE8B-B0A3FA24C373}">
      <dgm:prSet custT="1"/>
      <dgm:spPr/>
      <dgm:t>
        <a:bodyPr/>
        <a:lstStyle/>
        <a:p>
          <a:r>
            <a:rPr lang="en-US" sz="1800" dirty="0"/>
            <a:t>Select counterfactuals where it is possible to assess and validate </a:t>
          </a:r>
        </a:p>
      </dgm:t>
    </dgm:pt>
    <dgm:pt modelId="{7EDF3290-61A1-4E36-A99B-023882DEB33A}" type="parTrans" cxnId="{97E86E6A-0207-48BB-AEDC-72BEA03EC039}">
      <dgm:prSet/>
      <dgm:spPr/>
      <dgm:t>
        <a:bodyPr/>
        <a:lstStyle/>
        <a:p>
          <a:endParaRPr lang="en-US"/>
        </a:p>
      </dgm:t>
    </dgm:pt>
    <dgm:pt modelId="{6A7155B6-CF3E-4224-8EE1-55602B9A8245}" type="sibTrans" cxnId="{97E86E6A-0207-48BB-AEDC-72BEA03EC039}">
      <dgm:prSet/>
      <dgm:spPr/>
      <dgm:t>
        <a:bodyPr/>
        <a:lstStyle/>
        <a:p>
          <a:endParaRPr lang="en-US"/>
        </a:p>
      </dgm:t>
    </dgm:pt>
    <dgm:pt modelId="{3E854D17-1F31-4374-98CB-01BCD82DC455}">
      <dgm:prSet/>
      <dgm:spPr/>
      <dgm:t>
        <a:bodyPr/>
        <a:lstStyle/>
        <a:p>
          <a:r>
            <a:rPr lang="en-US" dirty="0"/>
            <a:t>Evaluate value of personalized targeting, how it varies with alternative data sizes</a:t>
          </a:r>
        </a:p>
      </dgm:t>
    </dgm:pt>
    <dgm:pt modelId="{9658F7D8-BCF3-4566-BB2C-738CE111D3A1}" type="parTrans" cxnId="{86959D52-54F2-492A-B987-2E597353BB4E}">
      <dgm:prSet/>
      <dgm:spPr/>
      <dgm:t>
        <a:bodyPr/>
        <a:lstStyle/>
        <a:p>
          <a:endParaRPr lang="en-US"/>
        </a:p>
      </dgm:t>
    </dgm:pt>
    <dgm:pt modelId="{DBB42C86-2A4F-4EE1-8F0C-ED881476D127}" type="sibTrans" cxnId="{86959D52-54F2-492A-B987-2E597353BB4E}">
      <dgm:prSet/>
      <dgm:spPr/>
      <dgm:t>
        <a:bodyPr/>
        <a:lstStyle/>
        <a:p>
          <a:endParaRPr lang="en-US"/>
        </a:p>
      </dgm:t>
    </dgm:pt>
    <dgm:pt modelId="{C6483543-57F2-4205-8BD8-4A3E6E8CC816}">
      <dgm:prSet custT="1"/>
      <dgm:spPr/>
      <dgm:t>
        <a:bodyPr/>
        <a:lstStyle/>
        <a:p>
          <a:r>
            <a:rPr lang="en-US" sz="1800"/>
            <a:t>Not all data is created equal!</a:t>
          </a:r>
        </a:p>
      </dgm:t>
    </dgm:pt>
    <dgm:pt modelId="{3227A225-EF72-4DA9-B550-819217A33DAB}" type="parTrans" cxnId="{26CA877D-1DBD-4B99-BAD0-B6AD1D36F796}">
      <dgm:prSet/>
      <dgm:spPr/>
      <dgm:t>
        <a:bodyPr/>
        <a:lstStyle/>
        <a:p>
          <a:endParaRPr lang="en-US"/>
        </a:p>
      </dgm:t>
    </dgm:pt>
    <dgm:pt modelId="{ED6E8146-369C-4C52-BF04-11F771827C02}" type="sibTrans" cxnId="{26CA877D-1DBD-4B99-BAD0-B6AD1D36F796}">
      <dgm:prSet/>
      <dgm:spPr/>
      <dgm:t>
        <a:bodyPr/>
        <a:lstStyle/>
        <a:p>
          <a:endParaRPr lang="en-US"/>
        </a:p>
      </dgm:t>
    </dgm:pt>
    <dgm:pt modelId="{A2D7C905-01B7-470F-8347-9D1A3D4E4122}">
      <dgm:prSet custT="1"/>
      <dgm:spPr/>
      <dgm:t>
        <a:bodyPr/>
        <a:lstStyle/>
        <a:p>
          <a:r>
            <a:rPr lang="en-US" sz="1800"/>
            <a:t>Can assess extent of information leakage from other users, value of data retention, and economies of scope in data</a:t>
          </a:r>
        </a:p>
      </dgm:t>
    </dgm:pt>
    <dgm:pt modelId="{E382C346-AC66-45CB-B1BF-73619090D527}" type="parTrans" cxnId="{1ACFFC32-FE2D-4B79-AEB4-E4DF5E80A5C9}">
      <dgm:prSet/>
      <dgm:spPr/>
      <dgm:t>
        <a:bodyPr/>
        <a:lstStyle/>
        <a:p>
          <a:endParaRPr lang="en-US"/>
        </a:p>
      </dgm:t>
    </dgm:pt>
    <dgm:pt modelId="{ACF18088-88BC-4C4B-9658-17E17650EDB7}" type="sibTrans" cxnId="{1ACFFC32-FE2D-4B79-AEB4-E4DF5E80A5C9}">
      <dgm:prSet/>
      <dgm:spPr/>
      <dgm:t>
        <a:bodyPr/>
        <a:lstStyle/>
        <a:p>
          <a:endParaRPr lang="en-US"/>
        </a:p>
      </dgm:t>
    </dgm:pt>
    <dgm:pt modelId="{ED37260A-FFC3-4CC7-96DA-90E124515B76}">
      <dgm:prSet custT="1"/>
      <dgm:spPr/>
      <dgm:t>
        <a:bodyPr/>
        <a:lstStyle/>
        <a:p>
          <a:r>
            <a:rPr lang="en-US" sz="1800"/>
            <a:t>Benefits from estimating richer model large relative to the value of more data from a fixed model</a:t>
          </a:r>
        </a:p>
      </dgm:t>
    </dgm:pt>
    <dgm:pt modelId="{7D16C18A-7864-4DB0-8A27-3E41CBEE8679}" type="parTrans" cxnId="{84870360-28E8-4510-83D0-6F45116BBF27}">
      <dgm:prSet/>
      <dgm:spPr/>
      <dgm:t>
        <a:bodyPr/>
        <a:lstStyle/>
        <a:p>
          <a:endParaRPr lang="en-US"/>
        </a:p>
      </dgm:t>
    </dgm:pt>
    <dgm:pt modelId="{5666F0FF-F9E2-43B1-AE07-A20E358494BE}" type="sibTrans" cxnId="{84870360-28E8-4510-83D0-6F45116BBF27}">
      <dgm:prSet/>
      <dgm:spPr/>
      <dgm:t>
        <a:bodyPr/>
        <a:lstStyle/>
        <a:p>
          <a:endParaRPr lang="en-US"/>
        </a:p>
      </dgm:t>
    </dgm:pt>
    <dgm:pt modelId="{B0B04DFF-C490-4B14-82E4-99920AC91B9E}" type="pres">
      <dgm:prSet presAssocID="{36406504-E549-4B9A-A2ED-0A4564F4654F}" presName="Name0" presStyleCnt="0">
        <dgm:presLayoutVars>
          <dgm:dir/>
          <dgm:animLvl val="lvl"/>
          <dgm:resizeHandles val="exact"/>
        </dgm:presLayoutVars>
      </dgm:prSet>
      <dgm:spPr/>
    </dgm:pt>
    <dgm:pt modelId="{A28CBB12-4925-46D2-82EF-8E8EAFA4BBFD}" type="pres">
      <dgm:prSet presAssocID="{0F828995-2C95-44D5-B473-37156900ECA7}" presName="linNode" presStyleCnt="0"/>
      <dgm:spPr/>
    </dgm:pt>
    <dgm:pt modelId="{12C75565-D930-4068-82C0-09844CCE0CD7}" type="pres">
      <dgm:prSet presAssocID="{0F828995-2C95-44D5-B473-37156900EC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30AC004-BFD1-4BF6-8CD2-FD3A6DC6844C}" type="pres">
      <dgm:prSet presAssocID="{0F828995-2C95-44D5-B473-37156900ECA7}" presName="descendantText" presStyleLbl="alignAccFollowNode1" presStyleIdx="0" presStyleCnt="2" custScaleX="138615">
        <dgm:presLayoutVars>
          <dgm:bulletEnabled val="1"/>
        </dgm:presLayoutVars>
      </dgm:prSet>
      <dgm:spPr/>
    </dgm:pt>
    <dgm:pt modelId="{C9D9B903-0173-4E7B-A921-AB4DB0B86544}" type="pres">
      <dgm:prSet presAssocID="{AD90C1F5-0FD1-47A2-A597-8E749D543322}" presName="sp" presStyleCnt="0"/>
      <dgm:spPr/>
    </dgm:pt>
    <dgm:pt modelId="{B616B1B4-8866-4A39-9BA4-91B05BF91795}" type="pres">
      <dgm:prSet presAssocID="{3E854D17-1F31-4374-98CB-01BCD82DC455}" presName="linNode" presStyleCnt="0"/>
      <dgm:spPr/>
    </dgm:pt>
    <dgm:pt modelId="{E0FE3209-76CE-4832-BCCF-8C8B4ED25A91}" type="pres">
      <dgm:prSet presAssocID="{3E854D17-1F31-4374-98CB-01BCD82DC455}" presName="parentText" presStyleLbl="node1" presStyleIdx="1" presStyleCnt="2" custScaleX="80714">
        <dgm:presLayoutVars>
          <dgm:chMax val="1"/>
          <dgm:bulletEnabled val="1"/>
        </dgm:presLayoutVars>
      </dgm:prSet>
      <dgm:spPr/>
    </dgm:pt>
    <dgm:pt modelId="{1B6EB055-4DB8-427E-8178-A7431F957BD6}" type="pres">
      <dgm:prSet presAssocID="{3E854D17-1F31-4374-98CB-01BCD82DC455}" presName="descendantText" presStyleLbl="alignAccFollowNode1" presStyleIdx="1" presStyleCnt="2" custScaleX="112064" custScaleY="93609">
        <dgm:presLayoutVars>
          <dgm:bulletEnabled val="1"/>
        </dgm:presLayoutVars>
      </dgm:prSet>
      <dgm:spPr/>
    </dgm:pt>
  </dgm:ptLst>
  <dgm:cxnLst>
    <dgm:cxn modelId="{26E92F12-3230-47E0-91B6-B9E872F8BA36}" srcId="{0F828995-2C95-44D5-B473-37156900ECA7}" destId="{9A2948B8-EF51-4031-ACBB-D6EA2DB259BC}" srcOrd="0" destOrd="0" parTransId="{79563D86-FDBE-43B0-8DED-6AF17B64B401}" sibTransId="{E0070E57-4DC8-49DC-8075-4B6E716CF817}"/>
    <dgm:cxn modelId="{FA36511E-B3B0-4D3B-B727-7853A28BC429}" srcId="{0F828995-2C95-44D5-B473-37156900ECA7}" destId="{8D3B63D6-9091-4189-BADC-758E19684A1F}" srcOrd="1" destOrd="0" parTransId="{BBC0C43F-65D1-44E3-A7AD-0B3554A00A54}" sibTransId="{F78E1BEB-58F7-46B5-BD65-760B7F84DAEF}"/>
    <dgm:cxn modelId="{A9608520-9958-417C-A4C7-1E110E9F3776}" type="presOf" srcId="{8D3B63D6-9091-4189-BADC-758E19684A1F}" destId="{F30AC004-BFD1-4BF6-8CD2-FD3A6DC6844C}" srcOrd="0" destOrd="1" presId="urn:microsoft.com/office/officeart/2005/8/layout/vList5"/>
    <dgm:cxn modelId="{3063F529-C1B5-4623-90CF-AD5410D2AA41}" type="presOf" srcId="{A58C8850-0D37-4AFE-AE8B-B0A3FA24C373}" destId="{F30AC004-BFD1-4BF6-8CD2-FD3A6DC6844C}" srcOrd="0" destOrd="2" presId="urn:microsoft.com/office/officeart/2005/8/layout/vList5"/>
    <dgm:cxn modelId="{48EC402E-97D8-47E3-9BBB-1009BD785DA7}" type="presOf" srcId="{ED37260A-FFC3-4CC7-96DA-90E124515B76}" destId="{1B6EB055-4DB8-427E-8178-A7431F957BD6}" srcOrd="0" destOrd="2" presId="urn:microsoft.com/office/officeart/2005/8/layout/vList5"/>
    <dgm:cxn modelId="{1ACFFC32-FE2D-4B79-AEB4-E4DF5E80A5C9}" srcId="{3E854D17-1F31-4374-98CB-01BCD82DC455}" destId="{A2D7C905-01B7-470F-8347-9D1A3D4E4122}" srcOrd="1" destOrd="0" parTransId="{E382C346-AC66-45CB-B1BF-73619090D527}" sibTransId="{ACF18088-88BC-4C4B-9658-17E17650EDB7}"/>
    <dgm:cxn modelId="{84870360-28E8-4510-83D0-6F45116BBF27}" srcId="{3E854D17-1F31-4374-98CB-01BCD82DC455}" destId="{ED37260A-FFC3-4CC7-96DA-90E124515B76}" srcOrd="2" destOrd="0" parTransId="{7D16C18A-7864-4DB0-8A27-3E41CBEE8679}" sibTransId="{5666F0FF-F9E2-43B1-AE07-A20E358494BE}"/>
    <dgm:cxn modelId="{D7B75F66-7939-453C-B947-6DF8DAFE7173}" type="presOf" srcId="{C6483543-57F2-4205-8BD8-4A3E6E8CC816}" destId="{1B6EB055-4DB8-427E-8178-A7431F957BD6}" srcOrd="0" destOrd="0" presId="urn:microsoft.com/office/officeart/2005/8/layout/vList5"/>
    <dgm:cxn modelId="{97E86E6A-0207-48BB-AEDC-72BEA03EC039}" srcId="{0F828995-2C95-44D5-B473-37156900ECA7}" destId="{A58C8850-0D37-4AFE-AE8B-B0A3FA24C373}" srcOrd="2" destOrd="0" parTransId="{7EDF3290-61A1-4E36-A99B-023882DEB33A}" sibTransId="{6A7155B6-CF3E-4224-8EE1-55602B9A8245}"/>
    <dgm:cxn modelId="{86959D52-54F2-492A-B987-2E597353BB4E}" srcId="{36406504-E549-4B9A-A2ED-0A4564F4654F}" destId="{3E854D17-1F31-4374-98CB-01BCD82DC455}" srcOrd="1" destOrd="0" parTransId="{9658F7D8-BCF3-4566-BB2C-738CE111D3A1}" sibTransId="{DBB42C86-2A4F-4EE1-8F0C-ED881476D127}"/>
    <dgm:cxn modelId="{37C4BF72-F2D6-4AA1-BD62-28BEA3258D4F}" type="presOf" srcId="{36406504-E549-4B9A-A2ED-0A4564F4654F}" destId="{B0B04DFF-C490-4B14-82E4-99920AC91B9E}" srcOrd="0" destOrd="0" presId="urn:microsoft.com/office/officeart/2005/8/layout/vList5"/>
    <dgm:cxn modelId="{26CA877D-1DBD-4B99-BAD0-B6AD1D36F796}" srcId="{3E854D17-1F31-4374-98CB-01BCD82DC455}" destId="{C6483543-57F2-4205-8BD8-4A3E6E8CC816}" srcOrd="0" destOrd="0" parTransId="{3227A225-EF72-4DA9-B550-819217A33DAB}" sibTransId="{ED6E8146-369C-4C52-BF04-11F771827C02}"/>
    <dgm:cxn modelId="{2F0B0194-CD83-489D-9E96-F67E3C209DF2}" type="presOf" srcId="{3E854D17-1F31-4374-98CB-01BCD82DC455}" destId="{E0FE3209-76CE-4832-BCCF-8C8B4ED25A91}" srcOrd="0" destOrd="0" presId="urn:microsoft.com/office/officeart/2005/8/layout/vList5"/>
    <dgm:cxn modelId="{004C3996-CA66-4265-AFC4-3F99A828B322}" type="presOf" srcId="{0F828995-2C95-44D5-B473-37156900ECA7}" destId="{12C75565-D930-4068-82C0-09844CCE0CD7}" srcOrd="0" destOrd="0" presId="urn:microsoft.com/office/officeart/2005/8/layout/vList5"/>
    <dgm:cxn modelId="{891841C3-A460-42DF-BB0F-F19BF3026EBB}" srcId="{36406504-E549-4B9A-A2ED-0A4564F4654F}" destId="{0F828995-2C95-44D5-B473-37156900ECA7}" srcOrd="0" destOrd="0" parTransId="{CBD48493-CEDC-4038-A767-35E2D656E49A}" sibTransId="{AD90C1F5-0FD1-47A2-A597-8E749D543322}"/>
    <dgm:cxn modelId="{6FE05ED4-A03F-4E63-AFC1-7C34348934B9}" type="presOf" srcId="{9A2948B8-EF51-4031-ACBB-D6EA2DB259BC}" destId="{F30AC004-BFD1-4BF6-8CD2-FD3A6DC6844C}" srcOrd="0" destOrd="0" presId="urn:microsoft.com/office/officeart/2005/8/layout/vList5"/>
    <dgm:cxn modelId="{E24468DD-3FB3-4C42-B6DA-DAFE25DB51F5}" type="presOf" srcId="{A2D7C905-01B7-470F-8347-9D1A3D4E4122}" destId="{1B6EB055-4DB8-427E-8178-A7431F957BD6}" srcOrd="0" destOrd="1" presId="urn:microsoft.com/office/officeart/2005/8/layout/vList5"/>
    <dgm:cxn modelId="{F205CF58-A800-41EB-9A87-9F6812200F3C}" type="presParOf" srcId="{B0B04DFF-C490-4B14-82E4-99920AC91B9E}" destId="{A28CBB12-4925-46D2-82EF-8E8EAFA4BBFD}" srcOrd="0" destOrd="0" presId="urn:microsoft.com/office/officeart/2005/8/layout/vList5"/>
    <dgm:cxn modelId="{273E4297-5C32-4214-A99C-B7972EE70B46}" type="presParOf" srcId="{A28CBB12-4925-46D2-82EF-8E8EAFA4BBFD}" destId="{12C75565-D930-4068-82C0-09844CCE0CD7}" srcOrd="0" destOrd="0" presId="urn:microsoft.com/office/officeart/2005/8/layout/vList5"/>
    <dgm:cxn modelId="{96173A7A-5E24-4748-9526-B1FCC336CB12}" type="presParOf" srcId="{A28CBB12-4925-46D2-82EF-8E8EAFA4BBFD}" destId="{F30AC004-BFD1-4BF6-8CD2-FD3A6DC6844C}" srcOrd="1" destOrd="0" presId="urn:microsoft.com/office/officeart/2005/8/layout/vList5"/>
    <dgm:cxn modelId="{685B780A-9FED-46D3-BB50-46225B592366}" type="presParOf" srcId="{B0B04DFF-C490-4B14-82E4-99920AC91B9E}" destId="{C9D9B903-0173-4E7B-A921-AB4DB0B86544}" srcOrd="1" destOrd="0" presId="urn:microsoft.com/office/officeart/2005/8/layout/vList5"/>
    <dgm:cxn modelId="{F7E0DA7C-395E-4721-BC78-EBDBDB13B9F5}" type="presParOf" srcId="{B0B04DFF-C490-4B14-82E4-99920AC91B9E}" destId="{B616B1B4-8866-4A39-9BA4-91B05BF91795}" srcOrd="2" destOrd="0" presId="urn:microsoft.com/office/officeart/2005/8/layout/vList5"/>
    <dgm:cxn modelId="{D0928CDD-6ACC-456A-87F8-86775EC98EF9}" type="presParOf" srcId="{B616B1B4-8866-4A39-9BA4-91B05BF91795}" destId="{E0FE3209-76CE-4832-BCCF-8C8B4ED25A91}" srcOrd="0" destOrd="0" presId="urn:microsoft.com/office/officeart/2005/8/layout/vList5"/>
    <dgm:cxn modelId="{0B0FB1CA-5688-4160-80FE-A19563528F7F}" type="presParOf" srcId="{B616B1B4-8866-4A39-9BA4-91B05BF91795}" destId="{1B6EB055-4DB8-427E-8178-A7431F957B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B738A-4E00-4045-B6A9-3843746410C9}">
      <dsp:nvSpPr>
        <dsp:cNvPr id="0" name=""/>
        <dsp:cNvSpPr/>
      </dsp:nvSpPr>
      <dsp:spPr>
        <a:xfrm>
          <a:off x="0" y="1228"/>
          <a:ext cx="679767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Prediction vs. Causal Inference</a:t>
          </a:r>
        </a:p>
      </dsp:txBody>
      <dsp:txXfrm>
        <a:off x="38638" y="39866"/>
        <a:ext cx="6720399" cy="714229"/>
      </dsp:txXfrm>
    </dsp:sp>
    <dsp:sp modelId="{F0409907-23F3-4242-BBB3-8C0D58F4020D}">
      <dsp:nvSpPr>
        <dsp:cNvPr id="0" name=""/>
        <dsp:cNvSpPr/>
      </dsp:nvSpPr>
      <dsp:spPr>
        <a:xfrm>
          <a:off x="0" y="792733"/>
          <a:ext cx="6797675" cy="198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Availability of experimental or quasi-experimental variation in data to separate correlation from causal effects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Customizing ML optimization for estimating causal effects and counterfactuals of interest</a:t>
          </a:r>
        </a:p>
      </dsp:txBody>
      <dsp:txXfrm>
        <a:off x="0" y="792733"/>
        <a:ext cx="6797675" cy="1980990"/>
      </dsp:txXfrm>
    </dsp:sp>
    <dsp:sp modelId="{1724E6BA-DDDE-4C3B-B181-B3E940677876}">
      <dsp:nvSpPr>
        <dsp:cNvPr id="0" name=""/>
        <dsp:cNvSpPr/>
      </dsp:nvSpPr>
      <dsp:spPr>
        <a:xfrm>
          <a:off x="0" y="2773723"/>
          <a:ext cx="6797675" cy="79150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Statistical Power</a:t>
          </a:r>
        </a:p>
      </dsp:txBody>
      <dsp:txXfrm>
        <a:off x="38638" y="2812361"/>
        <a:ext cx="6720399" cy="714229"/>
      </dsp:txXfrm>
    </dsp:sp>
    <dsp:sp modelId="{2115DA82-34F3-4B53-B02A-EEEE537F904C}">
      <dsp:nvSpPr>
        <dsp:cNvPr id="0" name=""/>
        <dsp:cNvSpPr/>
      </dsp:nvSpPr>
      <dsp:spPr>
        <a:xfrm>
          <a:off x="0" y="3565228"/>
          <a:ext cx="6797675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Historical observational data may not be informative about causal effects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Effect sizes small – firms usually already doing reasonable things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Personalization is hard—never enough data!</a:t>
          </a:r>
        </a:p>
      </dsp:txBody>
      <dsp:txXfrm>
        <a:off x="0" y="3565228"/>
        <a:ext cx="6797675" cy="2083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A9CEF-FE32-472E-9A4D-470A140F5571}">
      <dsp:nvSpPr>
        <dsp:cNvPr id="0" name=""/>
        <dsp:cNvSpPr/>
      </dsp:nvSpPr>
      <dsp:spPr>
        <a:xfrm>
          <a:off x="5786449" y="2438615"/>
          <a:ext cx="206508" cy="2990118"/>
        </a:xfrm>
        <a:custGeom>
          <a:avLst/>
          <a:gdLst/>
          <a:ahLst/>
          <a:cxnLst/>
          <a:rect l="0" t="0" r="0" b="0"/>
          <a:pathLst>
            <a:path>
              <a:moveTo>
                <a:pt x="206508" y="0"/>
              </a:moveTo>
              <a:lnTo>
                <a:pt x="206508" y="2990118"/>
              </a:lnTo>
              <a:lnTo>
                <a:pt x="0" y="2990118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123C-F942-4C0B-B412-41C1F4349E49}">
      <dsp:nvSpPr>
        <dsp:cNvPr id="0" name=""/>
        <dsp:cNvSpPr/>
      </dsp:nvSpPr>
      <dsp:spPr>
        <a:xfrm>
          <a:off x="5992958" y="2438615"/>
          <a:ext cx="259524" cy="1107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937"/>
              </a:lnTo>
              <a:lnTo>
                <a:pt x="259524" y="1107937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EA74C-8532-4D63-96B4-B24E891CF92D}">
      <dsp:nvSpPr>
        <dsp:cNvPr id="0" name=""/>
        <dsp:cNvSpPr/>
      </dsp:nvSpPr>
      <dsp:spPr>
        <a:xfrm>
          <a:off x="5768240" y="2438615"/>
          <a:ext cx="224717" cy="1121874"/>
        </a:xfrm>
        <a:custGeom>
          <a:avLst/>
          <a:gdLst/>
          <a:ahLst/>
          <a:cxnLst/>
          <a:rect l="0" t="0" r="0" b="0"/>
          <a:pathLst>
            <a:path>
              <a:moveTo>
                <a:pt x="224717" y="0"/>
              </a:moveTo>
              <a:lnTo>
                <a:pt x="224717" y="1121874"/>
              </a:lnTo>
              <a:lnTo>
                <a:pt x="0" y="112187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4929D-E1B9-424D-BA38-16EBC49960BA}">
      <dsp:nvSpPr>
        <dsp:cNvPr id="0" name=""/>
        <dsp:cNvSpPr/>
      </dsp:nvSpPr>
      <dsp:spPr>
        <a:xfrm>
          <a:off x="2919131" y="705079"/>
          <a:ext cx="204223" cy="937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132"/>
              </a:lnTo>
              <a:lnTo>
                <a:pt x="204223" y="937132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8B4FD-E75C-4C71-8555-1FBFB9FFF95D}">
      <dsp:nvSpPr>
        <dsp:cNvPr id="0" name=""/>
        <dsp:cNvSpPr/>
      </dsp:nvSpPr>
      <dsp:spPr>
        <a:xfrm>
          <a:off x="2801212" y="705079"/>
          <a:ext cx="117919" cy="937132"/>
        </a:xfrm>
        <a:custGeom>
          <a:avLst/>
          <a:gdLst/>
          <a:ahLst/>
          <a:cxnLst/>
          <a:rect l="0" t="0" r="0" b="0"/>
          <a:pathLst>
            <a:path>
              <a:moveTo>
                <a:pt x="117919" y="0"/>
              </a:moveTo>
              <a:lnTo>
                <a:pt x="117919" y="937132"/>
              </a:lnTo>
              <a:lnTo>
                <a:pt x="0" y="937132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7A35C-3652-4C5A-9848-CC0E554BCC43}">
      <dsp:nvSpPr>
        <dsp:cNvPr id="0" name=""/>
        <dsp:cNvSpPr/>
      </dsp:nvSpPr>
      <dsp:spPr>
        <a:xfrm>
          <a:off x="1079972" y="183415"/>
          <a:ext cx="3678319" cy="5216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Purchase in Category?</a:t>
          </a:r>
        </a:p>
      </dsp:txBody>
      <dsp:txXfrm>
        <a:off x="1079972" y="183415"/>
        <a:ext cx="3678319" cy="521664"/>
      </dsp:txXfrm>
    </dsp:sp>
    <dsp:sp modelId="{9EB1448D-8F42-4B03-AB92-C7A5AA86E268}">
      <dsp:nvSpPr>
        <dsp:cNvPr id="0" name=""/>
        <dsp:cNvSpPr/>
      </dsp:nvSpPr>
      <dsp:spPr>
        <a:xfrm>
          <a:off x="161956" y="845810"/>
          <a:ext cx="2639255" cy="1592804"/>
        </a:xfrm>
        <a:prstGeom prst="rect">
          <a:avLst/>
        </a:prstGeom>
        <a:noFill/>
        <a:ln w="793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 </a:t>
          </a:r>
        </a:p>
      </dsp:txBody>
      <dsp:txXfrm>
        <a:off x="161956" y="845810"/>
        <a:ext cx="2639255" cy="1592804"/>
      </dsp:txXfrm>
    </dsp:sp>
    <dsp:sp modelId="{3E744F8D-6DF9-4C30-82E9-7594D54D3694}">
      <dsp:nvSpPr>
        <dsp:cNvPr id="0" name=""/>
        <dsp:cNvSpPr/>
      </dsp:nvSpPr>
      <dsp:spPr>
        <a:xfrm>
          <a:off x="3123355" y="845810"/>
          <a:ext cx="5739205" cy="15928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Yes</a:t>
          </a:r>
        </a:p>
      </dsp:txBody>
      <dsp:txXfrm>
        <a:off x="3123355" y="845810"/>
        <a:ext cx="5739205" cy="1592804"/>
      </dsp:txXfrm>
    </dsp:sp>
    <dsp:sp modelId="{89DD9C9A-49D1-44FC-BFE1-C978485A2B4F}">
      <dsp:nvSpPr>
        <dsp:cNvPr id="0" name=""/>
        <dsp:cNvSpPr/>
      </dsp:nvSpPr>
      <dsp:spPr>
        <a:xfrm>
          <a:off x="3315904" y="2750150"/>
          <a:ext cx="2452335" cy="1620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Item 1</a:t>
          </a:r>
        </a:p>
      </dsp:txBody>
      <dsp:txXfrm>
        <a:off x="3315904" y="2750150"/>
        <a:ext cx="2452335" cy="1620677"/>
      </dsp:txXfrm>
    </dsp:sp>
    <dsp:sp modelId="{C9F0511F-FEBB-453D-854E-D284F718A7FC}">
      <dsp:nvSpPr>
        <dsp:cNvPr id="0" name=""/>
        <dsp:cNvSpPr/>
      </dsp:nvSpPr>
      <dsp:spPr>
        <a:xfrm>
          <a:off x="6252482" y="2750150"/>
          <a:ext cx="2312203" cy="15928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Item 2</a:t>
          </a:r>
        </a:p>
      </dsp:txBody>
      <dsp:txXfrm>
        <a:off x="6252482" y="2750150"/>
        <a:ext cx="2312203" cy="1592804"/>
      </dsp:txXfrm>
    </dsp:sp>
    <dsp:sp modelId="{62D26F57-97AD-4F5F-9F21-164F32E94C67}">
      <dsp:nvSpPr>
        <dsp:cNvPr id="0" name=""/>
        <dsp:cNvSpPr/>
      </dsp:nvSpPr>
      <dsp:spPr>
        <a:xfrm>
          <a:off x="3273305" y="4632331"/>
          <a:ext cx="2513144" cy="15928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Item 3</a:t>
          </a:r>
        </a:p>
      </dsp:txBody>
      <dsp:txXfrm>
        <a:off x="3273305" y="4632331"/>
        <a:ext cx="2513144" cy="1592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AC004-BFD1-4BF6-8CD2-FD3A6DC6844C}">
      <dsp:nvSpPr>
        <dsp:cNvPr id="0" name=""/>
        <dsp:cNvSpPr/>
      </dsp:nvSpPr>
      <dsp:spPr>
        <a:xfrm rot="5400000">
          <a:off x="5612116" y="-2491246"/>
          <a:ext cx="1737294" cy="71542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Learn parameters of utility through revealed preference, then predict responses to alternative situations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Find dataset that is large enough and has sufficient variation in price to isolate causal effects and assess credibility of estimation strategy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counterfactuals where it is possible to assess and validate </a:t>
          </a:r>
        </a:p>
      </dsp:txBody>
      <dsp:txXfrm rot="-5400000">
        <a:off x="2903653" y="302025"/>
        <a:ext cx="7069412" cy="1567678"/>
      </dsp:txXfrm>
    </dsp:sp>
    <dsp:sp modelId="{12C75565-D930-4068-82C0-09844CCE0CD7}">
      <dsp:nvSpPr>
        <dsp:cNvPr id="0" name=""/>
        <dsp:cNvSpPr/>
      </dsp:nvSpPr>
      <dsp:spPr>
        <a:xfrm>
          <a:off x="469" y="54"/>
          <a:ext cx="2903184" cy="21716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Counterfactual inference differs from prediction</a:t>
          </a:r>
        </a:p>
      </dsp:txBody>
      <dsp:txXfrm>
        <a:off x="106479" y="106064"/>
        <a:ext cx="2691164" cy="1959598"/>
      </dsp:txXfrm>
    </dsp:sp>
    <dsp:sp modelId="{1B6EB055-4DB8-427E-8178-A7431F957BD6}">
      <dsp:nvSpPr>
        <dsp:cNvPr id="0" name=""/>
        <dsp:cNvSpPr/>
      </dsp:nvSpPr>
      <dsp:spPr>
        <a:xfrm rot="5400000">
          <a:off x="5665987" y="-212747"/>
          <a:ext cx="1626264" cy="715762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Not all data is created equal!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Can assess extent of information leakage from other users, value of data retention, and economies of scope in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Benefits from estimating richer model large relative to the value of more data from a fixed model</a:t>
          </a:r>
        </a:p>
      </dsp:txBody>
      <dsp:txXfrm rot="-5400000">
        <a:off x="2900309" y="2632319"/>
        <a:ext cx="7078233" cy="1467488"/>
      </dsp:txXfrm>
    </dsp:sp>
    <dsp:sp modelId="{E0FE3209-76CE-4832-BCCF-8C8B4ED25A91}">
      <dsp:nvSpPr>
        <dsp:cNvPr id="0" name=""/>
        <dsp:cNvSpPr/>
      </dsp:nvSpPr>
      <dsp:spPr>
        <a:xfrm>
          <a:off x="469" y="2280253"/>
          <a:ext cx="2899839" cy="21716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Evaluate value of personalized targeting, how it varies with alternative data sizes</a:t>
          </a:r>
        </a:p>
      </dsp:txBody>
      <dsp:txXfrm>
        <a:off x="106479" y="2386263"/>
        <a:ext cx="2687819" cy="195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they.people.stanford.edu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7" Type="http://schemas.openxmlformats.org/officeDocument/2006/relationships/image" Target="../media/image240.png"/><Relationship Id="rId2" Type="http://schemas.openxmlformats.org/officeDocument/2006/relationships/image" Target="../media/image6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20.png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Relationship Id="rId1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F12-5CEF-493B-927B-98DDCE97E71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22400" y="758825"/>
            <a:ext cx="10326255" cy="2670175"/>
          </a:xfrm>
        </p:spPr>
        <p:txBody>
          <a:bodyPr>
            <a:noAutofit/>
          </a:bodyPr>
          <a:lstStyle/>
          <a:p>
            <a:r>
              <a:rPr lang="en-US" sz="6600" dirty="0"/>
              <a:t>Deep Learning Day:</a:t>
            </a:r>
            <a:br>
              <a:rPr lang="en-US" sz="6600" dirty="0"/>
            </a:br>
            <a:r>
              <a:rPr lang="en-US" sz="6600" dirty="0"/>
              <a:t>Causal Inference, Treatment Effects, and Consumer 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B0D6C-E189-4168-A199-515C1D712F7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30036" y="3602182"/>
            <a:ext cx="10861964" cy="249699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dobe Garamond Pro Bold" panose="02020702060506020403" pitchFamily="18" charset="0"/>
              </a:rPr>
              <a:t>SUSAN ATHEY</a:t>
            </a:r>
          </a:p>
          <a:p>
            <a:r>
              <a:rPr lang="en-US" dirty="0">
                <a:latin typeface="Adobe Garamond Pro Bold" panose="02020702060506020403" pitchFamily="18" charset="0"/>
              </a:rPr>
              <a:t>THE ECONOMICS OF TECHNOLOGY PROFESSOR, STANFORD GSB</a:t>
            </a:r>
          </a:p>
          <a:p>
            <a:r>
              <a:rPr lang="en-US" dirty="0">
                <a:latin typeface="Adobe Garamond Pro Bold" panose="02020702060506020403" pitchFamily="18" charset="0"/>
              </a:rPr>
              <a:t>FACULTY DIRECTOR, GOLUB CAPITAL SOCIAL IMPACT LAB; ASSOCIATE DIRECTOR, STANFORD INSTITUTE FOR HUMAN CENTERED AI</a:t>
            </a:r>
          </a:p>
          <a:p>
            <a:r>
              <a:rPr lang="en-US" dirty="0">
                <a:latin typeface="Adobe Garamond Pro Bold" panose="02020702060506020403" pitchFamily="18" charset="0"/>
              </a:rPr>
              <a:t>IN COLLABORATION WITH: DAVID BLEI, ROB DONNELLY, PULAK GHOSH, FRAN RUIZ, AYUSH KANODIA, MITCHELL LINEGAR, TOBIAS SCHMIDT</a:t>
            </a:r>
          </a:p>
          <a:p>
            <a:r>
              <a:rPr lang="en-US" dirty="0">
                <a:latin typeface="Adobe Garamond Pro Bold" panose="02020702060506020403" pitchFamily="18" charset="0"/>
                <a:hlinkClick r:id="rId2"/>
              </a:rPr>
              <a:t>HTTPS://ATHEY.PEOPLE.STANFORD.EDU/</a:t>
            </a:r>
            <a:endParaRPr lang="en-US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8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16"/>
    </mc:Choice>
    <mc:Fallback xmlns="">
      <p:transition spd="slow" advTm="141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A968-2C7B-4E69-A824-C5DB2823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the price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5BAB-720A-4791-8D17-602719CA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Price shifting exercise conducted for each of about 100 categories</a:t>
            </a:r>
          </a:p>
          <a:p>
            <a:r>
              <a:rPr lang="en-US" dirty="0"/>
              <a:t>If there were no effect of price, then p-values from hypothesis test that price coefficient is zero would be uniformly distributed across categories</a:t>
            </a:r>
          </a:p>
          <a:p>
            <a:r>
              <a:rPr lang="en-US" dirty="0"/>
              <a:t>We see uniformly distributed price coefficients for the fake price series but not the real one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3BAED7-142E-400F-A308-4F17177D3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379" y="307395"/>
            <a:ext cx="6673516" cy="6095542"/>
          </a:xfrm>
        </p:spPr>
      </p:pic>
    </p:spTree>
    <p:extLst>
      <p:ext uri="{BB962C8B-B14F-4D97-AF65-F5344CB8AC3E}">
        <p14:creationId xmlns:p14="http://schemas.microsoft.com/office/powerpoint/2010/main" val="36872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38"/>
    </mc:Choice>
    <mc:Fallback xmlns="">
      <p:transition spd="slow" advTm="6653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0144-0CC7-4647-9296-0AAD45BC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approach: matrix factorization + nested logit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4E7B2-0A9F-427C-A6A8-74A0D05D1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6868D-4999-434F-AB51-37ED5DB1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7036496" cy="591980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Traditional economics and marketing</a:t>
            </a:r>
          </a:p>
          <a:p>
            <a:pPr lvl="1"/>
            <a:r>
              <a:rPr lang="en-US" sz="2400" dirty="0"/>
              <a:t>Study one category (e.g. paper towels) at a time</a:t>
            </a:r>
          </a:p>
          <a:p>
            <a:pPr lvl="1"/>
            <a:r>
              <a:rPr lang="en-US" sz="2400" dirty="0"/>
              <a:t>Small number of latent parameters (price sensitivity, product quality)</a:t>
            </a:r>
          </a:p>
          <a:p>
            <a:pPr lvl="1"/>
            <a:r>
              <a:rPr lang="en-US" sz="2400" dirty="0"/>
              <a:t>Assume items are substitutes within a category, ignore other categories</a:t>
            </a:r>
          </a:p>
          <a:p>
            <a:r>
              <a:rPr lang="en-US" sz="2800" dirty="0"/>
              <a:t>Our approach</a:t>
            </a:r>
          </a:p>
          <a:p>
            <a:pPr lvl="1"/>
            <a:r>
              <a:rPr lang="en-US" sz="2400" dirty="0"/>
              <a:t>Use the utility maximization approach</a:t>
            </a:r>
          </a:p>
          <a:p>
            <a:pPr lvl="1"/>
            <a:r>
              <a:rPr lang="en-US" sz="2400" dirty="0"/>
              <a:t>Study many categories in parallel. Maintain assumption that categories are independent, and that items are substitutes within categories (select categories where that is true)</a:t>
            </a:r>
          </a:p>
          <a:p>
            <a:pPr lvl="1"/>
            <a:r>
              <a:rPr lang="en-US" sz="2400" dirty="0"/>
              <a:t>Nested logit: consider one “shock” to an individual’s need to purchase in the category at all</a:t>
            </a:r>
          </a:p>
          <a:p>
            <a:pPr lvl="1"/>
            <a:r>
              <a:rPr lang="en-US" sz="2400" dirty="0"/>
              <a:t>Use matrix factorization or neural nets for the user-item preference parameters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4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32"/>
    </mc:Choice>
    <mc:Fallback xmlns="">
      <p:transition spd="slow" advTm="995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96EE0C-034A-49BA-ACF5-608B7CCE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80" y="1540731"/>
            <a:ext cx="2606260" cy="590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4FD33-2808-4E0A-98D5-A1F3EB0281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399" y="176336"/>
            <a:ext cx="2964083" cy="18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Factorization</a:t>
            </a:r>
            <a:br>
              <a:rPr lang="en-US" b="1" dirty="0"/>
            </a:br>
            <a:r>
              <a:rPr lang="en-US" b="1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643340-BABE-433A-9FE7-FCC6F002DF3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44929144"/>
              </p:ext>
            </p:extLst>
          </p:nvPr>
        </p:nvGraphicFramePr>
        <p:xfrm>
          <a:off x="3167482" y="0"/>
          <a:ext cx="9024518" cy="629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4F9ED78-5543-4B1C-8C76-F2CF17AEF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412" y="1260385"/>
            <a:ext cx="3841947" cy="5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6B0046-B0BB-453D-96F3-B824FD038F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7522" y="1888991"/>
            <a:ext cx="2660787" cy="368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18509-9C38-4A65-9DB1-81315444C6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" y="2944898"/>
            <a:ext cx="3594874" cy="613548"/>
          </a:xfrm>
          <a:prstGeom prst="rect">
            <a:avLst/>
          </a:prstGeom>
        </p:spPr>
      </p:pic>
      <p:sp>
        <p:nvSpPr>
          <p:cNvPr id="15" name="Callout: Line 14">
            <a:extLst>
              <a:ext uri="{FF2B5EF4-FFF2-40B4-BE49-F238E27FC236}">
                <a16:creationId xmlns:a16="http://schemas.microsoft.com/office/drawing/2014/main" id="{62173B87-B7F7-4563-A95C-EF9C679C941B}"/>
              </a:ext>
            </a:extLst>
          </p:cNvPr>
          <p:cNvSpPr/>
          <p:nvPr/>
        </p:nvSpPr>
        <p:spPr>
          <a:xfrm>
            <a:off x="8097926" y="89409"/>
            <a:ext cx="3994100" cy="684269"/>
          </a:xfrm>
          <a:prstGeom prst="borderCallout1">
            <a:avLst>
              <a:gd name="adj1" fmla="val 103610"/>
              <a:gd name="adj2" fmla="val 68137"/>
              <a:gd name="adj3" fmla="val 196101"/>
              <a:gd name="adj4" fmla="val 6149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induces correlation across item choices versus “no purchase” decision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6A1B6-4AF8-496F-A74A-A9A69461EC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399" y="4012946"/>
            <a:ext cx="6062012" cy="853520"/>
          </a:xfrm>
          <a:prstGeom prst="rect">
            <a:avLst/>
          </a:prstGeom>
        </p:spPr>
      </p:pic>
      <p:sp>
        <p:nvSpPr>
          <p:cNvPr id="17" name="Callout: Line 16">
            <a:extLst>
              <a:ext uri="{FF2B5EF4-FFF2-40B4-BE49-F238E27FC236}">
                <a16:creationId xmlns:a16="http://schemas.microsoft.com/office/drawing/2014/main" id="{2606AF3E-67BD-4A84-A488-44D6F37F69A7}"/>
              </a:ext>
            </a:extLst>
          </p:cNvPr>
          <p:cNvSpPr/>
          <p:nvPr/>
        </p:nvSpPr>
        <p:spPr>
          <a:xfrm>
            <a:off x="530810" y="2235831"/>
            <a:ext cx="2011680" cy="413079"/>
          </a:xfrm>
          <a:prstGeom prst="borderCallout1">
            <a:avLst>
              <a:gd name="adj1" fmla="val 103610"/>
              <a:gd name="adj2" fmla="val 68137"/>
              <a:gd name="adj3" fmla="val 183501"/>
              <a:gd name="adj4" fmla="val 8550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Latent vectors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9CF2F672-3BEF-4893-98AF-C36B500FDE17}"/>
              </a:ext>
            </a:extLst>
          </p:cNvPr>
          <p:cNvSpPr/>
          <p:nvPr/>
        </p:nvSpPr>
        <p:spPr>
          <a:xfrm>
            <a:off x="4417466" y="2549236"/>
            <a:ext cx="1623974" cy="374520"/>
          </a:xfrm>
          <a:prstGeom prst="borderCallout1">
            <a:avLst>
              <a:gd name="adj1" fmla="val 101049"/>
              <a:gd name="adj2" fmla="val 569"/>
              <a:gd name="adj3" fmla="val 165832"/>
              <a:gd name="adj4" fmla="val -2796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A40042-EE48-4562-9C70-24A0928DBBB3}"/>
                  </a:ext>
                </a:extLst>
              </p:cNvPr>
              <p:cNvSpPr txBox="1"/>
              <p:nvPr/>
            </p:nvSpPr>
            <p:spPr>
              <a:xfrm>
                <a:off x="292855" y="4890348"/>
                <a:ext cx="5334651" cy="127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purchase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cat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ut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0" i="0" dirty="0">
                    <a:latin typeface="Cambria Math" panose="02040503050406030204" pitchFamily="18" charset="0"/>
                  </a:rPr>
                  <a:t>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A40042-EE48-4562-9C70-24A0928D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5" y="4890348"/>
                <a:ext cx="5334651" cy="1279389"/>
              </a:xfrm>
              <a:prstGeom prst="rect">
                <a:avLst/>
              </a:prstGeom>
              <a:blipFill>
                <a:blip r:embed="rId14"/>
                <a:stretch>
                  <a:fillRect l="-1943"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AFB991-CCED-4578-9825-40D6A91B0B7D}"/>
              </a:ext>
            </a:extLst>
          </p:cNvPr>
          <p:cNvCxnSpPr/>
          <p:nvPr/>
        </p:nvCxnSpPr>
        <p:spPr>
          <a:xfrm>
            <a:off x="9065969" y="1491020"/>
            <a:ext cx="0" cy="147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C039FE-32E2-4E30-9345-4B4C16CEFDD9}"/>
                  </a:ext>
                </a:extLst>
              </p:cNvPr>
              <p:cNvSpPr txBox="1"/>
              <p:nvPr/>
            </p:nvSpPr>
            <p:spPr>
              <a:xfrm>
                <a:off x="6487522" y="3435357"/>
                <a:ext cx="253999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C039FE-32E2-4E30-9345-4B4C16CEF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522" y="3435357"/>
                <a:ext cx="2539999" cy="338554"/>
              </a:xfrm>
              <a:prstGeom prst="rect">
                <a:avLst/>
              </a:prstGeom>
              <a:blipFill>
                <a:blip r:embed="rId15"/>
                <a:stretch>
                  <a:fillRect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6057AE-EA9B-48ED-BCC9-3A4E9C85BB2D}"/>
                  </a:ext>
                </a:extLst>
              </p:cNvPr>
              <p:cNvSpPr txBox="1"/>
              <p:nvPr/>
            </p:nvSpPr>
            <p:spPr>
              <a:xfrm>
                <a:off x="9339761" y="3389169"/>
                <a:ext cx="253999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6057AE-EA9B-48ED-BCC9-3A4E9C85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761" y="3389169"/>
                <a:ext cx="2539999" cy="338554"/>
              </a:xfrm>
              <a:prstGeom prst="rect">
                <a:avLst/>
              </a:prstGeom>
              <a:blipFill>
                <a:blip r:embed="rId16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5B2452-3AE9-4C1A-A88B-54A79BC1068E}"/>
                  </a:ext>
                </a:extLst>
              </p:cNvPr>
              <p:cNvSpPr txBox="1"/>
              <p:nvPr/>
            </p:nvSpPr>
            <p:spPr>
              <a:xfrm>
                <a:off x="6409741" y="5259061"/>
                <a:ext cx="253999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5B2452-3AE9-4C1A-A88B-54A79BC1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41" y="5259061"/>
                <a:ext cx="2539999" cy="338554"/>
              </a:xfrm>
              <a:prstGeom prst="rect">
                <a:avLst/>
              </a:prstGeom>
              <a:blipFill>
                <a:blip r:embed="rId17"/>
                <a:stretch>
                  <a:fillRect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996"/>
    </mc:Choice>
    <mc:Fallback xmlns="">
      <p:transition spd="slow" advTm="2809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0144-0CC7-4647-9296-0AAD45BC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Computational Issues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4E7B2-0A9F-427C-A6A8-74A0D05D1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6868D-4999-434F-AB51-37ED5DB1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7036496" cy="591980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Standard in economics and marketing</a:t>
            </a:r>
          </a:p>
          <a:p>
            <a:pPr lvl="1"/>
            <a:r>
              <a:rPr lang="en-US" sz="2400" dirty="0"/>
              <a:t>MCMC Bayesian</a:t>
            </a:r>
          </a:p>
          <a:p>
            <a:pPr lvl="1"/>
            <a:r>
              <a:rPr lang="en-US" sz="2400" dirty="0"/>
              <a:t>Very limited in scalability</a:t>
            </a:r>
          </a:p>
          <a:p>
            <a:r>
              <a:rPr lang="en-US" sz="2800" dirty="0"/>
              <a:t>We use variational Bayes</a:t>
            </a:r>
          </a:p>
          <a:p>
            <a:pPr lvl="1"/>
            <a:r>
              <a:rPr lang="en-US" sz="2400" dirty="0"/>
              <a:t>Approximate posterior with parameterized distribution</a:t>
            </a:r>
          </a:p>
          <a:p>
            <a:pPr lvl="1"/>
            <a:r>
              <a:rPr lang="en-US" sz="2400" dirty="0"/>
              <a:t>Minimize KL-divergence to true posterior</a:t>
            </a:r>
          </a:p>
          <a:p>
            <a:pPr lvl="1"/>
            <a:r>
              <a:rPr lang="en-US" sz="2400" dirty="0"/>
              <a:t>Use stochastic gradient descent</a:t>
            </a:r>
          </a:p>
          <a:p>
            <a:pPr lvl="1"/>
            <a:endParaRPr lang="en-US" sz="2400" dirty="0"/>
          </a:p>
          <a:p>
            <a:r>
              <a:rPr lang="en-US" sz="2800" dirty="0"/>
              <a:t>Introducing price, time-varying covariates slows down computation</a:t>
            </a:r>
          </a:p>
          <a:p>
            <a:r>
              <a:rPr lang="en-US" sz="2800" dirty="0"/>
              <a:t>Substitutability within categories leads to nonlinearities, motivates computational tricks</a:t>
            </a:r>
          </a:p>
          <a:p>
            <a:r>
              <a:rPr lang="en-US" sz="2800" dirty="0"/>
              <a:t>See Ruiz, Athey and Blei AOAS, 2019; Donnelly, Athey, Ruiz and Blei, 2019</a:t>
            </a:r>
          </a:p>
          <a:p>
            <a:r>
              <a:rPr lang="en-US" sz="2800" dirty="0"/>
              <a:t>Could also use neural networks instead of matrix factorization; see Rudolph, Ruiz, Athey and Blei; Liu, Ruiz, Athey and Blei, </a:t>
            </a:r>
            <a:r>
              <a:rPr lang="en-US" sz="2800" i="1" dirty="0" err="1"/>
              <a:t>NeurIPS</a:t>
            </a:r>
            <a:r>
              <a:rPr lang="en-US" sz="2800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9000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23"/>
    </mc:Choice>
    <mc:Fallback xmlns="">
      <p:transition spd="slow" advTm="7342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3572-9828-4E48-890D-4E5827DC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model selection?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A95E39-6122-4AC7-A4E6-89DB7DE30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132652"/>
            <a:ext cx="6492875" cy="44561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CE54-331C-4036-B905-767D30EB7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Don’t just evaluate predictive accuracy, but assess how the model performs in weeks with price changes</a:t>
            </a:r>
          </a:p>
        </p:txBody>
      </p:sp>
    </p:spTree>
    <p:extLst>
      <p:ext uri="{BB962C8B-B14F-4D97-AF65-F5344CB8AC3E}">
        <p14:creationId xmlns:p14="http://schemas.microsoft.com/office/powerpoint/2010/main" val="25792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37"/>
    </mc:Choice>
    <mc:Fallback xmlns="">
      <p:transition spd="slow" advTm="3863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7BA0-1635-4EAB-864A-A06D7601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performance for relevant “counterfactuals” in test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17FA7-F560-444E-9C6B-2D646B4B1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925" y="1394692"/>
            <a:ext cx="7851194" cy="50615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21DF3-C4E6-4AFC-B9C8-FFF35203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For each user-item, divide users into three groups according to price sensitivity</a:t>
            </a:r>
          </a:p>
          <a:p>
            <a:r>
              <a:rPr lang="en-US" sz="2400" dirty="0"/>
              <a:t>For each item-week with a price change on Tues night, calculate difference between purchases from Tues-Wed in test set</a:t>
            </a:r>
          </a:p>
          <a:p>
            <a:r>
              <a:rPr lang="en-US" sz="2400" dirty="0"/>
              <a:t>Result: we successfully identified price sensitive consumers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72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790"/>
    </mc:Choice>
    <mc:Fallback xmlns="">
      <p:transition spd="slow" advTm="1787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3919-5C55-4B9A-A0BA-BCD925F7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9C25BD-7D84-46F2-8B2C-ABA7F55FC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018135"/>
              </p:ext>
            </p:extLst>
          </p:nvPr>
        </p:nvGraphicFramePr>
        <p:xfrm>
          <a:off x="1096963" y="1810327"/>
          <a:ext cx="10058400" cy="445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15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257"/>
    </mc:Choice>
    <mc:Fallback xmlns="">
      <p:transition spd="slow" advTm="1842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77E3-BE4A-48AC-BAE4-96BCD088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Intelligence/Machine Learning </a:t>
            </a:r>
            <a:br>
              <a:rPr lang="en-US" dirty="0"/>
            </a:br>
            <a:r>
              <a:rPr lang="en-US" dirty="0"/>
              <a:t>Desired Properties for Applications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37D27B-4AAA-4BBB-B72B-B3FD42A9F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Desired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E182-2B76-4FCA-837A-1FE4132D3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Interpretability</a:t>
            </a:r>
          </a:p>
          <a:p>
            <a:r>
              <a:rPr lang="en-US" sz="2400" dirty="0"/>
              <a:t>Stability/Robustness</a:t>
            </a:r>
          </a:p>
          <a:p>
            <a:r>
              <a:rPr lang="en-US" sz="2400" dirty="0"/>
              <a:t>Transferability</a:t>
            </a:r>
          </a:p>
          <a:p>
            <a:r>
              <a:rPr lang="en-US" sz="2400" dirty="0"/>
              <a:t>Fairness/Non-discrimination</a:t>
            </a:r>
          </a:p>
          <a:p>
            <a:r>
              <a:rPr lang="en-US" sz="2400" dirty="0"/>
              <a:t>“Human-like” AI</a:t>
            </a:r>
          </a:p>
          <a:p>
            <a:pPr lvl="1"/>
            <a:r>
              <a:rPr lang="en-US" sz="2200" dirty="0"/>
              <a:t>Reasonable decisions in never-experienced situations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832BBE-778F-4A58-BE6F-076F935AA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3102" y="1846052"/>
            <a:ext cx="4937760" cy="73628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Causal inference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DAA6-2F24-46ED-8354-A5D1A1CC0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3101" y="2582333"/>
            <a:ext cx="5350303" cy="4114483"/>
          </a:xfrm>
        </p:spPr>
        <p:txBody>
          <a:bodyPr>
            <a:normAutofit/>
          </a:bodyPr>
          <a:lstStyle/>
          <a:p>
            <a:r>
              <a:rPr lang="en-US" sz="1800" dirty="0"/>
              <a:t>Goal: learn model of how the world works</a:t>
            </a:r>
          </a:p>
          <a:p>
            <a:pPr lvl="1"/>
            <a:r>
              <a:rPr lang="en-US" sz="1600" dirty="0"/>
              <a:t>Impact of interventions can be context-specific</a:t>
            </a:r>
          </a:p>
          <a:p>
            <a:pPr lvl="1"/>
            <a:r>
              <a:rPr lang="en-US" sz="1600" dirty="0"/>
              <a:t>Model maps contexts and interventions to outcomes</a:t>
            </a:r>
          </a:p>
          <a:p>
            <a:pPr lvl="1"/>
            <a:r>
              <a:rPr lang="en-US" sz="1600" dirty="0"/>
              <a:t>Formal language to separate out correlates and causes</a:t>
            </a:r>
          </a:p>
          <a:p>
            <a:r>
              <a:rPr lang="en-US" sz="1800" dirty="0"/>
              <a:t>Ideal causal model is by definition stable, interpretable</a:t>
            </a:r>
          </a:p>
          <a:p>
            <a:r>
              <a:rPr lang="en-US" sz="1800" dirty="0"/>
              <a:t>Transferability: straightforward for new context </a:t>
            </a:r>
            <a:r>
              <a:rPr lang="en-US" sz="1800" dirty="0" err="1"/>
              <a:t>dist’n</a:t>
            </a:r>
            <a:endParaRPr lang="en-US" sz="1800" dirty="0"/>
          </a:p>
          <a:p>
            <a:r>
              <a:rPr lang="en-US" sz="1800" dirty="0"/>
              <a:t>Fairness: Many aspects of discrimination relate to correlation v. causation</a:t>
            </a:r>
          </a:p>
          <a:p>
            <a:pPr lvl="1"/>
            <a:r>
              <a:rPr lang="en-US" sz="1600" dirty="0"/>
              <a:t>Performance may depend on physical and mental ability, psychological factors (e.g. risk taking)</a:t>
            </a:r>
          </a:p>
          <a:p>
            <a:pPr lvl="1"/>
            <a:r>
              <a:rPr lang="en-US" sz="1600" dirty="0"/>
              <a:t>Gender and race may be correlated with factors that shift these distributions, relatively limited direct causal effects</a:t>
            </a:r>
          </a:p>
          <a:p>
            <a:pPr marL="201168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16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952"/>
    </mc:Choice>
    <mc:Fallback xmlns="">
      <p:transition spd="slow" advTm="2239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6150-92D9-419D-BE26-D845A9E4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Counterfactual 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8206F-D3BF-445D-A21F-6194C86C2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84" y="-94573"/>
            <a:ext cx="7762907" cy="475160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4191A-BAB4-44E7-A93C-734EAB4BD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74538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What would happen if I opened a new restaurant of a given cuisine type in a given location?  </a:t>
            </a:r>
          </a:p>
          <a:p>
            <a:r>
              <a:rPr lang="en-US" sz="2000" dirty="0"/>
              <a:t>Who would the restaurant steal customers from?</a:t>
            </a:r>
          </a:p>
          <a:p>
            <a:endParaRPr lang="en-US" sz="2000" dirty="0"/>
          </a:p>
          <a:p>
            <a:r>
              <a:rPr lang="en-US" sz="2000" dirty="0"/>
              <a:t>Vs: </a:t>
            </a:r>
          </a:p>
          <a:p>
            <a:r>
              <a:rPr lang="en-US" sz="2000" dirty="0"/>
              <a:t>Given restaurant characteristics (and existing distribution of restaurant locations), what is best prediction of foot traffic?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E691F-4AA0-4272-901D-9E38002480ED}"/>
              </a:ext>
            </a:extLst>
          </p:cNvPr>
          <p:cNvSpPr txBox="1"/>
          <p:nvPr/>
        </p:nvSpPr>
        <p:spPr>
          <a:xfrm>
            <a:off x="4352544" y="4735543"/>
            <a:ext cx="7480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 each consumer’s preferences for rest. characteristics and travel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learned preferences to estimate how consumers would select restaurants if we counterfactually changed the cuisine of a restaurant in a location (ignoring congestion)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Athey, Blei, Donnelly, Ruiz and Schmidt, AEA P&amp;P, 2018</a:t>
            </a:r>
          </a:p>
        </p:txBody>
      </p:sp>
    </p:spTree>
    <p:extLst>
      <p:ext uri="{BB962C8B-B14F-4D97-AF65-F5344CB8AC3E}">
        <p14:creationId xmlns:p14="http://schemas.microsoft.com/office/powerpoint/2010/main" val="15770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27"/>
    </mc:Choice>
    <mc:Fallback xmlns="">
      <p:transition spd="slow" advTm="1614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F6150-92D9-419D-BE26-D845A9E4E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Two Big Challenges for Estimation of Counterfactuals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D4C4DF-B603-4773-9E03-DDE738D124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3933801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9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926"/>
    </mc:Choice>
    <mc:Fallback xmlns="">
      <p:transition spd="slow" advTm="2769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FD33-2808-4E0A-98D5-A1F3EB02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Multinomial Logit and Utility Maximization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1E57AE-4B30-446D-88AA-51FAD2E5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527" y="350982"/>
            <a:ext cx="6936509" cy="6507018"/>
          </a:xfrm>
        </p:spPr>
        <p:txBody>
          <a:bodyPr>
            <a:normAutofit/>
          </a:bodyPr>
          <a:lstStyle/>
          <a:p>
            <a:r>
              <a:rPr lang="en-US" dirty="0"/>
              <a:t>Suppose that user </a:t>
            </a:r>
            <a:r>
              <a:rPr lang="en-US" i="1" dirty="0"/>
              <a:t>u </a:t>
            </a:r>
            <a:r>
              <a:rPr lang="en-US" dirty="0"/>
              <a:t>has the following utility from purchasing item </a:t>
            </a:r>
            <a:r>
              <a:rPr lang="en-US" i="1" dirty="0"/>
              <a:t>i </a:t>
            </a:r>
            <a:r>
              <a:rPr lang="en-US" dirty="0"/>
              <a:t>at time </a:t>
            </a:r>
            <a:r>
              <a:rPr lang="en-US" i="1" dirty="0"/>
              <a:t>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Consumer maximizes utility among items in category by making the choice </a:t>
            </a:r>
            <a:r>
              <a:rPr lang="en-US" i="1" dirty="0"/>
              <a:t>i</a:t>
            </a:r>
            <a:r>
              <a:rPr lang="en-US" dirty="0"/>
              <a:t> that solves: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Then, if error has type I extreme value distribution and independent across items, then: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data about </a:t>
            </a:r>
            <a:r>
              <a:rPr lang="en-US" i="1" dirty="0"/>
              <a:t>i</a:t>
            </a:r>
            <a:r>
              <a:rPr lang="en-US" dirty="0"/>
              <a:t>’s purchases can be used to estimate </a:t>
            </a:r>
            <a:r>
              <a:rPr lang="en-US" i="1" dirty="0"/>
              <a:t>i</a:t>
            </a:r>
            <a:r>
              <a:rPr lang="en-US" dirty="0"/>
              <a:t>’s mean utilities for each item.   If</a:t>
            </a:r>
          </a:p>
          <a:p>
            <a:endParaRPr lang="en-US" dirty="0"/>
          </a:p>
          <a:p>
            <a:r>
              <a:rPr lang="en-US" dirty="0"/>
              <a:t>and prices vary over time, can estimate consumer’s price sensitivity.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6BF1-C5E2-4EDB-97D9-BA746C9AA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McFadden (1972, 1973) established connection between utility maximization and MNL</a:t>
            </a:r>
          </a:p>
          <a:p>
            <a:r>
              <a:rPr lang="en-US" sz="2000" dirty="0"/>
              <a:t>With preferences known, can do counterfactual analysis</a:t>
            </a:r>
          </a:p>
          <a:p>
            <a:r>
              <a:rPr lang="en-US" sz="2000" dirty="0"/>
              <a:t>Application: Impact of expanding BART on transportation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74EC3C-6643-4DC8-B0D0-FE8B4B08A66A}"/>
                  </a:ext>
                </a:extLst>
              </p:cNvPr>
              <p:cNvSpPr txBox="1"/>
              <p:nvPr/>
            </p:nvSpPr>
            <p:spPr>
              <a:xfrm>
                <a:off x="6459812" y="1223314"/>
                <a:ext cx="253999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74EC3C-6643-4DC8-B0D0-FE8B4B08A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812" y="1223314"/>
                <a:ext cx="2539999" cy="338554"/>
              </a:xfrm>
              <a:prstGeom prst="rect">
                <a:avLst/>
              </a:prstGeom>
              <a:blipFill>
                <a:blip r:embed="rId4"/>
                <a:stretch>
                  <a:fillRect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C011E3-11D5-4913-9486-EC2BF5E40F28}"/>
                  </a:ext>
                </a:extLst>
              </p:cNvPr>
              <p:cNvSpPr txBox="1"/>
              <p:nvPr/>
            </p:nvSpPr>
            <p:spPr>
              <a:xfrm>
                <a:off x="6459812" y="2704641"/>
                <a:ext cx="2539999" cy="442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fun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C011E3-11D5-4913-9486-EC2BF5E40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812" y="2704641"/>
                <a:ext cx="2539999" cy="442878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C630D772-D3A7-43C5-8DAD-864E7C769E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3582"/>
          <a:stretch/>
        </p:blipFill>
        <p:spPr>
          <a:xfrm>
            <a:off x="5024781" y="3904877"/>
            <a:ext cx="6062012" cy="822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2433E9-10A4-499C-A013-B9A2752DBC6C}"/>
                  </a:ext>
                </a:extLst>
              </p:cNvPr>
              <p:cNvSpPr txBox="1"/>
              <p:nvPr/>
            </p:nvSpPr>
            <p:spPr>
              <a:xfrm>
                <a:off x="6566031" y="5490528"/>
                <a:ext cx="253999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2433E9-10A4-499C-A013-B9A2752D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031" y="5490528"/>
                <a:ext cx="2539999" cy="338554"/>
              </a:xfrm>
              <a:prstGeom prst="rect">
                <a:avLst/>
              </a:prstGeom>
              <a:blipFill>
                <a:blip r:embed="rId7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348"/>
    </mc:Choice>
    <mc:Fallback xmlns="">
      <p:transition spd="slow" advTm="2943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FD33-2808-4E0A-98D5-A1F3EB02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Multinomial Logit and Utility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8E1E57AE-4B30-446D-88AA-51FAD2E5A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3527" y="350982"/>
                <a:ext cx="6936509" cy="650701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Suppose that the price of good </a:t>
                </a:r>
                <a:r>
                  <a:rPr lang="en-US" sz="1800" i="1" dirty="0"/>
                  <a:t>j</a:t>
                </a:r>
                <a:r>
                  <a:rPr lang="en-US" sz="1800" dirty="0"/>
                  <a:t> goes up.  Then the model makes predictions about how the market share is redistributed.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If good </a:t>
                </a:r>
                <a:r>
                  <a:rPr lang="en-US" sz="1800" i="1" dirty="0"/>
                  <a:t>j</a:t>
                </a:r>
                <a:r>
                  <a:rPr lang="en-US" sz="1800" dirty="0"/>
                  <a:t> goes out of stock, we remove it from the denominator of this expression; the model tells us how purchase probabilities are redistributed.</a:t>
                </a:r>
              </a:p>
              <a:p>
                <a:pPr lvl="1"/>
                <a:r>
                  <a:rPr lang="en-US" sz="1600" dirty="0"/>
                  <a:t>We can further estimate the welfare impact from a counterfactual change, by evaluating how a consumer’s inferred utility will change relative to their previously preferred choice</a:t>
                </a:r>
              </a:p>
              <a:p>
                <a:r>
                  <a:rPr lang="en-US" sz="1800" dirty="0"/>
                  <a:t>This model assumes that consumer’s preferences about money don’t depend on which product is purchased.</a:t>
                </a:r>
              </a:p>
              <a:p>
                <a:pPr lvl="1"/>
                <a:r>
                  <a:rPr lang="en-US" sz="1600" dirty="0"/>
                  <a:t>Allows us to extrapolate from the consumer’s reaction to a change in price of good </a:t>
                </a:r>
                <a:r>
                  <a:rPr lang="en-US" sz="1600" i="1" dirty="0"/>
                  <a:t>j</a:t>
                </a:r>
                <a:r>
                  <a:rPr lang="en-US" sz="1600" dirty="0"/>
                  <a:t> when conducting counterfactuals about a change in price of good </a:t>
                </a:r>
                <a:r>
                  <a:rPr lang="en-US" sz="1600" i="1" dirty="0"/>
                  <a:t>i</a:t>
                </a:r>
                <a:r>
                  <a:rPr lang="en-US" sz="1600" dirty="0"/>
                  <a:t>.</a:t>
                </a:r>
              </a:p>
              <a:p>
                <a:r>
                  <a:rPr lang="en-US" sz="1800" dirty="0"/>
                  <a:t>We can also do counterfactuals for new products, if we know where the new product sits in product space (distribution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And, if we know a firm’s marginal cost, we can solve for optimal price for a firm taking others as given; or solve for equilibrium prices in an oligopolistic equilibrium</a:t>
                </a:r>
              </a:p>
              <a:p>
                <a:pPr lvl="1"/>
                <a:r>
                  <a:rPr lang="en-US" sz="1600" dirty="0"/>
                  <a:t>These models are used by DOJ/FTC to evaluate mergers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8E1E57AE-4B30-446D-88AA-51FAD2E5A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3527" y="350982"/>
                <a:ext cx="6936509" cy="6507018"/>
              </a:xfrm>
              <a:blipFill>
                <a:blip r:embed="rId4"/>
                <a:stretch>
                  <a:fillRect l="-791" t="-937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6BF1-C5E2-4EDB-97D9-BA746C9AA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do you use the utility maximization framework?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4B4A92-ABAA-44C2-93DC-D9DA6E1D8A71}"/>
                  </a:ext>
                </a:extLst>
              </p:cNvPr>
              <p:cNvSpPr txBox="1"/>
              <p:nvPr/>
            </p:nvSpPr>
            <p:spPr>
              <a:xfrm>
                <a:off x="5255534" y="1256073"/>
                <a:ext cx="5532493" cy="481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purchase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category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)=</m:t>
                      </m:r>
                      <m:box>
                        <m: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4B4A92-ABAA-44C2-93DC-D9DA6E1D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34" y="1256073"/>
                <a:ext cx="5532493" cy="481286"/>
              </a:xfrm>
              <a:prstGeom prst="rect">
                <a:avLst/>
              </a:prstGeom>
              <a:blipFill>
                <a:blip r:embed="rId5"/>
                <a:stretch>
                  <a:fillRect l="-330" t="-40506" r="-551" b="-11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9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885"/>
    </mc:Choice>
    <mc:Fallback xmlns="">
      <p:transition spd="slow" advTm="2138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8841-066E-43FC-B939-AB0594F3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vs. causation in the multinomial logit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9B8C-A5B0-40CA-B126-35ED7263B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can we be sure we are estimating the causal effect of prices on purchases?</a:t>
            </a:r>
          </a:p>
          <a:p>
            <a:r>
              <a:rPr lang="en-US" dirty="0"/>
              <a:t>Concern: what if unobserved consumer preferences change at the same time as prices?  E.g., firm raises price when demand is high for other reasons.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B18066A-1E36-4CDE-8922-71D00BC068B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800600" y="731520"/>
                <a:ext cx="6492240" cy="6673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err="1"/>
                  <a:t>Unconfoundedness</a:t>
                </a:r>
                <a:r>
                  <a:rPr lang="en-US" sz="2200" dirty="0"/>
                  <a:t> here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In words: conditional on things we observe, the price is as good as random.  In particular, it is not related to unobservable shocks to consumer utility.</a:t>
                </a:r>
              </a:p>
              <a:p>
                <a:pPr marL="0" indent="0">
                  <a:buNone/>
                </a:pPr>
                <a:r>
                  <a:rPr lang="en-US" sz="2200" dirty="0"/>
                  <a:t>In practice:</a:t>
                </a:r>
              </a:p>
              <a:p>
                <a:pPr lvl="1"/>
                <a:r>
                  <a:rPr lang="en-US" sz="2000" dirty="0"/>
                  <a:t>Control for time trends (using purchases of other users)</a:t>
                </a:r>
              </a:p>
              <a:p>
                <a:pPr lvl="1"/>
                <a:r>
                  <a:rPr lang="en-US" sz="2000" dirty="0"/>
                  <a:t>Assume consumer preferences stable over time other than these time trends which are common across consumers</a:t>
                </a:r>
              </a:p>
              <a:p>
                <a:pPr lvl="1"/>
                <a:r>
                  <a:rPr lang="en-US" sz="2000" dirty="0"/>
                  <a:t>Assume whether customer arrives Tuesday or Wednesday, and thus sees a different price, is unrelated to preference shocks for products</a:t>
                </a:r>
              </a:p>
              <a:p>
                <a:pPr lvl="1"/>
                <a:r>
                  <a:rPr lang="en-US" sz="2000" dirty="0"/>
                  <a:t>Only study products that are not associated with specific holidays, etc.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B18066A-1E36-4CDE-8922-71D00BC068B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731520"/>
                <a:ext cx="6492240" cy="6673622"/>
              </a:xfrm>
              <a:prstGeom prst="rect">
                <a:avLst/>
              </a:prstGeom>
              <a:blipFill>
                <a:blip r:embed="rId4"/>
                <a:stretch>
                  <a:fillRect l="-2629" r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8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40"/>
    </mc:Choice>
    <mc:Fallback xmlns="">
      <p:transition spd="slow" advTm="1899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8841-066E-43FC-B939-AB0594F3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Analysis:</a:t>
            </a:r>
            <a:br>
              <a:rPr lang="en-US" dirty="0"/>
            </a:br>
            <a:r>
              <a:rPr lang="en-US" dirty="0"/>
              <a:t>Placebo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9B8C-A5B0-40CA-B126-35ED7263B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consumer utility from a product is gradually increasing over time alongside price, could get a bias in the coefficient on price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B18066A-1E36-4CDE-8922-71D00BC068B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800600" y="731520"/>
                <a:ext cx="6492240" cy="355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Placebo test:</a:t>
                </a:r>
              </a:p>
              <a:p>
                <a:pPr lvl="1"/>
                <a:r>
                  <a:rPr lang="en-US" sz="2000" dirty="0"/>
                  <a:t>Create a fake price series by shifting the real price series</a:t>
                </a:r>
              </a:p>
              <a:p>
                <a:pPr lvl="1"/>
                <a:r>
                  <a:rPr lang="en-US" sz="2000" dirty="0"/>
                  <a:t>Compare price coefficients estimated with real price to fake prices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B18066A-1E36-4CDE-8922-71D00BC068B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731520"/>
                <a:ext cx="6492240" cy="3556871"/>
              </a:xfrm>
              <a:prstGeom prst="rect">
                <a:avLst/>
              </a:prstGeom>
              <a:blipFill>
                <a:blip r:embed="rId4"/>
                <a:stretch>
                  <a:fillRect l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51"/>
    </mc:Choice>
    <mc:Fallback xmlns="">
      <p:transition spd="slow" advTm="1129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A968-2C7B-4E69-A824-C5DB2823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the price series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98D6C0-FBDF-4402-B053-8F1505FB3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923" y="731838"/>
            <a:ext cx="5850228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5BAB-720A-4791-8D17-602719CA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88"/>
    </mc:Choice>
    <mc:Fallback xmlns="">
      <p:transition spd="slow" advTm="9588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1460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Garamond Pro Bold</vt:lpstr>
      <vt:lpstr>Arial</vt:lpstr>
      <vt:lpstr>Calibri</vt:lpstr>
      <vt:lpstr>Calibri Light</vt:lpstr>
      <vt:lpstr>Cambria Math</vt:lpstr>
      <vt:lpstr>Retrospect</vt:lpstr>
      <vt:lpstr>Deep Learning Day: Causal Inference, Treatment Effects, and Consumer Choice</vt:lpstr>
      <vt:lpstr>Artificial Intelligence/Machine Learning  Desired Properties for Applications</vt:lpstr>
      <vt:lpstr>Counterfactual Questions</vt:lpstr>
      <vt:lpstr>Two Big Challenges for Estimation of Counterfactuals</vt:lpstr>
      <vt:lpstr>Multinomial Logit and Utility Maximization</vt:lpstr>
      <vt:lpstr>Multinomial Logit and Utility Maximization</vt:lpstr>
      <vt:lpstr>Correlation vs. causation in the multinomial logit</vt:lpstr>
      <vt:lpstr>Supplementary Analysis: Placebo Tests</vt:lpstr>
      <vt:lpstr>Shifting the price series</vt:lpstr>
      <vt:lpstr>Shifting the price series</vt:lpstr>
      <vt:lpstr>Our approach: matrix factorization + nested logit</vt:lpstr>
      <vt:lpstr>Nested Factorization Model</vt:lpstr>
      <vt:lpstr>Computational Issues</vt:lpstr>
      <vt:lpstr>How to do model selection?</vt:lpstr>
      <vt:lpstr>Evaluating performance for relevant “counterfactuals” in test set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Value of Data for Counterfactual Inference and Personalization</dc:title>
  <dc:creator>Susan Athey</dc:creator>
  <cp:lastModifiedBy>Susan Athey</cp:lastModifiedBy>
  <cp:revision>258</cp:revision>
  <dcterms:created xsi:type="dcterms:W3CDTF">2020-02-10T04:24:17Z</dcterms:created>
  <dcterms:modified xsi:type="dcterms:W3CDTF">2020-08-24T18:34:41Z</dcterms:modified>
</cp:coreProperties>
</file>