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8" r:id="rId2"/>
    <p:sldId id="269" r:id="rId3"/>
    <p:sldId id="261" r:id="rId4"/>
    <p:sldId id="262" r:id="rId5"/>
    <p:sldId id="284" r:id="rId6"/>
    <p:sldId id="264" r:id="rId7"/>
    <p:sldId id="280" r:id="rId8"/>
    <p:sldId id="265" r:id="rId9"/>
    <p:sldId id="279" r:id="rId10"/>
    <p:sldId id="278" r:id="rId11"/>
    <p:sldId id="285" r:id="rId12"/>
    <p:sldId id="281" r:id="rId13"/>
    <p:sldId id="282" r:id="rId14"/>
    <p:sldId id="283" r:id="rId15"/>
    <p:sldId id="256" r:id="rId16"/>
    <p:sldId id="257" r:id="rId17"/>
    <p:sldId id="276" r:id="rId18"/>
    <p:sldId id="258" r:id="rId19"/>
    <p:sldId id="267" r:id="rId20"/>
    <p:sldId id="259" r:id="rId21"/>
    <p:sldId id="260" r:id="rId22"/>
    <p:sldId id="266" r:id="rId23"/>
    <p:sldId id="271" r:id="rId24"/>
    <p:sldId id="270" r:id="rId25"/>
    <p:sldId id="272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92" autoAdjust="0"/>
  </p:normalViewPr>
  <p:slideViewPr>
    <p:cSldViewPr>
      <p:cViewPr varScale="1">
        <p:scale>
          <a:sx n="65" d="100"/>
          <a:sy n="65" d="100"/>
        </p:scale>
        <p:origin x="153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0C1B-528E-4858-8B28-0E102FC4FB7C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7A5ED-34F9-4AE7-A1C3-9EB18B1F0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568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7A5ED-34F9-4AE7-A1C3-9EB18B1F0AB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902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若出現「</a:t>
            </a:r>
            <a:r>
              <a:rPr lang="en-US" altLang="zh-TW" dirty="0" smtClean="0"/>
              <a:t>can‘t open file for writing</a:t>
            </a:r>
            <a:r>
              <a:rPr lang="zh-TW" altLang="en-US" dirty="0" smtClean="0"/>
              <a:t>」訊息</a:t>
            </a:r>
            <a:endParaRPr lang="en-US" altLang="zh-TW" dirty="0" smtClean="0"/>
          </a:p>
          <a:p>
            <a:r>
              <a:rPr lang="en-US" altLang="zh-TW" smtClean="0"/>
              <a:t> </a:t>
            </a:r>
            <a:r>
              <a:rPr lang="en-US" altLang="zh-TW" smtClean="0">
                <a:sym typeface="Wingdings" panose="05000000000000000000" pitchFamily="2" charset="2"/>
              </a:rPr>
              <a:t> </a:t>
            </a:r>
            <a:r>
              <a:rPr lang="en-US" altLang="zh-TW" smtClean="0"/>
              <a:t>q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7A5ED-34F9-4AE7-A1C3-9EB18B1F0AB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528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7A5ED-34F9-4AE7-A1C3-9EB18B1F0AB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24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7A5ED-34F9-4AE7-A1C3-9EB18B1F0AB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959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IDE1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/dev/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hda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，而由於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+ extended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最多有四個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，所以第一個由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extended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分割出來的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logical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磁區為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/dev/hda5 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、如果你有一個硬碟接在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IDE2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上面，並且有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個可以使用的磁區，同時你分割了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partition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時，那麼你的磁碟應該就會有底下幾個代號：</a:t>
            </a:r>
          </a:p>
          <a:p>
            <a:pPr lvl="1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/hdc1 (primary)   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∵一個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可插兩個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∴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IDE1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hdb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IDE2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為第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，所以代號才為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1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/hdc2 (primary)</a:t>
            </a:r>
          </a:p>
          <a:p>
            <a:pPr lvl="1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/hdc3 (extended,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這個為不可使用的磁碟代號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/hdc5 (1st logical)</a:t>
            </a:r>
          </a:p>
          <a:p>
            <a:pPr lvl="1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/hdc6 (2nd logical)</a:t>
            </a:r>
          </a:p>
          <a:p>
            <a:pPr lvl="1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/dev/hdc7 (3th logical)</a:t>
            </a:r>
          </a:p>
          <a:p>
            <a:pPr lvl="1"/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7A5ED-34F9-4AE7-A1C3-9EB18B1F0AB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07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一顆硬碟可以切成四個 主分割區 </a:t>
            </a:r>
            <a:r>
              <a:rPr lang="en-US" altLang="zh-TW" dirty="0" smtClean="0"/>
              <a:t>primary partitions, </a:t>
            </a:r>
            <a:r>
              <a:rPr lang="zh-TW" altLang="en-US" dirty="0" smtClean="0"/>
              <a:t>代號分別為 </a:t>
            </a:r>
            <a:r>
              <a:rPr lang="en-US" altLang="zh-TW" dirty="0" smtClean="0"/>
              <a:t>1,2,3,4</a:t>
            </a:r>
            <a:r>
              <a:rPr lang="zh-TW" altLang="en-US" dirty="0" smtClean="0"/>
              <a:t>。 如果這還不夠用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可以將其中一個 </a:t>
            </a:r>
            <a:r>
              <a:rPr lang="en-US" altLang="zh-TW" dirty="0" smtClean="0"/>
              <a:t>primary partition </a:t>
            </a:r>
            <a:r>
              <a:rPr lang="zh-TW" altLang="en-US" dirty="0" smtClean="0"/>
              <a:t>改成 延伸分割區 </a:t>
            </a:r>
            <a:r>
              <a:rPr lang="en-US" altLang="zh-TW" dirty="0" smtClean="0"/>
              <a:t>extended partition, </a:t>
            </a:r>
            <a:r>
              <a:rPr lang="zh-TW" altLang="en-US" dirty="0" smtClean="0"/>
              <a:t>再將它切成十來個 邏輯分割區 </a:t>
            </a:r>
            <a:r>
              <a:rPr lang="en-US" altLang="zh-TW" dirty="0" smtClean="0"/>
              <a:t>logical partitions</a:t>
            </a:r>
            <a:r>
              <a:rPr lang="zh-TW" altLang="en-US" dirty="0" smtClean="0"/>
              <a:t>。 當然</a:t>
            </a:r>
            <a:r>
              <a:rPr lang="en-US" altLang="zh-TW" dirty="0" smtClean="0"/>
              <a:t>, extended partition </a:t>
            </a:r>
            <a:r>
              <a:rPr lang="zh-TW" altLang="en-US" dirty="0" smtClean="0"/>
              <a:t>只是一個空殼子</a:t>
            </a:r>
            <a:r>
              <a:rPr lang="en-US" altLang="zh-TW" dirty="0" smtClean="0"/>
              <a:t>; </a:t>
            </a:r>
            <a:r>
              <a:rPr lang="zh-TW" altLang="en-US" dirty="0" smtClean="0"/>
              <a:t>真正拿來放作業系統或資料的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不是 </a:t>
            </a:r>
            <a:r>
              <a:rPr lang="en-US" altLang="zh-TW" dirty="0" smtClean="0"/>
              <a:t>primary partition </a:t>
            </a:r>
            <a:r>
              <a:rPr lang="zh-TW" altLang="en-US" dirty="0" smtClean="0"/>
              <a:t>就是 </a:t>
            </a:r>
            <a:r>
              <a:rPr lang="en-US" altLang="zh-TW" dirty="0" smtClean="0"/>
              <a:t>logical partition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7A5ED-34F9-4AE7-A1C3-9EB18B1F0AB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528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[Continuous allocation]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如果同一個檔案資料寫入的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分散的太過厲害時，則我們的磁碟讀取頭將無法在磁碟轉一圈就讀到所有的資料， 因此磁碟就會多轉好幾圈才能完整的讀取到這個檔案的內容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優點：速度快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缺點：會有外部碎裂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[index</a:t>
            </a:r>
            <a:r>
              <a:rPr lang="en-US" altLang="zh-TW" baseline="0" dirty="0" smtClean="0"/>
              <a:t> allocation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優點：不會有外部碎裂</a:t>
            </a:r>
            <a:endParaRPr lang="en-US" altLang="zh-TW" dirty="0" smtClean="0"/>
          </a:p>
          <a:p>
            <a:r>
              <a:rPr lang="zh-TW" altLang="en-US" dirty="0" smtClean="0"/>
              <a:t>缺點：</a:t>
            </a:r>
            <a:r>
              <a:rPr lang="en-US" altLang="zh-TW" dirty="0" smtClean="0"/>
              <a:t>index</a:t>
            </a:r>
            <a:r>
              <a:rPr lang="en-US" altLang="zh-TW" baseline="0" dirty="0" smtClean="0"/>
              <a:t> block(</a:t>
            </a:r>
            <a:r>
              <a:rPr lang="zh-TW" altLang="en-US" baseline="0" dirty="0" smtClean="0"/>
              <a:t>也就是</a:t>
            </a:r>
            <a:r>
              <a:rPr lang="en-US" altLang="zh-TW" baseline="0" dirty="0" err="1" smtClean="0"/>
              <a:t>inode</a:t>
            </a:r>
            <a:r>
              <a:rPr lang="en-US" altLang="zh-TW" baseline="0" dirty="0" smtClean="0"/>
              <a:t>)</a:t>
            </a:r>
            <a:r>
              <a:rPr lang="zh-TW" altLang="en-US" baseline="0" dirty="0" smtClean="0"/>
              <a:t>會佔用空間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7A5ED-34F9-4AE7-A1C3-9EB18B1F0AB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060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後來源資料夾會不見，要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umount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才會回復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掛載之後就無法退出光碟片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除非你將他卸載才能夠退出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有抓到光碟機，正常的情況在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中會有一個叫做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cdrom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的檔案，它是一個連結（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）檔，指到真正的設備（通常是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/sr0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7A5ED-34F9-4AE7-A1C3-9EB18B1F0AB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739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[</a:t>
            </a:r>
            <a:r>
              <a:rPr lang="zh-TW" altLang="en-US" dirty="0" smtClean="0"/>
              <a:t>檔案類型</a:t>
            </a:r>
            <a:r>
              <a:rPr lang="en-US" altLang="zh-TW" dirty="0" smtClean="0"/>
              <a:t>]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目錄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連結檔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(link file)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則表示為裝置檔裡面的可供儲存的周邊設備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可隨機存取裝置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則表示為裝置檔裡面的序列埠設備，例如鍵盤、滑鼠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一次性讀取裝置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7A5ED-34F9-4AE7-A1C3-9EB18B1F0AB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78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5191-EBAE-4C63-A5ED-F878479849C4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0901-DC2E-402B-B74F-F1BC9DFD10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86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5191-EBAE-4C63-A5ED-F878479849C4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0901-DC2E-402B-B74F-F1BC9DFD10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62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5191-EBAE-4C63-A5ED-F878479849C4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0901-DC2E-402B-B74F-F1BC9DFD10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81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5191-EBAE-4C63-A5ED-F878479849C4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0901-DC2E-402B-B74F-F1BC9DFD10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79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5191-EBAE-4C63-A5ED-F878479849C4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0901-DC2E-402B-B74F-F1BC9DFD10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63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5191-EBAE-4C63-A5ED-F878479849C4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0901-DC2E-402B-B74F-F1BC9DFD10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02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5191-EBAE-4C63-A5ED-F878479849C4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0901-DC2E-402B-B74F-F1BC9DFD10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82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5191-EBAE-4C63-A5ED-F878479849C4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0901-DC2E-402B-B74F-F1BC9DFD10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91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5191-EBAE-4C63-A5ED-F878479849C4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0901-DC2E-402B-B74F-F1BC9DFD10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52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5191-EBAE-4C63-A5ED-F878479849C4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0901-DC2E-402B-B74F-F1BC9DFD10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95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5191-EBAE-4C63-A5ED-F878479849C4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0901-DC2E-402B-B74F-F1BC9DFD10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13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85191-EBAE-4C63-A5ED-F878479849C4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90901-DC2E-402B-B74F-F1BC9DFD10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21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Directory tree for </a:t>
            </a:r>
            <a:r>
              <a:rPr lang="en-US" altLang="zh-TW" dirty="0" err="1"/>
              <a:t>linux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203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84984"/>
            <a:ext cx="555954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742" y="4330271"/>
            <a:ext cx="5378569" cy="70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常用的指令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8112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500" b="1" dirty="0" err="1" smtClean="0">
                <a:solidFill>
                  <a:srgbClr val="0070C0"/>
                </a:solidFill>
              </a:rPr>
              <a:t>chmod</a:t>
            </a:r>
            <a:r>
              <a:rPr lang="en-US" altLang="zh-TW" sz="2500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zh-TW" altLang="en-US" sz="2100" dirty="0" smtClean="0"/>
              <a:t>改變檔案權限</a:t>
            </a:r>
            <a:endParaRPr lang="en-US" altLang="zh-TW" sz="2100" dirty="0" smtClean="0"/>
          </a:p>
          <a:p>
            <a:pPr lvl="1"/>
            <a:r>
              <a:rPr lang="zh-TW" altLang="en-US" sz="2100" dirty="0" smtClean="0"/>
              <a:t>語法：</a:t>
            </a:r>
            <a:r>
              <a:rPr lang="en-US" altLang="zh-TW" sz="2100" dirty="0" err="1" smtClean="0"/>
              <a:t>chmod</a:t>
            </a:r>
            <a:r>
              <a:rPr lang="en-US" altLang="zh-TW" sz="2100" dirty="0" smtClean="0"/>
              <a:t> </a:t>
            </a:r>
            <a:r>
              <a:rPr lang="zh-TW" altLang="en-US" sz="2100" dirty="0" smtClean="0"/>
              <a:t>權限 檔案</a:t>
            </a:r>
            <a:endParaRPr lang="en-US" altLang="zh-TW" sz="2100" dirty="0" smtClean="0"/>
          </a:p>
          <a:p>
            <a:pPr lvl="1"/>
            <a:r>
              <a:rPr lang="en-US" altLang="zh-TW" sz="2100" dirty="0" smtClean="0"/>
              <a:t>Ex: </a:t>
            </a:r>
          </a:p>
          <a:p>
            <a:pPr lvl="1"/>
            <a:endParaRPr lang="en-US" altLang="zh-TW" sz="2100" dirty="0"/>
          </a:p>
          <a:p>
            <a:pPr marL="457200" lvl="1" indent="0">
              <a:buNone/>
            </a:pPr>
            <a:endParaRPr lang="en-US" altLang="zh-TW" sz="2100" b="1" dirty="0" smtClean="0">
              <a:solidFill>
                <a:srgbClr val="007A37"/>
              </a:solidFill>
            </a:endParaRPr>
          </a:p>
          <a:p>
            <a:pPr marL="457200" lvl="1" indent="0">
              <a:buNone/>
            </a:pPr>
            <a:endParaRPr lang="en-US" altLang="zh-TW" sz="2100" b="1" dirty="0" smtClean="0">
              <a:solidFill>
                <a:srgbClr val="007A37"/>
              </a:solidFill>
            </a:endParaRPr>
          </a:p>
          <a:p>
            <a:pPr marL="457200" lvl="1" indent="0">
              <a:buNone/>
            </a:pPr>
            <a:endParaRPr lang="en-US" altLang="zh-TW" sz="2100" b="1" dirty="0">
              <a:solidFill>
                <a:srgbClr val="007A37"/>
              </a:solidFill>
            </a:endParaRPr>
          </a:p>
          <a:p>
            <a:pPr marL="457200" lvl="1" indent="0">
              <a:buNone/>
            </a:pPr>
            <a:endParaRPr lang="en-US" altLang="zh-TW" sz="2100" b="1" dirty="0" smtClean="0">
              <a:solidFill>
                <a:srgbClr val="007A37"/>
              </a:solidFill>
            </a:endParaRPr>
          </a:p>
          <a:p>
            <a:pPr marL="457200" lvl="1" indent="0">
              <a:buNone/>
            </a:pPr>
            <a:endParaRPr lang="en-US" altLang="zh-TW" sz="2100" b="1" dirty="0">
              <a:solidFill>
                <a:srgbClr val="007A37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70C0"/>
                </a:solidFill>
              </a:rPr>
              <a:t> 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endParaRPr lang="en-US" altLang="zh-TW" b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TW" sz="2100" b="1" dirty="0" smtClean="0">
                <a:solidFill>
                  <a:srgbClr val="007A37"/>
                </a:solidFill>
              </a:rPr>
              <a:t>	</a:t>
            </a:r>
            <a:endParaRPr lang="en-US" altLang="zh-TW" sz="2100" b="1" dirty="0">
              <a:solidFill>
                <a:srgbClr val="007A37"/>
              </a:solidFill>
            </a:endParaRPr>
          </a:p>
          <a:p>
            <a:pPr lvl="2"/>
            <a:endParaRPr lang="en-US" altLang="zh-TW" sz="1800" b="1" dirty="0" smtClean="0">
              <a:solidFill>
                <a:srgbClr val="007A37"/>
              </a:solidFill>
            </a:endParaRPr>
          </a:p>
          <a:p>
            <a:pPr lvl="2"/>
            <a:endParaRPr lang="en-US" altLang="zh-TW" sz="2200" b="1" dirty="0" smtClean="0">
              <a:solidFill>
                <a:srgbClr val="007A37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291" y="2936404"/>
            <a:ext cx="5087311" cy="44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295636" y="3573016"/>
            <a:ext cx="23762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100" b="1" dirty="0">
                <a:solidFill>
                  <a:srgbClr val="007A37"/>
                </a:solidFill>
              </a:rPr>
              <a:t>before: </a:t>
            </a:r>
          </a:p>
          <a:p>
            <a:pPr lvl="1"/>
            <a:endParaRPr lang="en-US" altLang="zh-TW" sz="2100" b="1" dirty="0">
              <a:solidFill>
                <a:srgbClr val="007A37"/>
              </a:solidFill>
            </a:endParaRPr>
          </a:p>
          <a:p>
            <a:pPr lvl="1"/>
            <a:r>
              <a:rPr lang="en-US" altLang="zh-TW" sz="2100" b="1" dirty="0" smtClean="0">
                <a:solidFill>
                  <a:srgbClr val="007A37"/>
                </a:solidFill>
              </a:rPr>
              <a:t> </a:t>
            </a:r>
          </a:p>
          <a:p>
            <a:pPr lvl="1"/>
            <a:r>
              <a:rPr lang="en-US" altLang="zh-TW" sz="2100" b="1" dirty="0" smtClean="0">
                <a:solidFill>
                  <a:srgbClr val="007A37"/>
                </a:solidFill>
              </a:rPr>
              <a:t>after</a:t>
            </a:r>
            <a:r>
              <a:rPr lang="en-US" altLang="zh-TW" sz="2100" b="1" dirty="0">
                <a:solidFill>
                  <a:srgbClr val="007A37"/>
                </a:solidFill>
              </a:rPr>
              <a:t>: 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74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常用的指令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81128"/>
          </a:xfrm>
        </p:spPr>
        <p:txBody>
          <a:bodyPr>
            <a:normAutofit/>
          </a:bodyPr>
          <a:lstStyle/>
          <a:p>
            <a:r>
              <a:rPr lang="en-US" altLang="zh-TW" sz="2800" b="1" dirty="0" smtClean="0">
                <a:solidFill>
                  <a:srgbClr val="0070C0"/>
                </a:solidFill>
              </a:rPr>
              <a:t>ln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sz="2400" dirty="0" smtClean="0"/>
              <a:t>建立連結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語法：</a:t>
            </a:r>
            <a:r>
              <a:rPr lang="en-US" altLang="zh-TW" sz="2400" dirty="0" smtClean="0"/>
              <a:t>ln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[OPTION] </a:t>
            </a:r>
            <a:r>
              <a:rPr lang="zh-TW" altLang="en-US" sz="2400" dirty="0" smtClean="0"/>
              <a:t>連結檔案 連結名稱</a:t>
            </a:r>
            <a:endParaRPr lang="en-US" altLang="zh-TW" sz="2400" dirty="0" smtClean="0"/>
          </a:p>
          <a:p>
            <a:pPr lvl="1"/>
            <a:r>
              <a:rPr lang="zh-TW" altLang="en-US" sz="2400" dirty="0"/>
              <a:t>常用參數</a:t>
            </a:r>
            <a:r>
              <a:rPr lang="zh-TW" altLang="en-US" sz="2000" dirty="0"/>
              <a:t/>
            </a:r>
            <a:br>
              <a:rPr lang="zh-TW" altLang="en-US" sz="2000" dirty="0"/>
            </a:br>
            <a:r>
              <a:rPr lang="en-US" altLang="zh-TW" sz="2400" dirty="0"/>
              <a:t>-s, --symbolic: </a:t>
            </a:r>
            <a:r>
              <a:rPr lang="zh-TW" altLang="en-US" sz="2400" dirty="0"/>
              <a:t>建立 </a:t>
            </a:r>
            <a:r>
              <a:rPr lang="en-US" altLang="zh-TW" sz="2400" dirty="0"/>
              <a:t>symbolic link</a:t>
            </a:r>
            <a:r>
              <a:rPr lang="zh-TW" altLang="en-US" sz="2400" dirty="0"/>
              <a:t>。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400" dirty="0"/>
              <a:t>-f, --force: </a:t>
            </a:r>
            <a:r>
              <a:rPr lang="zh-TW" altLang="en-US" sz="2400" dirty="0"/>
              <a:t>如果目標檔案已經存在，不會提出詢問，而會直接強制覆蓋檔案。</a:t>
            </a:r>
            <a:r>
              <a:rPr lang="zh-TW" altLang="en-US" sz="2000" dirty="0"/>
              <a:t/>
            </a:r>
            <a:br>
              <a:rPr lang="zh-TW" altLang="en-US" sz="2000" dirty="0"/>
            </a:br>
            <a:r>
              <a:rPr lang="en-US" altLang="zh-TW" sz="2400" dirty="0"/>
              <a:t>-</a:t>
            </a:r>
            <a:r>
              <a:rPr lang="en-US" altLang="zh-TW" sz="2400" dirty="0" err="1"/>
              <a:t>i</a:t>
            </a:r>
            <a:r>
              <a:rPr lang="en-US" altLang="zh-TW" sz="2400" dirty="0"/>
              <a:t>, --interactive: </a:t>
            </a:r>
            <a:r>
              <a:rPr lang="zh-TW" altLang="en-US" sz="2400" dirty="0"/>
              <a:t>如果目標檔案已經存在，會先提出詢問，不會直接強制覆蓋檔案。</a:t>
            </a:r>
            <a:r>
              <a:rPr lang="zh-TW" altLang="en-US" sz="2000" dirty="0"/>
              <a:t/>
            </a:r>
            <a:br>
              <a:rPr lang="zh-TW" altLang="en-US" sz="2000" dirty="0"/>
            </a:br>
            <a:r>
              <a:rPr lang="en-US" altLang="zh-TW" sz="2400" dirty="0"/>
              <a:t>-n, --no-clobber</a:t>
            </a:r>
            <a:r>
              <a:rPr lang="zh-TW" altLang="en-US" sz="2400" dirty="0"/>
              <a:t>： 不會覆蓋任何檔案。</a:t>
            </a:r>
            <a:endParaRPr lang="en-US" altLang="zh-TW" sz="2000" dirty="0"/>
          </a:p>
          <a:p>
            <a:pPr lvl="2"/>
            <a:endParaRPr lang="en-US" altLang="zh-TW" sz="1800" b="1" dirty="0" smtClean="0">
              <a:solidFill>
                <a:srgbClr val="007A37"/>
              </a:solidFill>
            </a:endParaRPr>
          </a:p>
          <a:p>
            <a:pPr lvl="2"/>
            <a:endParaRPr lang="en-US" altLang="zh-TW" sz="2200" b="1" dirty="0" smtClean="0">
              <a:solidFill>
                <a:srgbClr val="007A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90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Editor: Vi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10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Step1</a:t>
            </a:r>
            <a:r>
              <a:rPr lang="zh-TW" altLang="en-US" dirty="0" smtClean="0"/>
              <a:t>：如何</a:t>
            </a:r>
            <a:r>
              <a:rPr lang="zh-TW" altLang="en-US" dirty="0"/>
              <a:t>進入</a:t>
            </a:r>
            <a:r>
              <a:rPr lang="en-US" altLang="zh-TW" dirty="0" smtClean="0"/>
              <a:t>vi? </a:t>
            </a:r>
          </a:p>
          <a:p>
            <a:pPr lvl="4"/>
            <a:r>
              <a:rPr lang="zh-TW" altLang="en-US" dirty="0" smtClean="0"/>
              <a:t> 輸入</a:t>
            </a:r>
            <a:r>
              <a:rPr lang="zh-TW" altLang="en-US" dirty="0"/>
              <a:t>「</a:t>
            </a:r>
            <a:r>
              <a:rPr lang="en-US" altLang="zh-TW" dirty="0" smtClean="0"/>
              <a:t>vi </a:t>
            </a:r>
            <a:r>
              <a:rPr lang="zh-TW" altLang="en-US" dirty="0" smtClean="0"/>
              <a:t>檔名」</a:t>
            </a:r>
            <a:endParaRPr lang="en-US" altLang="zh-TW" dirty="0" smtClean="0"/>
          </a:p>
          <a:p>
            <a:pPr lvl="4"/>
            <a:r>
              <a:rPr lang="en-US" altLang="zh-TW" dirty="0" smtClean="0"/>
              <a:t>Ex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4"/>
            <a:endParaRPr lang="en-US" altLang="zh-TW" dirty="0"/>
          </a:p>
          <a:p>
            <a:pPr lvl="4"/>
            <a:endParaRPr lang="en-US" altLang="zh-TW" dirty="0" smtClean="0"/>
          </a:p>
          <a:p>
            <a:r>
              <a:rPr lang="en-US" altLang="zh-TW" dirty="0" smtClean="0"/>
              <a:t>Step2</a:t>
            </a:r>
            <a:r>
              <a:rPr lang="zh-TW" altLang="en-US" dirty="0" smtClean="0"/>
              <a:t>：進入</a:t>
            </a:r>
            <a:r>
              <a:rPr lang="en-US" altLang="zh-TW" dirty="0" smtClean="0"/>
              <a:t>vi</a:t>
            </a:r>
            <a:r>
              <a:rPr lang="zh-TW" altLang="en-US" dirty="0" smtClean="0"/>
              <a:t>後，若想離開</a:t>
            </a:r>
            <a:r>
              <a:rPr lang="en-US" altLang="zh-TW" dirty="0" smtClean="0"/>
              <a:t>vi</a:t>
            </a:r>
          </a:p>
          <a:p>
            <a:pPr lvl="4"/>
            <a:r>
              <a:rPr lang="en-US" altLang="zh-TW" dirty="0" smtClean="0"/>
              <a:t>Step1</a:t>
            </a:r>
            <a:r>
              <a:rPr lang="zh-TW" altLang="en-US" dirty="0" smtClean="0"/>
              <a:t>：先按</a:t>
            </a:r>
            <a:r>
              <a:rPr lang="en-US" altLang="zh-TW" dirty="0" smtClean="0"/>
              <a:t>esc</a:t>
            </a:r>
          </a:p>
          <a:p>
            <a:pPr lvl="4"/>
            <a:r>
              <a:rPr lang="en-US" altLang="zh-TW" dirty="0" smtClean="0"/>
              <a:t>Step2</a:t>
            </a:r>
            <a:r>
              <a:rPr lang="zh-TW" altLang="en-US" dirty="0" smtClean="0"/>
              <a:t>：再按「</a:t>
            </a:r>
            <a:r>
              <a:rPr lang="en-US" altLang="zh-TW" dirty="0" smtClean="0"/>
              <a:t>shift</a:t>
            </a:r>
            <a:r>
              <a:rPr lang="zh-TW" altLang="en-US" dirty="0" smtClean="0"/>
              <a:t>」</a:t>
            </a:r>
            <a:r>
              <a:rPr lang="en-US" altLang="zh-TW" dirty="0" smtClean="0"/>
              <a:t> + </a:t>
            </a:r>
            <a:r>
              <a:rPr lang="zh-TW" altLang="en-US" dirty="0" smtClean="0"/>
              <a:t>「</a:t>
            </a:r>
            <a:r>
              <a:rPr lang="en-US" altLang="zh-TW" dirty="0" smtClean="0"/>
              <a:t>: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4"/>
            <a:r>
              <a:rPr lang="en-US" altLang="zh-TW" dirty="0" smtClean="0"/>
              <a:t>Step3</a:t>
            </a:r>
            <a:r>
              <a:rPr lang="zh-TW" altLang="en-US" dirty="0" smtClean="0"/>
              <a:t>：再輸入</a:t>
            </a:r>
            <a:r>
              <a:rPr lang="en-US" altLang="zh-TW" dirty="0" err="1" smtClean="0"/>
              <a:t>wq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206" y="2564904"/>
            <a:ext cx="2382914" cy="539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75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i</a:t>
            </a:r>
            <a:r>
              <a:rPr lang="zh-TW" altLang="en-US" dirty="0" smtClean="0"/>
              <a:t>：     進入編輯狀態</a:t>
            </a:r>
            <a:r>
              <a:rPr lang="en-US" altLang="zh-TW" dirty="0" smtClean="0"/>
              <a:t>(</a:t>
            </a:r>
            <a:r>
              <a:rPr lang="zh-TW" altLang="en-US" dirty="0" smtClean="0"/>
              <a:t>往前加字元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a</a:t>
            </a:r>
            <a:r>
              <a:rPr lang="zh-TW" altLang="en-US" dirty="0" smtClean="0"/>
              <a:t>：    進入</a:t>
            </a:r>
            <a:r>
              <a:rPr lang="zh-TW" altLang="en-US" dirty="0"/>
              <a:t>編輯狀態</a:t>
            </a:r>
            <a:r>
              <a:rPr lang="en-US" altLang="zh-TW" dirty="0"/>
              <a:t>(</a:t>
            </a:r>
            <a:r>
              <a:rPr lang="zh-TW" altLang="en-US" dirty="0"/>
              <a:t>往後加</a:t>
            </a:r>
            <a:r>
              <a:rPr lang="zh-TW" altLang="en-US" dirty="0" smtClean="0"/>
              <a:t>字元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x </a:t>
            </a:r>
            <a:r>
              <a:rPr lang="zh-TW" altLang="en-US" dirty="0" smtClean="0"/>
              <a:t>：   向後</a:t>
            </a:r>
            <a:r>
              <a:rPr lang="zh-TW" altLang="en-US" dirty="0"/>
              <a:t>刪除一個</a:t>
            </a:r>
            <a:r>
              <a:rPr lang="zh-TW" altLang="en-US" dirty="0" smtClean="0"/>
              <a:t>字元</a:t>
            </a:r>
            <a:endParaRPr lang="en-US" altLang="zh-TW" dirty="0"/>
          </a:p>
          <a:p>
            <a:r>
              <a:rPr lang="en-US" altLang="zh-TW" dirty="0" smtClean="0"/>
              <a:t>X </a:t>
            </a:r>
            <a:r>
              <a:rPr lang="zh-TW" altLang="en-US" dirty="0" smtClean="0"/>
              <a:t>：  </a:t>
            </a:r>
            <a:r>
              <a:rPr lang="en-US" altLang="zh-TW" dirty="0" smtClean="0"/>
              <a:t> </a:t>
            </a:r>
            <a:r>
              <a:rPr lang="zh-TW" altLang="en-US" dirty="0" smtClean="0"/>
              <a:t>向前</a:t>
            </a:r>
            <a:r>
              <a:rPr lang="zh-TW" altLang="en-US" dirty="0"/>
              <a:t>刪除一個字元</a:t>
            </a:r>
            <a:endParaRPr lang="en-US" altLang="zh-TW" dirty="0" smtClean="0"/>
          </a:p>
          <a:p>
            <a:r>
              <a:rPr lang="en-US" altLang="zh-TW" dirty="0" smtClean="0"/>
              <a:t>Esc</a:t>
            </a:r>
            <a:r>
              <a:rPr lang="zh-TW" altLang="en-US" dirty="0" smtClean="0"/>
              <a:t>：退出編輯狀態</a:t>
            </a:r>
            <a:endParaRPr lang="en-US" altLang="zh-TW" dirty="0" smtClean="0"/>
          </a:p>
          <a:p>
            <a:r>
              <a:rPr lang="en-US" altLang="zh-TW" dirty="0" smtClean="0"/>
              <a:t>u</a:t>
            </a:r>
            <a:r>
              <a:rPr lang="zh-TW" altLang="en-US" dirty="0" smtClean="0"/>
              <a:t>：    復原上一個動作</a:t>
            </a:r>
            <a:endParaRPr lang="en-US" altLang="zh-TW" dirty="0" smtClean="0"/>
          </a:p>
          <a:p>
            <a:r>
              <a:rPr lang="en-US" altLang="zh-TW" dirty="0" err="1"/>
              <a:t>d</a:t>
            </a:r>
            <a:r>
              <a:rPr lang="en-US" altLang="zh-TW" dirty="0" err="1" smtClean="0"/>
              <a:t>d</a:t>
            </a:r>
            <a:r>
              <a:rPr lang="zh-TW" altLang="en-US" dirty="0" smtClean="0"/>
              <a:t>：  刪除一整列</a:t>
            </a:r>
            <a:endParaRPr lang="en-US" altLang="zh-TW" dirty="0" smtClean="0"/>
          </a:p>
          <a:p>
            <a:r>
              <a:rPr lang="en-US" altLang="zh-TW" dirty="0" err="1"/>
              <a:t>n</a:t>
            </a:r>
            <a:r>
              <a:rPr lang="en-US" altLang="zh-TW" dirty="0" err="1" smtClean="0"/>
              <a:t>dd</a:t>
            </a:r>
            <a:r>
              <a:rPr lang="zh-TW" altLang="en-US" dirty="0" smtClean="0"/>
              <a:t>：刪除</a:t>
            </a:r>
            <a:r>
              <a:rPr lang="en-US" altLang="zh-TW" dirty="0"/>
              <a:t>n</a:t>
            </a:r>
            <a:r>
              <a:rPr lang="zh-TW" altLang="en-US" dirty="0" smtClean="0"/>
              <a:t>列</a:t>
            </a:r>
            <a:r>
              <a:rPr lang="en-US" altLang="zh-TW" dirty="0" smtClean="0"/>
              <a:t>(n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/</a:t>
            </a:r>
            <a:r>
              <a:rPr lang="zh-TW" altLang="en-US" dirty="0" smtClean="0"/>
              <a:t>：     搜尋</a:t>
            </a:r>
            <a:endParaRPr lang="en-US" altLang="zh-TW" dirty="0" smtClean="0"/>
          </a:p>
          <a:p>
            <a:r>
              <a:rPr lang="en-US" altLang="zh-TW" dirty="0"/>
              <a:t>n</a:t>
            </a:r>
            <a:r>
              <a:rPr lang="zh-TW" altLang="en-US" dirty="0" smtClean="0"/>
              <a:t>：    繼續搜尋下一個字串</a:t>
            </a:r>
            <a:endParaRPr lang="en-US" altLang="zh-TW" dirty="0" smtClean="0"/>
          </a:p>
          <a:p>
            <a:r>
              <a:rPr lang="en-US" altLang="zh-TW" dirty="0"/>
              <a:t>w</a:t>
            </a:r>
            <a:r>
              <a:rPr lang="zh-TW" altLang="en-US" dirty="0" smtClean="0"/>
              <a:t>：   存檔不離開</a:t>
            </a:r>
            <a:endParaRPr lang="en-US" altLang="zh-TW" dirty="0" smtClean="0"/>
          </a:p>
          <a:p>
            <a:r>
              <a:rPr lang="en-US" altLang="zh-TW" dirty="0" err="1"/>
              <a:t>w</a:t>
            </a:r>
            <a:r>
              <a:rPr lang="en-US" altLang="zh-TW" dirty="0" err="1" smtClean="0"/>
              <a:t>q</a:t>
            </a:r>
            <a:r>
              <a:rPr lang="zh-TW" altLang="en-US" dirty="0" smtClean="0"/>
              <a:t>： 存檔且離開</a:t>
            </a:r>
            <a:endParaRPr lang="en-US" altLang="zh-TW" dirty="0" smtClean="0"/>
          </a:p>
          <a:p>
            <a:r>
              <a:rPr lang="en-US" altLang="zh-TW" dirty="0"/>
              <a:t>q</a:t>
            </a:r>
            <a:r>
              <a:rPr lang="zh-TW" altLang="en-US" dirty="0" smtClean="0"/>
              <a:t>：    不存檔離開</a:t>
            </a:r>
            <a:r>
              <a:rPr lang="en-US" altLang="zh-TW" dirty="0" smtClean="0"/>
              <a:t>(</a:t>
            </a:r>
            <a:r>
              <a:rPr lang="zh-TW" altLang="en-US" dirty="0" smtClean="0"/>
              <a:t>無修改到原檔的情況下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q</a:t>
            </a:r>
            <a:r>
              <a:rPr lang="en-US" altLang="zh-TW" dirty="0" smtClean="0"/>
              <a:t>!</a:t>
            </a:r>
            <a:r>
              <a:rPr lang="zh-TW" altLang="en-US" dirty="0" smtClean="0"/>
              <a:t>：   不存檔離開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有修改到原檔的情況下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96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磁碟管理指令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21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://210.71.63.21/shinder/computer1/computer1-2/computer1-2.files/slide0282_image1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6816582" cy="399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3563888" y="2780928"/>
            <a:ext cx="360040" cy="288032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419872" y="305792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讀寫頭</a:t>
            </a:r>
            <a:endParaRPr lang="zh-TW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189734" y="2764733"/>
            <a:ext cx="360040" cy="1719039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937706" y="4503219"/>
            <a:ext cx="97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存取臂</a:t>
            </a:r>
            <a:endParaRPr lang="zh-TW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9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Controller overhead 1ms</a:t>
            </a:r>
          </a:p>
          <a:p>
            <a:r>
              <a:rPr lang="en-US" altLang="zh-TW" dirty="0" smtClean="0"/>
              <a:t>Average seek time 12ms</a:t>
            </a:r>
          </a:p>
          <a:p>
            <a:r>
              <a:rPr lang="en-US" altLang="zh-TW" dirty="0" smtClean="0"/>
              <a:t>#sectors per track 32 sectors/track</a:t>
            </a:r>
          </a:p>
          <a:p>
            <a:r>
              <a:rPr lang="en-US" altLang="zh-TW" dirty="0" smtClean="0"/>
              <a:t>Sector size 512 bytes</a:t>
            </a:r>
          </a:p>
          <a:p>
            <a:pPr marL="514350" indent="-514350">
              <a:buAutoNum type="alphaLcParenBoth"/>
            </a:pPr>
            <a:r>
              <a:rPr lang="en-US" altLang="zh-TW" dirty="0" smtClean="0"/>
              <a:t>If the disk’s rotation rate is 3600RPS.What’s the transfer rate?</a:t>
            </a:r>
          </a:p>
          <a:p>
            <a:pPr marL="514350" indent="-514350">
              <a:buAutoNum type="alphaLcParenBoth"/>
            </a:pPr>
            <a:r>
              <a:rPr lang="en-US" altLang="zh-TW" dirty="0" smtClean="0"/>
              <a:t>What’s the average time to read or write an entire track(16 consecutive kb), if the disk’s rotation is 3600 RPM?</a:t>
            </a:r>
          </a:p>
          <a:p>
            <a:pPr marL="514350" indent="-514350">
              <a:buAutoNum type="alphaLcParenBoth"/>
            </a:pPr>
            <a:r>
              <a:rPr lang="en-US" altLang="zh-TW" dirty="0" smtClean="0"/>
              <a:t>If we would like an average access time of 21.33ms to read or write 8 consecutive sectors(4kb), what disk rotation rate is needed?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2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磁碟名稱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 smtClean="0"/>
              <a:t>實體磁碟 </a:t>
            </a:r>
            <a:r>
              <a:rPr lang="en-US" altLang="zh-TW" dirty="0" smtClean="0"/>
              <a:t>(SATA/USB)</a:t>
            </a:r>
          </a:p>
          <a:p>
            <a:pPr marL="457200" lvl="1" indent="0">
              <a:buNone/>
            </a:pPr>
            <a:r>
              <a:rPr lang="en-US" altLang="zh-TW" dirty="0"/>
              <a:t> /</a:t>
            </a:r>
            <a:r>
              <a:rPr lang="en-US" altLang="zh-TW" dirty="0" err="1"/>
              <a:t>dev</a:t>
            </a:r>
            <a:r>
              <a:rPr lang="en-US" altLang="zh-TW" dirty="0"/>
              <a:t>/</a:t>
            </a:r>
            <a:r>
              <a:rPr lang="en-US" altLang="zh-TW" dirty="0" err="1"/>
              <a:t>sd</a:t>
            </a:r>
            <a:r>
              <a:rPr lang="en-US" altLang="zh-TW" dirty="0"/>
              <a:t>[a-p] </a:t>
            </a:r>
            <a:endParaRPr lang="en-US" altLang="zh-TW" dirty="0" smtClean="0"/>
          </a:p>
          <a:p>
            <a:pPr lvl="2"/>
            <a:r>
              <a:rPr lang="zh-TW" altLang="en-US" dirty="0"/>
              <a:t>第</a:t>
            </a:r>
            <a:r>
              <a:rPr lang="zh-TW" altLang="en-US" b="1" dirty="0">
                <a:solidFill>
                  <a:srgbClr val="FF0000"/>
                </a:solidFill>
              </a:rPr>
              <a:t>一</a:t>
            </a:r>
            <a:r>
              <a:rPr lang="zh-TW" altLang="en-US" dirty="0"/>
              <a:t>顆磁碟</a:t>
            </a:r>
            <a:r>
              <a:rPr lang="zh-TW" altLang="en-US" dirty="0" smtClean="0"/>
              <a:t>檔名： </a:t>
            </a:r>
            <a:r>
              <a:rPr lang="en-US" altLang="zh-TW" dirty="0"/>
              <a:t>/</a:t>
            </a:r>
            <a:r>
              <a:rPr lang="en-US" altLang="zh-TW" dirty="0" err="1" smtClean="0"/>
              <a:t>dev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sd</a:t>
            </a:r>
            <a:r>
              <a:rPr lang="en-US" altLang="zh-TW" b="1" dirty="0" err="1" smtClean="0">
                <a:solidFill>
                  <a:srgbClr val="FF0000"/>
                </a:solidFill>
              </a:rPr>
              <a:t>a</a:t>
            </a:r>
            <a:r>
              <a:rPr lang="en-US" altLang="zh-TW" dirty="0"/>
              <a:t>[1-128]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zh-TW" altLang="en-US" dirty="0" smtClean="0"/>
              <a:t>第</a:t>
            </a:r>
            <a:r>
              <a:rPr lang="zh-TW" altLang="en-US" dirty="0" smtClean="0">
                <a:solidFill>
                  <a:srgbClr val="FF0000"/>
                </a:solidFill>
              </a:rPr>
              <a:t>二</a:t>
            </a:r>
            <a:r>
              <a:rPr lang="zh-TW" altLang="en-US" dirty="0" smtClean="0"/>
              <a:t>顆磁碟檔名： 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dev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sd</a:t>
            </a:r>
            <a:r>
              <a:rPr lang="en-US" altLang="zh-TW" b="1" dirty="0" err="1" smtClean="0">
                <a:solidFill>
                  <a:srgbClr val="FF0000"/>
                </a:solidFill>
              </a:rPr>
              <a:t>b</a:t>
            </a:r>
            <a:r>
              <a:rPr lang="en-US" altLang="zh-TW" dirty="0"/>
              <a:t>[1-128]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實體磁碟 </a:t>
            </a:r>
            <a:r>
              <a:rPr lang="en-US" altLang="zh-TW" dirty="0" smtClean="0"/>
              <a:t>(IDE)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 /</a:t>
            </a:r>
            <a:r>
              <a:rPr lang="en-US" altLang="zh-TW" dirty="0" err="1" smtClean="0"/>
              <a:t>dev</a:t>
            </a:r>
            <a:r>
              <a:rPr lang="en-US" altLang="zh-TW" dirty="0" smtClean="0"/>
              <a:t>/</a:t>
            </a:r>
            <a:r>
              <a:rPr lang="en-US" altLang="zh-TW" dirty="0" err="1"/>
              <a:t>h</a:t>
            </a:r>
            <a:r>
              <a:rPr lang="en-US" altLang="zh-TW" dirty="0" err="1" smtClean="0"/>
              <a:t>d</a:t>
            </a:r>
            <a:r>
              <a:rPr lang="en-US" altLang="zh-TW" dirty="0" smtClean="0"/>
              <a:t>[a-p</a:t>
            </a:r>
            <a:r>
              <a:rPr lang="en-US" altLang="zh-TW" dirty="0"/>
              <a:t>] </a:t>
            </a:r>
          </a:p>
          <a:p>
            <a:pPr lvl="2"/>
            <a:r>
              <a:rPr lang="zh-TW" altLang="en-US" dirty="0"/>
              <a:t>第</a:t>
            </a:r>
            <a:r>
              <a:rPr lang="zh-TW" altLang="en-US" dirty="0">
                <a:solidFill>
                  <a:srgbClr val="FF0000"/>
                </a:solidFill>
              </a:rPr>
              <a:t>一</a:t>
            </a:r>
            <a:r>
              <a:rPr lang="zh-TW" altLang="en-US" dirty="0"/>
              <a:t>顆磁碟檔名： </a:t>
            </a:r>
            <a:r>
              <a:rPr lang="en-US" altLang="zh-TW" dirty="0"/>
              <a:t>/</a:t>
            </a:r>
            <a:r>
              <a:rPr lang="en-US" altLang="zh-TW" dirty="0" err="1" smtClean="0"/>
              <a:t>dev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hd</a:t>
            </a:r>
            <a:r>
              <a:rPr lang="en-US" altLang="zh-TW" b="1" dirty="0" err="1" smtClean="0">
                <a:solidFill>
                  <a:srgbClr val="FF0000"/>
                </a:solidFill>
              </a:rPr>
              <a:t>a</a:t>
            </a:r>
            <a:r>
              <a:rPr lang="en-US" altLang="zh-TW" dirty="0"/>
              <a:t>[1-128]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zh-TW" altLang="en-US" dirty="0"/>
              <a:t>第</a:t>
            </a:r>
            <a:r>
              <a:rPr lang="zh-TW" altLang="en-US" dirty="0">
                <a:solidFill>
                  <a:srgbClr val="FF0000"/>
                </a:solidFill>
              </a:rPr>
              <a:t>二</a:t>
            </a:r>
            <a:r>
              <a:rPr lang="zh-TW" altLang="en-US" dirty="0"/>
              <a:t>顆磁碟檔名： </a:t>
            </a:r>
            <a:r>
              <a:rPr lang="en-US" altLang="zh-TW" dirty="0"/>
              <a:t>/</a:t>
            </a:r>
            <a:r>
              <a:rPr lang="en-US" altLang="zh-TW" dirty="0" err="1" smtClean="0"/>
              <a:t>dev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hd</a:t>
            </a:r>
            <a:r>
              <a:rPr lang="en-US" altLang="zh-TW" b="1" dirty="0" err="1" smtClean="0">
                <a:solidFill>
                  <a:srgbClr val="FF0000"/>
                </a:solidFill>
              </a:rPr>
              <a:t>b</a:t>
            </a:r>
            <a:r>
              <a:rPr lang="en-US" altLang="zh-TW" dirty="0"/>
              <a:t>[1-128]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endParaRPr lang="en-US" altLang="zh-TW" dirty="0" smtClean="0"/>
          </a:p>
          <a:p>
            <a:r>
              <a:rPr lang="zh-TW" altLang="en-US" dirty="0" smtClean="0"/>
              <a:t>虛擬磁碟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/</a:t>
            </a:r>
            <a:r>
              <a:rPr lang="en-US" altLang="zh-TW" dirty="0" err="1"/>
              <a:t>dev</a:t>
            </a:r>
            <a:r>
              <a:rPr lang="en-US" altLang="zh-TW" dirty="0"/>
              <a:t>/</a:t>
            </a:r>
            <a:r>
              <a:rPr lang="en-US" altLang="zh-TW" dirty="0" err="1"/>
              <a:t>vd</a:t>
            </a:r>
            <a:r>
              <a:rPr lang="en-US" altLang="zh-TW" dirty="0"/>
              <a:t>[a-p</a:t>
            </a:r>
            <a:r>
              <a:rPr lang="en-US" altLang="zh-TW" dirty="0" smtClean="0"/>
              <a:t>]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dirty="0" smtClean="0"/>
              <a:t>光碟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dev</a:t>
            </a:r>
            <a:r>
              <a:rPr lang="en-US" altLang="zh-TW" dirty="0" smtClean="0"/>
              <a:t>/sr0</a:t>
            </a:r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71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D:\tmp\未命名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956" y="4077072"/>
            <a:ext cx="5700008" cy="261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tmp\未命名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836712"/>
            <a:ext cx="580634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41100" y="323494"/>
            <a:ext cx="153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P+P+P+E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39042" y="3829908"/>
            <a:ext cx="153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P+E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4716016" y="2276872"/>
            <a:ext cx="576064" cy="360040"/>
          </a:xfrm>
          <a:prstGeom prst="ellipse">
            <a:avLst/>
          </a:prstGeom>
          <a:solidFill>
            <a:srgbClr val="FFC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3275856" y="5661248"/>
            <a:ext cx="576064" cy="360040"/>
          </a:xfrm>
          <a:prstGeom prst="ellipse">
            <a:avLst/>
          </a:prstGeom>
          <a:solidFill>
            <a:srgbClr val="FFC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17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http://blog.chinaunix.net/attachment/201212/12/23069658_1355317723ET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6296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618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TW" dirty="0" smtClean="0"/>
          </a:p>
          <a:p>
            <a:r>
              <a:rPr lang="en-US" altLang="zh-TW" dirty="0" err="1" smtClean="0"/>
              <a:t>Inode</a:t>
            </a:r>
            <a:endParaRPr lang="en-US" altLang="zh-TW" dirty="0"/>
          </a:p>
          <a:p>
            <a:pPr lvl="1"/>
            <a:r>
              <a:rPr lang="zh-TW" altLang="en-US" dirty="0"/>
              <a:t>每個</a:t>
            </a:r>
            <a:r>
              <a:rPr lang="zh-TW" altLang="en-US" dirty="0">
                <a:solidFill>
                  <a:srgbClr val="FF0000"/>
                </a:solidFill>
              </a:rPr>
              <a:t>檔案</a:t>
            </a:r>
            <a:r>
              <a:rPr lang="zh-TW" altLang="en-US" dirty="0"/>
              <a:t>佔用一個 </a:t>
            </a:r>
            <a:r>
              <a:rPr lang="en-US" altLang="zh-TW" dirty="0" err="1"/>
              <a:t>inode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記錄</a:t>
            </a:r>
            <a:r>
              <a:rPr lang="zh-TW" altLang="en-US" dirty="0" smtClean="0">
                <a:solidFill>
                  <a:srgbClr val="FF0000"/>
                </a:solidFill>
              </a:rPr>
              <a:t>檔案</a:t>
            </a:r>
            <a:r>
              <a:rPr lang="zh-TW" altLang="en-US" dirty="0" smtClean="0"/>
              <a:t>的權限與屬性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data block</a:t>
            </a:r>
          </a:p>
          <a:p>
            <a:pPr lvl="1"/>
            <a:r>
              <a:rPr lang="zh-TW" altLang="en-US" dirty="0"/>
              <a:t>實際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一個檔案由多個</a:t>
            </a:r>
            <a:r>
              <a:rPr lang="en-US" altLang="zh-TW" dirty="0" smtClean="0"/>
              <a:t>data block</a:t>
            </a:r>
            <a:r>
              <a:rPr lang="zh-TW" altLang="en-US" dirty="0" smtClean="0"/>
              <a:t>組成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Superblock</a:t>
            </a:r>
          </a:p>
          <a:p>
            <a:pPr lvl="1"/>
            <a:r>
              <a:rPr lang="zh-TW" altLang="en-US" dirty="0" smtClean="0"/>
              <a:t>記錄整個檔案系統的整體資訊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zh-TW" altLang="en-US" dirty="0" smtClean="0"/>
              <a:t>如：</a:t>
            </a:r>
            <a:r>
              <a:rPr lang="en-US" altLang="zh-TW" dirty="0" smtClean="0"/>
              <a:t>block 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inode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的總量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615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資料存取的方法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indexed </a:t>
            </a:r>
            <a:r>
              <a:rPr lang="en-US" altLang="zh-TW" dirty="0"/>
              <a:t>allocation </a:t>
            </a:r>
            <a:r>
              <a:rPr lang="en-US" altLang="zh-TW" dirty="0" smtClean="0"/>
              <a:t>(Ext2 for </a:t>
            </a:r>
            <a:r>
              <a:rPr lang="en-US" altLang="zh-TW" b="1" dirty="0" smtClean="0">
                <a:solidFill>
                  <a:srgbClr val="00B050"/>
                </a:solidFill>
              </a:rPr>
              <a:t>Linux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continuous Allocation (FAT </a:t>
            </a:r>
            <a:r>
              <a:rPr lang="en-US" altLang="zh-TW" dirty="0"/>
              <a:t>for </a:t>
            </a:r>
            <a:r>
              <a:rPr lang="en-US" altLang="zh-TW" b="1" dirty="0">
                <a:solidFill>
                  <a:srgbClr val="00B050"/>
                </a:solidFill>
              </a:rPr>
              <a:t>flash disk</a:t>
            </a:r>
            <a:r>
              <a:rPr lang="en-US" altLang="zh-TW" dirty="0" smtClean="0"/>
              <a:t>)(</a:t>
            </a:r>
            <a:r>
              <a:rPr lang="zh-TW" altLang="en-US" dirty="0" smtClean="0"/>
              <a:t>無</a:t>
            </a:r>
            <a:r>
              <a:rPr lang="en-US" altLang="zh-TW" dirty="0" err="1" smtClean="0"/>
              <a:t>inode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 smtClean="0"/>
          </a:p>
          <a:p>
            <a:pPr lvl="2"/>
            <a:endParaRPr lang="zh-TW" altLang="en-US" dirty="0"/>
          </a:p>
        </p:txBody>
      </p:sp>
      <p:pic>
        <p:nvPicPr>
          <p:cNvPr id="2050" name="Picture 2" descr="inode/block 資料存取示意圖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360997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T檔案系統資料存取示意圖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12" y="5389529"/>
            <a:ext cx="3429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1115616" y="2636912"/>
            <a:ext cx="4104456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93965" y="277628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rgbClr val="0070C0"/>
                </a:solidFill>
              </a:rPr>
              <a:t>inode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88518" y="5382019"/>
            <a:ext cx="4147070" cy="129136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64088" y="3903712"/>
            <a:ext cx="16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Data block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1145010" y="3317801"/>
            <a:ext cx="4147070" cy="129136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324128" y="5843037"/>
            <a:ext cx="16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 Data block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84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mount</a:t>
            </a:r>
          </a:p>
          <a:p>
            <a:pPr lvl="1"/>
            <a:r>
              <a:rPr lang="zh-TW" altLang="en-US" dirty="0" smtClean="0"/>
              <a:t>掛載 光碟 </a:t>
            </a:r>
            <a:r>
              <a:rPr lang="en-US" altLang="zh-TW" dirty="0" smtClean="0"/>
              <a:t>or ISO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Ex1:</a:t>
            </a:r>
            <a:r>
              <a:rPr lang="zh-TW" altLang="en-US" dirty="0" smtClean="0"/>
              <a:t>將</a:t>
            </a:r>
            <a:r>
              <a:rPr lang="en-US" altLang="zh-TW" dirty="0" err="1" smtClean="0"/>
              <a:t>iso</a:t>
            </a:r>
            <a:r>
              <a:rPr lang="zh-TW" altLang="en-US" dirty="0" smtClean="0"/>
              <a:t>檔掛載到 </a:t>
            </a:r>
            <a:r>
              <a:rPr lang="en-US" altLang="zh-TW" dirty="0" err="1" smtClean="0"/>
              <a:t>img</a:t>
            </a:r>
            <a:r>
              <a:rPr lang="zh-TW" altLang="en-US" dirty="0" smtClean="0"/>
              <a:t>此</a:t>
            </a:r>
            <a:r>
              <a:rPr lang="zh-TW" altLang="en-US" dirty="0" smtClean="0">
                <a:solidFill>
                  <a:srgbClr val="FF0000"/>
                </a:solidFill>
              </a:rPr>
              <a:t>目錄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en-US" altLang="zh-TW" dirty="0"/>
              <a:t>mount </a:t>
            </a:r>
            <a:r>
              <a:rPr lang="en-US" altLang="zh-TW" dirty="0" smtClean="0"/>
              <a:t>ubuntu-15.10.iso  </a:t>
            </a:r>
            <a:r>
              <a:rPr lang="en-US" altLang="zh-TW" dirty="0" err="1" smtClean="0"/>
              <a:t>img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smtClean="0"/>
              <a:t>Ex2:</a:t>
            </a:r>
            <a:r>
              <a:rPr lang="zh-TW" altLang="en-US" dirty="0"/>
              <a:t>將</a:t>
            </a:r>
            <a:r>
              <a:rPr lang="zh-TW" altLang="en-US" dirty="0" smtClean="0"/>
              <a:t>光碟掛</a:t>
            </a:r>
            <a:r>
              <a:rPr lang="zh-TW" altLang="en-US" dirty="0"/>
              <a:t>載到 </a:t>
            </a:r>
            <a:r>
              <a:rPr lang="en-US" altLang="zh-TW" dirty="0"/>
              <a:t>/</a:t>
            </a:r>
            <a:r>
              <a:rPr lang="en-US" altLang="zh-TW" dirty="0" smtClean="0"/>
              <a:t>data/</a:t>
            </a:r>
            <a:r>
              <a:rPr lang="en-US" altLang="zh-TW" dirty="0" err="1" smtClean="0"/>
              <a:t>cdrom</a:t>
            </a:r>
            <a:r>
              <a:rPr lang="zh-TW" altLang="en-US" dirty="0" smtClean="0"/>
              <a:t>此</a:t>
            </a:r>
            <a:r>
              <a:rPr lang="zh-TW" altLang="en-US" dirty="0" smtClean="0">
                <a:solidFill>
                  <a:srgbClr val="FF0000"/>
                </a:solidFill>
              </a:rPr>
              <a:t>目錄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/>
              <a:t>mount </a:t>
            </a:r>
            <a:r>
              <a:rPr lang="en-US" altLang="zh-TW" dirty="0"/>
              <a:t>/dev/sr0 /</a:t>
            </a:r>
            <a:r>
              <a:rPr lang="en-US" altLang="zh-TW" dirty="0" smtClean="0"/>
              <a:t>data/</a:t>
            </a:r>
            <a:r>
              <a:rPr lang="en-US" altLang="zh-TW" dirty="0" err="1" smtClean="0"/>
              <a:t>cdrom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r>
              <a:rPr lang="en-US" altLang="zh-TW" dirty="0" err="1" smtClean="0"/>
              <a:t>umount</a:t>
            </a:r>
            <a:endParaRPr lang="en-US" altLang="zh-TW" dirty="0"/>
          </a:p>
          <a:p>
            <a:pPr lvl="1"/>
            <a:r>
              <a:rPr lang="zh-TW" altLang="en-US" dirty="0" smtClean="0"/>
              <a:t>卸載</a:t>
            </a:r>
            <a:r>
              <a:rPr lang="en-US" altLang="zh-TW" dirty="0" smtClean="0"/>
              <a:t>CD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DVD </a:t>
            </a:r>
            <a:r>
              <a:rPr lang="zh-TW" altLang="en-US" dirty="0" smtClean="0"/>
              <a:t>光碟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umount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img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141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權限管理指令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57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chmod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53136"/>
          </a:xfrm>
        </p:spPr>
        <p:txBody>
          <a:bodyPr>
            <a:normAutofit fontScale="92500"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sz="2600" dirty="0" smtClean="0"/>
          </a:p>
          <a:p>
            <a:r>
              <a:rPr lang="zh-TW" altLang="en-US" sz="2600" dirty="0" smtClean="0"/>
              <a:t>語法：</a:t>
            </a:r>
            <a:r>
              <a:rPr lang="en-US" altLang="zh-TW" sz="2600" dirty="0" err="1" smtClean="0"/>
              <a:t>chmod</a:t>
            </a:r>
            <a:r>
              <a:rPr lang="en-US" altLang="zh-TW" sz="2600" dirty="0" smtClean="0"/>
              <a:t>  </a:t>
            </a:r>
            <a:r>
              <a:rPr lang="zh-TW" altLang="en-US" sz="2600" dirty="0" smtClean="0"/>
              <a:t>權限  檔名</a:t>
            </a:r>
            <a:endParaRPr lang="en-US" altLang="zh-TW" sz="2600" dirty="0" smtClean="0"/>
          </a:p>
          <a:p>
            <a:r>
              <a:rPr lang="en-US" altLang="zh-TW" sz="2600" dirty="0" smtClean="0"/>
              <a:t>Ex</a:t>
            </a:r>
            <a:r>
              <a:rPr lang="zh-TW" altLang="en-US" sz="2600" dirty="0" smtClean="0"/>
              <a:t>：</a:t>
            </a:r>
            <a:endParaRPr lang="zh-TW" altLang="en-US" sz="2600" dirty="0"/>
          </a:p>
        </p:txBody>
      </p:sp>
      <p:pic>
        <p:nvPicPr>
          <p:cNvPr id="3074" name="Picture 2" descr="檔案的類型與權限之內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5659080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979538"/>
            <a:ext cx="3096344" cy="472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橢圓 5"/>
          <p:cNvSpPr/>
          <p:nvPr/>
        </p:nvSpPr>
        <p:spPr>
          <a:xfrm>
            <a:off x="2915816" y="4077072"/>
            <a:ext cx="1008112" cy="360040"/>
          </a:xfrm>
          <a:prstGeom prst="ellipse">
            <a:avLst/>
          </a:prstGeom>
          <a:solidFill>
            <a:srgbClr val="FFC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5076056" y="4077072"/>
            <a:ext cx="504056" cy="360040"/>
          </a:xfrm>
          <a:prstGeom prst="ellipse">
            <a:avLst/>
          </a:prstGeom>
          <a:solidFill>
            <a:srgbClr val="FFC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095006" y="4437112"/>
            <a:ext cx="504056" cy="360040"/>
          </a:xfrm>
          <a:prstGeom prst="ellipse">
            <a:avLst/>
          </a:prstGeom>
          <a:solidFill>
            <a:srgbClr val="FFC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5652120" y="4077072"/>
            <a:ext cx="1008112" cy="360040"/>
          </a:xfrm>
          <a:prstGeom prst="ellipse">
            <a:avLst/>
          </a:prstGeom>
          <a:solidFill>
            <a:srgbClr val="FFC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3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</a:t>
            </a:r>
            <a:r>
              <a:rPr lang="en-US" altLang="zh-TW" dirty="0" err="1" smtClean="0"/>
              <a:t>hown</a:t>
            </a:r>
            <a:r>
              <a:rPr lang="zh-TW" altLang="en-US" dirty="0" smtClean="0"/>
              <a:t>、</a:t>
            </a:r>
            <a:r>
              <a:rPr lang="en-US" altLang="zh-TW" dirty="0" err="1"/>
              <a:t>c</a:t>
            </a:r>
            <a:r>
              <a:rPr lang="en-US" altLang="zh-TW" dirty="0" err="1" smtClean="0"/>
              <a:t>hgrp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</a:t>
            </a:r>
            <a:r>
              <a:rPr lang="en-US" altLang="zh-TW" dirty="0" err="1" smtClean="0"/>
              <a:t>hown</a:t>
            </a:r>
            <a:r>
              <a:rPr lang="zh-TW" altLang="en-US" dirty="0" smtClean="0"/>
              <a:t>：改變檔案擁有者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/>
              <a:t> </a:t>
            </a:r>
            <a:r>
              <a:rPr lang="en-US" altLang="zh-TW" dirty="0" err="1" smtClean="0"/>
              <a:t>chown</a:t>
            </a:r>
            <a:r>
              <a:rPr lang="en-US" altLang="zh-TW" dirty="0" smtClean="0"/>
              <a:t>  </a:t>
            </a:r>
            <a:r>
              <a:rPr lang="zh-TW" altLang="en-US" dirty="0" smtClean="0"/>
              <a:t>帳號名稱  檔名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en-US" altLang="zh-TW" dirty="0" err="1"/>
              <a:t>c</a:t>
            </a:r>
            <a:r>
              <a:rPr lang="en-US" altLang="zh-TW" dirty="0" err="1" smtClean="0"/>
              <a:t>hgrp</a:t>
            </a:r>
            <a:r>
              <a:rPr lang="zh-TW" altLang="en-US" dirty="0" smtClean="0"/>
              <a:t>：</a:t>
            </a:r>
            <a:r>
              <a:rPr lang="zh-TW" altLang="en-US" dirty="0"/>
              <a:t>改變</a:t>
            </a:r>
            <a:r>
              <a:rPr lang="zh-TW" altLang="en-US" dirty="0" smtClean="0"/>
              <a:t>檔案群組</a:t>
            </a:r>
            <a:endParaRPr lang="en-US" altLang="zh-TW" dirty="0"/>
          </a:p>
          <a:p>
            <a:pPr lvl="1"/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r>
              <a:rPr lang="en-US" altLang="zh-TW" dirty="0"/>
              <a:t> </a:t>
            </a:r>
            <a:r>
              <a:rPr lang="en-US" altLang="zh-TW" dirty="0" err="1" smtClean="0"/>
              <a:t>chgrp</a:t>
            </a:r>
            <a:r>
              <a:rPr lang="en-US" altLang="zh-TW" dirty="0" smtClean="0"/>
              <a:t>  </a:t>
            </a:r>
            <a:r>
              <a:rPr lang="zh-TW" altLang="en-US" dirty="0" smtClean="0"/>
              <a:t>帳號</a:t>
            </a:r>
            <a:r>
              <a:rPr lang="zh-TW" altLang="en-US" dirty="0"/>
              <a:t>名稱 </a:t>
            </a:r>
            <a:r>
              <a:rPr lang="zh-TW" altLang="en-US" dirty="0" smtClean="0"/>
              <a:t> 檔名</a:t>
            </a:r>
            <a:endParaRPr lang="en-US" altLang="zh-TW" dirty="0"/>
          </a:p>
          <a:p>
            <a:pPr lvl="1"/>
            <a:r>
              <a:rPr lang="en-US" altLang="zh-TW" dirty="0"/>
              <a:t>Ex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852936"/>
            <a:ext cx="3406291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336" y="5013176"/>
            <a:ext cx="3440715" cy="26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5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常用的指令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94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常用的指令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484784"/>
            <a:ext cx="8568952" cy="5040560"/>
          </a:xfrm>
        </p:spPr>
        <p:txBody>
          <a:bodyPr>
            <a:normAutofit fontScale="55000" lnSpcReduction="20000"/>
          </a:bodyPr>
          <a:lstStyle/>
          <a:p>
            <a:r>
              <a:rPr lang="zh-TW" altLang="zh-TW" b="1" dirty="0">
                <a:solidFill>
                  <a:srgbClr val="0070C0"/>
                </a:solidFill>
              </a:rPr>
              <a:t>按兩次</a:t>
            </a:r>
            <a:r>
              <a:rPr lang="en-US" altLang="zh-TW" b="1" dirty="0">
                <a:solidFill>
                  <a:srgbClr val="0070C0"/>
                </a:solidFill>
              </a:rPr>
              <a:t>tab</a:t>
            </a:r>
            <a:r>
              <a:rPr lang="zh-TW" altLang="zh-TW" b="1" dirty="0" smtClean="0">
                <a:solidFill>
                  <a:srgbClr val="0070C0"/>
                </a:solidFill>
              </a:rPr>
              <a:t>鍵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lvl="1"/>
            <a:r>
              <a:rPr lang="zh-TW" altLang="en-US" dirty="0" smtClean="0"/>
              <a:t>自動補齊</a:t>
            </a:r>
            <a:endParaRPr lang="en-US" altLang="zh-TW" dirty="0" smtClean="0"/>
          </a:p>
          <a:p>
            <a:endParaRPr lang="en-US" altLang="zh-TW" b="1" dirty="0" smtClean="0">
              <a:solidFill>
                <a:srgbClr val="0070C0"/>
              </a:solidFill>
            </a:endParaRP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ls</a:t>
            </a:r>
            <a:r>
              <a:rPr lang="zh-TW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/>
              <a:t>(list)</a:t>
            </a:r>
            <a:endParaRPr lang="en-US" altLang="zh-TW" dirty="0"/>
          </a:p>
          <a:p>
            <a:pPr lvl="1"/>
            <a:r>
              <a:rPr lang="zh-TW" altLang="en-US" dirty="0" smtClean="0"/>
              <a:t>功能：列出目錄內的所有檔案</a:t>
            </a:r>
            <a:endParaRPr lang="en-US" altLang="zh-TW" dirty="0" smtClean="0"/>
          </a:p>
          <a:p>
            <a:pPr lvl="1"/>
            <a:r>
              <a:rPr lang="en-US" altLang="zh-TW" dirty="0"/>
              <a:t>Ex1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1"/>
            <a:r>
              <a:rPr lang="en-US" altLang="zh-TW" dirty="0" smtClean="0"/>
              <a:t>Ex2: 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b="1" dirty="0" err="1">
                <a:solidFill>
                  <a:srgbClr val="0070C0"/>
                </a:solidFill>
              </a:rPr>
              <a:t>pwd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(Print Working Directory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功能：顯示當前路徑位置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Ex: </a:t>
            </a:r>
          </a:p>
          <a:p>
            <a:pPr lvl="1"/>
            <a:endParaRPr lang="en-US" altLang="zh-TW" b="1" dirty="0" smtClean="0">
              <a:solidFill>
                <a:srgbClr val="0070C0"/>
              </a:solidFill>
            </a:endParaRPr>
          </a:p>
          <a:p>
            <a:pPr lvl="1"/>
            <a:endParaRPr lang="en-US" altLang="zh-TW" b="1" dirty="0" smtClean="0">
              <a:solidFill>
                <a:srgbClr val="0070C0"/>
              </a:solidFill>
            </a:endParaRPr>
          </a:p>
          <a:p>
            <a:r>
              <a:rPr lang="en-US" altLang="zh-TW" b="1" dirty="0">
                <a:solidFill>
                  <a:srgbClr val="0070C0"/>
                </a:solidFill>
              </a:rPr>
              <a:t>c</a:t>
            </a:r>
            <a:r>
              <a:rPr lang="en-US" altLang="zh-TW" b="1" dirty="0" smtClean="0">
                <a:solidFill>
                  <a:srgbClr val="0070C0"/>
                </a:solidFill>
              </a:rPr>
              <a:t>d </a:t>
            </a:r>
            <a:r>
              <a:rPr lang="en-US" altLang="zh-TW" dirty="0" smtClean="0"/>
              <a:t>(change directory)</a:t>
            </a:r>
          </a:p>
          <a:p>
            <a:pPr lvl="1"/>
            <a:r>
              <a:rPr lang="zh-TW" altLang="en-US" dirty="0" smtClean="0"/>
              <a:t>進入此資料夾：</a:t>
            </a:r>
            <a:r>
              <a:rPr lang="en-US" altLang="zh-TW" dirty="0" smtClean="0"/>
              <a:t>cd </a:t>
            </a:r>
            <a:r>
              <a:rPr lang="zh-TW" altLang="en-US" dirty="0" smtClean="0"/>
              <a:t>資料夾名稱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回上一層         ：</a:t>
            </a:r>
            <a:r>
              <a:rPr lang="en-US" altLang="zh-TW" dirty="0" smtClean="0"/>
              <a:t>cd ..</a:t>
            </a:r>
          </a:p>
          <a:p>
            <a:pPr lvl="1"/>
            <a:r>
              <a:rPr lang="zh-TW" altLang="en-US" dirty="0" smtClean="0"/>
              <a:t>回上一次         ：</a:t>
            </a:r>
            <a:r>
              <a:rPr lang="en-US" altLang="zh-TW" dirty="0" smtClean="0"/>
              <a:t>cd -</a:t>
            </a:r>
          </a:p>
          <a:p>
            <a:pPr lvl="1"/>
            <a:r>
              <a:rPr lang="zh-TW" altLang="en-US" dirty="0" smtClean="0"/>
              <a:t>回到根目錄       </a:t>
            </a:r>
            <a:r>
              <a:rPr lang="en-US" altLang="zh-TW" dirty="0" smtClean="0"/>
              <a:t>: cd /</a:t>
            </a:r>
          </a:p>
          <a:p>
            <a:pPr lvl="1"/>
            <a:r>
              <a:rPr lang="zh-TW" altLang="en-US" dirty="0" smtClean="0"/>
              <a:t>回到</a:t>
            </a:r>
            <a:r>
              <a:rPr lang="en-US" altLang="zh-TW" dirty="0" smtClean="0"/>
              <a:t>home</a:t>
            </a:r>
            <a:r>
              <a:rPr lang="zh-TW" altLang="en-US" dirty="0" smtClean="0"/>
              <a:t>        ：</a:t>
            </a:r>
            <a:r>
              <a:rPr lang="en-US" altLang="zh-TW" dirty="0" smtClean="0"/>
              <a:t>cd ~</a:t>
            </a:r>
          </a:p>
          <a:p>
            <a:pPr lvl="1"/>
            <a:r>
              <a:rPr lang="en-US" altLang="zh-TW" dirty="0" smtClean="0"/>
              <a:t>Ex: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87425"/>
            <a:ext cx="3744416" cy="28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799" y="3130546"/>
            <a:ext cx="4237037" cy="212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4005063"/>
            <a:ext cx="4104457" cy="52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664" y="6165303"/>
            <a:ext cx="4234087" cy="28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08" y="1772816"/>
            <a:ext cx="3753843" cy="38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81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常用的指令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/>
              <a:t>su</a:t>
            </a:r>
            <a:r>
              <a:rPr lang="en-US" altLang="zh-TW" dirty="0" smtClean="0"/>
              <a:t> </a:t>
            </a:r>
            <a:r>
              <a:rPr lang="zh-TW" altLang="en-US" dirty="0" smtClean="0"/>
              <a:t>切換用戶</a:t>
            </a:r>
            <a:endParaRPr lang="en-US" altLang="zh-TW" dirty="0" smtClean="0"/>
          </a:p>
          <a:p>
            <a:pPr lvl="1">
              <a:lnSpc>
                <a:spcPct val="80000"/>
              </a:lnSpc>
            </a:pP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zh-TW" altLang="en-US" sz="2400" dirty="0"/>
              <a:t>功能：切換用戶</a:t>
            </a:r>
            <a:endParaRPr lang="en-US" altLang="zh-TW" sz="2400" dirty="0"/>
          </a:p>
          <a:p>
            <a:pPr lvl="1">
              <a:lnSpc>
                <a:spcPct val="80000"/>
              </a:lnSpc>
            </a:pPr>
            <a:r>
              <a:rPr lang="en-US" altLang="zh-TW" sz="2400" dirty="0"/>
              <a:t>   </a:t>
            </a:r>
            <a:r>
              <a:rPr lang="en-US" altLang="zh-TW" sz="2400" dirty="0" err="1"/>
              <a:t>su</a:t>
            </a:r>
            <a:r>
              <a:rPr lang="en-US" altLang="zh-TW" sz="2400" dirty="0"/>
              <a:t> </a:t>
            </a:r>
            <a:r>
              <a:rPr lang="zh-TW" altLang="en-US" sz="2400" dirty="0"/>
              <a:t>使用者 </a:t>
            </a:r>
            <a:r>
              <a:rPr lang="en-US" altLang="zh-TW" sz="2400" dirty="0"/>
              <a:t>:</a:t>
            </a:r>
            <a:r>
              <a:rPr lang="zh-TW" altLang="en-US" sz="2400" dirty="0"/>
              <a:t> 切換使者，但不切到該使用者的目錄</a:t>
            </a:r>
            <a:endParaRPr lang="en-US" altLang="zh-TW" sz="2400" dirty="0"/>
          </a:p>
          <a:p>
            <a:pPr lvl="1">
              <a:lnSpc>
                <a:spcPct val="80000"/>
              </a:lnSpc>
            </a:pPr>
            <a:r>
              <a:rPr lang="zh-TW" altLang="en-US" sz="2400" dirty="0"/>
              <a:t>   </a:t>
            </a:r>
            <a:r>
              <a:rPr lang="en-US" altLang="zh-TW" sz="2400" dirty="0" err="1"/>
              <a:t>su</a:t>
            </a:r>
            <a:r>
              <a:rPr lang="en-US" altLang="zh-TW" sz="2400" dirty="0"/>
              <a:t> - </a:t>
            </a:r>
            <a:r>
              <a:rPr lang="zh-TW" altLang="en-US" sz="2400" dirty="0"/>
              <a:t>使用者 </a:t>
            </a:r>
            <a:r>
              <a:rPr lang="en-US" altLang="zh-TW" sz="2400" dirty="0"/>
              <a:t>: </a:t>
            </a:r>
            <a:r>
              <a:rPr lang="zh-TW" altLang="en-US" sz="2400" dirty="0"/>
              <a:t>切換使者，且切到該使用者的</a:t>
            </a:r>
            <a:r>
              <a:rPr lang="zh-TW" altLang="en-US" sz="2400" dirty="0" smtClean="0"/>
              <a:t>目錄</a:t>
            </a:r>
            <a:endParaRPr lang="en-US" altLang="zh-TW" sz="2400" dirty="0" smtClean="0"/>
          </a:p>
          <a:p>
            <a:pPr marL="457200" lvl="1" indent="0">
              <a:lnSpc>
                <a:spcPct val="80000"/>
              </a:lnSpc>
              <a:buNone/>
            </a:pPr>
            <a:endParaRPr lang="en-US" altLang="zh-TW" dirty="0" smtClean="0"/>
          </a:p>
          <a:p>
            <a:r>
              <a:rPr lang="en-US" altLang="zh-TW" dirty="0"/>
              <a:t>e</a:t>
            </a:r>
            <a:r>
              <a:rPr lang="en-US" altLang="zh-TW" dirty="0" smtClean="0"/>
              <a:t>xit </a:t>
            </a:r>
          </a:p>
          <a:p>
            <a:pPr lvl="1">
              <a:lnSpc>
                <a:spcPct val="80000"/>
              </a:lnSpc>
            </a:pPr>
            <a:r>
              <a:rPr lang="zh-TW" altLang="en-US" dirty="0" smtClean="0"/>
              <a:t> </a:t>
            </a:r>
            <a:r>
              <a:rPr lang="en-US" altLang="zh-TW" dirty="0" smtClean="0"/>
              <a:t>	</a:t>
            </a:r>
            <a:r>
              <a:rPr lang="zh-TW" altLang="en-US" sz="2400" dirty="0" smtClean="0"/>
              <a:t>功能：登出</a:t>
            </a:r>
            <a:endParaRPr lang="en-US" altLang="zh-TW" sz="2400" smtClean="0"/>
          </a:p>
          <a:p>
            <a:pPr marL="457200" lvl="1" indent="0">
              <a:lnSpc>
                <a:spcPct val="80000"/>
              </a:lnSpc>
              <a:buNone/>
            </a:pPr>
            <a:endParaRPr lang="en-US" altLang="zh-TW" sz="2400" dirty="0" smtClean="0"/>
          </a:p>
          <a:p>
            <a:r>
              <a:rPr lang="en-US" altLang="zh-TW" dirty="0" err="1" smtClean="0"/>
              <a:t>Passwd</a:t>
            </a:r>
            <a:endParaRPr lang="en-US" altLang="zh-TW" dirty="0" smtClean="0"/>
          </a:p>
          <a:p>
            <a:pPr lvl="1">
              <a:lnSpc>
                <a:spcPct val="80000"/>
              </a:lnSpc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sz="2400" dirty="0" smtClean="0"/>
              <a:t>功能</a:t>
            </a:r>
            <a:r>
              <a:rPr lang="zh-TW" altLang="en-US" sz="2400" dirty="0"/>
              <a:t>：變更密碼</a:t>
            </a:r>
            <a:endParaRPr lang="en-US" altLang="zh-TW" sz="2400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pPr marL="457200" lvl="1" indent="0">
              <a:lnSpc>
                <a:spcPct val="80000"/>
              </a:lnSpc>
              <a:buNone/>
            </a:pPr>
            <a:endParaRPr lang="en-US" altLang="zh-TW" sz="2200" dirty="0" smtClean="0"/>
          </a:p>
        </p:txBody>
      </p:sp>
    </p:spTree>
    <p:extLst>
      <p:ext uri="{BB962C8B-B14F-4D97-AF65-F5344CB8AC3E}">
        <p14:creationId xmlns:p14="http://schemas.microsoft.com/office/powerpoint/2010/main" val="80133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常用的指令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 err="1" smtClean="0">
                <a:solidFill>
                  <a:srgbClr val="0070C0"/>
                </a:solidFill>
              </a:rPr>
              <a:t>mkdir</a:t>
            </a:r>
            <a:r>
              <a:rPr lang="en-US" altLang="zh-TW" dirty="0" smtClean="0"/>
              <a:t> </a:t>
            </a:r>
            <a:r>
              <a:rPr lang="en-US" altLang="zh-TW" dirty="0"/>
              <a:t>(make </a:t>
            </a:r>
            <a:r>
              <a:rPr lang="en-US" altLang="zh-TW" dirty="0" smtClean="0"/>
              <a:t>directory)</a:t>
            </a:r>
          </a:p>
          <a:p>
            <a:pPr lvl="1"/>
            <a:r>
              <a:rPr lang="zh-TW" altLang="en-US" dirty="0" smtClean="0"/>
              <a:t>功能：建立資料夾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err="1" smtClean="0"/>
              <a:t>mkdir</a:t>
            </a:r>
            <a:r>
              <a:rPr lang="en-US" altLang="zh-TW" dirty="0" smtClean="0"/>
              <a:t> </a:t>
            </a:r>
            <a:r>
              <a:rPr lang="zh-TW" altLang="en-US" dirty="0"/>
              <a:t>資料夾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Ex: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endParaRPr lang="en-US" altLang="zh-TW" b="1" dirty="0" smtClean="0">
              <a:solidFill>
                <a:srgbClr val="0070C0"/>
              </a:solidFill>
            </a:endParaRPr>
          </a:p>
          <a:p>
            <a:r>
              <a:rPr lang="en-US" altLang="zh-TW" b="1" dirty="0" err="1" smtClean="0">
                <a:solidFill>
                  <a:srgbClr val="0070C0"/>
                </a:solidFill>
              </a:rPr>
              <a:t>cp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(copy)</a:t>
            </a:r>
          </a:p>
          <a:p>
            <a:pPr lvl="1"/>
            <a:r>
              <a:rPr lang="zh-TW" altLang="en-US" dirty="0" smtClean="0"/>
              <a:t>功能：複製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err="1" smtClean="0"/>
              <a:t>cp</a:t>
            </a:r>
            <a:r>
              <a:rPr lang="en-US" altLang="zh-TW" dirty="0" smtClean="0"/>
              <a:t> </a:t>
            </a:r>
            <a:r>
              <a:rPr lang="zh-TW" altLang="en-US" dirty="0" smtClean="0"/>
              <a:t>檔名 路徑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Ex: </a:t>
            </a:r>
          </a:p>
          <a:p>
            <a:endParaRPr lang="en-US" altLang="zh-TW" dirty="0" smtClean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371" y="3225739"/>
            <a:ext cx="5243882" cy="347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902" y="5705028"/>
            <a:ext cx="5252351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56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常用的指令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b="1" dirty="0" err="1">
                <a:solidFill>
                  <a:srgbClr val="0070C0"/>
                </a:solidFill>
              </a:rPr>
              <a:t>rm</a:t>
            </a:r>
            <a:r>
              <a:rPr lang="en-US" altLang="zh-TW" dirty="0"/>
              <a:t> (remove)</a:t>
            </a:r>
          </a:p>
          <a:p>
            <a:pPr lvl="1"/>
            <a:r>
              <a:rPr lang="zh-TW" altLang="en-US" dirty="0" smtClean="0"/>
              <a:t>功能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：刪除檔案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err="1"/>
              <a:t>rm</a:t>
            </a:r>
            <a:r>
              <a:rPr lang="en-US" altLang="zh-TW" dirty="0"/>
              <a:t> </a:t>
            </a:r>
            <a:r>
              <a:rPr lang="zh-TW" altLang="en-US" dirty="0" smtClean="0"/>
              <a:t>檔名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Ex: 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功能</a:t>
            </a:r>
            <a:r>
              <a:rPr lang="en-US" altLang="zh-TW" dirty="0" smtClean="0"/>
              <a:t>2</a:t>
            </a:r>
            <a:r>
              <a:rPr lang="zh-TW" altLang="en-US" dirty="0" smtClean="0"/>
              <a:t>：刪除資料夾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err="1"/>
              <a:t>rm</a:t>
            </a:r>
            <a:r>
              <a:rPr lang="en-US" altLang="zh-TW" dirty="0"/>
              <a:t> –</a:t>
            </a:r>
            <a:r>
              <a:rPr lang="en-US" altLang="zh-TW" dirty="0" err="1"/>
              <a:t>rf</a:t>
            </a:r>
            <a:r>
              <a:rPr lang="en-US" altLang="zh-TW" dirty="0"/>
              <a:t> </a:t>
            </a:r>
            <a:r>
              <a:rPr lang="zh-TW" altLang="en-US" dirty="0"/>
              <a:t>資料夾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Ex: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b="1" dirty="0">
                <a:solidFill>
                  <a:srgbClr val="0070C0"/>
                </a:solidFill>
              </a:rPr>
              <a:t>alias </a:t>
            </a:r>
          </a:p>
          <a:p>
            <a:pPr lvl="1"/>
            <a:r>
              <a:rPr lang="zh-TW" altLang="en-US" dirty="0" smtClean="0"/>
              <a:t>別名，使其按一個鍵具有指令功能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alias </a:t>
            </a:r>
            <a:r>
              <a:rPr lang="zh-TW" altLang="en-US" dirty="0" smtClean="0"/>
              <a:t>按鍵</a:t>
            </a:r>
            <a:r>
              <a:rPr lang="en-US" altLang="zh-TW" dirty="0" smtClean="0"/>
              <a:t>=‘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’</a:t>
            </a:r>
          </a:p>
          <a:p>
            <a:pPr lvl="1"/>
            <a:r>
              <a:rPr lang="en-US" altLang="zh-TW" dirty="0" smtClean="0"/>
              <a:t>Ex: 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79" y="2675781"/>
            <a:ext cx="3898244" cy="26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80" y="4054926"/>
            <a:ext cx="3898243" cy="233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877271"/>
            <a:ext cx="3603824" cy="21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60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常用的指令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8112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500" b="1" dirty="0" smtClean="0">
                <a:solidFill>
                  <a:srgbClr val="0070C0"/>
                </a:solidFill>
              </a:rPr>
              <a:t>mv</a:t>
            </a:r>
            <a:r>
              <a:rPr lang="en-US" altLang="zh-TW" sz="2500" dirty="0" smtClean="0">
                <a:solidFill>
                  <a:srgbClr val="FF0000"/>
                </a:solidFill>
              </a:rPr>
              <a:t> </a:t>
            </a:r>
            <a:r>
              <a:rPr lang="en-US" altLang="zh-TW" sz="2500" dirty="0" smtClean="0"/>
              <a:t>(move)</a:t>
            </a:r>
            <a:endParaRPr lang="en-US" altLang="zh-TW" sz="2500" dirty="0"/>
          </a:p>
          <a:p>
            <a:pPr lvl="1"/>
            <a:r>
              <a:rPr lang="zh-TW" altLang="en-US" sz="2200" dirty="0" smtClean="0"/>
              <a:t>功能</a:t>
            </a:r>
            <a:r>
              <a:rPr lang="en-US" altLang="zh-TW" sz="2200" dirty="0" smtClean="0"/>
              <a:t>1</a:t>
            </a:r>
            <a:r>
              <a:rPr lang="zh-TW" altLang="en-US" sz="2200" dirty="0" smtClean="0"/>
              <a:t>：搬移</a:t>
            </a:r>
            <a:endParaRPr lang="en-US" altLang="zh-TW" sz="2200" dirty="0" smtClean="0"/>
          </a:p>
          <a:p>
            <a:pPr lvl="1"/>
            <a:r>
              <a:rPr lang="zh-TW" altLang="en-US" sz="2200" dirty="0" smtClean="0"/>
              <a:t>語法：</a:t>
            </a:r>
            <a:r>
              <a:rPr lang="en-US" altLang="zh-TW" sz="2200" dirty="0" smtClean="0"/>
              <a:t>mv </a:t>
            </a:r>
            <a:r>
              <a:rPr lang="zh-TW" altLang="en-US" sz="2200" dirty="0" smtClean="0"/>
              <a:t>檔名 目錄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Ex: </a:t>
            </a:r>
            <a:endParaRPr lang="en-US" altLang="zh-TW" sz="2200" dirty="0"/>
          </a:p>
          <a:p>
            <a:pPr lvl="1"/>
            <a:endParaRPr lang="en-US" altLang="zh-TW" sz="2200" dirty="0" smtClean="0"/>
          </a:p>
          <a:p>
            <a:pPr lvl="1"/>
            <a:r>
              <a:rPr lang="zh-TW" altLang="en-US" sz="2200" dirty="0" smtClean="0"/>
              <a:t>功能</a:t>
            </a:r>
            <a:r>
              <a:rPr lang="en-US" altLang="zh-TW" sz="2200" dirty="0" smtClean="0"/>
              <a:t>2</a:t>
            </a:r>
            <a:r>
              <a:rPr lang="zh-TW" altLang="en-US" sz="2200" dirty="0" smtClean="0"/>
              <a:t>：重新命名</a:t>
            </a:r>
            <a:endParaRPr lang="en-US" altLang="zh-TW" sz="2200" dirty="0" smtClean="0"/>
          </a:p>
          <a:p>
            <a:pPr lvl="1"/>
            <a:r>
              <a:rPr lang="zh-TW" altLang="en-US" sz="2200" dirty="0" smtClean="0"/>
              <a:t>語法：</a:t>
            </a:r>
            <a:r>
              <a:rPr lang="en-US" altLang="zh-TW" sz="2200" dirty="0" smtClean="0"/>
              <a:t>mv </a:t>
            </a:r>
            <a:r>
              <a:rPr lang="zh-TW" altLang="en-US" sz="2200" dirty="0" smtClean="0"/>
              <a:t>原檔名 新檔名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Ex: </a:t>
            </a:r>
            <a:endParaRPr lang="en-US" altLang="zh-TW" sz="2200" dirty="0"/>
          </a:p>
          <a:p>
            <a:pPr lvl="1"/>
            <a:endParaRPr lang="en-US" altLang="zh-TW" sz="2200" dirty="0" smtClean="0"/>
          </a:p>
          <a:p>
            <a:pPr lvl="1"/>
            <a:endParaRPr lang="en-US" altLang="zh-TW" sz="2200" dirty="0"/>
          </a:p>
          <a:p>
            <a:pPr lvl="1"/>
            <a:endParaRPr lang="en-US" altLang="zh-TW" sz="2200" dirty="0" smtClean="0"/>
          </a:p>
          <a:p>
            <a:r>
              <a:rPr lang="en-US" altLang="zh-TW" sz="2500" b="1" dirty="0">
                <a:solidFill>
                  <a:srgbClr val="0070C0"/>
                </a:solidFill>
              </a:rPr>
              <a:t>h</a:t>
            </a:r>
            <a:r>
              <a:rPr lang="en-US" altLang="zh-TW" sz="2500" b="1" dirty="0" smtClean="0">
                <a:solidFill>
                  <a:srgbClr val="0070C0"/>
                </a:solidFill>
              </a:rPr>
              <a:t>istory </a:t>
            </a:r>
          </a:p>
          <a:p>
            <a:pPr lvl="1"/>
            <a:r>
              <a:rPr lang="zh-TW" altLang="en-US" sz="2200" dirty="0" smtClean="0"/>
              <a:t>列出之前所</a:t>
            </a:r>
            <a:r>
              <a:rPr lang="en-US" altLang="zh-TW" sz="2200" dirty="0" smtClean="0"/>
              <a:t>key</a:t>
            </a:r>
            <a:r>
              <a:rPr lang="zh-TW" altLang="en-US" sz="2200" dirty="0" smtClean="0"/>
              <a:t>過的指令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Ex:</a:t>
            </a:r>
          </a:p>
          <a:p>
            <a:pPr lvl="2"/>
            <a:endParaRPr lang="en-US" altLang="zh-TW" sz="1800" dirty="0" smtClean="0"/>
          </a:p>
          <a:p>
            <a:pPr lvl="2"/>
            <a:endParaRPr lang="en-US" altLang="zh-TW" sz="22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2628528"/>
            <a:ext cx="4185465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3844279"/>
            <a:ext cx="4185465" cy="2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79" y="5733256"/>
            <a:ext cx="4185465" cy="26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72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常用的指令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500" b="1" dirty="0">
                <a:solidFill>
                  <a:srgbClr val="0070C0"/>
                </a:solidFill>
              </a:rPr>
              <a:t>tar</a:t>
            </a:r>
          </a:p>
          <a:p>
            <a:pPr lvl="1"/>
            <a:r>
              <a:rPr lang="zh-TW" altLang="en-US" sz="2200" dirty="0" smtClean="0"/>
              <a:t>功能</a:t>
            </a:r>
            <a:r>
              <a:rPr lang="en-US" altLang="zh-TW" sz="2200" dirty="0" smtClean="0"/>
              <a:t>1</a:t>
            </a:r>
            <a:r>
              <a:rPr lang="zh-TW" altLang="en-US" sz="2200" dirty="0" smtClean="0"/>
              <a:t>：打包資料夾</a:t>
            </a:r>
            <a:endParaRPr lang="en-US" altLang="zh-TW" sz="2200" dirty="0" smtClean="0"/>
          </a:p>
          <a:p>
            <a:pPr lvl="1"/>
            <a:r>
              <a:rPr lang="zh-TW" altLang="en-US" sz="2200" dirty="0" smtClean="0"/>
              <a:t>語法： </a:t>
            </a:r>
            <a:r>
              <a:rPr lang="en-US" altLang="zh-TW" sz="2200" dirty="0" smtClean="0"/>
              <a:t>tar </a:t>
            </a:r>
            <a:r>
              <a:rPr lang="en-US" altLang="zh-TW" sz="2200" dirty="0" err="1" smtClean="0"/>
              <a:t>cvf</a:t>
            </a:r>
            <a:r>
              <a:rPr lang="en-US" altLang="zh-TW" sz="2200" dirty="0" smtClean="0"/>
              <a:t> </a:t>
            </a:r>
            <a:r>
              <a:rPr lang="zh-TW" altLang="en-US" sz="2200" dirty="0" smtClean="0"/>
              <a:t>檔案名稱</a:t>
            </a:r>
            <a:r>
              <a:rPr lang="en-US" altLang="zh-TW" sz="2200" dirty="0" smtClean="0"/>
              <a:t>.tar </a:t>
            </a:r>
            <a:r>
              <a:rPr lang="zh-TW" altLang="en-US" sz="2200" dirty="0" smtClean="0"/>
              <a:t>資料夾名稱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Ex: </a:t>
            </a:r>
          </a:p>
          <a:p>
            <a:pPr lvl="1"/>
            <a:endParaRPr lang="en-US" altLang="zh-TW" sz="2200" dirty="0"/>
          </a:p>
          <a:p>
            <a:pPr lvl="1"/>
            <a:r>
              <a:rPr lang="zh-TW" altLang="en-US" sz="2200" dirty="0" smtClean="0"/>
              <a:t>功能</a:t>
            </a:r>
            <a:r>
              <a:rPr lang="en-US" altLang="zh-TW" sz="2200" dirty="0" smtClean="0"/>
              <a:t>2</a:t>
            </a:r>
            <a:r>
              <a:rPr lang="zh-TW" altLang="en-US" sz="2200" dirty="0" smtClean="0"/>
              <a:t>：解</a:t>
            </a:r>
            <a:r>
              <a:rPr lang="zh-TW" altLang="en-US" sz="2200" dirty="0"/>
              <a:t>包</a:t>
            </a:r>
            <a:r>
              <a:rPr lang="zh-TW" altLang="en-US" sz="2200" dirty="0" smtClean="0"/>
              <a:t>資料夾</a:t>
            </a:r>
            <a:endParaRPr lang="en-US" altLang="zh-TW" sz="2200" dirty="0" smtClean="0"/>
          </a:p>
          <a:p>
            <a:pPr lvl="1"/>
            <a:r>
              <a:rPr lang="zh-TW" altLang="en-US" sz="2200" dirty="0" smtClean="0"/>
              <a:t>語法： </a:t>
            </a:r>
            <a:r>
              <a:rPr lang="en-US" altLang="zh-TW" sz="2200" dirty="0" smtClean="0"/>
              <a:t>tar </a:t>
            </a:r>
            <a:r>
              <a:rPr lang="en-US" altLang="zh-TW" sz="2200" dirty="0" err="1" smtClean="0"/>
              <a:t>xvf</a:t>
            </a:r>
            <a:r>
              <a:rPr lang="en-US" altLang="zh-TW" sz="2200" dirty="0" smtClean="0"/>
              <a:t> </a:t>
            </a:r>
            <a:r>
              <a:rPr lang="zh-TW" altLang="en-US" sz="2200" dirty="0" smtClean="0"/>
              <a:t>檔案名稱</a:t>
            </a:r>
            <a:r>
              <a:rPr lang="en-US" altLang="zh-TW" sz="2200" dirty="0" smtClean="0"/>
              <a:t>.tar</a:t>
            </a:r>
          </a:p>
          <a:p>
            <a:pPr lvl="1"/>
            <a:r>
              <a:rPr lang="en-US" altLang="zh-TW" sz="2200" dirty="0" smtClean="0"/>
              <a:t>Ex:  </a:t>
            </a:r>
            <a:endParaRPr lang="en-US" altLang="zh-TW" sz="2200" dirty="0"/>
          </a:p>
          <a:p>
            <a:pPr lvl="1"/>
            <a:endParaRPr lang="en-US" altLang="zh-TW" sz="2200" dirty="0"/>
          </a:p>
          <a:p>
            <a:r>
              <a:rPr lang="en-US" altLang="zh-TW" sz="2600" b="1" dirty="0" err="1" smtClean="0">
                <a:solidFill>
                  <a:srgbClr val="0070C0"/>
                </a:solidFill>
              </a:rPr>
              <a:t>scp</a:t>
            </a:r>
            <a:endParaRPr lang="en-US" altLang="zh-TW" sz="2600" b="1" dirty="0">
              <a:solidFill>
                <a:srgbClr val="0070C0"/>
              </a:solidFill>
            </a:endParaRPr>
          </a:p>
          <a:p>
            <a:pPr lvl="1"/>
            <a:r>
              <a:rPr lang="zh-TW" altLang="en-US" sz="2200" dirty="0" smtClean="0"/>
              <a:t>功能：遠端</a:t>
            </a:r>
            <a:r>
              <a:rPr lang="zh-TW" altLang="en-US" sz="2200" dirty="0"/>
              <a:t>檔案加密拷貝</a:t>
            </a:r>
            <a:endParaRPr lang="en-US" altLang="zh-TW" sz="2200" dirty="0"/>
          </a:p>
          <a:p>
            <a:pPr lvl="1"/>
            <a:r>
              <a:rPr lang="zh-TW" altLang="en-US" sz="2200" dirty="0" smtClean="0"/>
              <a:t>語法：</a:t>
            </a:r>
            <a:r>
              <a:rPr lang="en-US" altLang="zh-TW" sz="2200" dirty="0" err="1" smtClean="0"/>
              <a:t>scp</a:t>
            </a:r>
            <a:r>
              <a:rPr lang="en-US" altLang="zh-TW" sz="2200" dirty="0" smtClean="0"/>
              <a:t> </a:t>
            </a:r>
            <a:r>
              <a:rPr lang="zh-TW" altLang="en-US" sz="2200" dirty="0" smtClean="0">
                <a:solidFill>
                  <a:srgbClr val="FF0000"/>
                </a:solidFill>
              </a:rPr>
              <a:t>檔名</a:t>
            </a:r>
            <a:r>
              <a:rPr lang="en-US" altLang="zh-TW" sz="2200" dirty="0" smtClean="0"/>
              <a:t> </a:t>
            </a:r>
            <a:r>
              <a:rPr lang="zh-TW" altLang="en-US" sz="2200" dirty="0" smtClean="0">
                <a:solidFill>
                  <a:srgbClr val="007A37"/>
                </a:solidFill>
              </a:rPr>
              <a:t>使用者名稱</a:t>
            </a:r>
            <a:r>
              <a:rPr lang="en-US" altLang="zh-TW" sz="2200" dirty="0" smtClean="0">
                <a:solidFill>
                  <a:srgbClr val="007A37"/>
                </a:solidFill>
              </a:rPr>
              <a:t>@</a:t>
            </a:r>
            <a:r>
              <a:rPr lang="zh-TW" altLang="en-US" sz="2200" dirty="0" smtClean="0">
                <a:solidFill>
                  <a:srgbClr val="007A37"/>
                </a:solidFill>
              </a:rPr>
              <a:t>網路位址</a:t>
            </a:r>
            <a:r>
              <a:rPr lang="en-US" altLang="zh-TW" sz="2200" dirty="0" smtClean="0">
                <a:solidFill>
                  <a:srgbClr val="007A37"/>
                </a:solidFill>
              </a:rPr>
              <a:t>:</a:t>
            </a:r>
            <a:r>
              <a:rPr lang="zh-TW" altLang="en-US" sz="2200" dirty="0" smtClean="0">
                <a:solidFill>
                  <a:srgbClr val="007A37"/>
                </a:solidFill>
              </a:rPr>
              <a:t>目的資料夾</a:t>
            </a:r>
            <a:endParaRPr lang="en-US" altLang="zh-TW" sz="2200" dirty="0" smtClean="0">
              <a:solidFill>
                <a:srgbClr val="007A37"/>
              </a:solidFill>
            </a:endParaRPr>
          </a:p>
          <a:p>
            <a:pPr lvl="1"/>
            <a:r>
              <a:rPr lang="en-US" altLang="zh-TW" sz="2200" dirty="0" smtClean="0"/>
              <a:t>Ex: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2741600"/>
            <a:ext cx="4981259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765" y="4149080"/>
            <a:ext cx="4841479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191" y="5872665"/>
            <a:ext cx="7552810" cy="24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7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7121</TotalTime>
  <Words>949</Words>
  <Application>Microsoft Office PowerPoint</Application>
  <PresentationFormat>如螢幕大小 (4:3)</PresentationFormat>
  <Paragraphs>265</Paragraphs>
  <Slides>25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新細明體</vt:lpstr>
      <vt:lpstr>Arial</vt:lpstr>
      <vt:lpstr>Calibri</vt:lpstr>
      <vt:lpstr>Wingdings</vt:lpstr>
      <vt:lpstr>Office 佈景主題</vt:lpstr>
      <vt:lpstr>Directory tree for linux</vt:lpstr>
      <vt:lpstr>PowerPoint 簡報</vt:lpstr>
      <vt:lpstr>常用的指令</vt:lpstr>
      <vt:lpstr>常用的指令</vt:lpstr>
      <vt:lpstr>常用的指令</vt:lpstr>
      <vt:lpstr>常用的指令</vt:lpstr>
      <vt:lpstr>常用的指令</vt:lpstr>
      <vt:lpstr>常用的指令</vt:lpstr>
      <vt:lpstr>常用的指令</vt:lpstr>
      <vt:lpstr>常用的指令</vt:lpstr>
      <vt:lpstr>常用的指令</vt:lpstr>
      <vt:lpstr>Editor: Vi</vt:lpstr>
      <vt:lpstr>vi</vt:lpstr>
      <vt:lpstr>command</vt:lpstr>
      <vt:lpstr>磁碟管理指令</vt:lpstr>
      <vt:lpstr>PowerPoint 簡報</vt:lpstr>
      <vt:lpstr>Example</vt:lpstr>
      <vt:lpstr>磁碟名稱</vt:lpstr>
      <vt:lpstr>PowerPoint 簡報</vt:lpstr>
      <vt:lpstr>檔案系統</vt:lpstr>
      <vt:lpstr>PowerPoint 簡報</vt:lpstr>
      <vt:lpstr>PowerPoint 簡報</vt:lpstr>
      <vt:lpstr>權限管理指令</vt:lpstr>
      <vt:lpstr>chmod</vt:lpstr>
      <vt:lpstr>chown、chgrp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磁碟管理指令</dc:title>
  <dc:creator>kbdar</dc:creator>
  <cp:lastModifiedBy>lab517</cp:lastModifiedBy>
  <cp:revision>148</cp:revision>
  <dcterms:created xsi:type="dcterms:W3CDTF">2016-01-19T00:55:47Z</dcterms:created>
  <dcterms:modified xsi:type="dcterms:W3CDTF">2019-05-13T18:10:49Z</dcterms:modified>
</cp:coreProperties>
</file>