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2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301" r:id="rId2"/>
    <p:sldId id="259" r:id="rId3"/>
    <p:sldId id="261" r:id="rId4"/>
    <p:sldId id="306" r:id="rId5"/>
    <p:sldId id="307" r:id="rId6"/>
    <p:sldId id="308" r:id="rId7"/>
    <p:sldId id="309" r:id="rId8"/>
    <p:sldId id="305" r:id="rId9"/>
    <p:sldId id="310" r:id="rId10"/>
    <p:sldId id="311" r:id="rId11"/>
    <p:sldId id="316" r:id="rId12"/>
    <p:sldId id="312" r:id="rId13"/>
    <p:sldId id="313" r:id="rId14"/>
    <p:sldId id="314" r:id="rId15"/>
    <p:sldId id="315" r:id="rId16"/>
    <p:sldId id="317" r:id="rId17"/>
    <p:sldId id="320" r:id="rId18"/>
    <p:sldId id="318" r:id="rId19"/>
    <p:sldId id="332" r:id="rId20"/>
    <p:sldId id="325" r:id="rId21"/>
    <p:sldId id="321" r:id="rId22"/>
    <p:sldId id="322" r:id="rId23"/>
    <p:sldId id="327" r:id="rId24"/>
    <p:sldId id="333" r:id="rId25"/>
    <p:sldId id="328" r:id="rId26"/>
    <p:sldId id="329" r:id="rId27"/>
    <p:sldId id="330" r:id="rId28"/>
    <p:sldId id="33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14" autoAdjust="0"/>
    <p:restoredTop sz="94660" autoAdjust="0"/>
  </p:normalViewPr>
  <p:slideViewPr>
    <p:cSldViewPr snapToGrid="0">
      <p:cViewPr varScale="1">
        <p:scale>
          <a:sx n="75" d="100"/>
          <a:sy n="75" d="100"/>
        </p:scale>
        <p:origin x="72" y="30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D021-6A73-488C-8B51-F22DABB8A545}"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A0EB4-A529-4335-9B3E-020BB0F9FF75}" type="slidenum">
              <a:rPr lang="zh-CN" altLang="en-US" smtClean="0"/>
              <a:t>‹#›</a:t>
            </a:fld>
            <a:endParaRPr lang="zh-CN" altLang="en-US"/>
          </a:p>
        </p:txBody>
      </p:sp>
    </p:spTree>
    <p:extLst>
      <p:ext uri="{BB962C8B-B14F-4D97-AF65-F5344CB8AC3E}">
        <p14:creationId xmlns:p14="http://schemas.microsoft.com/office/powerpoint/2010/main" val="335192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a:t>
            </a:fld>
            <a:endParaRPr lang="zh-CN" altLang="en-US"/>
          </a:p>
        </p:txBody>
      </p:sp>
    </p:spTree>
    <p:extLst>
      <p:ext uri="{BB962C8B-B14F-4D97-AF65-F5344CB8AC3E}">
        <p14:creationId xmlns:p14="http://schemas.microsoft.com/office/powerpoint/2010/main" val="292103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10</a:t>
            </a:fld>
            <a:endParaRPr lang="zh-CN" altLang="en-US"/>
          </a:p>
        </p:txBody>
      </p:sp>
    </p:spTree>
    <p:extLst>
      <p:ext uri="{BB962C8B-B14F-4D97-AF65-F5344CB8AC3E}">
        <p14:creationId xmlns:p14="http://schemas.microsoft.com/office/powerpoint/2010/main" val="354248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11</a:t>
            </a:fld>
            <a:endParaRPr lang="zh-CN" altLang="en-US"/>
          </a:p>
        </p:txBody>
      </p:sp>
    </p:spTree>
    <p:extLst>
      <p:ext uri="{BB962C8B-B14F-4D97-AF65-F5344CB8AC3E}">
        <p14:creationId xmlns:p14="http://schemas.microsoft.com/office/powerpoint/2010/main" val="114423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12</a:t>
            </a:fld>
            <a:endParaRPr lang="zh-CN" altLang="en-US"/>
          </a:p>
        </p:txBody>
      </p:sp>
    </p:spTree>
    <p:extLst>
      <p:ext uri="{BB962C8B-B14F-4D97-AF65-F5344CB8AC3E}">
        <p14:creationId xmlns:p14="http://schemas.microsoft.com/office/powerpoint/2010/main" val="173760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13</a:t>
            </a:fld>
            <a:endParaRPr lang="zh-CN" altLang="en-US"/>
          </a:p>
        </p:txBody>
      </p:sp>
    </p:spTree>
    <p:extLst>
      <p:ext uri="{BB962C8B-B14F-4D97-AF65-F5344CB8AC3E}">
        <p14:creationId xmlns:p14="http://schemas.microsoft.com/office/powerpoint/2010/main" val="307492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14</a:t>
            </a:fld>
            <a:endParaRPr lang="zh-CN" altLang="en-US"/>
          </a:p>
        </p:txBody>
      </p:sp>
    </p:spTree>
    <p:extLst>
      <p:ext uri="{BB962C8B-B14F-4D97-AF65-F5344CB8AC3E}">
        <p14:creationId xmlns:p14="http://schemas.microsoft.com/office/powerpoint/2010/main" val="192787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15</a:t>
            </a:fld>
            <a:endParaRPr lang="zh-CN" altLang="en-US"/>
          </a:p>
        </p:txBody>
      </p:sp>
    </p:spTree>
    <p:extLst>
      <p:ext uri="{BB962C8B-B14F-4D97-AF65-F5344CB8AC3E}">
        <p14:creationId xmlns:p14="http://schemas.microsoft.com/office/powerpoint/2010/main" val="2305121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16</a:t>
            </a:fld>
            <a:endParaRPr lang="zh-CN" altLang="en-US"/>
          </a:p>
        </p:txBody>
      </p:sp>
    </p:spTree>
    <p:extLst>
      <p:ext uri="{BB962C8B-B14F-4D97-AF65-F5344CB8AC3E}">
        <p14:creationId xmlns:p14="http://schemas.microsoft.com/office/powerpoint/2010/main" val="3226115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17</a:t>
            </a:fld>
            <a:endParaRPr lang="zh-CN" altLang="en-US"/>
          </a:p>
        </p:txBody>
      </p:sp>
    </p:spTree>
    <p:extLst>
      <p:ext uri="{BB962C8B-B14F-4D97-AF65-F5344CB8AC3E}">
        <p14:creationId xmlns:p14="http://schemas.microsoft.com/office/powerpoint/2010/main" val="3909351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18</a:t>
            </a:fld>
            <a:endParaRPr lang="zh-CN" altLang="en-US"/>
          </a:p>
        </p:txBody>
      </p:sp>
    </p:spTree>
    <p:extLst>
      <p:ext uri="{BB962C8B-B14F-4D97-AF65-F5344CB8AC3E}">
        <p14:creationId xmlns:p14="http://schemas.microsoft.com/office/powerpoint/2010/main" val="81752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19</a:t>
            </a:fld>
            <a:endParaRPr lang="zh-CN" altLang="en-US"/>
          </a:p>
        </p:txBody>
      </p:sp>
    </p:spTree>
    <p:extLst>
      <p:ext uri="{BB962C8B-B14F-4D97-AF65-F5344CB8AC3E}">
        <p14:creationId xmlns:p14="http://schemas.microsoft.com/office/powerpoint/2010/main" val="183958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a:t>
            </a:fld>
            <a:endParaRPr lang="zh-CN" altLang="en-US"/>
          </a:p>
        </p:txBody>
      </p:sp>
    </p:spTree>
    <p:extLst>
      <p:ext uri="{BB962C8B-B14F-4D97-AF65-F5344CB8AC3E}">
        <p14:creationId xmlns:p14="http://schemas.microsoft.com/office/powerpoint/2010/main" val="1990313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20</a:t>
            </a:fld>
            <a:endParaRPr lang="zh-CN" altLang="en-US"/>
          </a:p>
        </p:txBody>
      </p:sp>
    </p:spTree>
    <p:extLst>
      <p:ext uri="{BB962C8B-B14F-4D97-AF65-F5344CB8AC3E}">
        <p14:creationId xmlns:p14="http://schemas.microsoft.com/office/powerpoint/2010/main" val="50808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21</a:t>
            </a:fld>
            <a:endParaRPr lang="zh-CN" altLang="en-US"/>
          </a:p>
        </p:txBody>
      </p:sp>
    </p:spTree>
    <p:extLst>
      <p:ext uri="{BB962C8B-B14F-4D97-AF65-F5344CB8AC3E}">
        <p14:creationId xmlns:p14="http://schemas.microsoft.com/office/powerpoint/2010/main" val="2758596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22</a:t>
            </a:fld>
            <a:endParaRPr lang="zh-CN" altLang="en-US"/>
          </a:p>
        </p:txBody>
      </p:sp>
    </p:spTree>
    <p:extLst>
      <p:ext uri="{BB962C8B-B14F-4D97-AF65-F5344CB8AC3E}">
        <p14:creationId xmlns:p14="http://schemas.microsoft.com/office/powerpoint/2010/main" val="787177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23</a:t>
            </a:fld>
            <a:endParaRPr lang="zh-CN" altLang="en-US"/>
          </a:p>
        </p:txBody>
      </p:sp>
    </p:spTree>
    <p:extLst>
      <p:ext uri="{BB962C8B-B14F-4D97-AF65-F5344CB8AC3E}">
        <p14:creationId xmlns:p14="http://schemas.microsoft.com/office/powerpoint/2010/main" val="346882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24</a:t>
            </a:fld>
            <a:endParaRPr lang="zh-CN" altLang="en-US"/>
          </a:p>
        </p:txBody>
      </p:sp>
    </p:spTree>
    <p:extLst>
      <p:ext uri="{BB962C8B-B14F-4D97-AF65-F5344CB8AC3E}">
        <p14:creationId xmlns:p14="http://schemas.microsoft.com/office/powerpoint/2010/main" val="3809498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25</a:t>
            </a:fld>
            <a:endParaRPr lang="zh-CN" altLang="en-US"/>
          </a:p>
        </p:txBody>
      </p:sp>
    </p:spTree>
    <p:extLst>
      <p:ext uri="{BB962C8B-B14F-4D97-AF65-F5344CB8AC3E}">
        <p14:creationId xmlns:p14="http://schemas.microsoft.com/office/powerpoint/2010/main" val="304668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26</a:t>
            </a:fld>
            <a:endParaRPr lang="zh-CN" altLang="en-US"/>
          </a:p>
        </p:txBody>
      </p:sp>
    </p:spTree>
    <p:extLst>
      <p:ext uri="{BB962C8B-B14F-4D97-AF65-F5344CB8AC3E}">
        <p14:creationId xmlns:p14="http://schemas.microsoft.com/office/powerpoint/2010/main" val="3896620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27</a:t>
            </a:fld>
            <a:endParaRPr lang="zh-CN" altLang="en-US"/>
          </a:p>
        </p:txBody>
      </p:sp>
    </p:spTree>
    <p:extLst>
      <p:ext uri="{BB962C8B-B14F-4D97-AF65-F5344CB8AC3E}">
        <p14:creationId xmlns:p14="http://schemas.microsoft.com/office/powerpoint/2010/main" val="1616025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28</a:t>
            </a:fld>
            <a:endParaRPr lang="zh-CN" altLang="en-US"/>
          </a:p>
        </p:txBody>
      </p:sp>
    </p:spTree>
    <p:extLst>
      <p:ext uri="{BB962C8B-B14F-4D97-AF65-F5344CB8AC3E}">
        <p14:creationId xmlns:p14="http://schemas.microsoft.com/office/powerpoint/2010/main" val="108560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a:t>
            </a:fld>
            <a:endParaRPr lang="zh-CN" altLang="en-US"/>
          </a:p>
        </p:txBody>
      </p:sp>
    </p:spTree>
    <p:extLst>
      <p:ext uri="{BB962C8B-B14F-4D97-AF65-F5344CB8AC3E}">
        <p14:creationId xmlns:p14="http://schemas.microsoft.com/office/powerpoint/2010/main" val="135280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4</a:t>
            </a:fld>
            <a:endParaRPr lang="zh-CN" altLang="en-US"/>
          </a:p>
        </p:txBody>
      </p:sp>
    </p:spTree>
    <p:extLst>
      <p:ext uri="{BB962C8B-B14F-4D97-AF65-F5344CB8AC3E}">
        <p14:creationId xmlns:p14="http://schemas.microsoft.com/office/powerpoint/2010/main" val="313186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5</a:t>
            </a:fld>
            <a:endParaRPr lang="zh-CN" altLang="en-US"/>
          </a:p>
        </p:txBody>
      </p:sp>
    </p:spTree>
    <p:extLst>
      <p:ext uri="{BB962C8B-B14F-4D97-AF65-F5344CB8AC3E}">
        <p14:creationId xmlns:p14="http://schemas.microsoft.com/office/powerpoint/2010/main" val="13265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6</a:t>
            </a:fld>
            <a:endParaRPr lang="zh-CN" altLang="en-US"/>
          </a:p>
        </p:txBody>
      </p:sp>
    </p:spTree>
    <p:extLst>
      <p:ext uri="{BB962C8B-B14F-4D97-AF65-F5344CB8AC3E}">
        <p14:creationId xmlns:p14="http://schemas.microsoft.com/office/powerpoint/2010/main" val="198152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7</a:t>
            </a:fld>
            <a:endParaRPr lang="zh-CN" altLang="en-US"/>
          </a:p>
        </p:txBody>
      </p:sp>
    </p:spTree>
    <p:extLst>
      <p:ext uri="{BB962C8B-B14F-4D97-AF65-F5344CB8AC3E}">
        <p14:creationId xmlns:p14="http://schemas.microsoft.com/office/powerpoint/2010/main" val="16007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8</a:t>
            </a:fld>
            <a:endParaRPr lang="zh-CN" altLang="en-US"/>
          </a:p>
        </p:txBody>
      </p:sp>
    </p:spTree>
    <p:extLst>
      <p:ext uri="{BB962C8B-B14F-4D97-AF65-F5344CB8AC3E}">
        <p14:creationId xmlns:p14="http://schemas.microsoft.com/office/powerpoint/2010/main" val="35801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9</a:t>
            </a:fld>
            <a:endParaRPr lang="zh-CN" altLang="en-US"/>
          </a:p>
        </p:txBody>
      </p:sp>
    </p:spTree>
    <p:extLst>
      <p:ext uri="{BB962C8B-B14F-4D97-AF65-F5344CB8AC3E}">
        <p14:creationId xmlns:p14="http://schemas.microsoft.com/office/powerpoint/2010/main" val="4102955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D89430-7B9A-447A-B98E-4BFADBD7E617}" type="datetimeFigureOut">
              <a:rPr lang="zh-CN" altLang="en-US" smtClean="0"/>
              <a:t>2018/6/21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7814F9-BBE9-48E3-9C5C-39AEFA1A2946}"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Tree>
    <p:extLst>
      <p:ext uri="{BB962C8B-B14F-4D97-AF65-F5344CB8AC3E}">
        <p14:creationId xmlns:p14="http://schemas.microsoft.com/office/powerpoint/2010/main" val="158806165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89430-7B9A-447A-B98E-4BFADBD7E617}" type="datetimeFigureOut">
              <a:rPr lang="zh-CN" altLang="en-US" smtClean="0"/>
              <a:t>2018/6/21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814F9-BBE9-48E3-9C5C-39AEFA1A2946}" type="slidenum">
              <a:rPr lang="zh-CN" altLang="en-US" smtClean="0"/>
              <a:t>‹#›</a:t>
            </a:fld>
            <a:endParaRPr lang="zh-CN" altLang="en-US"/>
          </a:p>
        </p:txBody>
      </p:sp>
    </p:spTree>
    <p:extLst>
      <p:ext uri="{BB962C8B-B14F-4D97-AF65-F5344CB8AC3E}">
        <p14:creationId xmlns:p14="http://schemas.microsoft.com/office/powerpoint/2010/main" val="680027647"/>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notesSlide" Target="../notesSlides/notesSlide1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3.xml"/><Relationship Id="rId7" Type="http://schemas.openxmlformats.org/officeDocument/2006/relationships/notesSlide" Target="../notesSlides/notesSlide1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1.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notesSlide" Target="../notesSlides/notesSlide14.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3.xml"/><Relationship Id="rId7" Type="http://schemas.openxmlformats.org/officeDocument/2006/relationships/notesSlide" Target="../notesSlides/notesSlide15.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1.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0.xml"/><Relationship Id="rId7" Type="http://schemas.openxmlformats.org/officeDocument/2006/relationships/notesSlide" Target="../notesSlides/notesSlide17.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1.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7.xml"/><Relationship Id="rId7" Type="http://schemas.openxmlformats.org/officeDocument/2006/relationships/notesSlide" Target="../notesSlides/notesSlide19.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1.xml"/><Relationship Id="rId5" Type="http://schemas.openxmlformats.org/officeDocument/2006/relationships/tags" Target="../tags/tag59.xml"/><Relationship Id="rId4" Type="http://schemas.openxmlformats.org/officeDocument/2006/relationships/tags" Target="../tags/tag5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68.xml"/><Relationship Id="rId7"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2.jp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tags" Target="../tags/tag18.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4" name="PA_文本框 2"/>
          <p:cNvSpPr txBox="1"/>
          <p:nvPr>
            <p:custDataLst>
              <p:tags r:id="rId1"/>
            </p:custDataLst>
          </p:nvPr>
        </p:nvSpPr>
        <p:spPr>
          <a:xfrm>
            <a:off x="3134457" y="5623294"/>
            <a:ext cx="5969978" cy="404598"/>
          </a:xfrm>
          <a:prstGeom prst="rect">
            <a:avLst/>
          </a:prstGeom>
          <a:noFill/>
        </p:spPr>
        <p:txBody>
          <a:bodyPr wrap="square" rtlCol="0">
            <a:spAutoFit/>
          </a:bodyPr>
          <a:lstStyle/>
          <a:p>
            <a:pPr algn="dist"/>
            <a:r>
              <a:rPr lang="en-US" altLang="zh-CN" sz="2029" dirty="0">
                <a:cs typeface="方正苏新诗柳楷简体-yolan" panose="02000000000000000000" pitchFamily="2" charset="-122"/>
                <a:sym typeface="Arial"/>
              </a:rPr>
              <a:t>HACK TECHNOLOGY</a:t>
            </a:r>
            <a:r>
              <a:rPr lang="zh-TW" altLang="en-US" sz="2029" dirty="0">
                <a:cs typeface="方正苏新诗柳楷简体-yolan" panose="02000000000000000000" pitchFamily="2" charset="-122"/>
                <a:sym typeface="Arial"/>
              </a:rPr>
              <a:t> </a:t>
            </a:r>
            <a:r>
              <a:rPr lang="en-US" altLang="zh-TW" sz="2029" dirty="0">
                <a:cs typeface="方正苏新诗柳楷简体-yolan" panose="02000000000000000000" pitchFamily="2" charset="-122"/>
                <a:sym typeface="Arial"/>
              </a:rPr>
              <a:t>&amp;</a:t>
            </a:r>
            <a:r>
              <a:rPr lang="zh-TW" altLang="en-US" sz="2029" dirty="0">
                <a:cs typeface="方正苏新诗柳楷简体-yolan" panose="02000000000000000000" pitchFamily="2" charset="-122"/>
                <a:sym typeface="Arial"/>
              </a:rPr>
              <a:t> </a:t>
            </a:r>
            <a:r>
              <a:rPr lang="en-US" altLang="zh-CN" sz="2029" dirty="0">
                <a:cs typeface="方正苏新诗柳楷简体-yolan" panose="02000000000000000000" pitchFamily="2" charset="-122"/>
                <a:sym typeface="Arial"/>
              </a:rPr>
              <a:t>COMPUTER FORENSIC</a:t>
            </a:r>
            <a:endParaRPr lang="zh-CN" altLang="en-US" sz="2029" dirty="0">
              <a:latin typeface="Arial"/>
              <a:ea typeface="微软雅黑"/>
              <a:cs typeface="方正苏新诗柳楷简体-yolan" panose="02000000000000000000" pitchFamily="2" charset="-122"/>
              <a:sym typeface="Arial"/>
            </a:endParaRPr>
          </a:p>
        </p:txBody>
      </p:sp>
      <p:sp>
        <p:nvSpPr>
          <p:cNvPr id="5" name="PA_文本框 4"/>
          <p:cNvSpPr txBox="1"/>
          <p:nvPr>
            <p:custDataLst>
              <p:tags r:id="rId2"/>
            </p:custDataLst>
          </p:nvPr>
        </p:nvSpPr>
        <p:spPr>
          <a:xfrm>
            <a:off x="3508130" y="4957631"/>
            <a:ext cx="5222632" cy="584775"/>
          </a:xfrm>
          <a:prstGeom prst="rect">
            <a:avLst/>
          </a:prstGeom>
          <a:noFill/>
        </p:spPr>
        <p:txBody>
          <a:bodyPr wrap="square" rtlCol="0">
            <a:spAutoFit/>
          </a:bodyPr>
          <a:lstStyle/>
          <a:p>
            <a:pPr algn="dist"/>
            <a:r>
              <a:rPr lang="zh-TW" altLang="en-US" sz="3200" dirty="0">
                <a:cs typeface="方正苏新诗柳楷简体-yolan" panose="02000000000000000000" pitchFamily="2" charset="-122"/>
                <a:sym typeface="Arial"/>
              </a:rPr>
              <a:t>駭客攻防與電腦鑑識技術</a:t>
            </a:r>
            <a:endParaRPr lang="zh-CN" altLang="en-US" sz="3200" dirty="0">
              <a:latin typeface="Arial"/>
              <a:ea typeface="微软雅黑"/>
              <a:cs typeface="方正苏新诗柳楷简体-yolan" panose="02000000000000000000" pitchFamily="2" charset="-122"/>
              <a:sym typeface="Arial"/>
            </a:endParaRPr>
          </a:p>
        </p:txBody>
      </p:sp>
      <p:grpSp>
        <p:nvGrpSpPr>
          <p:cNvPr id="6" name="PA_组合 66"/>
          <p:cNvGrpSpPr/>
          <p:nvPr>
            <p:custDataLst>
              <p:tags r:id="rId3"/>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
        <p:nvSpPr>
          <p:cNvPr id="10" name="矩形 9"/>
          <p:cNvSpPr/>
          <p:nvPr/>
        </p:nvSpPr>
        <p:spPr>
          <a:xfrm>
            <a:off x="3134457" y="6108780"/>
            <a:ext cx="1864613" cy="369332"/>
          </a:xfrm>
          <a:prstGeom prst="rect">
            <a:avLst/>
          </a:prstGeom>
        </p:spPr>
        <p:txBody>
          <a:bodyPr wrap="none">
            <a:spAutoFit/>
          </a:bodyPr>
          <a:lstStyle/>
          <a:p>
            <a:r>
              <a:rPr lang="zh-TW" altLang="en-US" dirty="0">
                <a:latin typeface="Arial"/>
                <a:ea typeface="微软雅黑"/>
                <a:sym typeface="Arial"/>
              </a:rPr>
              <a:t>指導老師</a:t>
            </a:r>
            <a:r>
              <a:rPr lang="en-US" altLang="zh-TW" dirty="0">
                <a:latin typeface="Arial"/>
                <a:ea typeface="微软雅黑"/>
                <a:sym typeface="Arial"/>
              </a:rPr>
              <a:t>:</a:t>
            </a:r>
            <a:r>
              <a:rPr lang="zh-TW" altLang="en-US" dirty="0">
                <a:sym typeface="Arial"/>
              </a:rPr>
              <a:t>王智弘</a:t>
            </a:r>
            <a:endParaRPr lang="zh-CN" altLang="en-US" dirty="0">
              <a:latin typeface="Arial"/>
              <a:ea typeface="微软雅黑"/>
              <a:sym typeface="Arial"/>
            </a:endParaRPr>
          </a:p>
        </p:txBody>
      </p:sp>
      <p:sp>
        <p:nvSpPr>
          <p:cNvPr id="11" name="矩形 10"/>
          <p:cNvSpPr/>
          <p:nvPr/>
        </p:nvSpPr>
        <p:spPr>
          <a:xfrm>
            <a:off x="7815704" y="6107330"/>
            <a:ext cx="3416320" cy="369332"/>
          </a:xfrm>
          <a:prstGeom prst="rect">
            <a:avLst/>
          </a:prstGeom>
        </p:spPr>
        <p:txBody>
          <a:bodyPr wrap="none">
            <a:spAutoFit/>
          </a:bodyPr>
          <a:lstStyle/>
          <a:p>
            <a:r>
              <a:rPr lang="zh-TW" altLang="en-US" dirty="0">
                <a:latin typeface="Arial"/>
                <a:ea typeface="微软雅黑"/>
                <a:sym typeface="Arial"/>
              </a:rPr>
              <a:t>組員</a:t>
            </a:r>
            <a:r>
              <a:rPr lang="zh-CN" altLang="en-US" dirty="0">
                <a:sym typeface="Arial"/>
              </a:rPr>
              <a:t>：陳彥丞</a:t>
            </a:r>
            <a:r>
              <a:rPr lang="zh-TW" altLang="en-US" dirty="0">
                <a:sym typeface="Arial"/>
              </a:rPr>
              <a:t>、蔡宗諺、林意婕</a:t>
            </a:r>
            <a:endParaRPr lang="zh-CN" altLang="en-US" dirty="0">
              <a:latin typeface="Arial"/>
              <a:ea typeface="微软雅黑"/>
              <a:sym typeface="Arial"/>
            </a:endParaRPr>
          </a:p>
        </p:txBody>
      </p:sp>
    </p:spTree>
    <p:extLst>
      <p:ext uri="{BB962C8B-B14F-4D97-AF65-F5344CB8AC3E}">
        <p14:creationId xmlns:p14="http://schemas.microsoft.com/office/powerpoint/2010/main" val="95758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53" presetClass="entr" presetSubtype="16" fill="hold" grpId="0" nodeType="with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4053254" y="747836"/>
            <a:ext cx="4600803" cy="3340587"/>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4670358" y="1465484"/>
            <a:ext cx="3019037" cy="1754326"/>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中間人攻擊的方式有很多種，最新流的方式包括</a:t>
            </a:r>
            <a:r>
              <a:rPr lang="en-US" altLang="zh-TW" dirty="0">
                <a:solidFill>
                  <a:schemeClr val="tx1">
                    <a:lumMod val="75000"/>
                    <a:lumOff val="25000"/>
                  </a:schemeClr>
                </a:solidFill>
                <a:sym typeface="Arial"/>
              </a:rPr>
              <a:t>DNS</a:t>
            </a:r>
            <a:r>
              <a:rPr lang="zh-TW" altLang="en-US" dirty="0">
                <a:solidFill>
                  <a:schemeClr val="tx1">
                    <a:lumMod val="75000"/>
                    <a:lumOff val="25000"/>
                  </a:schemeClr>
                </a:solidFill>
                <a:sym typeface="Arial"/>
              </a:rPr>
              <a:t>欺騙、</a:t>
            </a:r>
            <a:r>
              <a:rPr lang="en-US" altLang="zh-TW" dirty="0">
                <a:solidFill>
                  <a:schemeClr val="tx1">
                    <a:lumMod val="75000"/>
                    <a:lumOff val="25000"/>
                  </a:schemeClr>
                </a:solidFill>
                <a:sym typeface="Arial"/>
              </a:rPr>
              <a:t>ARP</a:t>
            </a:r>
            <a:r>
              <a:rPr lang="zh-TW" altLang="en-US" dirty="0">
                <a:solidFill>
                  <a:schemeClr val="tx1">
                    <a:lumMod val="75000"/>
                    <a:lumOff val="25000"/>
                  </a:schemeClr>
                </a:solidFill>
                <a:sym typeface="Arial"/>
              </a:rPr>
              <a:t>欺騙、</a:t>
            </a:r>
            <a:r>
              <a:rPr lang="en-US" altLang="zh-TW" dirty="0">
                <a:solidFill>
                  <a:schemeClr val="tx1">
                    <a:lumMod val="75000"/>
                    <a:lumOff val="25000"/>
                  </a:schemeClr>
                </a:solidFill>
                <a:sym typeface="Arial"/>
              </a:rPr>
              <a:t>SSL</a:t>
            </a:r>
            <a:r>
              <a:rPr lang="zh-TW" altLang="en-US" dirty="0">
                <a:solidFill>
                  <a:schemeClr val="tx1">
                    <a:lumMod val="75000"/>
                    <a:lumOff val="25000"/>
                  </a:schemeClr>
                </a:solidFill>
                <a:sym typeface="Arial"/>
              </a:rPr>
              <a:t>欺騙或代理伺服器等等。</a:t>
            </a:r>
          </a:p>
        </p:txBody>
      </p:sp>
    </p:spTree>
    <p:extLst>
      <p:ext uri="{BB962C8B-B14F-4D97-AF65-F5344CB8AC3E}">
        <p14:creationId xmlns:p14="http://schemas.microsoft.com/office/powerpoint/2010/main" val="3592983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wipe(left)">
                                      <p:cBhvr>
                                        <p:cTn id="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358760" y="3898065"/>
            <a:ext cx="3074561" cy="646331"/>
          </a:xfrm>
          <a:prstGeom prst="rect">
            <a:avLst/>
          </a:prstGeom>
          <a:noFill/>
        </p:spPr>
        <p:txBody>
          <a:bodyPr wrap="none" rtlCol="0">
            <a:spAutoFit/>
          </a:bodyPr>
          <a:lstStyle/>
          <a:p>
            <a:pPr algn="r"/>
            <a:r>
              <a:rPr kumimoji="1" lang="en-US" altLang="zh-CN" sz="3600" dirty="0">
                <a:solidFill>
                  <a:schemeClr val="tx2">
                    <a:lumMod val="75000"/>
                  </a:schemeClr>
                </a:solidFill>
                <a:latin typeface="Arial"/>
                <a:ea typeface="微软雅黑"/>
                <a:cs typeface="DFPShaoNvW5-GB" charset="-122"/>
                <a:sym typeface="Arial"/>
              </a:rPr>
              <a:t>ARP Spoofing</a:t>
            </a:r>
            <a:endParaRPr kumimoji="1" lang="zh-CN" altLang="en-US" sz="3600" dirty="0">
              <a:solidFill>
                <a:schemeClr val="tx2">
                  <a:lumMod val="75000"/>
                </a:schemeClr>
              </a:solidFill>
              <a:latin typeface="Arial"/>
              <a:ea typeface="微软雅黑"/>
              <a:cs typeface="DFPShaoNvW5-GB" charset="-122"/>
              <a:sym typeface="Arial"/>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1</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3671360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100" fill="hold">
                                          <p:stCondLst>
                                            <p:cond delay="0"/>
                                          </p:stCondLst>
                                        </p:cTn>
                                        <p:tgtEl>
                                          <p:spTgt spid="2"/>
                                        </p:tgtEl>
                                        <p:attrNameLst>
                                          <p:attrName>r</p:attrName>
                                        </p:attrNameLst>
                                      </p:cBhvr>
                                    </p:animRot>
                                    <p:animRot by="-240000">
                                      <p:cBhvr>
                                        <p:cTn id="26" dur="200" fill="hold">
                                          <p:stCondLst>
                                            <p:cond delay="200"/>
                                          </p:stCondLst>
                                        </p:cTn>
                                        <p:tgtEl>
                                          <p:spTgt spid="2"/>
                                        </p:tgtEl>
                                        <p:attrNameLst>
                                          <p:attrName>r</p:attrName>
                                        </p:attrNameLst>
                                      </p:cBhvr>
                                    </p:animRot>
                                    <p:animRot by="240000">
                                      <p:cBhvr>
                                        <p:cTn id="27" dur="200" fill="hold">
                                          <p:stCondLst>
                                            <p:cond delay="400"/>
                                          </p:stCondLst>
                                        </p:cTn>
                                        <p:tgtEl>
                                          <p:spTgt spid="2"/>
                                        </p:tgtEl>
                                        <p:attrNameLst>
                                          <p:attrName>r</p:attrName>
                                        </p:attrNameLst>
                                      </p:cBhvr>
                                    </p:animRot>
                                    <p:animRot by="-240000">
                                      <p:cBhvr>
                                        <p:cTn id="28" dur="200" fill="hold">
                                          <p:stCondLst>
                                            <p:cond delay="600"/>
                                          </p:stCondLst>
                                        </p:cTn>
                                        <p:tgtEl>
                                          <p:spTgt spid="2"/>
                                        </p:tgtEl>
                                        <p:attrNameLst>
                                          <p:attrName>r</p:attrName>
                                        </p:attrNameLst>
                                      </p:cBhvr>
                                    </p:animRot>
                                    <p:animRot by="120000">
                                      <p:cBhvr>
                                        <p:cTn id="29" dur="200" fill="hold">
                                          <p:stCondLst>
                                            <p:cond delay="800"/>
                                          </p:stCondLst>
                                        </p:cTn>
                                        <p:tgtEl>
                                          <p:spTgt spid="2"/>
                                        </p:tgtEl>
                                        <p:attrNameLst>
                                          <p:attrName>r</p:attrName>
                                        </p:attrNameLst>
                                      </p:cBhvr>
                                    </p:animRo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4" name="PA_文本框 226"/>
          <p:cNvSpPr txBox="1"/>
          <p:nvPr>
            <p:custDataLst>
              <p:tags r:id="rId3"/>
            </p:custDataLst>
          </p:nvPr>
        </p:nvSpPr>
        <p:spPr>
          <a:xfrm>
            <a:off x="2003464" y="995902"/>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欺騙</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1642478" y="2386275"/>
            <a:ext cx="3991709" cy="3000821"/>
          </a:xfrm>
          <a:prstGeom prst="rect">
            <a:avLst/>
          </a:prstGeom>
        </p:spPr>
        <p:txBody>
          <a:bodyPr wrap="square">
            <a:spAutoFit/>
          </a:bodyPr>
          <a:lstStyle/>
          <a:p>
            <a:pPr>
              <a:lnSpc>
                <a:spcPct val="150000"/>
              </a:lnSpc>
            </a:pPr>
            <a:r>
              <a:rPr lang="zh-TW" altLang="en-US" dirty="0"/>
              <a:t>在局域網中，主機</a:t>
            </a:r>
            <a:r>
              <a:rPr lang="en-US" altLang="zh-TW" dirty="0"/>
              <a:t>A</a:t>
            </a:r>
            <a:r>
              <a:rPr lang="zh-TW" altLang="en-US" dirty="0"/>
              <a:t>想要跟主機</a:t>
            </a:r>
            <a:r>
              <a:rPr lang="en-US" altLang="zh-TW" dirty="0"/>
              <a:t>B</a:t>
            </a:r>
            <a:r>
              <a:rPr lang="zh-TW" altLang="en-US" dirty="0"/>
              <a:t>（假設</a:t>
            </a:r>
            <a:r>
              <a:rPr lang="en-US" altLang="zh-TW" dirty="0"/>
              <a:t>IP</a:t>
            </a:r>
            <a:r>
              <a:rPr lang="zh-TW" altLang="en-US" dirty="0"/>
              <a:t>是</a:t>
            </a:r>
            <a:r>
              <a:rPr lang="en-US" altLang="zh-TW" dirty="0"/>
              <a:t>123</a:t>
            </a:r>
            <a:r>
              <a:rPr lang="zh-TW" altLang="en-US" dirty="0"/>
              <a:t>）通信，不僅需要知道對方的</a:t>
            </a:r>
            <a:r>
              <a:rPr lang="en-US" altLang="zh-TW" dirty="0"/>
              <a:t>IP</a:t>
            </a:r>
            <a:r>
              <a:rPr lang="zh-TW" altLang="en-US" dirty="0"/>
              <a:t>，也要需要知道對方的</a:t>
            </a:r>
            <a:r>
              <a:rPr lang="en-US" altLang="zh-TW" dirty="0"/>
              <a:t>MAC</a:t>
            </a:r>
            <a:r>
              <a:rPr lang="zh-TW" altLang="en-US" dirty="0"/>
              <a:t>地址。如果主機</a:t>
            </a:r>
            <a:r>
              <a:rPr lang="en-US" altLang="zh-TW" dirty="0"/>
              <a:t>A</a:t>
            </a:r>
            <a:r>
              <a:rPr lang="zh-TW" altLang="en-US" dirty="0"/>
              <a:t>的本地 </a:t>
            </a:r>
            <a:r>
              <a:rPr lang="en-US" altLang="zh-TW" dirty="0"/>
              <a:t>ARP </a:t>
            </a:r>
            <a:r>
              <a:rPr lang="zh-TW" altLang="en-US" dirty="0"/>
              <a:t>緩存表沒有主機</a:t>
            </a:r>
            <a:r>
              <a:rPr lang="en-US" altLang="zh-TW" dirty="0"/>
              <a:t>B</a:t>
            </a:r>
            <a:r>
              <a:rPr lang="zh-TW" altLang="en-US" dirty="0"/>
              <a:t>的地址緩存，主機</a:t>
            </a:r>
            <a:r>
              <a:rPr lang="en-US" altLang="zh-TW" dirty="0"/>
              <a:t>A</a:t>
            </a:r>
            <a:r>
              <a:rPr lang="zh-TW" altLang="en-US" dirty="0"/>
              <a:t>就會在向局域網內的所有主機發起廣播，請求</a:t>
            </a:r>
            <a:r>
              <a:rPr lang="en-US" altLang="zh-TW" dirty="0"/>
              <a:t>IP</a:t>
            </a:r>
            <a:r>
              <a:rPr lang="zh-TW" altLang="en-US" dirty="0"/>
              <a:t>為</a:t>
            </a:r>
            <a:r>
              <a:rPr lang="en-US" altLang="zh-TW" dirty="0"/>
              <a:t>123</a:t>
            </a:r>
            <a:r>
              <a:rPr lang="zh-TW" altLang="en-US" dirty="0"/>
              <a:t>的主機。</a:t>
            </a:r>
            <a:endParaRPr lang="zh-CN" altLang="en-US" sz="1400" dirty="0">
              <a:solidFill>
                <a:schemeClr val="tx1">
                  <a:lumMod val="75000"/>
                  <a:lumOff val="25000"/>
                </a:schemeClr>
              </a:solidFill>
              <a:latin typeface="Arial"/>
              <a:ea typeface="微软雅黑"/>
              <a:sym typeface="Arial"/>
            </a:endParaRPr>
          </a:p>
        </p:txBody>
      </p:sp>
      <p:sp>
        <p:nvSpPr>
          <p:cNvPr id="18" name="PA_文本框 226"/>
          <p:cNvSpPr txBox="1"/>
          <p:nvPr>
            <p:custDataLst>
              <p:tags r:id="rId5"/>
            </p:custDataLst>
          </p:nvPr>
        </p:nvSpPr>
        <p:spPr>
          <a:xfrm>
            <a:off x="2003464" y="1457567"/>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a:t>
            </a:r>
            <a:r>
              <a:rPr lang="en-US" altLang="zh-TW" sz="2400" dirty="0">
                <a:solidFill>
                  <a:schemeClr val="tx1">
                    <a:lumMod val="75000"/>
                    <a:lumOff val="25000"/>
                  </a:schemeClr>
                </a:solidFill>
                <a:latin typeface="Arial"/>
                <a:ea typeface="微软雅黑"/>
                <a:cs typeface="落落补 汤圆" pitchFamily="2" charset="-128"/>
                <a:sym typeface="Arial"/>
              </a:rPr>
              <a:t>spoofing</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pic>
        <p:nvPicPr>
          <p:cNvPr id="3" name="圖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50122" y="2511450"/>
            <a:ext cx="4484155" cy="3266257"/>
          </a:xfrm>
          <a:prstGeom prst="rect">
            <a:avLst/>
          </a:prstGeom>
        </p:spPr>
      </p:pic>
    </p:spTree>
    <p:extLst>
      <p:ext uri="{BB962C8B-B14F-4D97-AF65-F5344CB8AC3E}">
        <p14:creationId xmlns:p14="http://schemas.microsoft.com/office/powerpoint/2010/main" val="31382374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1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2"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4" name="PA_文本框 226"/>
          <p:cNvSpPr txBox="1"/>
          <p:nvPr>
            <p:custDataLst>
              <p:tags r:id="rId3"/>
            </p:custDataLst>
          </p:nvPr>
        </p:nvSpPr>
        <p:spPr>
          <a:xfrm>
            <a:off x="2003464" y="995902"/>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欺騙</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1634027" y="2380897"/>
            <a:ext cx="3991709" cy="2535951"/>
          </a:xfrm>
          <a:prstGeom prst="rect">
            <a:avLst/>
          </a:prstGeom>
        </p:spPr>
        <p:txBody>
          <a:bodyPr wrap="square">
            <a:spAutoFit/>
          </a:bodyPr>
          <a:lstStyle/>
          <a:p>
            <a:pPr>
              <a:lnSpc>
                <a:spcPct val="150000"/>
              </a:lnSpc>
            </a:pPr>
            <a:r>
              <a:rPr lang="zh-TW" altLang="en-US" dirty="0"/>
              <a:t>主機</a:t>
            </a:r>
            <a:r>
              <a:rPr lang="en-US" altLang="zh-TW" dirty="0"/>
              <a:t>B</a:t>
            </a:r>
            <a:r>
              <a:rPr lang="zh-TW" altLang="en-US" dirty="0"/>
              <a:t>收到廣播，檢查自己的</a:t>
            </a:r>
            <a:r>
              <a:rPr lang="en-US" altLang="zh-TW" dirty="0"/>
              <a:t>IP</a:t>
            </a:r>
            <a:r>
              <a:rPr lang="zh-TW" altLang="en-US" dirty="0"/>
              <a:t>地址與主機</a:t>
            </a:r>
            <a:r>
              <a:rPr lang="en-US" altLang="zh-TW" dirty="0"/>
              <a:t>A</a:t>
            </a:r>
            <a:r>
              <a:rPr lang="zh-TW" altLang="en-US" dirty="0"/>
              <a:t>請求中的</a:t>
            </a:r>
            <a:r>
              <a:rPr lang="en-US" altLang="zh-TW" dirty="0"/>
              <a:t>IP</a:t>
            </a:r>
            <a:r>
              <a:rPr lang="zh-TW" altLang="en-US" dirty="0"/>
              <a:t>地址一致，就會把自己的</a:t>
            </a:r>
            <a:r>
              <a:rPr lang="en-US" altLang="zh-TW" dirty="0"/>
              <a:t>MAC</a:t>
            </a:r>
            <a:r>
              <a:rPr lang="zh-TW" altLang="en-US" dirty="0"/>
              <a:t>地址返回給主機</a:t>
            </a:r>
            <a:r>
              <a:rPr lang="en-US" altLang="zh-TW" dirty="0"/>
              <a:t>A</a:t>
            </a:r>
            <a:r>
              <a:rPr lang="zh-TW" altLang="en-US" dirty="0"/>
              <a:t>。主機</a:t>
            </a:r>
            <a:r>
              <a:rPr lang="en-US" altLang="zh-TW" dirty="0"/>
              <a:t>A</a:t>
            </a:r>
            <a:r>
              <a:rPr lang="zh-TW" altLang="en-US" dirty="0"/>
              <a:t>接收到反饋以後，會把主機</a:t>
            </a:r>
            <a:r>
              <a:rPr lang="en-US" altLang="zh-TW" dirty="0"/>
              <a:t>B</a:t>
            </a:r>
            <a:r>
              <a:rPr lang="zh-TW" altLang="en-US" dirty="0"/>
              <a:t>的</a:t>
            </a:r>
            <a:r>
              <a:rPr lang="en-US" altLang="zh-TW" dirty="0"/>
              <a:t>MAC</a:t>
            </a:r>
            <a:r>
              <a:rPr lang="zh-TW" altLang="en-US" dirty="0"/>
              <a:t>地址存入本地</a:t>
            </a:r>
            <a:r>
              <a:rPr lang="en-US" altLang="zh-TW" dirty="0"/>
              <a:t>ARP</a:t>
            </a:r>
            <a:r>
              <a:rPr lang="zh-TW" altLang="en-US" dirty="0"/>
              <a:t>緩存表，以便下次直接使用。</a:t>
            </a:r>
            <a:endParaRPr lang="zh-CN" altLang="en-US" sz="1400" dirty="0">
              <a:solidFill>
                <a:schemeClr val="tx1">
                  <a:lumMod val="75000"/>
                  <a:lumOff val="25000"/>
                </a:schemeClr>
              </a:solidFill>
              <a:latin typeface="Arial"/>
              <a:ea typeface="微软雅黑"/>
              <a:sym typeface="Arial"/>
            </a:endParaRPr>
          </a:p>
        </p:txBody>
      </p:sp>
      <p:sp>
        <p:nvSpPr>
          <p:cNvPr id="18" name="PA_文本框 226"/>
          <p:cNvSpPr txBox="1"/>
          <p:nvPr>
            <p:custDataLst>
              <p:tags r:id="rId5"/>
            </p:custDataLst>
          </p:nvPr>
        </p:nvSpPr>
        <p:spPr>
          <a:xfrm>
            <a:off x="2003464" y="1457567"/>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a:t>
            </a:r>
            <a:r>
              <a:rPr lang="en-US" altLang="zh-TW" sz="2400" dirty="0">
                <a:solidFill>
                  <a:schemeClr val="tx1">
                    <a:lumMod val="75000"/>
                    <a:lumOff val="25000"/>
                  </a:schemeClr>
                </a:solidFill>
                <a:latin typeface="Arial"/>
                <a:ea typeface="微软雅黑"/>
                <a:cs typeface="落落补 汤圆" pitchFamily="2" charset="-128"/>
                <a:sym typeface="Arial"/>
              </a:rPr>
              <a:t>spoofing</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pic>
        <p:nvPicPr>
          <p:cNvPr id="7" name="圖片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50122" y="2523393"/>
            <a:ext cx="4567096" cy="3268328"/>
          </a:xfrm>
          <a:prstGeom prst="rect">
            <a:avLst/>
          </a:prstGeom>
        </p:spPr>
      </p:pic>
    </p:spTree>
    <p:extLst>
      <p:ext uri="{BB962C8B-B14F-4D97-AF65-F5344CB8AC3E}">
        <p14:creationId xmlns:p14="http://schemas.microsoft.com/office/powerpoint/2010/main" val="195062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1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4" name="PA_文本框 226"/>
          <p:cNvSpPr txBox="1"/>
          <p:nvPr>
            <p:custDataLst>
              <p:tags r:id="rId3"/>
            </p:custDataLst>
          </p:nvPr>
        </p:nvSpPr>
        <p:spPr>
          <a:xfrm>
            <a:off x="2003464" y="995902"/>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欺騙</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1675189" y="2380897"/>
            <a:ext cx="3991709" cy="3416320"/>
          </a:xfrm>
          <a:prstGeom prst="rect">
            <a:avLst/>
          </a:prstGeom>
        </p:spPr>
        <p:txBody>
          <a:bodyPr wrap="square">
            <a:spAutoFit/>
          </a:bodyPr>
          <a:lstStyle/>
          <a:p>
            <a:pPr>
              <a:lnSpc>
                <a:spcPct val="150000"/>
              </a:lnSpc>
            </a:pPr>
            <a:r>
              <a:rPr lang="zh-TW" altLang="en-US" dirty="0"/>
              <a:t>攻擊者利用了</a:t>
            </a:r>
            <a:r>
              <a:rPr lang="en-US" altLang="zh-TW" dirty="0"/>
              <a:t>APR</a:t>
            </a:r>
            <a:r>
              <a:rPr lang="zh-TW" altLang="en-US" dirty="0"/>
              <a:t>協議的漏洞，通過局域網內部的一臺主機（</a:t>
            </a:r>
            <a:r>
              <a:rPr lang="en-US" altLang="zh-TW" dirty="0"/>
              <a:t>IP</a:t>
            </a:r>
            <a:r>
              <a:rPr lang="zh-TW" altLang="en-US" dirty="0"/>
              <a:t>並不是</a:t>
            </a:r>
            <a:r>
              <a:rPr lang="en-US" altLang="zh-TW" dirty="0"/>
              <a:t>123</a:t>
            </a:r>
            <a:r>
              <a:rPr lang="zh-TW" altLang="en-US" dirty="0"/>
              <a:t>），冒充主機</a:t>
            </a:r>
            <a:r>
              <a:rPr lang="en-US" altLang="zh-TW" dirty="0"/>
              <a:t>B</a:t>
            </a:r>
            <a:r>
              <a:rPr lang="zh-TW" altLang="en-US" dirty="0"/>
              <a:t>，向主機</a:t>
            </a:r>
            <a:r>
              <a:rPr lang="en-US" altLang="zh-TW" dirty="0"/>
              <a:t>A</a:t>
            </a:r>
            <a:r>
              <a:rPr lang="zh-TW" altLang="en-US" dirty="0"/>
              <a:t>發送自己的</a:t>
            </a:r>
            <a:r>
              <a:rPr lang="en-US" altLang="zh-TW" dirty="0"/>
              <a:t>MAC</a:t>
            </a:r>
            <a:r>
              <a:rPr lang="zh-TW" altLang="en-US" dirty="0"/>
              <a:t>地址。主機</a:t>
            </a:r>
            <a:r>
              <a:rPr lang="en-US" altLang="zh-TW" dirty="0"/>
              <a:t>A</a:t>
            </a:r>
            <a:r>
              <a:rPr lang="zh-TW" altLang="en-US" dirty="0"/>
              <a:t>接到消息以後，無法識別消息是真的來自主機</a:t>
            </a:r>
            <a:r>
              <a:rPr lang="en-US" altLang="zh-TW" dirty="0"/>
              <a:t>B</a:t>
            </a:r>
            <a:r>
              <a:rPr lang="zh-TW" altLang="en-US" dirty="0"/>
              <a:t>，還是來自一個冒名頂替者，只能照樣把接受到的新</a:t>
            </a:r>
            <a:r>
              <a:rPr lang="en-US" altLang="zh-TW" dirty="0"/>
              <a:t>MAC</a:t>
            </a:r>
            <a:r>
              <a:rPr lang="zh-TW" altLang="en-US" dirty="0"/>
              <a:t>地址存入</a:t>
            </a:r>
            <a:r>
              <a:rPr lang="en-US" altLang="zh-TW" dirty="0"/>
              <a:t>ARP</a:t>
            </a:r>
            <a:r>
              <a:rPr lang="zh-TW" altLang="en-US" dirty="0"/>
              <a:t>緩存表，取代原先的記錄。</a:t>
            </a:r>
            <a:endParaRPr lang="zh-CN" altLang="en-US" sz="1400" dirty="0">
              <a:solidFill>
                <a:schemeClr val="tx1">
                  <a:lumMod val="75000"/>
                  <a:lumOff val="25000"/>
                </a:schemeClr>
              </a:solidFill>
              <a:latin typeface="Arial"/>
              <a:ea typeface="微软雅黑"/>
              <a:sym typeface="Arial"/>
            </a:endParaRPr>
          </a:p>
        </p:txBody>
      </p:sp>
      <p:sp>
        <p:nvSpPr>
          <p:cNvPr id="18" name="PA_文本框 226"/>
          <p:cNvSpPr txBox="1"/>
          <p:nvPr>
            <p:custDataLst>
              <p:tags r:id="rId5"/>
            </p:custDataLst>
          </p:nvPr>
        </p:nvSpPr>
        <p:spPr>
          <a:xfrm>
            <a:off x="2003464" y="1457567"/>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a:t>
            </a:r>
            <a:r>
              <a:rPr lang="en-US" altLang="zh-TW" sz="2400" dirty="0">
                <a:solidFill>
                  <a:schemeClr val="tx1">
                    <a:lumMod val="75000"/>
                    <a:lumOff val="25000"/>
                  </a:schemeClr>
                </a:solidFill>
                <a:latin typeface="Arial"/>
                <a:ea typeface="微软雅黑"/>
                <a:cs typeface="落落补 汤圆" pitchFamily="2" charset="-128"/>
                <a:sym typeface="Arial"/>
              </a:rPr>
              <a:t>spoofing</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pic>
        <p:nvPicPr>
          <p:cNvPr id="3" name="圖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1827" y="2511450"/>
            <a:ext cx="4200744" cy="3266257"/>
          </a:xfrm>
          <a:prstGeom prst="rect">
            <a:avLst/>
          </a:prstGeom>
        </p:spPr>
      </p:pic>
    </p:spTree>
    <p:extLst>
      <p:ext uri="{BB962C8B-B14F-4D97-AF65-F5344CB8AC3E}">
        <p14:creationId xmlns:p14="http://schemas.microsoft.com/office/powerpoint/2010/main" val="2354615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1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4" name="PA_文本框 226"/>
          <p:cNvSpPr txBox="1"/>
          <p:nvPr>
            <p:custDataLst>
              <p:tags r:id="rId3"/>
            </p:custDataLst>
          </p:nvPr>
        </p:nvSpPr>
        <p:spPr>
          <a:xfrm>
            <a:off x="2003464" y="995902"/>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欺騙</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1634027" y="2380897"/>
            <a:ext cx="3991709" cy="2535951"/>
          </a:xfrm>
          <a:prstGeom prst="rect">
            <a:avLst/>
          </a:prstGeom>
        </p:spPr>
        <p:txBody>
          <a:bodyPr wrap="square">
            <a:spAutoFit/>
          </a:bodyPr>
          <a:lstStyle/>
          <a:p>
            <a:pPr>
              <a:lnSpc>
                <a:spcPct val="150000"/>
              </a:lnSpc>
            </a:pPr>
            <a:r>
              <a:rPr lang="zh-TW" altLang="en-US" dirty="0"/>
              <a:t>下一次，當主機</a:t>
            </a:r>
            <a:r>
              <a:rPr lang="en-US" altLang="zh-TW" dirty="0"/>
              <a:t>A</a:t>
            </a:r>
            <a:r>
              <a:rPr lang="zh-TW" altLang="en-US" dirty="0"/>
              <a:t>想要向主機</a:t>
            </a:r>
            <a:r>
              <a:rPr lang="en-US" altLang="zh-TW" dirty="0"/>
              <a:t>B</a:t>
            </a:r>
            <a:r>
              <a:rPr lang="zh-TW" altLang="en-US" dirty="0"/>
              <a:t>發送請求的時候，會先查詢自己的</a:t>
            </a:r>
            <a:r>
              <a:rPr lang="en-US" altLang="zh-TW" dirty="0"/>
              <a:t>ARP</a:t>
            </a:r>
            <a:r>
              <a:rPr lang="zh-TW" altLang="en-US" dirty="0"/>
              <a:t>緩存表，查出主機</a:t>
            </a:r>
            <a:r>
              <a:rPr lang="en-US" altLang="zh-TW" dirty="0"/>
              <a:t>B</a:t>
            </a:r>
            <a:r>
              <a:rPr lang="zh-TW" altLang="en-US" dirty="0"/>
              <a:t>的</a:t>
            </a:r>
            <a:r>
              <a:rPr lang="en-US" altLang="zh-TW" dirty="0"/>
              <a:t>MAC</a:t>
            </a:r>
            <a:r>
              <a:rPr lang="zh-TW" altLang="en-US" dirty="0"/>
              <a:t>地址是</a:t>
            </a:r>
            <a:r>
              <a:rPr lang="en-US" altLang="zh-TW" dirty="0" err="1"/>
              <a:t>def</a:t>
            </a:r>
            <a:r>
              <a:rPr lang="zh-TW" altLang="en-US" dirty="0"/>
              <a:t>（本來應該是</a:t>
            </a:r>
            <a:r>
              <a:rPr lang="en-US" altLang="zh-TW" dirty="0" err="1"/>
              <a:t>abc</a:t>
            </a:r>
            <a:r>
              <a:rPr lang="zh-TW" altLang="en-US" dirty="0"/>
              <a:t>），結果把請求發給了主機</a:t>
            </a:r>
            <a:r>
              <a:rPr lang="en-US" altLang="zh-TW" dirty="0"/>
              <a:t>D</a:t>
            </a:r>
            <a:r>
              <a:rPr lang="zh-TW" altLang="en-US" dirty="0"/>
              <a:t>。從而讓攻擊者攔截到了請求信息。</a:t>
            </a:r>
            <a:endParaRPr lang="zh-CN" altLang="en-US" sz="1400" dirty="0">
              <a:solidFill>
                <a:schemeClr val="tx1">
                  <a:lumMod val="75000"/>
                  <a:lumOff val="25000"/>
                </a:schemeClr>
              </a:solidFill>
              <a:latin typeface="Arial"/>
              <a:ea typeface="微软雅黑"/>
              <a:sym typeface="Arial"/>
            </a:endParaRPr>
          </a:p>
        </p:txBody>
      </p:sp>
      <p:sp>
        <p:nvSpPr>
          <p:cNvPr id="18" name="PA_文本框 226"/>
          <p:cNvSpPr txBox="1"/>
          <p:nvPr>
            <p:custDataLst>
              <p:tags r:id="rId5"/>
            </p:custDataLst>
          </p:nvPr>
        </p:nvSpPr>
        <p:spPr>
          <a:xfrm>
            <a:off x="2003464" y="1457567"/>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ARP</a:t>
            </a:r>
            <a:r>
              <a:rPr lang="zh-TW" altLang="en-US" sz="2400" dirty="0">
                <a:solidFill>
                  <a:schemeClr val="tx1">
                    <a:lumMod val="75000"/>
                    <a:lumOff val="25000"/>
                  </a:schemeClr>
                </a:solidFill>
                <a:latin typeface="Arial"/>
                <a:ea typeface="微软雅黑"/>
                <a:cs typeface="落落补 汤圆" pitchFamily="2" charset="-128"/>
                <a:sym typeface="Arial"/>
              </a:rPr>
              <a:t> </a:t>
            </a:r>
            <a:r>
              <a:rPr lang="en-US" altLang="zh-TW" sz="2400" dirty="0">
                <a:solidFill>
                  <a:schemeClr val="tx1">
                    <a:lumMod val="75000"/>
                    <a:lumOff val="25000"/>
                  </a:schemeClr>
                </a:solidFill>
                <a:latin typeface="Arial"/>
                <a:ea typeface="微软雅黑"/>
                <a:cs typeface="落落补 汤圆" pitchFamily="2" charset="-128"/>
                <a:sym typeface="Arial"/>
              </a:rPr>
              <a:t>spoofing</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pic>
        <p:nvPicPr>
          <p:cNvPr id="3" name="圖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632" y="2511450"/>
            <a:ext cx="4277134" cy="3266257"/>
          </a:xfrm>
          <a:prstGeom prst="rect">
            <a:avLst/>
          </a:prstGeom>
        </p:spPr>
      </p:pic>
    </p:spTree>
    <p:extLst>
      <p:ext uri="{BB962C8B-B14F-4D97-AF65-F5344CB8AC3E}">
        <p14:creationId xmlns:p14="http://schemas.microsoft.com/office/powerpoint/2010/main" val="3806764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1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324777" y="3898065"/>
            <a:ext cx="3108544" cy="646331"/>
          </a:xfrm>
          <a:prstGeom prst="rect">
            <a:avLst/>
          </a:prstGeom>
          <a:noFill/>
        </p:spPr>
        <p:txBody>
          <a:bodyPr wrap="none" rtlCol="0">
            <a:spAutoFit/>
          </a:bodyPr>
          <a:lstStyle/>
          <a:p>
            <a:pPr algn="r"/>
            <a:r>
              <a:rPr kumimoji="1" lang="en-US" altLang="zh-CN" sz="3600" dirty="0">
                <a:solidFill>
                  <a:schemeClr val="tx2">
                    <a:lumMod val="75000"/>
                  </a:schemeClr>
                </a:solidFill>
                <a:latin typeface="Arial"/>
                <a:ea typeface="微软雅黑"/>
                <a:cs typeface="DFPShaoNvW5-GB" charset="-122"/>
                <a:sym typeface="Arial"/>
              </a:rPr>
              <a:t>DNS Spoofing</a:t>
            </a:r>
            <a:endParaRPr kumimoji="1" lang="zh-CN" altLang="en-US" sz="3600" dirty="0">
              <a:solidFill>
                <a:schemeClr val="tx2">
                  <a:lumMod val="75000"/>
                </a:schemeClr>
              </a:solidFill>
              <a:latin typeface="Arial"/>
              <a:ea typeface="微软雅黑"/>
              <a:cs typeface="DFPShaoNvW5-GB" charset="-122"/>
              <a:sym typeface="Arial"/>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2</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16861278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100" fill="hold">
                                          <p:stCondLst>
                                            <p:cond delay="0"/>
                                          </p:stCondLst>
                                        </p:cTn>
                                        <p:tgtEl>
                                          <p:spTgt spid="2"/>
                                        </p:tgtEl>
                                        <p:attrNameLst>
                                          <p:attrName>r</p:attrName>
                                        </p:attrNameLst>
                                      </p:cBhvr>
                                    </p:animRot>
                                    <p:animRot by="-240000">
                                      <p:cBhvr>
                                        <p:cTn id="26" dur="200" fill="hold">
                                          <p:stCondLst>
                                            <p:cond delay="200"/>
                                          </p:stCondLst>
                                        </p:cTn>
                                        <p:tgtEl>
                                          <p:spTgt spid="2"/>
                                        </p:tgtEl>
                                        <p:attrNameLst>
                                          <p:attrName>r</p:attrName>
                                        </p:attrNameLst>
                                      </p:cBhvr>
                                    </p:animRot>
                                    <p:animRot by="240000">
                                      <p:cBhvr>
                                        <p:cTn id="27" dur="200" fill="hold">
                                          <p:stCondLst>
                                            <p:cond delay="400"/>
                                          </p:stCondLst>
                                        </p:cTn>
                                        <p:tgtEl>
                                          <p:spTgt spid="2"/>
                                        </p:tgtEl>
                                        <p:attrNameLst>
                                          <p:attrName>r</p:attrName>
                                        </p:attrNameLst>
                                      </p:cBhvr>
                                    </p:animRot>
                                    <p:animRot by="-240000">
                                      <p:cBhvr>
                                        <p:cTn id="28" dur="200" fill="hold">
                                          <p:stCondLst>
                                            <p:cond delay="600"/>
                                          </p:stCondLst>
                                        </p:cTn>
                                        <p:tgtEl>
                                          <p:spTgt spid="2"/>
                                        </p:tgtEl>
                                        <p:attrNameLst>
                                          <p:attrName>r</p:attrName>
                                        </p:attrNameLst>
                                      </p:cBhvr>
                                    </p:animRot>
                                    <p:animRot by="120000">
                                      <p:cBhvr>
                                        <p:cTn id="29" dur="200" fill="hold">
                                          <p:stCondLst>
                                            <p:cond delay="800"/>
                                          </p:stCondLst>
                                        </p:cTn>
                                        <p:tgtEl>
                                          <p:spTgt spid="2"/>
                                        </p:tgtEl>
                                        <p:attrNameLst>
                                          <p:attrName>r</p:attrName>
                                        </p:attrNameLst>
                                      </p:cBhvr>
                                    </p:animRo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4" name="PA_文本框 226"/>
          <p:cNvSpPr txBox="1"/>
          <p:nvPr>
            <p:custDataLst>
              <p:tags r:id="rId3"/>
            </p:custDataLst>
          </p:nvPr>
        </p:nvSpPr>
        <p:spPr>
          <a:xfrm>
            <a:off x="2003464" y="995902"/>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DNS</a:t>
            </a:r>
            <a:r>
              <a:rPr lang="zh-TW" altLang="en-US" sz="2400" dirty="0">
                <a:solidFill>
                  <a:schemeClr val="tx1">
                    <a:lumMod val="75000"/>
                    <a:lumOff val="25000"/>
                  </a:schemeClr>
                </a:solidFill>
                <a:latin typeface="Arial"/>
                <a:ea typeface="微软雅黑"/>
                <a:cs typeface="落落补 汤圆" pitchFamily="2" charset="-128"/>
                <a:sym typeface="Arial"/>
              </a:rPr>
              <a:t> 欺騙</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1634027" y="2380897"/>
            <a:ext cx="3991709" cy="2951449"/>
          </a:xfrm>
          <a:prstGeom prst="rect">
            <a:avLst/>
          </a:prstGeom>
        </p:spPr>
        <p:txBody>
          <a:bodyPr wrap="square">
            <a:spAutoFit/>
          </a:bodyPr>
          <a:lstStyle/>
          <a:p>
            <a:pPr>
              <a:lnSpc>
                <a:spcPct val="150000"/>
              </a:lnSpc>
            </a:pPr>
            <a:r>
              <a:rPr lang="zh-TW" altLang="en-US" dirty="0"/>
              <a:t>攻擊者往往可以通過入侵</a:t>
            </a:r>
            <a:r>
              <a:rPr lang="en-US" altLang="zh-TW" dirty="0"/>
              <a:t>DNS</a:t>
            </a:r>
            <a:r>
              <a:rPr lang="zh-TW" altLang="en-US" dirty="0"/>
              <a:t>服務器，或是篡改用戶本地</a:t>
            </a:r>
            <a:r>
              <a:rPr lang="en-US" altLang="zh-TW" dirty="0"/>
              <a:t>hosts</a:t>
            </a:r>
            <a:r>
              <a:rPr lang="zh-TW" altLang="en-US" dirty="0"/>
              <a:t>文件，從而截獲到用戶發出的請求。截獲請求以後，根據不同目的，攻擊者既可以讓用戶“誤入歧途”，引導用戶訪問一個假網站，也可以把用戶請求依舊轉發給目標服務器，僅僅實現監聽的目的。</a:t>
            </a:r>
            <a:endParaRPr lang="zh-CN" altLang="en-US" sz="1400" dirty="0">
              <a:solidFill>
                <a:schemeClr val="tx1">
                  <a:lumMod val="75000"/>
                  <a:lumOff val="25000"/>
                </a:schemeClr>
              </a:solidFill>
              <a:latin typeface="Arial"/>
              <a:ea typeface="微软雅黑"/>
              <a:sym typeface="Arial"/>
            </a:endParaRPr>
          </a:p>
        </p:txBody>
      </p:sp>
      <p:sp>
        <p:nvSpPr>
          <p:cNvPr id="18" name="PA_文本框 226"/>
          <p:cNvSpPr txBox="1"/>
          <p:nvPr>
            <p:custDataLst>
              <p:tags r:id="rId5"/>
            </p:custDataLst>
          </p:nvPr>
        </p:nvSpPr>
        <p:spPr>
          <a:xfrm>
            <a:off x="2003464" y="1457567"/>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DNS</a:t>
            </a:r>
            <a:r>
              <a:rPr lang="zh-TW" altLang="en-US" sz="2400" dirty="0">
                <a:solidFill>
                  <a:schemeClr val="tx1">
                    <a:lumMod val="75000"/>
                    <a:lumOff val="25000"/>
                  </a:schemeClr>
                </a:solidFill>
                <a:latin typeface="Arial"/>
                <a:ea typeface="微软雅黑"/>
                <a:cs typeface="落落补 汤圆" pitchFamily="2" charset="-128"/>
                <a:sym typeface="Arial"/>
              </a:rPr>
              <a:t> </a:t>
            </a:r>
            <a:r>
              <a:rPr lang="en-US" altLang="zh-TW" sz="2400" dirty="0">
                <a:solidFill>
                  <a:schemeClr val="tx1">
                    <a:lumMod val="75000"/>
                    <a:lumOff val="25000"/>
                  </a:schemeClr>
                </a:solidFill>
                <a:latin typeface="Arial"/>
                <a:ea typeface="微软雅黑"/>
                <a:cs typeface="落落补 汤圆" pitchFamily="2" charset="-128"/>
                <a:sym typeface="Arial"/>
              </a:rPr>
              <a:t>spoofing</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pic>
        <p:nvPicPr>
          <p:cNvPr id="3" name="圖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632" y="2554751"/>
            <a:ext cx="4277134" cy="3179654"/>
          </a:xfrm>
          <a:prstGeom prst="rect">
            <a:avLst/>
          </a:prstGeom>
        </p:spPr>
      </p:pic>
    </p:spTree>
    <p:extLst>
      <p:ext uri="{BB962C8B-B14F-4D97-AF65-F5344CB8AC3E}">
        <p14:creationId xmlns:p14="http://schemas.microsoft.com/office/powerpoint/2010/main" val="803230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1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963448" y="3863254"/>
            <a:ext cx="2116798" cy="646331"/>
          </a:xfrm>
          <a:prstGeom prst="rect">
            <a:avLst/>
          </a:prstGeom>
          <a:noFill/>
        </p:spPr>
        <p:txBody>
          <a:bodyPr wrap="none" rtlCol="0">
            <a:spAutoFit/>
          </a:bodyPr>
          <a:lstStyle/>
          <a:p>
            <a:pPr algn="r"/>
            <a:r>
              <a:rPr kumimoji="1" lang="en-US" altLang="zh-CN" sz="3600" dirty="0">
                <a:solidFill>
                  <a:schemeClr val="tx2">
                    <a:lumMod val="75000"/>
                  </a:schemeClr>
                </a:solidFill>
                <a:latin typeface="Arial"/>
                <a:ea typeface="微软雅黑"/>
                <a:cs typeface="DFPShaoNvW5-GB" charset="-122"/>
                <a:sym typeface="Arial"/>
              </a:rPr>
              <a:t>SSL Strip</a:t>
            </a:r>
            <a:endParaRPr kumimoji="1" lang="zh-CN" altLang="en-US" sz="3600" dirty="0">
              <a:solidFill>
                <a:schemeClr val="tx2">
                  <a:lumMod val="75000"/>
                </a:schemeClr>
              </a:solidFill>
              <a:latin typeface="Arial"/>
              <a:ea typeface="微软雅黑"/>
              <a:cs typeface="DFPShaoNvW5-GB" charset="-122"/>
              <a:sym typeface="Arial"/>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3</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2493418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100" fill="hold">
                                          <p:stCondLst>
                                            <p:cond delay="0"/>
                                          </p:stCondLst>
                                        </p:cTn>
                                        <p:tgtEl>
                                          <p:spTgt spid="2"/>
                                        </p:tgtEl>
                                        <p:attrNameLst>
                                          <p:attrName>r</p:attrName>
                                        </p:attrNameLst>
                                      </p:cBhvr>
                                    </p:animRot>
                                    <p:animRot by="-240000">
                                      <p:cBhvr>
                                        <p:cTn id="26" dur="200" fill="hold">
                                          <p:stCondLst>
                                            <p:cond delay="200"/>
                                          </p:stCondLst>
                                        </p:cTn>
                                        <p:tgtEl>
                                          <p:spTgt spid="2"/>
                                        </p:tgtEl>
                                        <p:attrNameLst>
                                          <p:attrName>r</p:attrName>
                                        </p:attrNameLst>
                                      </p:cBhvr>
                                    </p:animRot>
                                    <p:animRot by="240000">
                                      <p:cBhvr>
                                        <p:cTn id="27" dur="200" fill="hold">
                                          <p:stCondLst>
                                            <p:cond delay="400"/>
                                          </p:stCondLst>
                                        </p:cTn>
                                        <p:tgtEl>
                                          <p:spTgt spid="2"/>
                                        </p:tgtEl>
                                        <p:attrNameLst>
                                          <p:attrName>r</p:attrName>
                                        </p:attrNameLst>
                                      </p:cBhvr>
                                    </p:animRot>
                                    <p:animRot by="-240000">
                                      <p:cBhvr>
                                        <p:cTn id="28" dur="200" fill="hold">
                                          <p:stCondLst>
                                            <p:cond delay="600"/>
                                          </p:stCondLst>
                                        </p:cTn>
                                        <p:tgtEl>
                                          <p:spTgt spid="2"/>
                                        </p:tgtEl>
                                        <p:attrNameLst>
                                          <p:attrName>r</p:attrName>
                                        </p:attrNameLst>
                                      </p:cBhvr>
                                    </p:animRot>
                                    <p:animRot by="120000">
                                      <p:cBhvr>
                                        <p:cTn id="29" dur="200" fill="hold">
                                          <p:stCondLst>
                                            <p:cond delay="800"/>
                                          </p:stCondLst>
                                        </p:cTn>
                                        <p:tgtEl>
                                          <p:spTgt spid="2"/>
                                        </p:tgtEl>
                                        <p:attrNameLst>
                                          <p:attrName>r</p:attrName>
                                        </p:attrNameLst>
                                      </p:cBhvr>
                                    </p:animRo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 name="PA_矩形 1"/>
          <p:cNvSpPr/>
          <p:nvPr>
            <p:custDataLst>
              <p:tags r:id="rId3"/>
            </p:custDataLst>
          </p:nvPr>
        </p:nvSpPr>
        <p:spPr>
          <a:xfrm>
            <a:off x="1634027" y="2380897"/>
            <a:ext cx="3991709" cy="1704954"/>
          </a:xfrm>
          <a:prstGeom prst="rect">
            <a:avLst/>
          </a:prstGeom>
        </p:spPr>
        <p:txBody>
          <a:bodyPr wrap="square">
            <a:spAutoFit/>
          </a:bodyPr>
          <a:lstStyle/>
          <a:p>
            <a:pPr>
              <a:lnSpc>
                <a:spcPct val="150000"/>
              </a:lnSpc>
            </a:pPr>
            <a:r>
              <a:rPr lang="es-MX" altLang="zh-TW" dirty="0"/>
              <a:t>SSLstrip </a:t>
            </a:r>
            <a:r>
              <a:rPr lang="zh-TW" altLang="en-US" dirty="0"/>
              <a:t>的手法屬於透過使用者介面及通訊協定間的介面漏洞所進行的中間人攻擊，它並非攻陷了</a:t>
            </a:r>
            <a:r>
              <a:rPr lang="es-MX" altLang="zh-TW" dirty="0"/>
              <a:t>SSL</a:t>
            </a:r>
            <a:r>
              <a:rPr lang="zh-TW" altLang="en-US" dirty="0"/>
              <a:t>安全協定或是認證憑證的漏洞。</a:t>
            </a:r>
            <a:endParaRPr lang="zh-CN" altLang="en-US" sz="1400" dirty="0">
              <a:solidFill>
                <a:schemeClr val="tx1">
                  <a:lumMod val="75000"/>
                  <a:lumOff val="25000"/>
                </a:schemeClr>
              </a:solidFill>
              <a:latin typeface="Arial"/>
              <a:ea typeface="微软雅黑"/>
              <a:sym typeface="Arial"/>
            </a:endParaRPr>
          </a:p>
        </p:txBody>
      </p:sp>
      <p:sp>
        <p:nvSpPr>
          <p:cNvPr id="18" name="PA_文本框 226"/>
          <p:cNvSpPr txBox="1"/>
          <p:nvPr>
            <p:custDataLst>
              <p:tags r:id="rId4"/>
            </p:custDataLst>
          </p:nvPr>
        </p:nvSpPr>
        <p:spPr>
          <a:xfrm>
            <a:off x="2003464" y="1457567"/>
            <a:ext cx="3757860" cy="461665"/>
          </a:xfrm>
          <a:prstGeom prst="rect">
            <a:avLst/>
          </a:prstGeom>
          <a:noFill/>
        </p:spPr>
        <p:txBody>
          <a:bodyPr wrap="square" rtlCol="0">
            <a:spAutoFit/>
          </a:bodyPr>
          <a:lstStyle/>
          <a:p>
            <a:r>
              <a:rPr lang="en-US" altLang="zh-TW" sz="2400" dirty="0">
                <a:solidFill>
                  <a:schemeClr val="tx1">
                    <a:lumMod val="75000"/>
                    <a:lumOff val="25000"/>
                  </a:schemeClr>
                </a:solidFill>
                <a:latin typeface="Arial"/>
                <a:ea typeface="微软雅黑"/>
                <a:cs typeface="落落补 汤圆" pitchFamily="2" charset="-128"/>
                <a:sym typeface="Arial"/>
              </a:rPr>
              <a:t>SSL</a:t>
            </a:r>
            <a:r>
              <a:rPr lang="zh-TW" altLang="en-US" sz="2400" dirty="0">
                <a:solidFill>
                  <a:schemeClr val="tx1">
                    <a:lumMod val="75000"/>
                    <a:lumOff val="25000"/>
                  </a:schemeClr>
                </a:solidFill>
                <a:latin typeface="Arial"/>
                <a:ea typeface="微软雅黑"/>
                <a:cs typeface="落落补 汤圆" pitchFamily="2" charset="-128"/>
                <a:sym typeface="Arial"/>
              </a:rPr>
              <a:t> </a:t>
            </a:r>
            <a:r>
              <a:rPr lang="en-US" altLang="zh-TW" sz="2400" dirty="0">
                <a:solidFill>
                  <a:schemeClr val="tx1">
                    <a:lumMod val="75000"/>
                    <a:lumOff val="25000"/>
                  </a:schemeClr>
                </a:solidFill>
                <a:latin typeface="Arial"/>
                <a:ea typeface="微软雅黑"/>
                <a:cs typeface="落落补 汤圆" pitchFamily="2" charset="-128"/>
                <a:sym typeface="Arial"/>
              </a:rPr>
              <a:t>strip</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13" name="PA_矩形 1">
            <a:extLst>
              <a:ext uri="{FF2B5EF4-FFF2-40B4-BE49-F238E27FC236}">
                <a16:creationId xmlns:a16="http://schemas.microsoft.com/office/drawing/2014/main" id="{1DB668D9-5C94-45D0-B6FF-0BB725C4A79A}"/>
              </a:ext>
            </a:extLst>
          </p:cNvPr>
          <p:cNvSpPr/>
          <p:nvPr>
            <p:custDataLst>
              <p:tags r:id="rId5"/>
            </p:custDataLst>
          </p:nvPr>
        </p:nvSpPr>
        <p:spPr>
          <a:xfrm>
            <a:off x="6709582" y="2313841"/>
            <a:ext cx="3991709" cy="3782446"/>
          </a:xfrm>
          <a:prstGeom prst="rect">
            <a:avLst/>
          </a:prstGeom>
        </p:spPr>
        <p:txBody>
          <a:bodyPr wrap="square">
            <a:spAutoFit/>
          </a:bodyPr>
          <a:lstStyle/>
          <a:p>
            <a:pPr>
              <a:lnSpc>
                <a:spcPct val="150000"/>
              </a:lnSpc>
            </a:pPr>
            <a:r>
              <a:rPr lang="es-MX" altLang="zh-TW" dirty="0"/>
              <a:t>SSLstrip</a:t>
            </a:r>
            <a:r>
              <a:rPr lang="zh-TW" altLang="en-US" dirty="0"/>
              <a:t>之所以能夠執行是因為許多使用</a:t>
            </a:r>
            <a:r>
              <a:rPr lang="es-MX" altLang="zh-TW" dirty="0"/>
              <a:t>SSL</a:t>
            </a:r>
            <a:r>
              <a:rPr lang="zh-TW" altLang="en-US" dirty="0"/>
              <a:t>加密的金融或電子商務網站在</a:t>
            </a:r>
            <a:r>
              <a:rPr lang="zh-TW" altLang="en-US" dirty="0">
                <a:solidFill>
                  <a:srgbClr val="FF0000"/>
                </a:solidFill>
              </a:rPr>
              <a:t>一開始的網頁都是使用未加密的</a:t>
            </a:r>
            <a:r>
              <a:rPr lang="es-MX" altLang="zh-TW" dirty="0">
                <a:solidFill>
                  <a:srgbClr val="FF0000"/>
                </a:solidFill>
              </a:rPr>
              <a:t>http</a:t>
            </a:r>
            <a:r>
              <a:rPr lang="zh-TW" altLang="es-MX" dirty="0"/>
              <a:t>，</a:t>
            </a:r>
            <a:r>
              <a:rPr lang="zh-TW" altLang="en-US" dirty="0"/>
              <a:t>僅於</a:t>
            </a:r>
            <a:r>
              <a:rPr lang="zh-TW" altLang="en-US" dirty="0">
                <a:solidFill>
                  <a:srgbClr val="FF0000"/>
                </a:solidFill>
              </a:rPr>
              <a:t>要輸入機密資訊時再連到</a:t>
            </a:r>
            <a:r>
              <a:rPr lang="es-MX" altLang="zh-TW" dirty="0">
                <a:solidFill>
                  <a:srgbClr val="FF0000"/>
                </a:solidFill>
              </a:rPr>
              <a:t>https</a:t>
            </a:r>
            <a:r>
              <a:rPr lang="zh-TW" altLang="en-US" dirty="0"/>
              <a:t>。</a:t>
            </a:r>
            <a:r>
              <a:rPr lang="es-MX" altLang="zh-TW" dirty="0"/>
              <a:t>SSLstrip</a:t>
            </a:r>
            <a:r>
              <a:rPr lang="zh-TW" altLang="en-US" dirty="0"/>
              <a:t>則是利用這點，在未加密的網頁要</a:t>
            </a:r>
            <a:r>
              <a:rPr lang="zh-TW" altLang="en-US" dirty="0">
                <a:solidFill>
                  <a:srgbClr val="FF0000"/>
                </a:solidFill>
              </a:rPr>
              <a:t>將使用者導向安全網頁的過程中，進行干預並把使用者導向偽造的安全網頁</a:t>
            </a:r>
            <a:r>
              <a:rPr lang="zh-TW" altLang="en-US" dirty="0"/>
              <a:t>，再趁機竊取使用者所輸入的資訊。</a:t>
            </a:r>
            <a:endParaRPr lang="zh-CN" altLang="en-US" sz="14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4053913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5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8" fill="hold" grpId="0" nodeType="withEffect">
                                  <p:stCondLst>
                                    <p:cond delay="120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autoUpdateAnimBg="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21869" y="2006606"/>
            <a:ext cx="2031325" cy="1200329"/>
          </a:xfrm>
          <a:prstGeom prst="rect">
            <a:avLst/>
          </a:prstGeom>
          <a:noFill/>
        </p:spPr>
        <p:txBody>
          <a:bodyPr wrap="none" rtlCol="0">
            <a:spAutoFit/>
          </a:bodyPr>
          <a:lstStyle/>
          <a:p>
            <a:pPr algn="r"/>
            <a:r>
              <a:rPr kumimoji="1" lang="zh-TW" altLang="en-US" sz="7200" dirty="0">
                <a:solidFill>
                  <a:schemeClr val="tx1">
                    <a:lumMod val="75000"/>
                    <a:lumOff val="25000"/>
                  </a:schemeClr>
                </a:solidFill>
                <a:latin typeface="Arial"/>
                <a:ea typeface="微软雅黑"/>
                <a:cs typeface="DFPShaoNvW5-GB" charset="-122"/>
                <a:sym typeface="Arial"/>
              </a:rPr>
              <a:t>目錄</a:t>
            </a:r>
            <a:endParaRPr kumimoji="1" lang="zh-CN" altLang="en-US" sz="7200" dirty="0">
              <a:solidFill>
                <a:schemeClr val="tx1">
                  <a:lumMod val="75000"/>
                  <a:lumOff val="25000"/>
                </a:schemeClr>
              </a:solidFill>
              <a:latin typeface="Arial"/>
              <a:ea typeface="微软雅黑"/>
              <a:cs typeface="DFPShaoNvW5-GB" charset="-122"/>
              <a:sym typeface="Arial"/>
            </a:endParaRPr>
          </a:p>
        </p:txBody>
      </p:sp>
      <p:sp>
        <p:nvSpPr>
          <p:cNvPr id="6" name="文本框 5"/>
          <p:cNvSpPr txBox="1"/>
          <p:nvPr/>
        </p:nvSpPr>
        <p:spPr>
          <a:xfrm>
            <a:off x="7306515" y="1229504"/>
            <a:ext cx="4164345" cy="523220"/>
          </a:xfrm>
          <a:prstGeom prst="rect">
            <a:avLst/>
          </a:prstGeom>
          <a:noFill/>
        </p:spPr>
        <p:txBody>
          <a:bodyPr wrap="none" rtlCol="0">
            <a:spAutoFit/>
          </a:bodyPr>
          <a:lstStyle/>
          <a:p>
            <a:r>
              <a:rPr kumimoji="1" lang="en-US" altLang="zh-CN" sz="2800" dirty="0">
                <a:solidFill>
                  <a:schemeClr val="tx2">
                    <a:lumMod val="75000"/>
                  </a:schemeClr>
                </a:solidFill>
                <a:cs typeface="DFPShaoNvW5-GB" charset="-122"/>
                <a:sym typeface="Arial"/>
              </a:rPr>
              <a:t>Man-in-the-Middle Attack</a:t>
            </a:r>
            <a:endParaRPr kumimoji="1" lang="zh-CN" altLang="en-US" sz="2800" dirty="0">
              <a:solidFill>
                <a:schemeClr val="tx2">
                  <a:lumMod val="75000"/>
                </a:schemeClr>
              </a:solidFill>
              <a:latin typeface="Arial"/>
              <a:ea typeface="微软雅黑"/>
              <a:cs typeface="DFPShaoNvW5-GB" charset="-122"/>
              <a:sym typeface="Arial"/>
            </a:endParaRPr>
          </a:p>
        </p:txBody>
      </p:sp>
      <p:sp>
        <p:nvSpPr>
          <p:cNvPr id="7" name="文本框 6"/>
          <p:cNvSpPr txBox="1"/>
          <p:nvPr/>
        </p:nvSpPr>
        <p:spPr>
          <a:xfrm>
            <a:off x="2284649" y="1355250"/>
            <a:ext cx="2651687" cy="830997"/>
          </a:xfrm>
          <a:prstGeom prst="rect">
            <a:avLst/>
          </a:prstGeom>
          <a:noFill/>
        </p:spPr>
        <p:txBody>
          <a:bodyPr wrap="none" rtlCol="0">
            <a:spAutoFit/>
          </a:bodyPr>
          <a:lstStyle/>
          <a:p>
            <a:pPr algn="r"/>
            <a:r>
              <a:rPr kumimoji="1" lang="en-US" altLang="zh-CN" sz="4800" dirty="0">
                <a:solidFill>
                  <a:schemeClr val="tx1">
                    <a:lumMod val="75000"/>
                    <a:lumOff val="25000"/>
                  </a:schemeClr>
                </a:solidFill>
                <a:latin typeface="Arial"/>
                <a:ea typeface="微软雅黑"/>
                <a:cs typeface="DFPShaoNvW5-GB" charset="-122"/>
                <a:sym typeface="Arial"/>
              </a:rPr>
              <a:t>Contents</a:t>
            </a:r>
            <a:endParaRPr kumimoji="1" lang="zh-CN" altLang="en-US" sz="4800" dirty="0">
              <a:solidFill>
                <a:schemeClr val="tx1">
                  <a:lumMod val="75000"/>
                  <a:lumOff val="25000"/>
                </a:schemeClr>
              </a:solidFill>
              <a:latin typeface="Arial"/>
              <a:ea typeface="微软雅黑"/>
              <a:cs typeface="DFPShaoNvW5-GB" charset="-122"/>
              <a:sym typeface="Arial"/>
            </a:endParaRPr>
          </a:p>
        </p:txBody>
      </p:sp>
      <p:grpSp>
        <p:nvGrpSpPr>
          <p:cNvPr id="68" name="组 67"/>
          <p:cNvGrpSpPr/>
          <p:nvPr/>
        </p:nvGrpSpPr>
        <p:grpSpPr>
          <a:xfrm>
            <a:off x="6425043" y="1143812"/>
            <a:ext cx="714896" cy="842464"/>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28" name="文本框 27"/>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1</a:t>
              </a:r>
              <a:endParaRPr kumimoji="1" lang="zh-CN" altLang="en-US" sz="2400" dirty="0">
                <a:latin typeface="Arial"/>
                <a:ea typeface="微软雅黑"/>
                <a:cs typeface="DFPShaoNvW5-GB" charset="-122"/>
                <a:sym typeface="Arial"/>
              </a:endParaRPr>
            </a:p>
          </p:txBody>
        </p:sp>
      </p:grpSp>
      <p:sp>
        <p:nvSpPr>
          <p:cNvPr id="72" name="文本框 71"/>
          <p:cNvSpPr txBox="1"/>
          <p:nvPr/>
        </p:nvSpPr>
        <p:spPr>
          <a:xfrm>
            <a:off x="7850830" y="2332069"/>
            <a:ext cx="2204450" cy="523220"/>
          </a:xfrm>
          <a:prstGeom prst="rect">
            <a:avLst/>
          </a:prstGeom>
          <a:noFill/>
        </p:spPr>
        <p:txBody>
          <a:bodyPr wrap="none" rtlCol="0">
            <a:spAutoFit/>
          </a:bodyPr>
          <a:lstStyle/>
          <a:p>
            <a:r>
              <a:rPr kumimoji="1" lang="en-US" altLang="zh-TW" sz="2800" dirty="0">
                <a:solidFill>
                  <a:schemeClr val="tx2">
                    <a:lumMod val="75000"/>
                  </a:schemeClr>
                </a:solidFill>
                <a:latin typeface="Arial"/>
                <a:ea typeface="微软雅黑"/>
                <a:cs typeface="DFPShaoNvW5-GB" charset="-122"/>
                <a:sym typeface="Arial"/>
              </a:rPr>
              <a:t>Arp spoofing</a:t>
            </a:r>
            <a:endParaRPr kumimoji="1" lang="zh-CN" altLang="en-US" sz="2800" dirty="0">
              <a:solidFill>
                <a:schemeClr val="tx2">
                  <a:lumMod val="75000"/>
                </a:schemeClr>
              </a:solidFill>
              <a:latin typeface="Arial"/>
              <a:ea typeface="微软雅黑"/>
              <a:cs typeface="DFPShaoNvW5-GB" charset="-122"/>
              <a:sym typeface="Arial"/>
            </a:endParaRPr>
          </a:p>
        </p:txBody>
      </p:sp>
      <p:grpSp>
        <p:nvGrpSpPr>
          <p:cNvPr id="73" name="组 72"/>
          <p:cNvGrpSpPr/>
          <p:nvPr/>
        </p:nvGrpSpPr>
        <p:grpSpPr>
          <a:xfrm>
            <a:off x="6969358" y="2243658"/>
            <a:ext cx="714896" cy="842464"/>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75" name="文本框 74"/>
            <p:cNvSpPr txBox="1"/>
            <p:nvPr/>
          </p:nvSpPr>
          <p:spPr>
            <a:xfrm>
              <a:off x="6722231" y="1808762"/>
              <a:ext cx="365806" cy="461665"/>
            </a:xfrm>
            <a:prstGeom prst="rect">
              <a:avLst/>
            </a:prstGeom>
            <a:noFill/>
          </p:spPr>
          <p:txBody>
            <a:bodyPr wrap="none" rtlCol="0">
              <a:spAutoFit/>
            </a:bodyPr>
            <a:lstStyle/>
            <a:p>
              <a:r>
                <a:rPr kumimoji="1" lang="en-US" altLang="zh-CN" sz="2400">
                  <a:latin typeface="Arial"/>
                  <a:ea typeface="微软雅黑"/>
                  <a:cs typeface="DFPShaoNvW5-GB" charset="-122"/>
                  <a:sym typeface="Arial"/>
                </a:rPr>
                <a:t>2</a:t>
              </a:r>
              <a:endParaRPr kumimoji="1" lang="zh-CN" altLang="en-US" sz="2400">
                <a:latin typeface="Arial"/>
                <a:ea typeface="微软雅黑"/>
                <a:cs typeface="DFPShaoNvW5-GB" charset="-122"/>
                <a:sym typeface="Arial"/>
              </a:endParaRPr>
            </a:p>
          </p:txBody>
        </p:sp>
      </p:grpSp>
      <p:sp>
        <p:nvSpPr>
          <p:cNvPr id="76" name="文本框 75"/>
          <p:cNvSpPr txBox="1"/>
          <p:nvPr/>
        </p:nvSpPr>
        <p:spPr>
          <a:xfrm>
            <a:off x="7356492" y="3681460"/>
            <a:ext cx="4114367" cy="523220"/>
          </a:xfrm>
          <a:prstGeom prst="rect">
            <a:avLst/>
          </a:prstGeom>
          <a:noFill/>
        </p:spPr>
        <p:txBody>
          <a:bodyPr wrap="square" rtlCol="0">
            <a:spAutoFit/>
          </a:bodyPr>
          <a:lstStyle/>
          <a:p>
            <a:r>
              <a:rPr kumimoji="1" lang="en-US" altLang="zh-CN" sz="2800" dirty="0">
                <a:solidFill>
                  <a:schemeClr val="tx2">
                    <a:lumMod val="75000"/>
                  </a:schemeClr>
                </a:solidFill>
                <a:cs typeface="DFPShaoNvW5-GB" charset="-122"/>
                <a:sym typeface="Arial"/>
              </a:rPr>
              <a:t>DNS spoofing</a:t>
            </a:r>
            <a:endParaRPr kumimoji="1" lang="zh-CN" altLang="en-US" sz="2800" dirty="0">
              <a:solidFill>
                <a:schemeClr val="tx2">
                  <a:lumMod val="75000"/>
                </a:schemeClr>
              </a:solidFill>
              <a:latin typeface="Arial"/>
              <a:ea typeface="微软雅黑"/>
              <a:cs typeface="DFPShaoNvW5-GB" charset="-122"/>
              <a:sym typeface="Arial"/>
            </a:endParaRPr>
          </a:p>
        </p:txBody>
      </p:sp>
      <p:grpSp>
        <p:nvGrpSpPr>
          <p:cNvPr id="77" name="组 76"/>
          <p:cNvGrpSpPr/>
          <p:nvPr/>
        </p:nvGrpSpPr>
        <p:grpSpPr>
          <a:xfrm>
            <a:off x="6475020" y="3521839"/>
            <a:ext cx="714896" cy="842464"/>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79" name="文本框 78"/>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3</a:t>
              </a:r>
              <a:endParaRPr kumimoji="1" lang="zh-CN" altLang="en-US" sz="2400" dirty="0">
                <a:latin typeface="Arial"/>
                <a:ea typeface="微软雅黑"/>
                <a:cs typeface="DFPShaoNvW5-GB" charset="-122"/>
                <a:sym typeface="Arial"/>
              </a:endParaRPr>
            </a:p>
          </p:txBody>
        </p:sp>
      </p:grpSp>
      <p:sp>
        <p:nvSpPr>
          <p:cNvPr id="80" name="文本框 79"/>
          <p:cNvSpPr txBox="1"/>
          <p:nvPr/>
        </p:nvSpPr>
        <p:spPr>
          <a:xfrm>
            <a:off x="8044396" y="4810574"/>
            <a:ext cx="3426463" cy="523220"/>
          </a:xfrm>
          <a:prstGeom prst="rect">
            <a:avLst/>
          </a:prstGeom>
          <a:noFill/>
        </p:spPr>
        <p:txBody>
          <a:bodyPr wrap="square" rtlCol="0">
            <a:spAutoFit/>
          </a:bodyPr>
          <a:lstStyle/>
          <a:p>
            <a:r>
              <a:rPr kumimoji="1" lang="en-US" altLang="zh-CN" sz="2800" dirty="0">
                <a:solidFill>
                  <a:schemeClr val="tx2">
                    <a:lumMod val="75000"/>
                  </a:schemeClr>
                </a:solidFill>
                <a:cs typeface="DFPShaoNvW5-GB" charset="-122"/>
                <a:sym typeface="Arial"/>
              </a:rPr>
              <a:t>SSL spoofing</a:t>
            </a:r>
            <a:endParaRPr kumimoji="1" lang="zh-CN" altLang="en-US" sz="2800" dirty="0">
              <a:solidFill>
                <a:schemeClr val="tx2">
                  <a:lumMod val="75000"/>
                </a:schemeClr>
              </a:solidFill>
              <a:latin typeface="Arial"/>
              <a:ea typeface="微软雅黑"/>
              <a:cs typeface="DFPShaoNvW5-GB" charset="-122"/>
              <a:sym typeface="Arial"/>
            </a:endParaRPr>
          </a:p>
        </p:txBody>
      </p:sp>
      <p:grpSp>
        <p:nvGrpSpPr>
          <p:cNvPr id="81" name="组 80"/>
          <p:cNvGrpSpPr/>
          <p:nvPr/>
        </p:nvGrpSpPr>
        <p:grpSpPr>
          <a:xfrm>
            <a:off x="7162925" y="4724882"/>
            <a:ext cx="714896" cy="842464"/>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83" name="文本框 82"/>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4</a:t>
              </a:r>
              <a:endParaRPr kumimoji="1" lang="zh-CN" altLang="en-US" sz="2400" dirty="0">
                <a:latin typeface="Arial"/>
                <a:ea typeface="微软雅黑"/>
                <a:cs typeface="DFPShaoNvW5-GB" charset="-122"/>
                <a:sym typeface="Arial"/>
              </a:endParaRPr>
            </a:p>
          </p:txBody>
        </p:sp>
      </p:grpSp>
      <p:pic>
        <p:nvPicPr>
          <p:cNvPr id="113" name="PA_图片 259"/>
          <p:cNvPicPr>
            <a:picLocks noChangeAspect="1"/>
          </p:cNvPicPr>
          <p:nvPr>
            <p:custDataLst>
              <p:tags r:id="rId1"/>
            </p:custDataLst>
          </p:nvPr>
        </p:nvPicPr>
        <p:blipFill>
          <a:blip r:embed="rId4" cstate="print">
            <a:biLevel thresh="75000"/>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flipH="1">
            <a:off x="-11152" y="2889730"/>
            <a:ext cx="6278727" cy="3957393"/>
          </a:xfrm>
          <a:prstGeom prst="rect">
            <a:avLst/>
          </a:prstGeom>
        </p:spPr>
      </p:pic>
      <p:sp>
        <p:nvSpPr>
          <p:cNvPr id="26" name="文本框 79"/>
          <p:cNvSpPr txBox="1"/>
          <p:nvPr/>
        </p:nvSpPr>
        <p:spPr>
          <a:xfrm>
            <a:off x="7306514" y="5843440"/>
            <a:ext cx="3426463" cy="523220"/>
          </a:xfrm>
          <a:prstGeom prst="rect">
            <a:avLst/>
          </a:prstGeom>
          <a:noFill/>
        </p:spPr>
        <p:txBody>
          <a:bodyPr wrap="square" rtlCol="0">
            <a:spAutoFit/>
          </a:bodyPr>
          <a:lstStyle/>
          <a:p>
            <a:r>
              <a:rPr kumimoji="1" lang="en-US" altLang="zh-CN" sz="2800" dirty="0">
                <a:solidFill>
                  <a:schemeClr val="tx2">
                    <a:lumMod val="75000"/>
                  </a:schemeClr>
                </a:solidFill>
                <a:cs typeface="DFPShaoNvW5-GB" charset="-122"/>
                <a:sym typeface="Arial"/>
              </a:rPr>
              <a:t>How To Defense</a:t>
            </a:r>
            <a:endParaRPr kumimoji="1" lang="zh-CN" altLang="en-US" sz="2800" dirty="0">
              <a:solidFill>
                <a:schemeClr val="tx2">
                  <a:lumMod val="75000"/>
                </a:schemeClr>
              </a:solidFill>
              <a:latin typeface="Arial"/>
              <a:ea typeface="微软雅黑"/>
              <a:cs typeface="DFPShaoNvW5-GB" charset="-122"/>
              <a:sym typeface="Arial"/>
            </a:endParaRPr>
          </a:p>
        </p:txBody>
      </p:sp>
      <p:grpSp>
        <p:nvGrpSpPr>
          <p:cNvPr id="29" name="组 80"/>
          <p:cNvGrpSpPr/>
          <p:nvPr/>
        </p:nvGrpSpPr>
        <p:grpSpPr>
          <a:xfrm>
            <a:off x="6425043" y="5757748"/>
            <a:ext cx="714896" cy="842464"/>
            <a:chOff x="6528664" y="1618363"/>
            <a:chExt cx="714896" cy="842464"/>
          </a:xfrm>
        </p:grpSpPr>
        <p:sp>
          <p:nvSpPr>
            <p:cNvPr id="30"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1" name="文本框 82"/>
            <p:cNvSpPr txBox="1"/>
            <p:nvPr/>
          </p:nvSpPr>
          <p:spPr>
            <a:xfrm>
              <a:off x="6722231" y="1808762"/>
              <a:ext cx="356188"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5</a:t>
              </a:r>
              <a:endParaRPr kumimoji="1" lang="zh-CN" altLang="en-US" sz="2400" dirty="0">
                <a:latin typeface="Arial"/>
                <a:ea typeface="微软雅黑"/>
                <a:cs typeface="DFPShaoNvW5-GB" charset="-122"/>
                <a:sym typeface="Arial"/>
              </a:endParaRPr>
            </a:p>
          </p:txBody>
        </p:sp>
      </p:grpSp>
    </p:spTree>
    <p:extLst>
      <p:ext uri="{BB962C8B-B14F-4D97-AF65-F5344CB8AC3E}">
        <p14:creationId xmlns:p14="http://schemas.microsoft.com/office/powerpoint/2010/main" val="3220381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32" presetClass="emph" presetSubtype="0" fill="hold" nodeType="withEffect">
                                  <p:stCondLst>
                                    <p:cond delay="0"/>
                                  </p:stCondLst>
                                  <p:childTnLst>
                                    <p:animRot by="120000">
                                      <p:cBhvr>
                                        <p:cTn id="21" dur="100" fill="hold">
                                          <p:stCondLst>
                                            <p:cond delay="0"/>
                                          </p:stCondLst>
                                        </p:cTn>
                                        <p:tgtEl>
                                          <p:spTgt spid="68"/>
                                        </p:tgtEl>
                                        <p:attrNameLst>
                                          <p:attrName>r</p:attrName>
                                        </p:attrNameLst>
                                      </p:cBhvr>
                                    </p:animRot>
                                    <p:animRot by="-240000">
                                      <p:cBhvr>
                                        <p:cTn id="22" dur="200" fill="hold">
                                          <p:stCondLst>
                                            <p:cond delay="200"/>
                                          </p:stCondLst>
                                        </p:cTn>
                                        <p:tgtEl>
                                          <p:spTgt spid="68"/>
                                        </p:tgtEl>
                                        <p:attrNameLst>
                                          <p:attrName>r</p:attrName>
                                        </p:attrNameLst>
                                      </p:cBhvr>
                                    </p:animRot>
                                    <p:animRot by="240000">
                                      <p:cBhvr>
                                        <p:cTn id="23" dur="200" fill="hold">
                                          <p:stCondLst>
                                            <p:cond delay="400"/>
                                          </p:stCondLst>
                                        </p:cTn>
                                        <p:tgtEl>
                                          <p:spTgt spid="68"/>
                                        </p:tgtEl>
                                        <p:attrNameLst>
                                          <p:attrName>r</p:attrName>
                                        </p:attrNameLst>
                                      </p:cBhvr>
                                    </p:animRot>
                                    <p:animRot by="-240000">
                                      <p:cBhvr>
                                        <p:cTn id="24" dur="200" fill="hold">
                                          <p:stCondLst>
                                            <p:cond delay="600"/>
                                          </p:stCondLst>
                                        </p:cTn>
                                        <p:tgtEl>
                                          <p:spTgt spid="68"/>
                                        </p:tgtEl>
                                        <p:attrNameLst>
                                          <p:attrName>r</p:attrName>
                                        </p:attrNameLst>
                                      </p:cBhvr>
                                    </p:animRot>
                                    <p:animRot by="120000">
                                      <p:cBhvr>
                                        <p:cTn id="25" dur="200" fill="hold">
                                          <p:stCondLst>
                                            <p:cond delay="800"/>
                                          </p:stCondLst>
                                        </p:cTn>
                                        <p:tgtEl>
                                          <p:spTgt spid="68"/>
                                        </p:tgtEl>
                                        <p:attrNameLst>
                                          <p:attrName>r</p:attrName>
                                        </p:attrNameLst>
                                      </p:cBhvr>
                                    </p:animRo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par>
                                <p:cTn id="32" presetID="32" presetClass="emph" presetSubtype="0" fill="hold" nodeType="withEffect">
                                  <p:stCondLst>
                                    <p:cond delay="0"/>
                                  </p:stCondLst>
                                  <p:childTnLst>
                                    <p:animRot by="120000">
                                      <p:cBhvr>
                                        <p:cTn id="33" dur="100" fill="hold">
                                          <p:stCondLst>
                                            <p:cond delay="0"/>
                                          </p:stCondLst>
                                        </p:cTn>
                                        <p:tgtEl>
                                          <p:spTgt spid="73"/>
                                        </p:tgtEl>
                                        <p:attrNameLst>
                                          <p:attrName>r</p:attrName>
                                        </p:attrNameLst>
                                      </p:cBhvr>
                                    </p:animRot>
                                    <p:animRot by="-240000">
                                      <p:cBhvr>
                                        <p:cTn id="34" dur="200" fill="hold">
                                          <p:stCondLst>
                                            <p:cond delay="200"/>
                                          </p:stCondLst>
                                        </p:cTn>
                                        <p:tgtEl>
                                          <p:spTgt spid="73"/>
                                        </p:tgtEl>
                                        <p:attrNameLst>
                                          <p:attrName>r</p:attrName>
                                        </p:attrNameLst>
                                      </p:cBhvr>
                                    </p:animRot>
                                    <p:animRot by="240000">
                                      <p:cBhvr>
                                        <p:cTn id="35" dur="200" fill="hold">
                                          <p:stCondLst>
                                            <p:cond delay="400"/>
                                          </p:stCondLst>
                                        </p:cTn>
                                        <p:tgtEl>
                                          <p:spTgt spid="73"/>
                                        </p:tgtEl>
                                        <p:attrNameLst>
                                          <p:attrName>r</p:attrName>
                                        </p:attrNameLst>
                                      </p:cBhvr>
                                    </p:animRot>
                                    <p:animRot by="-240000">
                                      <p:cBhvr>
                                        <p:cTn id="36" dur="200" fill="hold">
                                          <p:stCondLst>
                                            <p:cond delay="600"/>
                                          </p:stCondLst>
                                        </p:cTn>
                                        <p:tgtEl>
                                          <p:spTgt spid="73"/>
                                        </p:tgtEl>
                                        <p:attrNameLst>
                                          <p:attrName>r</p:attrName>
                                        </p:attrNameLst>
                                      </p:cBhvr>
                                    </p:animRot>
                                    <p:animRot by="120000">
                                      <p:cBhvr>
                                        <p:cTn id="37" dur="200" fill="hold">
                                          <p:stCondLst>
                                            <p:cond delay="800"/>
                                          </p:stCondLst>
                                        </p:cTn>
                                        <p:tgtEl>
                                          <p:spTgt spid="73"/>
                                        </p:tgtEl>
                                        <p:attrNameLst>
                                          <p:attrName>r</p:attrName>
                                        </p:attrNameLst>
                                      </p:cBhvr>
                                    </p:animRot>
                                  </p:childTnLst>
                                </p:cTn>
                              </p:par>
                              <p:par>
                                <p:cTn id="38" presetID="22" presetClass="entr" presetSubtype="8"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par>
                                <p:cTn id="41" presetID="10" presetClass="entr" presetSubtype="0"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par>
                                <p:cTn id="44" presetID="32" presetClass="emph" presetSubtype="0" fill="hold" nodeType="withEffect">
                                  <p:stCondLst>
                                    <p:cond delay="0"/>
                                  </p:stCondLst>
                                  <p:childTnLst>
                                    <p:animRot by="120000">
                                      <p:cBhvr>
                                        <p:cTn id="45" dur="100" fill="hold">
                                          <p:stCondLst>
                                            <p:cond delay="0"/>
                                          </p:stCondLst>
                                        </p:cTn>
                                        <p:tgtEl>
                                          <p:spTgt spid="77"/>
                                        </p:tgtEl>
                                        <p:attrNameLst>
                                          <p:attrName>r</p:attrName>
                                        </p:attrNameLst>
                                      </p:cBhvr>
                                    </p:animRot>
                                    <p:animRot by="-240000">
                                      <p:cBhvr>
                                        <p:cTn id="46" dur="200" fill="hold">
                                          <p:stCondLst>
                                            <p:cond delay="200"/>
                                          </p:stCondLst>
                                        </p:cTn>
                                        <p:tgtEl>
                                          <p:spTgt spid="77"/>
                                        </p:tgtEl>
                                        <p:attrNameLst>
                                          <p:attrName>r</p:attrName>
                                        </p:attrNameLst>
                                      </p:cBhvr>
                                    </p:animRot>
                                    <p:animRot by="240000">
                                      <p:cBhvr>
                                        <p:cTn id="47" dur="200" fill="hold">
                                          <p:stCondLst>
                                            <p:cond delay="400"/>
                                          </p:stCondLst>
                                        </p:cTn>
                                        <p:tgtEl>
                                          <p:spTgt spid="77"/>
                                        </p:tgtEl>
                                        <p:attrNameLst>
                                          <p:attrName>r</p:attrName>
                                        </p:attrNameLst>
                                      </p:cBhvr>
                                    </p:animRot>
                                    <p:animRot by="-240000">
                                      <p:cBhvr>
                                        <p:cTn id="48" dur="200" fill="hold">
                                          <p:stCondLst>
                                            <p:cond delay="600"/>
                                          </p:stCondLst>
                                        </p:cTn>
                                        <p:tgtEl>
                                          <p:spTgt spid="77"/>
                                        </p:tgtEl>
                                        <p:attrNameLst>
                                          <p:attrName>r</p:attrName>
                                        </p:attrNameLst>
                                      </p:cBhvr>
                                    </p:animRot>
                                    <p:animRot by="120000">
                                      <p:cBhvr>
                                        <p:cTn id="49" dur="200" fill="hold">
                                          <p:stCondLst>
                                            <p:cond delay="800"/>
                                          </p:stCondLst>
                                        </p:cTn>
                                        <p:tgtEl>
                                          <p:spTgt spid="77"/>
                                        </p:tgtEl>
                                        <p:attrNameLst>
                                          <p:attrName>r</p:attrName>
                                        </p:attrNameLst>
                                      </p:cBhvr>
                                    </p:animRot>
                                  </p:childTnLst>
                                </p:cTn>
                              </p:par>
                              <p:par>
                                <p:cTn id="50" presetID="22" presetClass="entr" presetSubtype="8"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par>
                                <p:cTn id="53" presetID="10"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par>
                                <p:cTn id="56" presetID="32" presetClass="emph" presetSubtype="0" fill="hold" nodeType="withEffect">
                                  <p:stCondLst>
                                    <p:cond delay="0"/>
                                  </p:stCondLst>
                                  <p:childTnLst>
                                    <p:animRot by="120000">
                                      <p:cBhvr>
                                        <p:cTn id="57" dur="100" fill="hold">
                                          <p:stCondLst>
                                            <p:cond delay="0"/>
                                          </p:stCondLst>
                                        </p:cTn>
                                        <p:tgtEl>
                                          <p:spTgt spid="81"/>
                                        </p:tgtEl>
                                        <p:attrNameLst>
                                          <p:attrName>r</p:attrName>
                                        </p:attrNameLst>
                                      </p:cBhvr>
                                    </p:animRot>
                                    <p:animRot by="-240000">
                                      <p:cBhvr>
                                        <p:cTn id="58" dur="200" fill="hold">
                                          <p:stCondLst>
                                            <p:cond delay="200"/>
                                          </p:stCondLst>
                                        </p:cTn>
                                        <p:tgtEl>
                                          <p:spTgt spid="81"/>
                                        </p:tgtEl>
                                        <p:attrNameLst>
                                          <p:attrName>r</p:attrName>
                                        </p:attrNameLst>
                                      </p:cBhvr>
                                    </p:animRot>
                                    <p:animRot by="240000">
                                      <p:cBhvr>
                                        <p:cTn id="59" dur="200" fill="hold">
                                          <p:stCondLst>
                                            <p:cond delay="400"/>
                                          </p:stCondLst>
                                        </p:cTn>
                                        <p:tgtEl>
                                          <p:spTgt spid="81"/>
                                        </p:tgtEl>
                                        <p:attrNameLst>
                                          <p:attrName>r</p:attrName>
                                        </p:attrNameLst>
                                      </p:cBhvr>
                                    </p:animRot>
                                    <p:animRot by="-240000">
                                      <p:cBhvr>
                                        <p:cTn id="60" dur="200" fill="hold">
                                          <p:stCondLst>
                                            <p:cond delay="600"/>
                                          </p:stCondLst>
                                        </p:cTn>
                                        <p:tgtEl>
                                          <p:spTgt spid="81"/>
                                        </p:tgtEl>
                                        <p:attrNameLst>
                                          <p:attrName>r</p:attrName>
                                        </p:attrNameLst>
                                      </p:cBhvr>
                                    </p:animRot>
                                    <p:animRot by="120000">
                                      <p:cBhvr>
                                        <p:cTn id="61" dur="200" fill="hold">
                                          <p:stCondLst>
                                            <p:cond delay="800"/>
                                          </p:stCondLst>
                                        </p:cTn>
                                        <p:tgtEl>
                                          <p:spTgt spid="81"/>
                                        </p:tgtEl>
                                        <p:attrNameLst>
                                          <p:attrName>r</p:attrName>
                                        </p:attrNameLst>
                                      </p:cBhvr>
                                    </p:animRot>
                                  </p:childTnLst>
                                </p:cTn>
                              </p:par>
                              <p:par>
                                <p:cTn id="62" presetID="22" presetClass="entr" presetSubtype="8"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32" presetClass="emph" presetSubtype="0" fill="hold" nodeType="withEffect">
                                  <p:stCondLst>
                                    <p:cond delay="0"/>
                                  </p:stCondLst>
                                  <p:childTnLst>
                                    <p:animRot by="120000">
                                      <p:cBhvr>
                                        <p:cTn id="69" dur="100" fill="hold">
                                          <p:stCondLst>
                                            <p:cond delay="0"/>
                                          </p:stCondLst>
                                        </p:cTn>
                                        <p:tgtEl>
                                          <p:spTgt spid="29"/>
                                        </p:tgtEl>
                                        <p:attrNameLst>
                                          <p:attrName>r</p:attrName>
                                        </p:attrNameLst>
                                      </p:cBhvr>
                                    </p:animRot>
                                    <p:animRot by="-240000">
                                      <p:cBhvr>
                                        <p:cTn id="70" dur="200" fill="hold">
                                          <p:stCondLst>
                                            <p:cond delay="200"/>
                                          </p:stCondLst>
                                        </p:cTn>
                                        <p:tgtEl>
                                          <p:spTgt spid="29"/>
                                        </p:tgtEl>
                                        <p:attrNameLst>
                                          <p:attrName>r</p:attrName>
                                        </p:attrNameLst>
                                      </p:cBhvr>
                                    </p:animRot>
                                    <p:animRot by="240000">
                                      <p:cBhvr>
                                        <p:cTn id="71" dur="200" fill="hold">
                                          <p:stCondLst>
                                            <p:cond delay="400"/>
                                          </p:stCondLst>
                                        </p:cTn>
                                        <p:tgtEl>
                                          <p:spTgt spid="29"/>
                                        </p:tgtEl>
                                        <p:attrNameLst>
                                          <p:attrName>r</p:attrName>
                                        </p:attrNameLst>
                                      </p:cBhvr>
                                    </p:animRot>
                                    <p:animRot by="-240000">
                                      <p:cBhvr>
                                        <p:cTn id="72" dur="200" fill="hold">
                                          <p:stCondLst>
                                            <p:cond delay="600"/>
                                          </p:stCondLst>
                                        </p:cTn>
                                        <p:tgtEl>
                                          <p:spTgt spid="29"/>
                                        </p:tgtEl>
                                        <p:attrNameLst>
                                          <p:attrName>r</p:attrName>
                                        </p:attrNameLst>
                                      </p:cBhvr>
                                    </p:animRot>
                                    <p:animRot by="120000">
                                      <p:cBhvr>
                                        <p:cTn id="73" dur="200" fill="hold">
                                          <p:stCondLst>
                                            <p:cond delay="800"/>
                                          </p:stCondLst>
                                        </p:cTn>
                                        <p:tgtEl>
                                          <p:spTgt spid="29"/>
                                        </p:tgtEl>
                                        <p:attrNameLst>
                                          <p:attrName>r</p:attrName>
                                        </p:attrNameLst>
                                      </p:cBhvr>
                                    </p:animRot>
                                  </p:childTnLst>
                                </p:cTn>
                              </p:par>
                              <p:par>
                                <p:cTn id="74" presetID="22" presetClass="entr" presetSubtype="8"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left)">
                                      <p:cBhvr>
                                        <p:cTn id="7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2" grpId="0"/>
      <p:bldP spid="76" grpId="0"/>
      <p:bldP spid="80"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5"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pic>
        <p:nvPicPr>
          <p:cNvPr id="9" name="圖片 8">
            <a:extLst>
              <a:ext uri="{FF2B5EF4-FFF2-40B4-BE49-F238E27FC236}">
                <a16:creationId xmlns:a16="http://schemas.microsoft.com/office/drawing/2014/main" id="{D1E0E57D-9DBA-4D4A-B32E-69763BD116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0695" y="1118511"/>
            <a:ext cx="7730609" cy="4595038"/>
          </a:xfrm>
          <a:prstGeom prst="rect">
            <a:avLst/>
          </a:prstGeom>
        </p:spPr>
      </p:pic>
    </p:spTree>
    <p:extLst>
      <p:ext uri="{BB962C8B-B14F-4D97-AF65-F5344CB8AC3E}">
        <p14:creationId xmlns:p14="http://schemas.microsoft.com/office/powerpoint/2010/main" val="101959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566" name="PA_chenying0907 5"/>
          <p:cNvGrpSpPr/>
          <p:nvPr>
            <p:custDataLst>
              <p:tags r:id="rId1"/>
            </p:custDataLst>
          </p:nvPr>
        </p:nvGrpSpPr>
        <p:grpSpPr>
          <a:xfrm flipH="1">
            <a:off x="3605241" y="1390945"/>
            <a:ext cx="3450260" cy="2530424"/>
            <a:chOff x="3246438" y="1068388"/>
            <a:chExt cx="5711825" cy="4678363"/>
          </a:xfrm>
          <a:solidFill>
            <a:schemeClr val="tx1"/>
          </a:solidFill>
        </p:grpSpPr>
        <p:sp>
          <p:nvSpPr>
            <p:cNvPr id="567"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8"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9"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0"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1"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2"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3"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574" name="chenying0907 150"/>
            <p:cNvGrpSpPr/>
            <p:nvPr/>
          </p:nvGrpSpPr>
          <p:grpSpPr>
            <a:xfrm>
              <a:off x="3517901" y="1225551"/>
              <a:ext cx="5260975" cy="4090987"/>
              <a:chOff x="3517901" y="1225551"/>
              <a:chExt cx="5260975" cy="4090987"/>
            </a:xfrm>
            <a:grpFill/>
          </p:grpSpPr>
          <p:sp>
            <p:nvSpPr>
              <p:cNvPr id="575"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6"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7"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8"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9"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0"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1"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2"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3"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4"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5"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6"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7"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8"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9"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0"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1"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2"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3"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4"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5"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6"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7"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8"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9"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0"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1"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2"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3"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4"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5"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6"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7"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8"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9"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0"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1"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2"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3"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4"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5"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6"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7"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8"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9"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0"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1"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2"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3"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4"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5"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6"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7"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8"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9"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0"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1"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2"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3"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4"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5"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6"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7"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8"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9"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0"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1"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2"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3"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4"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5"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6"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7"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8"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9"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0"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1"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2"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3"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4"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5"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656" name="PA_矩形 470"/>
          <p:cNvSpPr/>
          <p:nvPr>
            <p:custDataLst>
              <p:tags r:id="rId2"/>
            </p:custDataLst>
          </p:nvPr>
        </p:nvSpPr>
        <p:spPr>
          <a:xfrm>
            <a:off x="4233313" y="2105614"/>
            <a:ext cx="2501411" cy="923330"/>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原來如此那我們要如何防範中間人攻擊呢</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
        <p:nvSpPr>
          <p:cNvPr id="98" name="文本框 415"/>
          <p:cNvSpPr txBox="1"/>
          <p:nvPr/>
        </p:nvSpPr>
        <p:spPr>
          <a:xfrm>
            <a:off x="282804" y="320511"/>
            <a:ext cx="2339551" cy="446276"/>
          </a:xfrm>
          <a:prstGeom prst="rect">
            <a:avLst/>
          </a:prstGeom>
          <a:noFill/>
        </p:spPr>
        <p:txBody>
          <a:bodyPr wrap="none" rtlCol="0">
            <a:spAutoFit/>
          </a:bodyPr>
          <a:lstStyle/>
          <a:p>
            <a:r>
              <a:rPr lang="en-US" altLang="zh-CN" sz="2300" dirty="0">
                <a:cs typeface="方正苏新诗柳楷简体-yolan" panose="02000000000000000000" pitchFamily="2" charset="-122"/>
                <a:sym typeface="Arial"/>
              </a:rPr>
              <a:t>How To Defense</a:t>
            </a:r>
          </a:p>
        </p:txBody>
      </p:sp>
      <p:grpSp>
        <p:nvGrpSpPr>
          <p:cNvPr id="99" name="组合 416"/>
          <p:cNvGrpSpPr/>
          <p:nvPr/>
        </p:nvGrpSpPr>
        <p:grpSpPr>
          <a:xfrm>
            <a:off x="2802241" y="320511"/>
            <a:ext cx="636853" cy="393183"/>
            <a:chOff x="3610120" y="261689"/>
            <a:chExt cx="636853" cy="393183"/>
          </a:xfrm>
        </p:grpSpPr>
        <p:pic>
          <p:nvPicPr>
            <p:cNvPr id="100" name="图片 417"/>
            <p:cNvPicPr>
              <a:picLocks noChangeAspect="1"/>
            </p:cNvPicPr>
            <p:nvPr userDrawn="1"/>
          </p:nvPicPr>
          <p:blipFill>
            <a:blip r:embed="rId6"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0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963294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wipe(left)">
                                      <p:cBhvr>
                                        <p:cTn id="7" dur="500"/>
                                        <p:tgtEl>
                                          <p:spTgt spid="5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6"/>
                                        </p:tgtEl>
                                        <p:attrNameLst>
                                          <p:attrName>style.visibility</p:attrName>
                                        </p:attrNameLst>
                                      </p:cBhvr>
                                      <p:to>
                                        <p:strVal val="visible"/>
                                      </p:to>
                                    </p:set>
                                    <p:animEffect transition="in" filter="wipe(left)">
                                      <p:cBhvr>
                                        <p:cTn id="10"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2339551" cy="446276"/>
          </a:xfrm>
          <a:prstGeom prst="rect">
            <a:avLst/>
          </a:prstGeom>
          <a:noFill/>
        </p:spPr>
        <p:txBody>
          <a:bodyPr wrap="none" rtlCol="0">
            <a:spAutoFit/>
          </a:bodyPr>
          <a:lstStyle/>
          <a:p>
            <a:r>
              <a:rPr lang="en-US" altLang="zh-CN" sz="2300" dirty="0">
                <a:cs typeface="方正苏新诗柳楷简体-yolan" panose="02000000000000000000" pitchFamily="2" charset="-122"/>
                <a:sym typeface="Arial"/>
              </a:rPr>
              <a:t>How To Defense</a:t>
            </a:r>
          </a:p>
        </p:txBody>
      </p:sp>
      <p:grpSp>
        <p:nvGrpSpPr>
          <p:cNvPr id="417" name="组合 416"/>
          <p:cNvGrpSpPr/>
          <p:nvPr/>
        </p:nvGrpSpPr>
        <p:grpSpPr>
          <a:xfrm>
            <a:off x="2802241"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4923692" y="1465484"/>
            <a:ext cx="3730365" cy="2622939"/>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5365364" y="2054298"/>
            <a:ext cx="2851169" cy="1338828"/>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針對不同種類的中間人攻擊我們有不同的防禦方式。</a:t>
            </a:r>
            <a:endParaRPr lang="en-US" altLang="zh-TW" dirty="0">
              <a:solidFill>
                <a:schemeClr val="tx1">
                  <a:lumMod val="75000"/>
                  <a:lumOff val="25000"/>
                </a:schemeClr>
              </a:solidFill>
              <a:sym typeface="Arial"/>
            </a:endParaRPr>
          </a:p>
          <a:p>
            <a:pPr>
              <a:lnSpc>
                <a:spcPct val="150000"/>
              </a:lnSpc>
            </a:pPr>
            <a:r>
              <a:rPr lang="zh-TW" altLang="en-US" dirty="0">
                <a:solidFill>
                  <a:schemeClr val="tx1">
                    <a:lumMod val="75000"/>
                    <a:lumOff val="25000"/>
                  </a:schemeClr>
                </a:solidFill>
                <a:sym typeface="Arial"/>
              </a:rPr>
              <a:t>我舉例以下幾種給你聽 </a:t>
            </a:r>
            <a:r>
              <a:rPr lang="en-US" altLang="zh-TW" dirty="0">
                <a:solidFill>
                  <a:schemeClr val="tx1">
                    <a:lumMod val="75000"/>
                    <a:lumOff val="25000"/>
                  </a:schemeClr>
                </a:solidFill>
                <a:sym typeface="Arial"/>
              </a:rPr>
              <a:t>~</a:t>
            </a:r>
          </a:p>
        </p:txBody>
      </p:sp>
    </p:spTree>
    <p:extLst>
      <p:ext uri="{BB962C8B-B14F-4D97-AF65-F5344CB8AC3E}">
        <p14:creationId xmlns:p14="http://schemas.microsoft.com/office/powerpoint/2010/main" val="2628890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wipe(left)">
                                      <p:cBhvr>
                                        <p:cTn id="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9"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sp>
        <p:nvSpPr>
          <p:cNvPr id="24" name="PA_文本框 226"/>
          <p:cNvSpPr txBox="1"/>
          <p:nvPr>
            <p:custDataLst>
              <p:tags r:id="rId3"/>
            </p:custDataLst>
          </p:nvPr>
        </p:nvSpPr>
        <p:spPr>
          <a:xfrm>
            <a:off x="2003464" y="995902"/>
            <a:ext cx="3757860" cy="461665"/>
          </a:xfrm>
          <a:prstGeom prst="rect">
            <a:avLst/>
          </a:prstGeom>
          <a:noFill/>
        </p:spPr>
        <p:txBody>
          <a:bodyPr wrap="square" rtlCol="0">
            <a:spAutoFit/>
          </a:bodyPr>
          <a:lstStyle/>
          <a:p>
            <a:r>
              <a:rPr lang="zh-TW" altLang="en-US" sz="2400" dirty="0">
                <a:solidFill>
                  <a:schemeClr val="tx1">
                    <a:lumMod val="75000"/>
                    <a:lumOff val="25000"/>
                  </a:schemeClr>
                </a:solidFill>
                <a:latin typeface="Arial"/>
                <a:ea typeface="微软雅黑"/>
                <a:cs typeface="落落补 汤圆" pitchFamily="2" charset="-128"/>
                <a:sym typeface="Arial"/>
              </a:rPr>
              <a:t>機構方面</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2" name="PA_矩形 1"/>
          <p:cNvSpPr/>
          <p:nvPr>
            <p:custDataLst>
              <p:tags r:id="rId4"/>
            </p:custDataLst>
          </p:nvPr>
        </p:nvSpPr>
        <p:spPr>
          <a:xfrm>
            <a:off x="1518980" y="2004701"/>
            <a:ext cx="3991709" cy="3416320"/>
          </a:xfrm>
          <a:prstGeom prst="rect">
            <a:avLst/>
          </a:prstGeom>
        </p:spPr>
        <p:txBody>
          <a:bodyPr wrap="square">
            <a:spAutoFit/>
          </a:bodyPr>
          <a:lstStyle/>
          <a:p>
            <a:pPr marL="342900" indent="-342900">
              <a:lnSpc>
                <a:spcPct val="150000"/>
              </a:lnSpc>
              <a:buAutoNum type="arabicPeriod"/>
            </a:pPr>
            <a:r>
              <a:rPr lang="zh-TW" altLang="en-US" dirty="0"/>
              <a:t>採用加密連線，例如 </a:t>
            </a:r>
            <a:r>
              <a:rPr lang="en-US" altLang="zh-TW" dirty="0"/>
              <a:t>HTTPS</a:t>
            </a:r>
            <a:r>
              <a:rPr lang="zh-TW" altLang="en-US" dirty="0"/>
              <a:t>、</a:t>
            </a:r>
            <a:r>
              <a:rPr lang="en-US" altLang="zh-TW" dirty="0"/>
              <a:t>SSH</a:t>
            </a:r>
            <a:r>
              <a:rPr lang="zh-TW" altLang="en-US" dirty="0"/>
              <a:t>、</a:t>
            </a:r>
            <a:r>
              <a:rPr lang="en-US" altLang="zh-TW" dirty="0"/>
              <a:t>SFTP </a:t>
            </a:r>
            <a:r>
              <a:rPr lang="zh-TW" altLang="en-US" dirty="0"/>
              <a:t>等等，把網絡的傳輸內容加密。即 使入侵者可中途攔截，也不能閱讀或變更資料。</a:t>
            </a:r>
            <a:endParaRPr lang="en-US" altLang="zh-TW" dirty="0"/>
          </a:p>
          <a:p>
            <a:pPr marL="342900" indent="-342900">
              <a:lnSpc>
                <a:spcPct val="150000"/>
              </a:lnSpc>
              <a:buAutoNum type="arabicPeriod"/>
            </a:pPr>
            <a:r>
              <a:rPr lang="zh-TW" altLang="en-US" dirty="0"/>
              <a:t>使用相互認證，由於用戶的電腦必須通過伺服器 </a:t>
            </a:r>
            <a:r>
              <a:rPr lang="en-US" altLang="zh-TW" dirty="0"/>
              <a:t>(Server)</a:t>
            </a:r>
            <a:r>
              <a:rPr lang="zh-TW" altLang="en-US" dirty="0"/>
              <a:t>認證，而伺服器亦要通過用戶認證，因此可助阻隔中間人攻擊。</a:t>
            </a:r>
            <a:endParaRPr lang="zh-CN" altLang="en-US" sz="1400" dirty="0">
              <a:solidFill>
                <a:schemeClr val="tx1">
                  <a:lumMod val="75000"/>
                  <a:lumOff val="25000"/>
                </a:schemeClr>
              </a:solidFill>
              <a:latin typeface="Arial"/>
              <a:ea typeface="微软雅黑"/>
              <a:sym typeface="Arial"/>
            </a:endParaRPr>
          </a:p>
        </p:txBody>
      </p:sp>
      <p:sp>
        <p:nvSpPr>
          <p:cNvPr id="11" name="PA_文本框 226"/>
          <p:cNvSpPr txBox="1"/>
          <p:nvPr>
            <p:custDataLst>
              <p:tags r:id="rId5"/>
            </p:custDataLst>
          </p:nvPr>
        </p:nvSpPr>
        <p:spPr>
          <a:xfrm>
            <a:off x="6791734" y="989777"/>
            <a:ext cx="3757860" cy="461665"/>
          </a:xfrm>
          <a:prstGeom prst="rect">
            <a:avLst/>
          </a:prstGeom>
          <a:noFill/>
        </p:spPr>
        <p:txBody>
          <a:bodyPr wrap="square" rtlCol="0">
            <a:spAutoFit/>
          </a:bodyPr>
          <a:lstStyle/>
          <a:p>
            <a:r>
              <a:rPr lang="zh-TW" altLang="en-US" sz="2400" dirty="0">
                <a:solidFill>
                  <a:schemeClr val="tx1">
                    <a:lumMod val="75000"/>
                    <a:lumOff val="25000"/>
                  </a:schemeClr>
                </a:solidFill>
                <a:latin typeface="Arial"/>
                <a:ea typeface="微软雅黑"/>
                <a:cs typeface="落落补 汤圆" pitchFamily="2" charset="-128"/>
                <a:sym typeface="Arial"/>
              </a:rPr>
              <a:t>機構方面</a:t>
            </a:r>
            <a:endParaRPr lang="zh-CN" altLang="en-US" sz="2400" dirty="0">
              <a:solidFill>
                <a:schemeClr val="tx1">
                  <a:lumMod val="75000"/>
                  <a:lumOff val="25000"/>
                </a:schemeClr>
              </a:solidFill>
              <a:latin typeface="Arial"/>
              <a:ea typeface="微软雅黑"/>
              <a:cs typeface="落落补 汤圆" pitchFamily="2" charset="-128"/>
              <a:sym typeface="Arial"/>
            </a:endParaRPr>
          </a:p>
        </p:txBody>
      </p:sp>
      <p:sp>
        <p:nvSpPr>
          <p:cNvPr id="12" name="PA_矩形 1"/>
          <p:cNvSpPr/>
          <p:nvPr>
            <p:custDataLst>
              <p:tags r:id="rId6"/>
            </p:custDataLst>
          </p:nvPr>
        </p:nvSpPr>
        <p:spPr>
          <a:xfrm>
            <a:off x="6630549" y="2004701"/>
            <a:ext cx="3991709" cy="2169825"/>
          </a:xfrm>
          <a:prstGeom prst="rect">
            <a:avLst/>
          </a:prstGeom>
        </p:spPr>
        <p:txBody>
          <a:bodyPr wrap="square">
            <a:spAutoFit/>
          </a:bodyPr>
          <a:lstStyle/>
          <a:p>
            <a:pPr marL="342900" indent="-342900">
              <a:lnSpc>
                <a:spcPct val="150000"/>
              </a:lnSpc>
              <a:buAutoNum type="arabicPeriod"/>
            </a:pPr>
            <a:r>
              <a:rPr lang="zh-TW" altLang="en-US" dirty="0"/>
              <a:t>設定和啓動 </a:t>
            </a:r>
            <a:r>
              <a:rPr lang="en-US" altLang="zh-TW" dirty="0"/>
              <a:t>Wi-Fi </a:t>
            </a:r>
            <a:r>
              <a:rPr lang="zh-TW" altLang="en-US" dirty="0"/>
              <a:t>通訊的加密功能，如 </a:t>
            </a:r>
            <a:r>
              <a:rPr lang="en-US" altLang="zh-TW" dirty="0"/>
              <a:t>WPA </a:t>
            </a:r>
            <a:r>
              <a:rPr lang="zh-TW" altLang="en-US" dirty="0"/>
              <a:t>以 </a:t>
            </a:r>
            <a:r>
              <a:rPr lang="en-US" altLang="zh-TW" dirty="0"/>
              <a:t>AES </a:t>
            </a:r>
            <a:r>
              <a:rPr lang="zh-TW" altLang="en-US" dirty="0"/>
              <a:t>加密。</a:t>
            </a:r>
            <a:endParaRPr lang="en-US" altLang="zh-TW" dirty="0"/>
          </a:p>
          <a:p>
            <a:pPr marL="342900" indent="-342900">
              <a:lnSpc>
                <a:spcPct val="150000"/>
              </a:lnSpc>
              <a:buAutoNum type="arabicPeriod"/>
            </a:pPr>
            <a:r>
              <a:rPr lang="zh-TW" altLang="en-US" dirty="0"/>
              <a:t>在使用網吧或其他公共上網設施時，不要進行網上交易活動，或使用網上銀行。</a:t>
            </a:r>
            <a:endParaRPr lang="zh-CN" altLang="en-US" sz="14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2341322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11" grpId="0" animBg="1" autoUpdateAnimBg="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868671" y="448408"/>
            <a:ext cx="10466672" cy="6180992"/>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5" cstate="print">
            <a:grayscl/>
            <a:extLst>
              <a:ext uri="{28A0092B-C50C-407E-A947-70E740481C1C}">
                <a14:useLocalDpi xmlns:a14="http://schemas.microsoft.com/office/drawing/2010/main" val="0"/>
              </a:ext>
            </a:extLst>
          </a:blip>
          <a:stretch>
            <a:fillRect/>
          </a:stretch>
        </p:blipFill>
        <p:spPr>
          <a:xfrm>
            <a:off x="5337063" y="-69923"/>
            <a:ext cx="1529890" cy="2593316"/>
          </a:xfrm>
          <a:prstGeom prst="rect">
            <a:avLst/>
          </a:prstGeom>
        </p:spPr>
      </p:pic>
      <p:pic>
        <p:nvPicPr>
          <p:cNvPr id="9" name="圖片 8">
            <a:extLst>
              <a:ext uri="{FF2B5EF4-FFF2-40B4-BE49-F238E27FC236}">
                <a16:creationId xmlns:a16="http://schemas.microsoft.com/office/drawing/2014/main" id="{D1E0E57D-9DBA-4D4A-B32E-69763BD116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9067" y="1110324"/>
            <a:ext cx="8853865" cy="4637352"/>
          </a:xfrm>
          <a:prstGeom prst="rect">
            <a:avLst/>
          </a:prstGeom>
        </p:spPr>
      </p:pic>
    </p:spTree>
    <p:extLst>
      <p:ext uri="{BB962C8B-B14F-4D97-AF65-F5344CB8AC3E}">
        <p14:creationId xmlns:p14="http://schemas.microsoft.com/office/powerpoint/2010/main" val="272681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566" name="PA_chenying0907 5"/>
          <p:cNvGrpSpPr/>
          <p:nvPr>
            <p:custDataLst>
              <p:tags r:id="rId1"/>
            </p:custDataLst>
          </p:nvPr>
        </p:nvGrpSpPr>
        <p:grpSpPr>
          <a:xfrm flipH="1">
            <a:off x="3605241" y="1390945"/>
            <a:ext cx="3450260" cy="2530424"/>
            <a:chOff x="3246438" y="1068388"/>
            <a:chExt cx="5711825" cy="4678363"/>
          </a:xfrm>
          <a:solidFill>
            <a:schemeClr val="tx1"/>
          </a:solidFill>
        </p:grpSpPr>
        <p:sp>
          <p:nvSpPr>
            <p:cNvPr id="567"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8"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9"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0"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1"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2"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3"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574" name="chenying0907 150"/>
            <p:cNvGrpSpPr/>
            <p:nvPr/>
          </p:nvGrpSpPr>
          <p:grpSpPr>
            <a:xfrm>
              <a:off x="3517901" y="1225551"/>
              <a:ext cx="5260975" cy="4090987"/>
              <a:chOff x="3517901" y="1225551"/>
              <a:chExt cx="5260975" cy="4090987"/>
            </a:xfrm>
            <a:grpFill/>
          </p:grpSpPr>
          <p:sp>
            <p:nvSpPr>
              <p:cNvPr id="575"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6"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7"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8"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9"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0"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1"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2"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3"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4"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5"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6"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7"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8"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9"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0"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1"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2"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3"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4"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5"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6"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7"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8"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9"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0"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1"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2"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3"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4"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5"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6"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7"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8"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9"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0"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1"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2"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3"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4"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5"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6"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7"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8"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9"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0"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1"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2"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3"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4"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5"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6"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7"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8"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9"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0"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1"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2"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3"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4"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5"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6"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7"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8"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9"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0"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1"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2"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3"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4"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5"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6"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7"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8"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9"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0"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1"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2"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3"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4"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5"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656" name="PA_矩形 470"/>
          <p:cNvSpPr/>
          <p:nvPr>
            <p:custDataLst>
              <p:tags r:id="rId2"/>
            </p:custDataLst>
          </p:nvPr>
        </p:nvSpPr>
        <p:spPr>
          <a:xfrm>
            <a:off x="4233313" y="2105614"/>
            <a:ext cx="2501411" cy="923330"/>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那如果我已經被攻擊了呢</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
        <p:nvSpPr>
          <p:cNvPr id="98" name="文本框 415"/>
          <p:cNvSpPr txBox="1"/>
          <p:nvPr/>
        </p:nvSpPr>
        <p:spPr>
          <a:xfrm>
            <a:off x="282804" y="320511"/>
            <a:ext cx="2339551" cy="446276"/>
          </a:xfrm>
          <a:prstGeom prst="rect">
            <a:avLst/>
          </a:prstGeom>
          <a:noFill/>
        </p:spPr>
        <p:txBody>
          <a:bodyPr wrap="none" rtlCol="0">
            <a:spAutoFit/>
          </a:bodyPr>
          <a:lstStyle/>
          <a:p>
            <a:r>
              <a:rPr lang="en-US" altLang="zh-CN" sz="2300" dirty="0">
                <a:cs typeface="方正苏新诗柳楷简体-yolan" panose="02000000000000000000" pitchFamily="2" charset="-122"/>
                <a:sym typeface="Arial"/>
              </a:rPr>
              <a:t>How To Defense</a:t>
            </a:r>
          </a:p>
        </p:txBody>
      </p:sp>
      <p:grpSp>
        <p:nvGrpSpPr>
          <p:cNvPr id="99" name="组合 416"/>
          <p:cNvGrpSpPr/>
          <p:nvPr/>
        </p:nvGrpSpPr>
        <p:grpSpPr>
          <a:xfrm>
            <a:off x="2802241" y="320511"/>
            <a:ext cx="636853" cy="393183"/>
            <a:chOff x="3610120" y="261689"/>
            <a:chExt cx="636853" cy="393183"/>
          </a:xfrm>
        </p:grpSpPr>
        <p:pic>
          <p:nvPicPr>
            <p:cNvPr id="100" name="图片 417"/>
            <p:cNvPicPr>
              <a:picLocks noChangeAspect="1"/>
            </p:cNvPicPr>
            <p:nvPr userDrawn="1"/>
          </p:nvPicPr>
          <p:blipFill>
            <a:blip r:embed="rId6"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0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80210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wipe(left)">
                                      <p:cBhvr>
                                        <p:cTn id="7" dur="500"/>
                                        <p:tgtEl>
                                          <p:spTgt spid="5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6"/>
                                        </p:tgtEl>
                                        <p:attrNameLst>
                                          <p:attrName>style.visibility</p:attrName>
                                        </p:attrNameLst>
                                      </p:cBhvr>
                                      <p:to>
                                        <p:strVal val="visible"/>
                                      </p:to>
                                    </p:set>
                                    <p:animEffect transition="in" filter="wipe(left)">
                                      <p:cBhvr>
                                        <p:cTn id="10"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2339551" cy="446276"/>
          </a:xfrm>
          <a:prstGeom prst="rect">
            <a:avLst/>
          </a:prstGeom>
          <a:noFill/>
        </p:spPr>
        <p:txBody>
          <a:bodyPr wrap="none" rtlCol="0">
            <a:spAutoFit/>
          </a:bodyPr>
          <a:lstStyle/>
          <a:p>
            <a:r>
              <a:rPr lang="en-US" altLang="zh-CN" sz="2300" dirty="0">
                <a:cs typeface="方正苏新诗柳楷简体-yolan" panose="02000000000000000000" pitchFamily="2" charset="-122"/>
                <a:sym typeface="Arial"/>
              </a:rPr>
              <a:t>How To Defense</a:t>
            </a:r>
          </a:p>
        </p:txBody>
      </p:sp>
      <p:grpSp>
        <p:nvGrpSpPr>
          <p:cNvPr id="417" name="组合 416"/>
          <p:cNvGrpSpPr/>
          <p:nvPr/>
        </p:nvGrpSpPr>
        <p:grpSpPr>
          <a:xfrm>
            <a:off x="2802241"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3469234" y="296642"/>
            <a:ext cx="5393412" cy="3791781"/>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4107512" y="1024630"/>
            <a:ext cx="3889437" cy="2169825"/>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如果你已經被這類的手法給攻擊了，可以先下</a:t>
            </a:r>
            <a:r>
              <a:rPr lang="en-US" altLang="zh-TW" dirty="0" err="1">
                <a:solidFill>
                  <a:schemeClr val="tx1">
                    <a:lumMod val="75000"/>
                    <a:lumOff val="25000"/>
                  </a:schemeClr>
                </a:solidFill>
                <a:sym typeface="Arial"/>
              </a:rPr>
              <a:t>arp</a:t>
            </a:r>
            <a:r>
              <a:rPr lang="en-US" altLang="zh-TW" dirty="0">
                <a:solidFill>
                  <a:schemeClr val="tx1">
                    <a:lumMod val="75000"/>
                    <a:lumOff val="25000"/>
                  </a:schemeClr>
                </a:solidFill>
                <a:sym typeface="Arial"/>
              </a:rPr>
              <a:t> -d </a:t>
            </a:r>
            <a:r>
              <a:rPr lang="zh-TW" altLang="en-US" dirty="0">
                <a:solidFill>
                  <a:schemeClr val="tx1">
                    <a:lumMod val="75000"/>
                    <a:lumOff val="25000"/>
                  </a:schemeClr>
                </a:solidFill>
                <a:sym typeface="Arial"/>
              </a:rPr>
              <a:t>這個指令，先清空 </a:t>
            </a:r>
            <a:r>
              <a:rPr lang="en-US" altLang="zh-TW" dirty="0" err="1">
                <a:solidFill>
                  <a:schemeClr val="tx1">
                    <a:lumMod val="75000"/>
                    <a:lumOff val="25000"/>
                  </a:schemeClr>
                </a:solidFill>
                <a:sym typeface="Arial"/>
              </a:rPr>
              <a:t>arp</a:t>
            </a:r>
            <a:r>
              <a:rPr lang="zh-TW" altLang="en-US" dirty="0">
                <a:solidFill>
                  <a:schemeClr val="tx1">
                    <a:lumMod val="75000"/>
                    <a:lumOff val="25000"/>
                  </a:schemeClr>
                </a:solidFill>
                <a:sym typeface="Arial"/>
              </a:rPr>
              <a:t> 快取。之後在馬上找出正確的</a:t>
            </a:r>
            <a:r>
              <a:rPr lang="en-US" altLang="zh-TW" dirty="0">
                <a:solidFill>
                  <a:schemeClr val="tx1">
                    <a:lumMod val="75000"/>
                    <a:lumOff val="25000"/>
                  </a:schemeClr>
                </a:solidFill>
                <a:sym typeface="Arial"/>
              </a:rPr>
              <a:t>default gateway </a:t>
            </a:r>
            <a:r>
              <a:rPr lang="zh-TW" altLang="en-US" dirty="0">
                <a:solidFill>
                  <a:schemeClr val="tx1">
                    <a:lumMod val="75000"/>
                    <a:lumOff val="25000"/>
                  </a:schemeClr>
                </a:solidFill>
                <a:sym typeface="Arial"/>
              </a:rPr>
              <a:t>設成靜態路由，就可以解除被攻擊的窘境。</a:t>
            </a:r>
            <a:endParaRPr lang="en-US" altLang="zh-TW" dirty="0">
              <a:solidFill>
                <a:schemeClr val="tx1">
                  <a:lumMod val="75000"/>
                  <a:lumOff val="25000"/>
                </a:schemeClr>
              </a:solidFill>
              <a:sym typeface="Arial"/>
            </a:endParaRPr>
          </a:p>
        </p:txBody>
      </p:sp>
    </p:spTree>
    <p:extLst>
      <p:ext uri="{BB962C8B-B14F-4D97-AF65-F5344CB8AC3E}">
        <p14:creationId xmlns:p14="http://schemas.microsoft.com/office/powerpoint/2010/main" val="3613806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wipe(left)">
                                      <p:cBhvr>
                                        <p:cTn id="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2339551" cy="446276"/>
          </a:xfrm>
          <a:prstGeom prst="rect">
            <a:avLst/>
          </a:prstGeom>
          <a:noFill/>
        </p:spPr>
        <p:txBody>
          <a:bodyPr wrap="none" rtlCol="0">
            <a:spAutoFit/>
          </a:bodyPr>
          <a:lstStyle/>
          <a:p>
            <a:r>
              <a:rPr lang="en-US" altLang="zh-CN" sz="2300" dirty="0">
                <a:cs typeface="方正苏新诗柳楷简体-yolan" panose="02000000000000000000" pitchFamily="2" charset="-122"/>
                <a:sym typeface="Arial"/>
              </a:rPr>
              <a:t>How To Defense</a:t>
            </a:r>
          </a:p>
        </p:txBody>
      </p:sp>
      <p:grpSp>
        <p:nvGrpSpPr>
          <p:cNvPr id="417" name="组合 416"/>
          <p:cNvGrpSpPr/>
          <p:nvPr/>
        </p:nvGrpSpPr>
        <p:grpSpPr>
          <a:xfrm>
            <a:off x="2802241"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4607170" y="1477108"/>
            <a:ext cx="4070838" cy="2470638"/>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5177405" y="2006690"/>
            <a:ext cx="2807046" cy="1338828"/>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總而言之，網路世界裡江湖險惡，同學們還請多加小心 </a:t>
            </a:r>
            <a:r>
              <a:rPr lang="en-US" altLang="zh-TW" dirty="0">
                <a:solidFill>
                  <a:schemeClr val="tx1">
                    <a:lumMod val="75000"/>
                    <a:lumOff val="25000"/>
                  </a:schemeClr>
                </a:solidFill>
                <a:sym typeface="Arial"/>
              </a:rPr>
              <a:t>!</a:t>
            </a:r>
          </a:p>
        </p:txBody>
      </p:sp>
    </p:spTree>
    <p:extLst>
      <p:ext uri="{BB962C8B-B14F-4D97-AF65-F5344CB8AC3E}">
        <p14:creationId xmlns:p14="http://schemas.microsoft.com/office/powerpoint/2010/main" val="66987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wipe(left)">
                                      <p:cBhvr>
                                        <p:cTn id="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
        <p:nvSpPr>
          <p:cNvPr id="4" name="PA_文本框 2"/>
          <p:cNvSpPr txBox="1"/>
          <p:nvPr>
            <p:custDataLst>
              <p:tags r:id="rId1"/>
            </p:custDataLst>
          </p:nvPr>
        </p:nvSpPr>
        <p:spPr>
          <a:xfrm>
            <a:off x="3134457" y="5623294"/>
            <a:ext cx="5969978" cy="404598"/>
          </a:xfrm>
          <a:prstGeom prst="rect">
            <a:avLst/>
          </a:prstGeom>
          <a:noFill/>
        </p:spPr>
        <p:txBody>
          <a:bodyPr wrap="square" rtlCol="0">
            <a:spAutoFit/>
          </a:bodyPr>
          <a:lstStyle/>
          <a:p>
            <a:pPr algn="dist"/>
            <a:r>
              <a:rPr lang="en-US" altLang="zh-CN" sz="2029" dirty="0">
                <a:cs typeface="方正苏新诗柳楷简体-yolan" panose="02000000000000000000" pitchFamily="2" charset="-122"/>
                <a:sym typeface="Arial"/>
              </a:rPr>
              <a:t>HACK TECHNOLOGY</a:t>
            </a:r>
            <a:r>
              <a:rPr lang="zh-TW" altLang="en-US" sz="2029" dirty="0">
                <a:cs typeface="方正苏新诗柳楷简体-yolan" panose="02000000000000000000" pitchFamily="2" charset="-122"/>
                <a:sym typeface="Arial"/>
              </a:rPr>
              <a:t> </a:t>
            </a:r>
            <a:r>
              <a:rPr lang="en-US" altLang="zh-TW" sz="2029" dirty="0">
                <a:cs typeface="方正苏新诗柳楷简体-yolan" panose="02000000000000000000" pitchFamily="2" charset="-122"/>
                <a:sym typeface="Arial"/>
              </a:rPr>
              <a:t>&amp;</a:t>
            </a:r>
            <a:r>
              <a:rPr lang="zh-TW" altLang="en-US" sz="2029" dirty="0">
                <a:cs typeface="方正苏新诗柳楷简体-yolan" panose="02000000000000000000" pitchFamily="2" charset="-122"/>
                <a:sym typeface="Arial"/>
              </a:rPr>
              <a:t> </a:t>
            </a:r>
            <a:r>
              <a:rPr lang="en-US" altLang="zh-CN" sz="2029" dirty="0">
                <a:cs typeface="方正苏新诗柳楷简体-yolan" panose="02000000000000000000" pitchFamily="2" charset="-122"/>
                <a:sym typeface="Arial"/>
              </a:rPr>
              <a:t>COMPUTER FORENSIC</a:t>
            </a:r>
            <a:endParaRPr lang="zh-CN" altLang="en-US" sz="2029" dirty="0">
              <a:latin typeface="Arial"/>
              <a:ea typeface="微软雅黑"/>
              <a:cs typeface="方正苏新诗柳楷简体-yolan" panose="02000000000000000000" pitchFamily="2" charset="-122"/>
              <a:sym typeface="Arial"/>
            </a:endParaRPr>
          </a:p>
        </p:txBody>
      </p:sp>
      <p:sp>
        <p:nvSpPr>
          <p:cNvPr id="5" name="PA_文本框 4"/>
          <p:cNvSpPr txBox="1"/>
          <p:nvPr>
            <p:custDataLst>
              <p:tags r:id="rId2"/>
            </p:custDataLst>
          </p:nvPr>
        </p:nvSpPr>
        <p:spPr>
          <a:xfrm>
            <a:off x="3508130" y="4957631"/>
            <a:ext cx="5222632" cy="584775"/>
          </a:xfrm>
          <a:prstGeom prst="rect">
            <a:avLst/>
          </a:prstGeom>
          <a:noFill/>
        </p:spPr>
        <p:txBody>
          <a:bodyPr wrap="square" rtlCol="0">
            <a:spAutoFit/>
          </a:bodyPr>
          <a:lstStyle/>
          <a:p>
            <a:pPr algn="dist"/>
            <a:r>
              <a:rPr lang="zh-TW" altLang="en-US" sz="3200" dirty="0">
                <a:cs typeface="方正苏新诗柳楷简体-yolan" panose="02000000000000000000" pitchFamily="2" charset="-122"/>
                <a:sym typeface="Arial"/>
              </a:rPr>
              <a:t>駭客攻防與電腦鑑識技術</a:t>
            </a:r>
            <a:endParaRPr lang="zh-CN" altLang="en-US" sz="3200" dirty="0">
              <a:latin typeface="Arial"/>
              <a:ea typeface="微软雅黑"/>
              <a:cs typeface="方正苏新诗柳楷简体-yolan" panose="02000000000000000000" pitchFamily="2" charset="-122"/>
              <a:sym typeface="Arial"/>
            </a:endParaRPr>
          </a:p>
        </p:txBody>
      </p:sp>
      <p:grpSp>
        <p:nvGrpSpPr>
          <p:cNvPr id="6" name="PA_组合 66"/>
          <p:cNvGrpSpPr/>
          <p:nvPr>
            <p:custDataLst>
              <p:tags r:id="rId3"/>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
        <p:nvSpPr>
          <p:cNvPr id="10" name="矩形 9"/>
          <p:cNvSpPr/>
          <p:nvPr/>
        </p:nvSpPr>
        <p:spPr>
          <a:xfrm>
            <a:off x="3134457" y="6108780"/>
            <a:ext cx="1864613" cy="369332"/>
          </a:xfrm>
          <a:prstGeom prst="rect">
            <a:avLst/>
          </a:prstGeom>
        </p:spPr>
        <p:txBody>
          <a:bodyPr wrap="none">
            <a:spAutoFit/>
          </a:bodyPr>
          <a:lstStyle/>
          <a:p>
            <a:r>
              <a:rPr lang="zh-TW" altLang="en-US" dirty="0">
                <a:latin typeface="Arial"/>
                <a:ea typeface="微软雅黑"/>
                <a:sym typeface="Arial"/>
              </a:rPr>
              <a:t>指導老師</a:t>
            </a:r>
            <a:r>
              <a:rPr lang="en-US" altLang="zh-TW" dirty="0">
                <a:latin typeface="Arial"/>
                <a:ea typeface="微软雅黑"/>
                <a:sym typeface="Arial"/>
              </a:rPr>
              <a:t>:</a:t>
            </a:r>
            <a:r>
              <a:rPr lang="zh-TW" altLang="en-US" dirty="0">
                <a:sym typeface="Arial"/>
              </a:rPr>
              <a:t>王智弘</a:t>
            </a:r>
            <a:endParaRPr lang="zh-CN" altLang="en-US" dirty="0">
              <a:latin typeface="Arial"/>
              <a:ea typeface="微软雅黑"/>
              <a:sym typeface="Arial"/>
            </a:endParaRPr>
          </a:p>
        </p:txBody>
      </p:sp>
      <p:sp>
        <p:nvSpPr>
          <p:cNvPr id="11" name="矩形 10"/>
          <p:cNvSpPr/>
          <p:nvPr/>
        </p:nvSpPr>
        <p:spPr>
          <a:xfrm>
            <a:off x="7815704" y="6107330"/>
            <a:ext cx="3416320" cy="369332"/>
          </a:xfrm>
          <a:prstGeom prst="rect">
            <a:avLst/>
          </a:prstGeom>
        </p:spPr>
        <p:txBody>
          <a:bodyPr wrap="none">
            <a:spAutoFit/>
          </a:bodyPr>
          <a:lstStyle/>
          <a:p>
            <a:r>
              <a:rPr lang="zh-TW" altLang="en-US" dirty="0">
                <a:latin typeface="Arial"/>
                <a:ea typeface="微软雅黑"/>
                <a:sym typeface="Arial"/>
              </a:rPr>
              <a:t>組員</a:t>
            </a:r>
            <a:r>
              <a:rPr lang="zh-CN" altLang="en-US" dirty="0">
                <a:sym typeface="Arial"/>
              </a:rPr>
              <a:t>：陳彥丞</a:t>
            </a:r>
            <a:r>
              <a:rPr lang="zh-TW" altLang="en-US" dirty="0">
                <a:sym typeface="Arial"/>
              </a:rPr>
              <a:t>、蔡宗諺、林意婕</a:t>
            </a:r>
            <a:endParaRPr lang="zh-CN" altLang="en-US" dirty="0">
              <a:latin typeface="Arial"/>
              <a:ea typeface="微软雅黑"/>
              <a:sym typeface="Arial"/>
            </a:endParaRPr>
          </a:p>
        </p:txBody>
      </p:sp>
      <p:sp>
        <p:nvSpPr>
          <p:cNvPr id="12" name="PA_文本框 4"/>
          <p:cNvSpPr txBox="1"/>
          <p:nvPr>
            <p:custDataLst>
              <p:tags r:id="rId4"/>
            </p:custDataLst>
          </p:nvPr>
        </p:nvSpPr>
        <p:spPr>
          <a:xfrm>
            <a:off x="3921369" y="3989486"/>
            <a:ext cx="4413739" cy="584775"/>
          </a:xfrm>
          <a:prstGeom prst="rect">
            <a:avLst/>
          </a:prstGeom>
          <a:noFill/>
        </p:spPr>
        <p:txBody>
          <a:bodyPr wrap="square" rtlCol="0">
            <a:spAutoFit/>
          </a:bodyPr>
          <a:lstStyle/>
          <a:p>
            <a:pPr algn="dist"/>
            <a:r>
              <a:rPr lang="zh-TW" altLang="en-US" sz="3200" dirty="0">
                <a:cs typeface="方正苏新诗柳楷简体-yolan" panose="02000000000000000000" pitchFamily="2" charset="-122"/>
                <a:sym typeface="Arial"/>
              </a:rPr>
              <a:t>感謝您的聆聽</a:t>
            </a:r>
            <a:endParaRPr lang="zh-CN" altLang="en-US" sz="3200" dirty="0">
              <a:latin typeface="Arial"/>
              <a:ea typeface="微软雅黑"/>
              <a:cs typeface="方正苏新诗柳楷简体-yolan" panose="02000000000000000000" pitchFamily="2" charset="-122"/>
              <a:sym typeface="Arial"/>
            </a:endParaRPr>
          </a:p>
        </p:txBody>
      </p:sp>
    </p:spTree>
    <p:extLst>
      <p:ext uri="{BB962C8B-B14F-4D97-AF65-F5344CB8AC3E}">
        <p14:creationId xmlns:p14="http://schemas.microsoft.com/office/powerpoint/2010/main" val="136732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par>
                                <p:cTn id="20" presetID="53" presetClass="entr" presetSubtype="16" fill="hold" grpId="0" nodeType="with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275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5403556" y="1412410"/>
            <a:ext cx="3118103" cy="2201312"/>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5841505" y="1829825"/>
            <a:ext cx="2242207" cy="1338828"/>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小灰，聽說最近連免費 </a:t>
            </a:r>
            <a:r>
              <a:rPr lang="en-US" altLang="zh-TW" dirty="0" err="1">
                <a:solidFill>
                  <a:schemeClr val="tx1">
                    <a:lumMod val="75000"/>
                    <a:lumOff val="25000"/>
                  </a:schemeClr>
                </a:solidFill>
                <a:sym typeface="Arial"/>
              </a:rPr>
              <a:t>Wifi</a:t>
            </a:r>
            <a:r>
              <a:rPr lang="en-US" altLang="zh-TW" dirty="0">
                <a:solidFill>
                  <a:schemeClr val="tx1">
                    <a:lumMod val="75000"/>
                    <a:lumOff val="25000"/>
                  </a:schemeClr>
                </a:solidFill>
                <a:sym typeface="Arial"/>
              </a:rPr>
              <a:t> </a:t>
            </a:r>
            <a:r>
              <a:rPr lang="zh-TW" altLang="en-US" dirty="0">
                <a:solidFill>
                  <a:schemeClr val="tx1">
                    <a:lumMod val="75000"/>
                    <a:lumOff val="25000"/>
                  </a:schemeClr>
                </a:solidFill>
                <a:sym typeface="Arial"/>
              </a:rPr>
              <a:t>都有可能洩漏個人訊息誒。</a:t>
            </a:r>
          </a:p>
        </p:txBody>
      </p:sp>
    </p:spTree>
    <p:extLst>
      <p:ext uri="{BB962C8B-B14F-4D97-AF65-F5344CB8AC3E}">
        <p14:creationId xmlns:p14="http://schemas.microsoft.com/office/powerpoint/2010/main" val="19803275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7"/>
                                        </p:tgtEl>
                                        <p:attrNameLst>
                                          <p:attrName>style.visibility</p:attrName>
                                        </p:attrNameLst>
                                      </p:cBhvr>
                                      <p:to>
                                        <p:strVal val="visible"/>
                                      </p:to>
                                    </p:set>
                                    <p:animEffect transition="in" filter="wipe(left)">
                                      <p:cBhvr>
                                        <p:cTn id="11"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566" name="PA_chenying0907 5"/>
          <p:cNvGrpSpPr/>
          <p:nvPr>
            <p:custDataLst>
              <p:tags r:id="rId1"/>
            </p:custDataLst>
          </p:nvPr>
        </p:nvGrpSpPr>
        <p:grpSpPr>
          <a:xfrm flipH="1">
            <a:off x="3680302" y="1514037"/>
            <a:ext cx="2571999" cy="1887400"/>
            <a:chOff x="3246438" y="1068388"/>
            <a:chExt cx="5711825" cy="4678363"/>
          </a:xfrm>
          <a:solidFill>
            <a:schemeClr val="tx1"/>
          </a:solidFill>
        </p:grpSpPr>
        <p:sp>
          <p:nvSpPr>
            <p:cNvPr id="567"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8"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9"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0"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1"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2"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3"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574" name="chenying0907 150"/>
            <p:cNvGrpSpPr/>
            <p:nvPr/>
          </p:nvGrpSpPr>
          <p:grpSpPr>
            <a:xfrm>
              <a:off x="3517901" y="1225551"/>
              <a:ext cx="5260975" cy="4090987"/>
              <a:chOff x="3517901" y="1225551"/>
              <a:chExt cx="5260975" cy="4090987"/>
            </a:xfrm>
            <a:grpFill/>
          </p:grpSpPr>
          <p:sp>
            <p:nvSpPr>
              <p:cNvPr id="575"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6"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7"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8"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9"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0"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1"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2"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3"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4"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5"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6"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7"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8"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9"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0"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1"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2"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3"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4"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5"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6"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7"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8"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9"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0"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1"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2"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3"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4"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5"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6"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7"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8"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9"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0"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1"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2"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3"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4"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5"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6"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7"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8"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9"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0"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1"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2"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3"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4"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5"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6"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7"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8"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9"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0"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1"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2"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3"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4"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5"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6"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7"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8"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9"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0"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1"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2"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3"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4"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5"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6"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7"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8"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9"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0"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1"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2"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3"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4"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5"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656" name="PA_矩形 470"/>
          <p:cNvSpPr/>
          <p:nvPr>
            <p:custDataLst>
              <p:tags r:id="rId2"/>
            </p:custDataLst>
          </p:nvPr>
        </p:nvSpPr>
        <p:spPr>
          <a:xfrm>
            <a:off x="4195711" y="1955810"/>
            <a:ext cx="1911628" cy="873957"/>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蛤 </a:t>
            </a:r>
            <a:r>
              <a:rPr lang="en-US" altLang="zh-TW" dirty="0">
                <a:solidFill>
                  <a:schemeClr val="tx1">
                    <a:lumMod val="75000"/>
                    <a:lumOff val="25000"/>
                  </a:schemeClr>
                </a:solidFill>
                <a:sym typeface="Arial"/>
              </a:rPr>
              <a:t>?</a:t>
            </a:r>
            <a:r>
              <a:rPr lang="zh-TW" altLang="en-US" dirty="0">
                <a:solidFill>
                  <a:schemeClr val="tx1">
                    <a:lumMod val="75000"/>
                    <a:lumOff val="25000"/>
                  </a:schemeClr>
                </a:solidFill>
                <a:sym typeface="Arial"/>
              </a:rPr>
              <a:t> 為什麼會洩漏個人訊息 </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Tree>
    <p:extLst>
      <p:ext uri="{BB962C8B-B14F-4D97-AF65-F5344CB8AC3E}">
        <p14:creationId xmlns:p14="http://schemas.microsoft.com/office/powerpoint/2010/main" val="1675261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wipe(left)">
                                      <p:cBhvr>
                                        <p:cTn id="7" dur="500"/>
                                        <p:tgtEl>
                                          <p:spTgt spid="5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6"/>
                                        </p:tgtEl>
                                        <p:attrNameLst>
                                          <p:attrName>style.visibility</p:attrName>
                                        </p:attrNameLst>
                                      </p:cBhvr>
                                      <p:to>
                                        <p:strVal val="visible"/>
                                      </p:to>
                                    </p:set>
                                    <p:animEffect transition="in" filter="wipe(left)">
                                      <p:cBhvr>
                                        <p:cTn id="10"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5535954" y="1434171"/>
            <a:ext cx="3118103" cy="2201312"/>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5973903" y="1851586"/>
            <a:ext cx="2242207" cy="1338828"/>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因為有些黑客會通過</a:t>
            </a:r>
            <a:r>
              <a:rPr lang="en-US" altLang="zh-TW" dirty="0" err="1">
                <a:solidFill>
                  <a:schemeClr val="tx1">
                    <a:lumMod val="75000"/>
                    <a:lumOff val="25000"/>
                  </a:schemeClr>
                </a:solidFill>
                <a:sym typeface="Arial"/>
              </a:rPr>
              <a:t>wifi</a:t>
            </a:r>
            <a:r>
              <a:rPr lang="zh-TW" altLang="en-US" dirty="0">
                <a:solidFill>
                  <a:schemeClr val="tx1">
                    <a:lumMod val="75000"/>
                    <a:lumOff val="25000"/>
                  </a:schemeClr>
                </a:solidFill>
                <a:sym typeface="Arial"/>
              </a:rPr>
              <a:t> 進行中間人攻擊阿 </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Tree>
    <p:extLst>
      <p:ext uri="{BB962C8B-B14F-4D97-AF65-F5344CB8AC3E}">
        <p14:creationId xmlns:p14="http://schemas.microsoft.com/office/powerpoint/2010/main" val="3120029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wipe(left)">
                                      <p:cBhvr>
                                        <p:cTn id="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1359" y="3173151"/>
            <a:ext cx="9865727" cy="3389167"/>
          </a:xfrm>
          <a:prstGeom prst="rect">
            <a:avLst/>
          </a:prstGeom>
        </p:spPr>
      </p:pic>
      <p:grpSp>
        <p:nvGrpSpPr>
          <p:cNvPr id="566" name="PA_chenying0907 5"/>
          <p:cNvGrpSpPr/>
          <p:nvPr>
            <p:custDataLst>
              <p:tags r:id="rId1"/>
            </p:custDataLst>
          </p:nvPr>
        </p:nvGrpSpPr>
        <p:grpSpPr>
          <a:xfrm flipH="1">
            <a:off x="4398184" y="1603959"/>
            <a:ext cx="2571999" cy="1887400"/>
            <a:chOff x="3246438" y="1068388"/>
            <a:chExt cx="5711825" cy="4678363"/>
          </a:xfrm>
          <a:solidFill>
            <a:schemeClr val="tx1"/>
          </a:solidFill>
        </p:grpSpPr>
        <p:sp>
          <p:nvSpPr>
            <p:cNvPr id="567"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8"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9"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0"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1"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2"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3"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574" name="chenying0907 150"/>
            <p:cNvGrpSpPr/>
            <p:nvPr/>
          </p:nvGrpSpPr>
          <p:grpSpPr>
            <a:xfrm>
              <a:off x="3517901" y="1225551"/>
              <a:ext cx="5260975" cy="4090987"/>
              <a:chOff x="3517901" y="1225551"/>
              <a:chExt cx="5260975" cy="4090987"/>
            </a:xfrm>
            <a:grpFill/>
          </p:grpSpPr>
          <p:sp>
            <p:nvSpPr>
              <p:cNvPr id="575"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6"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7"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8"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9"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0"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1"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2"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3"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4"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5"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6"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7"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8"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9"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0"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1"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2"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3"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4"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5"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6"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7"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8"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9"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0"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1"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2"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3"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4"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5"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6"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7"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8"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9"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0"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1"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2"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3"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4"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5"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6"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7"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8"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9"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0"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1"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2"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3"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4"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5"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6"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7"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8"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9"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0"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1"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2"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3"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4"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5"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6"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7"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8"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9"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0"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1"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2"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3"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4"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5"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6"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7"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8"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9"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0"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1"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2"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3"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4"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5"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656" name="PA_矩形 470"/>
          <p:cNvSpPr/>
          <p:nvPr>
            <p:custDataLst>
              <p:tags r:id="rId2"/>
            </p:custDataLst>
          </p:nvPr>
        </p:nvSpPr>
        <p:spPr>
          <a:xfrm>
            <a:off x="4913593" y="2045732"/>
            <a:ext cx="1911628" cy="923330"/>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那個</a:t>
            </a:r>
            <a:r>
              <a:rPr lang="en-US" altLang="zh-TW" dirty="0">
                <a:solidFill>
                  <a:schemeClr val="tx1">
                    <a:lumMod val="75000"/>
                    <a:lumOff val="25000"/>
                  </a:schemeClr>
                </a:solidFill>
                <a:sym typeface="Arial"/>
              </a:rPr>
              <a:t>…</a:t>
            </a:r>
            <a:r>
              <a:rPr lang="zh-TW" altLang="en-US" dirty="0">
                <a:solidFill>
                  <a:schemeClr val="tx1">
                    <a:lumMod val="75000"/>
                    <a:lumOff val="25000"/>
                  </a:schemeClr>
                </a:solidFill>
                <a:sym typeface="Arial"/>
              </a:rPr>
              <a:t>中間人攻擊是甚麼啊</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Tree>
    <p:extLst>
      <p:ext uri="{BB962C8B-B14F-4D97-AF65-F5344CB8AC3E}">
        <p14:creationId xmlns:p14="http://schemas.microsoft.com/office/powerpoint/2010/main" val="1003716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wipe(left)">
                                      <p:cBhvr>
                                        <p:cTn id="7" dur="500"/>
                                        <p:tgtEl>
                                          <p:spTgt spid="5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6"/>
                                        </p:tgtEl>
                                        <p:attrNameLst>
                                          <p:attrName>style.visibility</p:attrName>
                                        </p:attrNameLst>
                                      </p:cBhvr>
                                      <p:to>
                                        <p:strVal val="visible"/>
                                      </p:to>
                                    </p:set>
                                    <p:animEffect transition="in" filter="wipe(left)">
                                      <p:cBhvr>
                                        <p:cTn id="10"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657" name="PA_chenying0907 4"/>
          <p:cNvGrpSpPr/>
          <p:nvPr>
            <p:custDataLst>
              <p:tags r:id="rId1"/>
            </p:custDataLst>
          </p:nvPr>
        </p:nvGrpSpPr>
        <p:grpSpPr>
          <a:xfrm>
            <a:off x="5535954" y="1328663"/>
            <a:ext cx="3118103" cy="2201312"/>
            <a:chOff x="3246438" y="1068388"/>
            <a:chExt cx="5711825" cy="4678363"/>
          </a:xfrm>
          <a:solidFill>
            <a:schemeClr val="tx1"/>
          </a:solidFill>
        </p:grpSpPr>
        <p:sp>
          <p:nvSpPr>
            <p:cNvPr id="658"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9"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0"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1"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2"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3"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4"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65" name="chenying0907 239"/>
            <p:cNvGrpSpPr/>
            <p:nvPr/>
          </p:nvGrpSpPr>
          <p:grpSpPr>
            <a:xfrm>
              <a:off x="3517901" y="1225551"/>
              <a:ext cx="5260975" cy="4090987"/>
              <a:chOff x="3517901" y="1225551"/>
              <a:chExt cx="5260975" cy="4090987"/>
            </a:xfrm>
            <a:grpFill/>
          </p:grpSpPr>
          <p:sp>
            <p:nvSpPr>
              <p:cNvPr id="666"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7"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8"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9"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0"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1"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2"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3"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4"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5"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6"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7"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8"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9"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0"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1"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2"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3"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4"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5"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6"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7"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8"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9"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0"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1"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2"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3"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4"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5"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6"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7"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8"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9"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0"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1"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2"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3"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4"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5"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6"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7"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8"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9"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0"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1"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2"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3"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4"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5"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6"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7"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8"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9"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0"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1"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2"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3"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4"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5"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6"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7"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8"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9"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0"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1"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2"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3"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4"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5"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6"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7"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8"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9"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0"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1"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2"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3"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4"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5"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6"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747" name="PA_矩形 1"/>
          <p:cNvSpPr/>
          <p:nvPr>
            <p:custDataLst>
              <p:tags r:id="rId2"/>
            </p:custDataLst>
          </p:nvPr>
        </p:nvSpPr>
        <p:spPr>
          <a:xfrm>
            <a:off x="5973903" y="1851586"/>
            <a:ext cx="2242207" cy="923330"/>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那我們來請同學幫我們講解吧 </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Tree>
    <p:extLst>
      <p:ext uri="{BB962C8B-B14F-4D97-AF65-F5344CB8AC3E}">
        <p14:creationId xmlns:p14="http://schemas.microsoft.com/office/powerpoint/2010/main" val="2770727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wipe(left)">
                                      <p:cBhvr>
                                        <p:cTn id="7" dur="500"/>
                                        <p:tgtEl>
                                          <p:spTgt spid="6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wipe(left)">
                                      <p:cBhvr>
                                        <p:cTn id="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7"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nvGrpSpPr>
          <p:cNvPr id="86" name="PA_组合 185"/>
          <p:cNvGrpSpPr/>
          <p:nvPr>
            <p:custDataLst>
              <p:tags r:id="rId1"/>
            </p:custDataLst>
          </p:nvPr>
        </p:nvGrpSpPr>
        <p:grpSpPr>
          <a:xfrm flipH="1">
            <a:off x="1347710" y="2261113"/>
            <a:ext cx="2264084" cy="3041540"/>
            <a:chOff x="6078538" y="1790701"/>
            <a:chExt cx="2744788" cy="3686175"/>
          </a:xfrm>
          <a:solidFill>
            <a:schemeClr val="bg1">
              <a:lumMod val="50000"/>
            </a:schemeClr>
          </a:solidFill>
        </p:grpSpPr>
        <p:sp>
          <p:nvSpPr>
            <p:cNvPr id="87" name="自由: 形状 186"/>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grpFill/>
            <a:ln>
              <a:solidFill>
                <a:schemeClr val="bg2">
                  <a:lumMod val="75000"/>
                </a:schemeClr>
              </a:solidFill>
            </a:ln>
          </p:spPr>
          <p:txBody>
            <a:bodyPr vert="horz" wrap="square" lIns="121882" tIns="60941" rIns="121882" bIns="60941" numCol="1" anchor="t" anchorCtr="0" compatLnSpc="1">
              <a:prstTxWarp prst="textNoShape">
                <a:avLst/>
              </a:prstTxWarp>
              <a:noAutofit/>
            </a:bodyPr>
            <a:lstStyle/>
            <a:p>
              <a:endParaRPr lang="zh-CN" altLang="en-US" sz="2399"/>
            </a:p>
          </p:txBody>
        </p:sp>
        <p:sp>
          <p:nvSpPr>
            <p:cNvPr id="88" name="自由: 形状 187"/>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noAutofit/>
            </a:bodyPr>
            <a:lstStyle/>
            <a:p>
              <a:endParaRPr lang="zh-CN" altLang="en-US" sz="2399"/>
            </a:p>
          </p:txBody>
        </p:sp>
        <p:grpSp>
          <p:nvGrpSpPr>
            <p:cNvPr id="89" name="组合 188"/>
            <p:cNvGrpSpPr/>
            <p:nvPr/>
          </p:nvGrpSpPr>
          <p:grpSpPr>
            <a:xfrm>
              <a:off x="6670676" y="1868488"/>
              <a:ext cx="2152650" cy="3608388"/>
              <a:chOff x="6670676" y="1868488"/>
              <a:chExt cx="2152650" cy="3608388"/>
            </a:xfrm>
            <a:grpFill/>
          </p:grpSpPr>
          <p:sp>
            <p:nvSpPr>
              <p:cNvPr id="91"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2"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3" name="自由: 形状 192"/>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noAutofit/>
              </a:bodyPr>
              <a:lstStyle/>
              <a:p>
                <a:endParaRPr lang="zh-CN" altLang="en-US" sz="2399"/>
              </a:p>
            </p:txBody>
          </p:sp>
          <p:sp>
            <p:nvSpPr>
              <p:cNvPr id="94"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5"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6"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7"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8" name="Oval 132"/>
              <p:cNvSpPr>
                <a:spLocks noChangeArrowheads="1"/>
              </p:cNvSpPr>
              <p:nvPr/>
            </p:nvSpPr>
            <p:spPr bwMode="auto">
              <a:xfrm>
                <a:off x="8180388" y="2222501"/>
                <a:ext cx="93663" cy="95250"/>
              </a:xfrm>
              <a:prstGeom prst="ellipse">
                <a:avLst/>
              </a:pr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99"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00"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01" name="Oval 183"/>
              <p:cNvSpPr>
                <a:spLocks noChangeArrowheads="1"/>
              </p:cNvSpPr>
              <p:nvPr/>
            </p:nvSpPr>
            <p:spPr bwMode="auto">
              <a:xfrm>
                <a:off x="8180388" y="2222501"/>
                <a:ext cx="93663" cy="95250"/>
              </a:xfrm>
              <a:prstGeom prst="ellipse">
                <a:avLst/>
              </a:prstGeom>
              <a:grpFill/>
              <a:ln w="9525">
                <a:solidFill>
                  <a:schemeClr val="bg2">
                    <a:lumMod val="75000"/>
                  </a:schemeClr>
                </a:solid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90"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grpFill/>
            <a:ln>
              <a:solidFill>
                <a:schemeClr val="bg2">
                  <a:lumMod val="75000"/>
                </a:schemeClr>
              </a:solidFill>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102" name="PA_自由: 形状 201"/>
          <p:cNvSpPr/>
          <p:nvPr>
            <p:custDataLst>
              <p:tags r:id="rId2"/>
            </p:custDataLst>
          </p:nvPr>
        </p:nvSpPr>
        <p:spPr>
          <a:xfrm>
            <a:off x="414265" y="5141459"/>
            <a:ext cx="3433020" cy="670560"/>
          </a:xfrm>
          <a:custGeom>
            <a:avLst/>
            <a:gdLst>
              <a:gd name="connsiteX0" fmla="*/ 111760 w 3434080"/>
              <a:gd name="connsiteY0" fmla="*/ 355600 h 670560"/>
              <a:gd name="connsiteX1" fmla="*/ 162560 w 3434080"/>
              <a:gd name="connsiteY1" fmla="*/ 375920 h 670560"/>
              <a:gd name="connsiteX2" fmla="*/ 508000 w 3434080"/>
              <a:gd name="connsiteY2" fmla="*/ 355600 h 670560"/>
              <a:gd name="connsiteX3" fmla="*/ 589280 w 3434080"/>
              <a:gd name="connsiteY3" fmla="*/ 314960 h 670560"/>
              <a:gd name="connsiteX4" fmla="*/ 629920 w 3434080"/>
              <a:gd name="connsiteY4" fmla="*/ 304800 h 670560"/>
              <a:gd name="connsiteX5" fmla="*/ 660400 w 3434080"/>
              <a:gd name="connsiteY5" fmla="*/ 294640 h 670560"/>
              <a:gd name="connsiteX6" fmla="*/ 751840 w 3434080"/>
              <a:gd name="connsiteY6" fmla="*/ 274320 h 670560"/>
              <a:gd name="connsiteX7" fmla="*/ 863600 w 3434080"/>
              <a:gd name="connsiteY7" fmla="*/ 243840 h 670560"/>
              <a:gd name="connsiteX8" fmla="*/ 894080 w 3434080"/>
              <a:gd name="connsiteY8" fmla="*/ 223520 h 670560"/>
              <a:gd name="connsiteX9" fmla="*/ 955040 w 3434080"/>
              <a:gd name="connsiteY9" fmla="*/ 213360 h 670560"/>
              <a:gd name="connsiteX10" fmla="*/ 995680 w 3434080"/>
              <a:gd name="connsiteY10" fmla="*/ 203200 h 670560"/>
              <a:gd name="connsiteX11" fmla="*/ 1026160 w 3434080"/>
              <a:gd name="connsiteY11" fmla="*/ 172720 h 670560"/>
              <a:gd name="connsiteX12" fmla="*/ 1056640 w 3434080"/>
              <a:gd name="connsiteY12" fmla="*/ 162560 h 670560"/>
              <a:gd name="connsiteX13" fmla="*/ 1107440 w 3434080"/>
              <a:gd name="connsiteY13" fmla="*/ 142240 h 670560"/>
              <a:gd name="connsiteX14" fmla="*/ 1178560 w 3434080"/>
              <a:gd name="connsiteY14" fmla="*/ 152400 h 670560"/>
              <a:gd name="connsiteX15" fmla="*/ 1229360 w 3434080"/>
              <a:gd name="connsiteY15" fmla="*/ 162560 h 670560"/>
              <a:gd name="connsiteX16" fmla="*/ 1391920 w 3434080"/>
              <a:gd name="connsiteY16" fmla="*/ 152400 h 670560"/>
              <a:gd name="connsiteX17" fmla="*/ 1503680 w 3434080"/>
              <a:gd name="connsiteY17" fmla="*/ 132080 h 670560"/>
              <a:gd name="connsiteX18" fmla="*/ 1595120 w 3434080"/>
              <a:gd name="connsiteY18" fmla="*/ 101600 h 670560"/>
              <a:gd name="connsiteX19" fmla="*/ 1625600 w 3434080"/>
              <a:gd name="connsiteY19" fmla="*/ 91440 h 670560"/>
              <a:gd name="connsiteX20" fmla="*/ 1838960 w 3434080"/>
              <a:gd name="connsiteY20" fmla="*/ 81280 h 670560"/>
              <a:gd name="connsiteX21" fmla="*/ 1950720 w 3434080"/>
              <a:gd name="connsiteY21" fmla="*/ 71120 h 670560"/>
              <a:gd name="connsiteX22" fmla="*/ 2062480 w 3434080"/>
              <a:gd name="connsiteY22" fmla="*/ 50800 h 670560"/>
              <a:gd name="connsiteX23" fmla="*/ 2113280 w 3434080"/>
              <a:gd name="connsiteY23" fmla="*/ 40640 h 670560"/>
              <a:gd name="connsiteX24" fmla="*/ 2194560 w 3434080"/>
              <a:gd name="connsiteY24" fmla="*/ 30480 h 670560"/>
              <a:gd name="connsiteX25" fmla="*/ 2225040 w 3434080"/>
              <a:gd name="connsiteY25" fmla="*/ 20320 h 670560"/>
              <a:gd name="connsiteX26" fmla="*/ 2346960 w 3434080"/>
              <a:gd name="connsiteY26" fmla="*/ 0 h 670560"/>
              <a:gd name="connsiteX27" fmla="*/ 2458720 w 3434080"/>
              <a:gd name="connsiteY27" fmla="*/ 20320 h 670560"/>
              <a:gd name="connsiteX28" fmla="*/ 2519680 w 3434080"/>
              <a:gd name="connsiteY28" fmla="*/ 50800 h 670560"/>
              <a:gd name="connsiteX29" fmla="*/ 2651760 w 3434080"/>
              <a:gd name="connsiteY29" fmla="*/ 60960 h 670560"/>
              <a:gd name="connsiteX30" fmla="*/ 3261360 w 3434080"/>
              <a:gd name="connsiteY30" fmla="*/ 71120 h 670560"/>
              <a:gd name="connsiteX31" fmla="*/ 3291840 w 3434080"/>
              <a:gd name="connsiteY31" fmla="*/ 91440 h 670560"/>
              <a:gd name="connsiteX32" fmla="*/ 3383280 w 3434080"/>
              <a:gd name="connsiteY32" fmla="*/ 101600 h 670560"/>
              <a:gd name="connsiteX33" fmla="*/ 3434080 w 3434080"/>
              <a:gd name="connsiteY33" fmla="*/ 193040 h 670560"/>
              <a:gd name="connsiteX34" fmla="*/ 3200400 w 3434080"/>
              <a:gd name="connsiteY34" fmla="*/ 213360 h 670560"/>
              <a:gd name="connsiteX35" fmla="*/ 3048000 w 3434080"/>
              <a:gd name="connsiteY35" fmla="*/ 223520 h 670560"/>
              <a:gd name="connsiteX36" fmla="*/ 2844800 w 3434080"/>
              <a:gd name="connsiteY36" fmla="*/ 233680 h 670560"/>
              <a:gd name="connsiteX37" fmla="*/ 2743200 w 3434080"/>
              <a:gd name="connsiteY37" fmla="*/ 254000 h 670560"/>
              <a:gd name="connsiteX38" fmla="*/ 2661920 w 3434080"/>
              <a:gd name="connsiteY38" fmla="*/ 264160 h 670560"/>
              <a:gd name="connsiteX39" fmla="*/ 2519680 w 3434080"/>
              <a:gd name="connsiteY39" fmla="*/ 294640 h 670560"/>
              <a:gd name="connsiteX40" fmla="*/ 2458720 w 3434080"/>
              <a:gd name="connsiteY40" fmla="*/ 304800 h 670560"/>
              <a:gd name="connsiteX41" fmla="*/ 2346960 w 3434080"/>
              <a:gd name="connsiteY41" fmla="*/ 345440 h 670560"/>
              <a:gd name="connsiteX42" fmla="*/ 2296160 w 3434080"/>
              <a:gd name="connsiteY42" fmla="*/ 355600 h 670560"/>
              <a:gd name="connsiteX43" fmla="*/ 2245360 w 3434080"/>
              <a:gd name="connsiteY43" fmla="*/ 386080 h 670560"/>
              <a:gd name="connsiteX44" fmla="*/ 2164080 w 3434080"/>
              <a:gd name="connsiteY44" fmla="*/ 406400 h 670560"/>
              <a:gd name="connsiteX45" fmla="*/ 2133600 w 3434080"/>
              <a:gd name="connsiteY45" fmla="*/ 426720 h 670560"/>
              <a:gd name="connsiteX46" fmla="*/ 2072640 w 3434080"/>
              <a:gd name="connsiteY46" fmla="*/ 436880 h 670560"/>
              <a:gd name="connsiteX47" fmla="*/ 1971040 w 3434080"/>
              <a:gd name="connsiteY47" fmla="*/ 457200 h 670560"/>
              <a:gd name="connsiteX48" fmla="*/ 1899920 w 3434080"/>
              <a:gd name="connsiteY48" fmla="*/ 467360 h 670560"/>
              <a:gd name="connsiteX49" fmla="*/ 1696720 w 3434080"/>
              <a:gd name="connsiteY49" fmla="*/ 487680 h 670560"/>
              <a:gd name="connsiteX50" fmla="*/ 1605280 w 3434080"/>
              <a:gd name="connsiteY50" fmla="*/ 497840 h 670560"/>
              <a:gd name="connsiteX51" fmla="*/ 1564640 w 3434080"/>
              <a:gd name="connsiteY51" fmla="*/ 508000 h 670560"/>
              <a:gd name="connsiteX52" fmla="*/ 1422400 w 3434080"/>
              <a:gd name="connsiteY52" fmla="*/ 528320 h 670560"/>
              <a:gd name="connsiteX53" fmla="*/ 1229360 w 3434080"/>
              <a:gd name="connsiteY53" fmla="*/ 548640 h 670560"/>
              <a:gd name="connsiteX54" fmla="*/ 1158240 w 3434080"/>
              <a:gd name="connsiteY54" fmla="*/ 568960 h 670560"/>
              <a:gd name="connsiteX55" fmla="*/ 975360 w 3434080"/>
              <a:gd name="connsiteY55" fmla="*/ 589280 h 670560"/>
              <a:gd name="connsiteX56" fmla="*/ 873760 w 3434080"/>
              <a:gd name="connsiteY56" fmla="*/ 599440 h 670560"/>
              <a:gd name="connsiteX57" fmla="*/ 782320 w 3434080"/>
              <a:gd name="connsiteY57" fmla="*/ 629920 h 670560"/>
              <a:gd name="connsiteX58" fmla="*/ 640080 w 3434080"/>
              <a:gd name="connsiteY58" fmla="*/ 660400 h 670560"/>
              <a:gd name="connsiteX59" fmla="*/ 447040 w 3434080"/>
              <a:gd name="connsiteY59" fmla="*/ 670560 h 670560"/>
              <a:gd name="connsiteX60" fmla="*/ 152400 w 3434080"/>
              <a:gd name="connsiteY60" fmla="*/ 660400 h 670560"/>
              <a:gd name="connsiteX61" fmla="*/ 91440 w 3434080"/>
              <a:gd name="connsiteY61" fmla="*/ 629920 h 670560"/>
              <a:gd name="connsiteX62" fmla="*/ 60960 w 3434080"/>
              <a:gd name="connsiteY62" fmla="*/ 619760 h 670560"/>
              <a:gd name="connsiteX63" fmla="*/ 50800 w 3434080"/>
              <a:gd name="connsiteY63" fmla="*/ 589280 h 670560"/>
              <a:gd name="connsiteX64" fmla="*/ 30480 w 3434080"/>
              <a:gd name="connsiteY64" fmla="*/ 558800 h 670560"/>
              <a:gd name="connsiteX65" fmla="*/ 20320 w 3434080"/>
              <a:gd name="connsiteY65" fmla="*/ 518160 h 670560"/>
              <a:gd name="connsiteX66" fmla="*/ 0 w 3434080"/>
              <a:gd name="connsiteY66" fmla="*/ 436880 h 670560"/>
              <a:gd name="connsiteX67" fmla="*/ 152400 w 3434080"/>
              <a:gd name="connsiteY67" fmla="*/ 406400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434080" h="670560">
                <a:moveTo>
                  <a:pt x="111760" y="355600"/>
                </a:moveTo>
                <a:cubicBezTo>
                  <a:pt x="128693" y="362373"/>
                  <a:pt x="144330" y="375384"/>
                  <a:pt x="162560" y="375920"/>
                </a:cubicBezTo>
                <a:cubicBezTo>
                  <a:pt x="387590" y="382539"/>
                  <a:pt x="376101" y="381980"/>
                  <a:pt x="508000" y="355600"/>
                </a:cubicBezTo>
                <a:cubicBezTo>
                  <a:pt x="535093" y="342053"/>
                  <a:pt x="559893" y="322307"/>
                  <a:pt x="589280" y="314960"/>
                </a:cubicBezTo>
                <a:cubicBezTo>
                  <a:pt x="602827" y="311573"/>
                  <a:pt x="616494" y="308636"/>
                  <a:pt x="629920" y="304800"/>
                </a:cubicBezTo>
                <a:cubicBezTo>
                  <a:pt x="640218" y="301858"/>
                  <a:pt x="650010" y="297237"/>
                  <a:pt x="660400" y="294640"/>
                </a:cubicBezTo>
                <a:cubicBezTo>
                  <a:pt x="718407" y="280138"/>
                  <a:pt x="699691" y="289965"/>
                  <a:pt x="751840" y="274320"/>
                </a:cubicBezTo>
                <a:cubicBezTo>
                  <a:pt x="854963" y="243383"/>
                  <a:pt x="771012" y="262358"/>
                  <a:pt x="863600" y="243840"/>
                </a:cubicBezTo>
                <a:cubicBezTo>
                  <a:pt x="873760" y="237067"/>
                  <a:pt x="882496" y="227381"/>
                  <a:pt x="894080" y="223520"/>
                </a:cubicBezTo>
                <a:cubicBezTo>
                  <a:pt x="913623" y="217006"/>
                  <a:pt x="934840" y="217400"/>
                  <a:pt x="955040" y="213360"/>
                </a:cubicBezTo>
                <a:cubicBezTo>
                  <a:pt x="968732" y="210622"/>
                  <a:pt x="982133" y="206587"/>
                  <a:pt x="995680" y="203200"/>
                </a:cubicBezTo>
                <a:cubicBezTo>
                  <a:pt x="1005840" y="193040"/>
                  <a:pt x="1014205" y="180690"/>
                  <a:pt x="1026160" y="172720"/>
                </a:cubicBezTo>
                <a:cubicBezTo>
                  <a:pt x="1035071" y="166779"/>
                  <a:pt x="1046612" y="166320"/>
                  <a:pt x="1056640" y="162560"/>
                </a:cubicBezTo>
                <a:cubicBezTo>
                  <a:pt x="1073717" y="156156"/>
                  <a:pt x="1090507" y="149013"/>
                  <a:pt x="1107440" y="142240"/>
                </a:cubicBezTo>
                <a:cubicBezTo>
                  <a:pt x="1131147" y="145627"/>
                  <a:pt x="1154938" y="148463"/>
                  <a:pt x="1178560" y="152400"/>
                </a:cubicBezTo>
                <a:cubicBezTo>
                  <a:pt x="1195594" y="155239"/>
                  <a:pt x="1212091" y="162560"/>
                  <a:pt x="1229360" y="162560"/>
                </a:cubicBezTo>
                <a:cubicBezTo>
                  <a:pt x="1283652" y="162560"/>
                  <a:pt x="1337733" y="155787"/>
                  <a:pt x="1391920" y="152400"/>
                </a:cubicBezTo>
                <a:cubicBezTo>
                  <a:pt x="1457315" y="130602"/>
                  <a:pt x="1388796" y="151227"/>
                  <a:pt x="1503680" y="132080"/>
                </a:cubicBezTo>
                <a:cubicBezTo>
                  <a:pt x="1544538" y="125270"/>
                  <a:pt x="1554179" y="116953"/>
                  <a:pt x="1595120" y="101600"/>
                </a:cubicBezTo>
                <a:cubicBezTo>
                  <a:pt x="1605148" y="97840"/>
                  <a:pt x="1614927" y="92329"/>
                  <a:pt x="1625600" y="91440"/>
                </a:cubicBezTo>
                <a:cubicBezTo>
                  <a:pt x="1696555" y="85527"/>
                  <a:pt x="1767898" y="85721"/>
                  <a:pt x="1838960" y="81280"/>
                </a:cubicBezTo>
                <a:cubicBezTo>
                  <a:pt x="1876294" y="78947"/>
                  <a:pt x="1913467" y="74507"/>
                  <a:pt x="1950720" y="71120"/>
                </a:cubicBezTo>
                <a:cubicBezTo>
                  <a:pt x="2076204" y="46023"/>
                  <a:pt x="1919492" y="76798"/>
                  <a:pt x="2062480" y="50800"/>
                </a:cubicBezTo>
                <a:cubicBezTo>
                  <a:pt x="2079470" y="47711"/>
                  <a:pt x="2096212" y="43266"/>
                  <a:pt x="2113280" y="40640"/>
                </a:cubicBezTo>
                <a:cubicBezTo>
                  <a:pt x="2140267" y="36488"/>
                  <a:pt x="2167467" y="33867"/>
                  <a:pt x="2194560" y="30480"/>
                </a:cubicBezTo>
                <a:cubicBezTo>
                  <a:pt x="2204720" y="27093"/>
                  <a:pt x="2214476" y="22081"/>
                  <a:pt x="2225040" y="20320"/>
                </a:cubicBezTo>
                <a:cubicBezTo>
                  <a:pt x="2361152" y="-2365"/>
                  <a:pt x="2275503" y="23819"/>
                  <a:pt x="2346960" y="0"/>
                </a:cubicBezTo>
                <a:cubicBezTo>
                  <a:pt x="2374978" y="3502"/>
                  <a:pt x="2427396" y="4658"/>
                  <a:pt x="2458720" y="20320"/>
                </a:cubicBezTo>
                <a:cubicBezTo>
                  <a:pt x="2488973" y="35447"/>
                  <a:pt x="2485630" y="46544"/>
                  <a:pt x="2519680" y="50800"/>
                </a:cubicBezTo>
                <a:cubicBezTo>
                  <a:pt x="2563496" y="56277"/>
                  <a:pt x="2607620" y="59751"/>
                  <a:pt x="2651760" y="60960"/>
                </a:cubicBezTo>
                <a:cubicBezTo>
                  <a:pt x="2854912" y="66526"/>
                  <a:pt x="3058160" y="67733"/>
                  <a:pt x="3261360" y="71120"/>
                </a:cubicBezTo>
                <a:cubicBezTo>
                  <a:pt x="3271520" y="77893"/>
                  <a:pt x="3279994" y="88478"/>
                  <a:pt x="3291840" y="91440"/>
                </a:cubicBezTo>
                <a:cubicBezTo>
                  <a:pt x="3321592" y="98878"/>
                  <a:pt x="3356278" y="87061"/>
                  <a:pt x="3383280" y="101600"/>
                </a:cubicBezTo>
                <a:cubicBezTo>
                  <a:pt x="3411665" y="116884"/>
                  <a:pt x="3424176" y="163329"/>
                  <a:pt x="3434080" y="193040"/>
                </a:cubicBezTo>
                <a:cubicBezTo>
                  <a:pt x="3338389" y="224937"/>
                  <a:pt x="3419828" y="200821"/>
                  <a:pt x="3200400" y="213360"/>
                </a:cubicBezTo>
                <a:lnTo>
                  <a:pt x="3048000" y="223520"/>
                </a:lnTo>
                <a:lnTo>
                  <a:pt x="2844800" y="233680"/>
                </a:lnTo>
                <a:cubicBezTo>
                  <a:pt x="2810933" y="240453"/>
                  <a:pt x="2777471" y="249716"/>
                  <a:pt x="2743200" y="254000"/>
                </a:cubicBezTo>
                <a:cubicBezTo>
                  <a:pt x="2716107" y="257387"/>
                  <a:pt x="2688784" y="259276"/>
                  <a:pt x="2661920" y="264160"/>
                </a:cubicBezTo>
                <a:cubicBezTo>
                  <a:pt x="2614212" y="272834"/>
                  <a:pt x="2567228" y="285130"/>
                  <a:pt x="2519680" y="294640"/>
                </a:cubicBezTo>
                <a:cubicBezTo>
                  <a:pt x="2499480" y="298680"/>
                  <a:pt x="2478705" y="299804"/>
                  <a:pt x="2458720" y="304800"/>
                </a:cubicBezTo>
                <a:cubicBezTo>
                  <a:pt x="2344859" y="333265"/>
                  <a:pt x="2447959" y="315140"/>
                  <a:pt x="2346960" y="345440"/>
                </a:cubicBezTo>
                <a:cubicBezTo>
                  <a:pt x="2330420" y="350402"/>
                  <a:pt x="2313093" y="352213"/>
                  <a:pt x="2296160" y="355600"/>
                </a:cubicBezTo>
                <a:cubicBezTo>
                  <a:pt x="2279227" y="365760"/>
                  <a:pt x="2263695" y="378746"/>
                  <a:pt x="2245360" y="386080"/>
                </a:cubicBezTo>
                <a:cubicBezTo>
                  <a:pt x="2187394" y="409266"/>
                  <a:pt x="2208874" y="384003"/>
                  <a:pt x="2164080" y="406400"/>
                </a:cubicBezTo>
                <a:cubicBezTo>
                  <a:pt x="2153158" y="411861"/>
                  <a:pt x="2145184" y="422859"/>
                  <a:pt x="2133600" y="426720"/>
                </a:cubicBezTo>
                <a:cubicBezTo>
                  <a:pt x="2114057" y="433234"/>
                  <a:pt x="2092887" y="433084"/>
                  <a:pt x="2072640" y="436880"/>
                </a:cubicBezTo>
                <a:cubicBezTo>
                  <a:pt x="2038694" y="443245"/>
                  <a:pt x="2005230" y="452316"/>
                  <a:pt x="1971040" y="457200"/>
                </a:cubicBezTo>
                <a:cubicBezTo>
                  <a:pt x="1947333" y="460587"/>
                  <a:pt x="1923721" y="464715"/>
                  <a:pt x="1899920" y="467360"/>
                </a:cubicBezTo>
                <a:cubicBezTo>
                  <a:pt x="1832265" y="474877"/>
                  <a:pt x="1764375" y="480163"/>
                  <a:pt x="1696720" y="487680"/>
                </a:cubicBezTo>
                <a:lnTo>
                  <a:pt x="1605280" y="497840"/>
                </a:lnTo>
                <a:cubicBezTo>
                  <a:pt x="1591733" y="501227"/>
                  <a:pt x="1578332" y="505262"/>
                  <a:pt x="1564640" y="508000"/>
                </a:cubicBezTo>
                <a:cubicBezTo>
                  <a:pt x="1511100" y="518708"/>
                  <a:pt x="1478589" y="520828"/>
                  <a:pt x="1422400" y="528320"/>
                </a:cubicBezTo>
                <a:cubicBezTo>
                  <a:pt x="1289673" y="546017"/>
                  <a:pt x="1411309" y="533478"/>
                  <a:pt x="1229360" y="548640"/>
                </a:cubicBezTo>
                <a:cubicBezTo>
                  <a:pt x="1205653" y="555413"/>
                  <a:pt x="1182348" y="563794"/>
                  <a:pt x="1158240" y="568960"/>
                </a:cubicBezTo>
                <a:cubicBezTo>
                  <a:pt x="1111823" y="578907"/>
                  <a:pt x="1014538" y="585549"/>
                  <a:pt x="975360" y="589280"/>
                </a:cubicBezTo>
                <a:lnTo>
                  <a:pt x="873760" y="599440"/>
                </a:lnTo>
                <a:cubicBezTo>
                  <a:pt x="737313" y="633552"/>
                  <a:pt x="948109" y="578908"/>
                  <a:pt x="782320" y="629920"/>
                </a:cubicBezTo>
                <a:cubicBezTo>
                  <a:pt x="752384" y="639131"/>
                  <a:pt x="675972" y="657529"/>
                  <a:pt x="640080" y="660400"/>
                </a:cubicBezTo>
                <a:cubicBezTo>
                  <a:pt x="575849" y="665538"/>
                  <a:pt x="511387" y="667173"/>
                  <a:pt x="447040" y="670560"/>
                </a:cubicBezTo>
                <a:cubicBezTo>
                  <a:pt x="348827" y="667173"/>
                  <a:pt x="250480" y="666530"/>
                  <a:pt x="152400" y="660400"/>
                </a:cubicBezTo>
                <a:cubicBezTo>
                  <a:pt x="123214" y="658576"/>
                  <a:pt x="116147" y="642274"/>
                  <a:pt x="91440" y="629920"/>
                </a:cubicBezTo>
                <a:cubicBezTo>
                  <a:pt x="81861" y="625131"/>
                  <a:pt x="71120" y="623147"/>
                  <a:pt x="60960" y="619760"/>
                </a:cubicBezTo>
                <a:cubicBezTo>
                  <a:pt x="57573" y="609600"/>
                  <a:pt x="55589" y="598859"/>
                  <a:pt x="50800" y="589280"/>
                </a:cubicBezTo>
                <a:cubicBezTo>
                  <a:pt x="45339" y="578358"/>
                  <a:pt x="35290" y="570023"/>
                  <a:pt x="30480" y="558800"/>
                </a:cubicBezTo>
                <a:cubicBezTo>
                  <a:pt x="24979" y="545965"/>
                  <a:pt x="24156" y="531586"/>
                  <a:pt x="20320" y="518160"/>
                </a:cubicBezTo>
                <a:cubicBezTo>
                  <a:pt x="-508" y="445263"/>
                  <a:pt x="20656" y="540161"/>
                  <a:pt x="0" y="436880"/>
                </a:cubicBezTo>
                <a:cubicBezTo>
                  <a:pt x="25153" y="361420"/>
                  <a:pt x="-550" y="406400"/>
                  <a:pt x="152400" y="406400"/>
                </a:cubicBezTo>
              </a:path>
            </a:pathLst>
          </a:cu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103" name="PA_矩形 202"/>
          <p:cNvSpPr/>
          <p:nvPr>
            <p:custDataLst>
              <p:tags r:id="rId3"/>
            </p:custDataLst>
          </p:nvPr>
        </p:nvSpPr>
        <p:spPr>
          <a:xfrm>
            <a:off x="4397637" y="1230249"/>
            <a:ext cx="5725887" cy="2555564"/>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grpSp>
        <p:nvGrpSpPr>
          <p:cNvPr id="104" name="PA_组合 203"/>
          <p:cNvGrpSpPr/>
          <p:nvPr>
            <p:custDataLst>
              <p:tags r:id="rId4"/>
            </p:custDataLst>
          </p:nvPr>
        </p:nvGrpSpPr>
        <p:grpSpPr>
          <a:xfrm>
            <a:off x="4500858" y="1318140"/>
            <a:ext cx="5522373" cy="2421082"/>
            <a:chOff x="4987993" y="2579653"/>
            <a:chExt cx="5524077" cy="2421075"/>
          </a:xfrm>
        </p:grpSpPr>
        <p:sp>
          <p:nvSpPr>
            <p:cNvPr id="105" name="矩形 104"/>
            <p:cNvSpPr/>
            <p:nvPr/>
          </p:nvSpPr>
          <p:spPr>
            <a:xfrm>
              <a:off x="4987993" y="3142980"/>
              <a:ext cx="5524077" cy="1857748"/>
            </a:xfrm>
            <a:prstGeom prst="rect">
              <a:avLst/>
            </a:prstGeom>
          </p:spPr>
          <p:txBody>
            <a:bodyPr wrap="square">
              <a:spAutoFit/>
            </a:bodyPr>
            <a:lstStyle/>
            <a:p>
              <a:pPr>
                <a:lnSpc>
                  <a:spcPct val="130000"/>
                </a:lnSpc>
                <a:spcBef>
                  <a:spcPct val="0"/>
                </a:spcBef>
              </a:pPr>
              <a:r>
                <a:rPr lang="zh-TW" altLang="en-US" dirty="0">
                  <a:latin typeface="微软雅黑" panose="020B0503020204020204" pitchFamily="34" charset="-122"/>
                  <a:ea typeface="微软雅黑" panose="020B0503020204020204" pitchFamily="34" charset="-122"/>
                  <a:sym typeface="微软雅黑" pitchFamily="34" charset="-122"/>
                </a:rPr>
                <a:t>中間人攻擊是指攻擊者與通訊的兩端分別建立獨立的聯繫，並交換其所收到的數據，使通訊的兩端認為他們正在通過一個私密的連接與對方直接對話，但事實上整個會話都被攻擊者完全控制。在中間人攻擊中，攻擊者可以攔截通訊雙方的通話並插入新的內容。</a:t>
              </a:r>
              <a:endParaRPr lang="zh-CN" altLang="en-US" dirty="0">
                <a:latin typeface="微软雅黑" panose="020B0503020204020204" pitchFamily="34" charset="-122"/>
                <a:ea typeface="微软雅黑" panose="020B0503020204020204" pitchFamily="34" charset="-122"/>
                <a:sym typeface="微软雅黑" pitchFamily="34" charset="-122"/>
              </a:endParaRPr>
            </a:p>
          </p:txBody>
        </p:sp>
        <p:sp>
          <p:nvSpPr>
            <p:cNvPr id="106" name="矩形 105"/>
            <p:cNvSpPr/>
            <p:nvPr/>
          </p:nvSpPr>
          <p:spPr>
            <a:xfrm>
              <a:off x="4987993" y="2579653"/>
              <a:ext cx="697843" cy="399980"/>
            </a:xfrm>
            <a:prstGeom prst="rect">
              <a:avLst/>
            </a:prstGeom>
          </p:spPr>
          <p:txBody>
            <a:bodyPr wrap="none">
              <a:spAutoFit/>
            </a:bodyPr>
            <a:lstStyle/>
            <a:p>
              <a:pPr algn="ctr"/>
              <a:r>
                <a:rPr lang="zh-TW"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定義</a:t>
              </a:r>
              <a:endPar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2" name="圖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842" y="3949161"/>
            <a:ext cx="4943475" cy="2371725"/>
          </a:xfrm>
          <a:prstGeom prst="rect">
            <a:avLst/>
          </a:prstGeom>
        </p:spPr>
      </p:pic>
    </p:spTree>
    <p:extLst>
      <p:ext uri="{BB962C8B-B14F-4D97-AF65-F5344CB8AC3E}">
        <p14:creationId xmlns:p14="http://schemas.microsoft.com/office/powerpoint/2010/main" val="11227576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nodeType="withEffect">
                                  <p:stCondLst>
                                    <p:cond delay="150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文本框 415"/>
          <p:cNvSpPr txBox="1"/>
          <p:nvPr/>
        </p:nvSpPr>
        <p:spPr>
          <a:xfrm>
            <a:off x="282804" y="320511"/>
            <a:ext cx="4749762" cy="446276"/>
          </a:xfrm>
          <a:prstGeom prst="rect">
            <a:avLst/>
          </a:prstGeom>
          <a:noFill/>
        </p:spPr>
        <p:txBody>
          <a:bodyPr wrap="none" rtlCol="0">
            <a:spAutoFit/>
          </a:bodyPr>
          <a:lstStyle/>
          <a:p>
            <a:r>
              <a:rPr lang="en-US" altLang="zh-CN" sz="2300" kern="1200" dirty="0">
                <a:solidFill>
                  <a:schemeClr val="tx1"/>
                </a:solidFill>
                <a:latin typeface="Arial"/>
                <a:ea typeface="微软雅黑"/>
                <a:cs typeface="方正苏新诗柳楷简体-yolan" panose="02000000000000000000" pitchFamily="2" charset="-122"/>
                <a:sym typeface="Arial"/>
              </a:rPr>
              <a:t>What is Man-in-the-Middle Attack ?</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417" name="组合 416"/>
          <p:cNvGrpSpPr/>
          <p:nvPr/>
        </p:nvGrpSpPr>
        <p:grpSpPr>
          <a:xfrm>
            <a:off x="5123410" y="320511"/>
            <a:ext cx="636853" cy="393183"/>
            <a:chOff x="3610120" y="261689"/>
            <a:chExt cx="636853" cy="393183"/>
          </a:xfrm>
        </p:grpSpPr>
        <p:pic>
          <p:nvPicPr>
            <p:cNvPr id="418" name="图片 417"/>
            <p:cNvPicPr>
              <a:picLocks noChangeAspect="1"/>
            </p:cNvPicPr>
            <p:nvPr userDrawn="1"/>
          </p:nvPicPr>
          <p:blipFill>
            <a:blip r:embed="rId5"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30" y="2849934"/>
            <a:ext cx="10337524" cy="3663933"/>
          </a:xfrm>
          <a:prstGeom prst="rect">
            <a:avLst/>
          </a:prstGeom>
        </p:spPr>
      </p:pic>
      <p:grpSp>
        <p:nvGrpSpPr>
          <p:cNvPr id="566" name="PA_chenying0907 5"/>
          <p:cNvGrpSpPr/>
          <p:nvPr>
            <p:custDataLst>
              <p:tags r:id="rId1"/>
            </p:custDataLst>
          </p:nvPr>
        </p:nvGrpSpPr>
        <p:grpSpPr>
          <a:xfrm flipH="1">
            <a:off x="3605241" y="1390945"/>
            <a:ext cx="3450260" cy="2530424"/>
            <a:chOff x="3246438" y="1068388"/>
            <a:chExt cx="5711825" cy="4678363"/>
          </a:xfrm>
          <a:solidFill>
            <a:schemeClr val="tx1"/>
          </a:solidFill>
        </p:grpSpPr>
        <p:sp>
          <p:nvSpPr>
            <p:cNvPr id="567"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8"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9"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0"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1"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2"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3"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574" name="chenying0907 150"/>
            <p:cNvGrpSpPr/>
            <p:nvPr/>
          </p:nvGrpSpPr>
          <p:grpSpPr>
            <a:xfrm>
              <a:off x="3517901" y="1225551"/>
              <a:ext cx="5260975" cy="4090987"/>
              <a:chOff x="3517901" y="1225551"/>
              <a:chExt cx="5260975" cy="4090987"/>
            </a:xfrm>
            <a:grpFill/>
          </p:grpSpPr>
          <p:sp>
            <p:nvSpPr>
              <p:cNvPr id="575"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6"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7"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8"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9"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0"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1"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2"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3"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4"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5"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6"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7"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8"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9"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0"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1"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2"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3"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4"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5"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6"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7"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8"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9"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0"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1"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2"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3"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4"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5"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6"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7"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8"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9"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0"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1"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2"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3"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4"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5"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6"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7"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8"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9"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0"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1"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2"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3"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4"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5"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6"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7"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8"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29"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0"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1"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2"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3"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4"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5"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6"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7"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8"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39"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0"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1"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2"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3"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4"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5"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6"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7"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8"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9"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0"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1"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2"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3"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4"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5"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656" name="PA_矩形 470"/>
          <p:cNvSpPr/>
          <p:nvPr>
            <p:custDataLst>
              <p:tags r:id="rId2"/>
            </p:custDataLst>
          </p:nvPr>
        </p:nvSpPr>
        <p:spPr>
          <a:xfrm>
            <a:off x="4195710" y="1955810"/>
            <a:ext cx="2501411" cy="1338828"/>
          </a:xfrm>
          <a:prstGeom prst="rect">
            <a:avLst/>
          </a:prstGeom>
        </p:spPr>
        <p:txBody>
          <a:bodyPr wrap="square">
            <a:spAutoFit/>
          </a:bodyPr>
          <a:lstStyle/>
          <a:p>
            <a:pPr>
              <a:lnSpc>
                <a:spcPct val="150000"/>
              </a:lnSpc>
            </a:pPr>
            <a:r>
              <a:rPr lang="zh-TW" altLang="en-US" dirty="0">
                <a:solidFill>
                  <a:schemeClr val="tx1">
                    <a:lumMod val="75000"/>
                    <a:lumOff val="25000"/>
                  </a:schemeClr>
                </a:solidFill>
                <a:sym typeface="Arial"/>
              </a:rPr>
              <a:t>大致上明白了，納在網路系統中，中間人攻擊有哪些具體方式呢</a:t>
            </a:r>
            <a:r>
              <a:rPr lang="en-US" altLang="zh-TW" dirty="0">
                <a:solidFill>
                  <a:schemeClr val="tx1">
                    <a:lumMod val="75000"/>
                    <a:lumOff val="25000"/>
                  </a:schemeClr>
                </a:solidFill>
                <a:sym typeface="Arial"/>
              </a:rPr>
              <a:t>?</a:t>
            </a:r>
            <a:endParaRPr lang="zh-TW" altLang="en-US" dirty="0">
              <a:solidFill>
                <a:schemeClr val="tx1">
                  <a:lumMod val="75000"/>
                  <a:lumOff val="25000"/>
                </a:schemeClr>
              </a:solidFill>
              <a:sym typeface="Arial"/>
            </a:endParaRPr>
          </a:p>
        </p:txBody>
      </p:sp>
    </p:spTree>
    <p:extLst>
      <p:ext uri="{BB962C8B-B14F-4D97-AF65-F5344CB8AC3E}">
        <p14:creationId xmlns:p14="http://schemas.microsoft.com/office/powerpoint/2010/main" val="38619674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wipe(left)">
                                      <p:cBhvr>
                                        <p:cTn id="7" dur="500"/>
                                        <p:tgtEl>
                                          <p:spTgt spid="5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6"/>
                                        </p:tgtEl>
                                        <p:attrNameLst>
                                          <p:attrName>style.visibility</p:attrName>
                                        </p:attrNameLst>
                                      </p:cBhvr>
                                      <p:to>
                                        <p:strVal val="visible"/>
                                      </p:to>
                                    </p:set>
                                    <p:animEffect transition="in" filter="wipe(left)">
                                      <p:cBhvr>
                                        <p:cTn id="10"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3FE3C99-2218-4003-8976-8FFEF26117BE"/>
  <p:tag name="ISPRING_SCORM_RATE_SLIDES" val="1"/>
  <p:tag name="ISPRINGONLINEFOLDERID" val="0"/>
  <p:tag name="ISPRINGONLINEFOLDERPATH" val="Content List"/>
  <p:tag name="ISPRINGCLOUDFOLDERID" val="0"/>
  <p:tag name="ISPRINGCLOUDFOLDERPATH" val="Repository"/>
  <p:tag name="ISPRING_PLAYERS_CUSTOMIZATION" val="UEsDBBQAAgAIAE+IQ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PiEN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IQ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4hD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4hD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4hD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4hD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PiEN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PiENKKoo35ocRAADwYQAAFwAAAHVuaXZlcnNhbC91bml2ZXJzYWwucG5n7d35V5LZ/wBwSzMnZ6LNzCxtmrTFBdQaMxdabNKRcp3UUtHUbDM1MxRZUqexRSV1yl2aXNolbdLcwCUl1KAJldKUCoUQlRCRHT70nZrPjH7mD/ie83AOeLj3Oc+9r/vc1R/eXPI6sO+bRasXaWlpfePu5uqjpaUD09LSjtPT1aSodlvu0/yZF++zb7dWFXUNV/NFJ2rX/l1aWtU4fUXYAs33r2LdAuO1tBa3f3rPI8fcjtDSCrvg7rrLLzFkYgh+5UGkkixQ5qO0nM8f0Aa15X60fJr1I2TTj67Oesvn2yyZeAYp/+i6/kXaMv35e3QueXkqtFOQlYEUmWhtk2JIfu5BPZ926NFRwjYm45f99RxaaX0Vo6c0iU/rIT4uUEim6Z72/GbxMLsEMVwvkbKLYmTcr1eFnp+n+/ePtz+sXqUsO+S2LZuLO8yCukjephlLu6643DTU/hrSovX3j/s2XtERiid65qZYRXXAzZW2/8yGtOxM1u5zGyM/oEHVTcqw+3dgJvsyI2aVdyM95YRZ3RjvbFAiTh9Bmyz4Z/b5lEjtvh9PK5V8rCEMVjWnuudTwN/4WdRXWFrlmUWNZMzO/xC5E+K9xMBVd3ZGvtESWJN3Ytmc+81rLWf8/CyiB203S3PV+CHEe+lPc2/1EEK5l7OM0zO37JY2171+S41ml9HSVu6/1HfnkP3sFq2fp7/cwHtvxJw66ec2bdkcR82YbQ/RtYT5uRpkz75ek4w0sFnQCyAABIAAEAACQAAIAAEgAASAABAAAkAACAABIAAEgAAQAAJAAAgAASAABIAAEAACQAAIAAEgAASAABAAAkAACAABIAAEgAAQAAJAAAgAASAABIAAEAACQAAIAAEgAASAABAAAkAACAABIAAEgAAQAAJAAAgAASAABIAAEADi/xEiRdo28ojmMij5H9ECz6eo7WO7wxLT5sbR0z1tvy4/4FXAKpvZYQFbes6Hvs9sM14wJ6KgnvnRg0cPzk6FxP57+/5b8jXY5sg5dX12HkyZZz6/bOfdF7PKWKspOvVSaJvW7Cr5C5xhLtKR3Oce4Obfk6YoG+1xTlPP2CkLTbbX40Vn+rr9wVHNTWvH8hjeo/8s0NoeokTNrIDmBctt+ziNImEdSRk97RDTrBJtZXEZKswtSSJZVQwNyUdJ3qUXmaol5I2GbtaNTcgk3uhMVrupyT9jKcK1+UT5JEVVof52100XzgNGNOWcM7Ue7UJiB52AVLNF8B14aTsrdOpNPK3kJ0uj9MNgBHL7SRP1BcOQV720bTh5u6kqVkh15KMm4uBoUd9zMEZw5Qqe5iIfv8t5zBYLt3djlzQJOo3hJUo+Vi0fpGKQYFFiI/XR5Kk3TKhaShs0ATczgn+oei8OQAaaoKf/eB5J4PxWWoUsOLq3dlz+wlE4Tc3/8vRzUmQe077KRZe2eYdy40qT2AUdNDNe3PVSWr1L0+TM3fRlcRAHxuqfwOKfSNWMjdWIoQRGx8buk6XiZvGw/DH53isfUgi+mEGLwQiLDNWNbGlScbta694jgpdPlKqZj+a/VzPqD0pWIbxBjfLJRkRnFbIBWYwcQDbFgUdvrn+qBxap8yZPFWULatZOJQfN1PTyDhH2BLpcbw4H0+8/W4w9HFDDffdXhamvdypHh1g4KCY8vPXiGg/E2SqbiInuYATqGjPnu8XmJ+EvfFFNZk6Udt7yHtnIExViP+ROJKXWM/+kN0S5IeG+Vk5eB2tSnM7Q+5alOBHsnV2uStb5RfDwcniCv4hpUN9ZkvnW1oTglNHhveAi9/2IMVPS2f/BtvRcXjYai0Ou7bzJrcmrCOG8kwa0juy4fpx8KDtJPsCf6K53sP/cr7abaYuarTwF8b33MAXXqYq7WJIvCpPA8OA8nHmXSillfpWE4rYNtHjjY2mkkfBBs8D8IKapJas7qFLsFfabKtmkZsuGDNG+C4Sle7ekwvCYxNteNvArGWZ/VNlTg3+YUTqPiS1ueYC7L27xADMHEFsGTfifahKQvXZqR/IAL/nwuX5q4ZcObufFHHy/AloN7ez+fbo2NoMp7C3lDPA5NWcPimJbI2ihtosR0ZA7pFY8FntFuqBvIze84yF7yokahoWcamxcCmMLQlfDahdcr0+PxpFWbDhnZASmE0nkgbxI7qjj08GE5uXOI5HTv6c3OztAOeTPY+HWsRtEJ5Y5lpkjJb/2QMQGm+YxucxbxK1RXMt+pyBIfWVozUSyb4b+3as+IEOPKjGowFffvDFDz5ynfj21jT/tRBURSxxiOM8/3xDxsmW/yvzW4M2nLwOZ3KtxJSSskk7x4FRPx7aOrE51R2+mVvHjfarLiYZdhTF6DWcLTEqVYX7wg3aZfnR+mA/JRcnAVTLbI5BUkZkfHSs9hgLlyh4LlF6dLPiMM8za7swHfvVMZDWEokhMjg/5axo8bpw48ZgxgNqcFSNrUIID4VilKO0mZa2+edFr3PHjDeNh6SvuhDftOSw0c8hTxj8QXUpakCsgjPSqT8tvpeMENQhsaQLVwKZTXFaAcffryGnIW3TouxOZ522VlQT6rTscu8z1BjsqPe1Am+hCuK1t24GpZBiJyyvMG+1NpZiqPqY/wLb0ydOD+QsbimZk+JmF0ZNk5ecpF62bpSRsNZlK4trgz1Fe2WD5vqjhdNXJwlRKin6u7OfEBtdXumcZeYcywB130j2x1s6kCvv5ILg66wm1gThSgcnaaUslrO9IDLDa10nw1BR7cTNLUImwf/+D8/3dXZHq+c9f5p3q676uMmEVEfu7m9mR9ZYDa05sSeIE8nuHMfKJK6cbJrg6uSIiqNnek3//80L2NuibNVOeegz4m+dY1Zg/STYWTpc9SZJ9NISj4oS9vp7RGJUQz5wR8Go5vqQZhZAGR11olaiFuCReUl/7GDYXV8aLy5u0QGNEEpFmTtiOHhDY9vO8SSEEehWjziSE4w/Cl4Yrkc5MmUi2JpRB5yevZI06j8gL9MwX6uaaXTWZBBnpuhxWZhGHBRgZ9xY8s4fd/UgW0/p08Ne6zX8F0rXVjFWLma+0WcfZcAFEleyaJstPYODsmSjhPWYyg9ULX9zP3+YyWaK+ksMnqVUduVmrspusPWKMKcJCPHnrW7+nt01ZjE544unkEp7UD3bXVLQDx6h7765cxakWeqnF54N5wscEGpFJc4Usha20GHlpXJIu1z5JaYnkP7NOJm/Kf/g4orvdKOzz+ncnpW4YybsRYKtKPY1aBj24hO45vg9SgFkGj2NpJj6i1VkY/ugguR2r5MHBJtiG4dscX+iWwvuZ8+jkw8jkV5ykLByDJzL2JFnkB80oyPReXvAfETplSatWcxyb09Ahk1L6r5kVwgJokKY+R7ZutsXxQdV7UikBv/aoEYPCiMxtf4X9rUu5J/GPq72QVS27jdtVtyBXJoKqBLi6B9bXNdcHw1huHbkyb/j7Gs8NAVMkmrBYtYBz0VWukytrJjtk7e2qHX1Wner+OmCHaavrukvZ5bedMHxoee0QKbTtZ7H+X2MsYdWrjXo9+KOWTmPLxTKH3W5W6ytby124pkxEuGp7+J2a6P3OmTrh12yJaoreIiGYHihHWpUIBjh2cCSDdwh8uKRVorIQNVih3akoM9v13s4TZ6ttlcosA9iY+FPhG/TMNSs39HuSYhQM3gnD9hP62l+2z0hUVz+c2AkJI91DE+zlf1YniJCCTm2pDa2xOpsRE7DD5TfT6jKTut270eocbl5eBpxwDKJ0CMZlvPBROxLX3CJGRDIZ4ZRBFxrCMrKTF0zgVF2gKBIeME7Kkg+QVkQx8t7omcMxrM7NbUmtA6KHaOtEp+fLSgUfL397QaSS85lOM6/CizaWJr6vxYOgio/sRqZysoOlt5EhXxw7sRbZRG8wbB35fbJ9MF3+ZYdUdOJt9j6T147fZ+ACOfq5UtJBO3VO8VIQOy6U63FmTFyEsesVjG4XYt3NpWsSuSG5nG3OuKX2neJgI7iPHTzf0ll92So82FatsmIdxxnAujpfSgPyLS1hLrIPZc/FJLVy/97s1AYeh+4JRQu2i56ItnJbk1FYtwTbWDdIAbHMhN4ZTCPQC5DBzaCwL1sp4um31/xD6nNCz7y2XzOkmVI78172qK8Vb2M+Odvg91oUucXj2yMTbqETwtczZg6ik/QLz2rBlPpxKaPmqGv58U2F6vge8iLzyO/QRYL98Kh5Ff0bQC6StxXVEau9x+J4x1+miSWq87yI0AlHtjeH3HZKlXUIIjhH50508roc/1wl5EaJmt0f6LK5R/fVYPWPVMmqc/etz2l6hdPNjEh3ZxWqomaG9YG3yFwkz8AuTjwMKcC6H1AiFmTLxjJkNRUCZ68xaQYjWQWev/a7/F8voYdLdXLdIUmsTHtrYi+7RrORSB+KpzkXaZ4RooiknIjBlL42UrDtSfWSlxZQBH5Xc9ogp6R7+ngOYlq0+IxiefhgadWwzeH8cXFr+2/iD9ySzxX9ujgtxVOzZT3yVTbq6x3oN7IN6ppYb1NTBqtHbVa0SItl3NovHFwJ6iTsx5Iuf8VicNRPT8t2WA55yhSdPBsoTvayeOmesbixd40hzB0E2ZU/kJJpvFfVLWNalCzSjYUCZe5jJVjpRx7hnqp1DoIUaIbk0SqRswfbu9xa7ImV0TtoMrUwHTr9Yk8RXjGy8QiloCNn6ZOnOaOhv9Mc89BplHzZRCF4kbmLl2Nv2a2oi5+7XszbB3XDA47548sNDowev34K39WdVAIm8wgkor/lnUdN4ZpdEejYhBNXsw1ulERlV+4qX/QK5eBD+h5dXChGyQeZK2E6ucaNfoFIcuP0Rx4yGY50cFKwsbEjWUM2nxvna21w87RP47GaEXWDizX0GpNTzykddLyuZ/6IDz/DbxZjop1reN2n2Ba5MWjeYc2ZYH3+uKSyiyFaHM8F6YHE81Z82ZK/6G7RTJrDWwotpcQqXLfnO/EdrEEUE9xhxDkWZivV8YRwpc4BKHcqV9NLiPzQPNX5jx9DTNfVx4i/bD1MMZJ3u5i0CCbOg99Ltyog+YIZJRI0Ey0eSus3W2n+iPQN81OP1jSuRa5UbCMwc+CsPaSTy1qYu4fI7R9AVImSLZXz3r1zOXbky2CRGd3mh1XPhHfFY5vMmByV7AFaCk+eeGwhfdPSFrFs/xh+4fDMfjgcIx0l3HRXqqOZ049VSWGaLp30y/LWEUlrOfFc7IRjHdqU/4LgGSRr72iXo2NHqUMOf9bZntySgHJq4JOr/aVnPY4SpsQ7+jgJ1/CGTzXPR1UpWbWQxI7BqxUcKBwFujyNN1BREcRHUhEBa5Vf/E4MkXbDVWfCSfxnP124Yap4u3Ah43W457e8iUYMrgK6TvO8UC9Y1kNmn1u5XHfMQjtLUM++40STla71iPLBxW8B821CshpYFXZuJiYLc+Ot4k9a0HGY6bLn7SBo047CXlY/fUP6ZFxzPF+zV/zl4yqsW5+w6TLBczxxY0gU/8qXJSg3JVxtNmwzf+eUEwNFTa7C0wgO6eEKsxNrYNSlgWdiPwXLryTmUT71aY8yyn+nrJLhPxKDla1dfz8oco7dUN2cCCKdeF9z7OFM/HC8AoWJtnTohN/sbC0f3pQlsu84uXg9uhitmqmf74aG5sp8fpYxpXkfFONR0EaJbRYyP+A96HK8Iq2tu8fqv8c+f23OtHS8kIal05IaSapL8uZU9ynjYiGLONVlUbTPFH3WV/3m43SU8pDzeDHcHtwIXTf7yP8qeiekQElve5iY3jrngKvp4Uc2t89JttNk2C+KWTHnLA4BmatlDNKay/Zf68798QCP/wvWL2eqz60b3vRvwfpFHYbw7Uv+x71bWvJ07157M6Dgp1+7xFfxHHfazbkiyjCzHBOkmXMEmj62z91n+Zx/cNx4kHLiOxbZv7Uc806z4PDZQho0JhnyY2Fh1+zfJ4Bq9+2+ewmGVZgWEHuaf1PrQrU0L/e9B1yrdoem/gdQSwMEFAACAAgAT4hDSpXukX5LAAAAawAAABsAAAB1bml2ZXJzYWwvdW5pdmVyc2FsLnBuZy54bWyzsa/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IQ0oqlg9n/gIAAJcLAAAmAAAAAAAAAAEAAAAAAAYLAAB1bml2ZXJzYWwvaHRtbF9wdWJsaXNoaW5nX3NldHRpbmdzLnhtbFBLAQIAABQAAgAIAE+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
  <p:tag name="ISPRING_PRESENTATION_TITLE" val="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寬螢幕</PresentationFormat>
  <Paragraphs>107</Paragraphs>
  <Slides>28</Slides>
  <Notes>28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DFPShaoNvW5-GB</vt:lpstr>
      <vt:lpstr>微软雅黑</vt:lpstr>
      <vt:lpstr>宋体</vt:lpstr>
      <vt:lpstr>方正苏新诗柳楷简体-yolan</vt:lpstr>
      <vt:lpstr>落落补 汤圆</vt:lpstr>
      <vt:lpstr>Arial</vt:lpstr>
      <vt:lpstr>Arial Black</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2017-10-20T03:31:41Z</dcterms:created>
  <dcterms:modified xsi:type="dcterms:W3CDTF">2018-06-21T15:46:07Z</dcterms:modified>
</cp:coreProperties>
</file>