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418" autoAdjust="0"/>
  </p:normalViewPr>
  <p:slideViewPr>
    <p:cSldViewPr snapToGrid="0">
      <p:cViewPr varScale="1">
        <p:scale>
          <a:sx n="144" d="100"/>
          <a:sy n="144" d="100"/>
        </p:scale>
        <p:origin x="-104" y="-3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F238E-5E72-4CA5-B4FF-EC569F5A9B55}" type="datetimeFigureOut">
              <a:rPr lang="en-US" smtClean="0"/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2877-5BDB-4C36-8B71-58C6B8E3B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03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F238E-5E72-4CA5-B4FF-EC569F5A9B55}" type="datetimeFigureOut">
              <a:rPr lang="en-US" smtClean="0"/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2877-5BDB-4C36-8B71-58C6B8E3B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51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F238E-5E72-4CA5-B4FF-EC569F5A9B55}" type="datetimeFigureOut">
              <a:rPr lang="en-US" smtClean="0"/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2877-5BDB-4C36-8B71-58C6B8E3B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28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F238E-5E72-4CA5-B4FF-EC569F5A9B55}" type="datetimeFigureOut">
              <a:rPr lang="en-US" smtClean="0"/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2877-5BDB-4C36-8B71-58C6B8E3B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61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F238E-5E72-4CA5-B4FF-EC569F5A9B55}" type="datetimeFigureOut">
              <a:rPr lang="en-US" smtClean="0"/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2877-5BDB-4C36-8B71-58C6B8E3B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95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F238E-5E72-4CA5-B4FF-EC569F5A9B55}" type="datetimeFigureOut">
              <a:rPr lang="en-US" smtClean="0"/>
              <a:t>11/5/15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2877-5BDB-4C36-8B71-58C6B8E3B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3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F238E-5E72-4CA5-B4FF-EC569F5A9B55}" type="datetimeFigureOut">
              <a:rPr lang="en-US" smtClean="0"/>
              <a:t>11/5/15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2877-5BDB-4C36-8B71-58C6B8E3B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87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F238E-5E72-4CA5-B4FF-EC569F5A9B55}" type="datetimeFigureOut">
              <a:rPr lang="en-US" smtClean="0"/>
              <a:t>11/5/15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2877-5BDB-4C36-8B71-58C6B8E3B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43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F238E-5E72-4CA5-B4FF-EC569F5A9B55}" type="datetimeFigureOut">
              <a:rPr lang="en-US" smtClean="0"/>
              <a:t>11/5/15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2877-5BDB-4C36-8B71-58C6B8E3B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6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F238E-5E72-4CA5-B4FF-EC569F5A9B55}" type="datetimeFigureOut">
              <a:rPr lang="en-US" smtClean="0"/>
              <a:t>11/5/15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2877-5BDB-4C36-8B71-58C6B8E3B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02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F238E-5E72-4CA5-B4FF-EC569F5A9B55}" type="datetimeFigureOut">
              <a:rPr lang="en-US" smtClean="0"/>
              <a:t>11/5/15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2877-5BDB-4C36-8B71-58C6B8E3B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6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F238E-5E72-4CA5-B4FF-EC569F5A9B55}" type="datetimeFigureOut">
              <a:rPr lang="en-US" smtClean="0"/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82877-5BDB-4C36-8B71-58C6B8E3B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4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6261567"/>
              </p:ext>
            </p:extLst>
          </p:nvPr>
        </p:nvGraphicFramePr>
        <p:xfrm>
          <a:off x="1931491" y="1305237"/>
          <a:ext cx="8801968" cy="2066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030"/>
                <a:gridCol w="1040713"/>
                <a:gridCol w="1146549"/>
                <a:gridCol w="1358219"/>
                <a:gridCol w="1472874"/>
                <a:gridCol w="802584"/>
                <a:gridCol w="1093631"/>
                <a:gridCol w="1155368"/>
              </a:tblGrid>
              <a:tr h="405681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Palatino Linotype"/>
                          <a:cs typeface="Palatino Linotype"/>
                        </a:rPr>
                        <a:t>Job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Palatino Linotype"/>
                        <a:ea typeface="+mn-ea"/>
                        <a:cs typeface="Palatino Linotype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Palatino Linotype"/>
                          <a:ea typeface="+mn-ea"/>
                          <a:cs typeface="Palatino Linotype"/>
                        </a:rPr>
                        <a:t>Execution time (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latin typeface="Palatino Linotype"/>
                          <a:ea typeface="+mn-ea"/>
                          <a:cs typeface="Palatino Linotype"/>
                        </a:rPr>
                        <a:t>ms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Palatino Linotype"/>
                          <a:ea typeface="+mn-ea"/>
                          <a:cs typeface="Palatino Linotype"/>
                        </a:rPr>
                        <a:t>)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Palatino Linotype"/>
                        <a:ea typeface="+mn-ea"/>
                        <a:cs typeface="Palatino Linotype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Palatino Linotype"/>
                          <a:ea typeface="+mn-ea"/>
                          <a:cs typeface="Palatino Linotype"/>
                        </a:rPr>
                        <a:t>Energy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Palatino Linotype"/>
                          <a:ea typeface="+mn-ea"/>
                          <a:cs typeface="Palatino Linotype"/>
                        </a:rPr>
                        <a:t> Consumption (</a:t>
                      </a:r>
                      <a:r>
                        <a:rPr lang="en-US" sz="1800" b="0" i="1" kern="1200" baseline="0" dirty="0" err="1" smtClean="0">
                          <a:solidFill>
                            <a:schemeClr val="tx1"/>
                          </a:solidFill>
                          <a:latin typeface="Palatino Linotype"/>
                          <a:ea typeface="+mn-ea"/>
                          <a:cs typeface="Palatino Linotype"/>
                        </a:rPr>
                        <a:t>mJ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Palatino Linotype"/>
                          <a:ea typeface="+mn-ea"/>
                          <a:cs typeface="Palatino Linotype"/>
                        </a:rPr>
                        <a:t>)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Palatino Linotype"/>
                        <a:ea typeface="+mn-ea"/>
                        <a:cs typeface="Palatino Linotype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Palatino Linotype"/>
                          <a:ea typeface="+mn-ea"/>
                          <a:cs typeface="Palatino Linotype"/>
                        </a:rPr>
                        <a:t>Frequency (</a:t>
                      </a: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latin typeface="Palatino Linotype"/>
                          <a:ea typeface="+mn-ea"/>
                          <a:cs typeface="Palatino Linotype"/>
                        </a:rPr>
                        <a:t>GHz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Palatino Linotype"/>
                          <a:ea typeface="+mn-ea"/>
                          <a:cs typeface="Palatino Linotype"/>
                        </a:rPr>
                        <a:t>)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Palatino Linotype"/>
                        <a:ea typeface="+mn-ea"/>
                        <a:cs typeface="Palatino Linotype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Palatino Linotype"/>
                          <a:ea typeface="+mn-ea"/>
                          <a:cs typeface="Palatino Linotype"/>
                        </a:rPr>
                        <a:t>Deadline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Palatino Linotype"/>
                        <a:ea typeface="+mn-ea"/>
                        <a:cs typeface="Palatino Linotype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0786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Palatino Linotype"/>
                          <a:ea typeface="+mn-ea"/>
                          <a:cs typeface="Palatino Linotype"/>
                        </a:rPr>
                        <a:t>big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Palatino Linotype"/>
                        <a:ea typeface="+mn-ea"/>
                        <a:cs typeface="Palatino Linotype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Palatino Linotype"/>
                          <a:ea typeface="+mn-ea"/>
                          <a:cs typeface="Palatino Linotype"/>
                        </a:rPr>
                        <a:t>LITTLE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Palatino Linotype"/>
                        <a:ea typeface="+mn-ea"/>
                        <a:cs typeface="Palatino Linotype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Palatino Linotype"/>
                          <a:ea typeface="+mn-ea"/>
                          <a:cs typeface="Palatino Linotype"/>
                        </a:rPr>
                        <a:t>big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Palatino Linotype"/>
                        <a:ea typeface="+mn-ea"/>
                        <a:cs typeface="Palatino Linotype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Palatino Linotype"/>
                          <a:ea typeface="+mn-ea"/>
                          <a:cs typeface="Palatino Linotype"/>
                        </a:rPr>
                        <a:t>LITTLE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Palatino Linotype"/>
                        <a:ea typeface="+mn-ea"/>
                        <a:cs typeface="Palatino Linotype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Palatino Linotype"/>
                          <a:ea typeface="+mn-ea"/>
                          <a:cs typeface="Palatino Linotype"/>
                        </a:rPr>
                        <a:t>big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Palatino Linotype"/>
                        <a:ea typeface="+mn-ea"/>
                        <a:cs typeface="Palatino Linotype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Palatino Linotype"/>
                          <a:ea typeface="+mn-ea"/>
                          <a:cs typeface="Palatino Linotype"/>
                        </a:rPr>
                        <a:t>LITTLE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Palatino Linotype"/>
                        <a:ea typeface="+mn-ea"/>
                        <a:cs typeface="Palatino Linotype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36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804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Palatino Linotype"/>
                          <a:ea typeface="+mn-ea"/>
                          <a:cs typeface="Palatino Linotype"/>
                        </a:rPr>
                        <a:t>Job 3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Palatino Linotype"/>
                        <a:ea typeface="+mn-ea"/>
                        <a:cs typeface="Palatino Linotype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Palatino Linotype"/>
                          <a:ea typeface="+mn-ea"/>
                          <a:cs typeface="Palatino Linotype"/>
                        </a:rPr>
                        <a:t>5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Palatino Linotype"/>
                        <a:ea typeface="+mn-ea"/>
                        <a:cs typeface="Palatino Linotype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Palatino Linotype"/>
                          <a:ea typeface="+mn-ea"/>
                          <a:cs typeface="Palatino Linotype"/>
                        </a:rPr>
                        <a:t>15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Palatino Linotype"/>
                        <a:ea typeface="+mn-ea"/>
                        <a:cs typeface="Palatino Linotype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Palatino Linotype"/>
                          <a:ea typeface="+mn-ea"/>
                          <a:cs typeface="Palatino Linotype"/>
                        </a:rPr>
                        <a:t>100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Palatino Linotype"/>
                        <a:ea typeface="+mn-ea"/>
                        <a:cs typeface="Palatino Linotype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Palatino Linotype"/>
                          <a:ea typeface="+mn-ea"/>
                          <a:cs typeface="Palatino Linotype"/>
                        </a:rPr>
                        <a:t>7.5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Palatino Linotype"/>
                        <a:ea typeface="+mn-ea"/>
                        <a:cs typeface="Palatino Linotype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Palatino Linotype"/>
                          <a:ea typeface="+mn-ea"/>
                          <a:cs typeface="Palatino Linotype"/>
                        </a:rPr>
                        <a:t>3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Palatino Linotype"/>
                        <a:ea typeface="+mn-ea"/>
                        <a:cs typeface="Palatino Linotype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Palatino Linotype"/>
                          <a:ea typeface="+mn-ea"/>
                          <a:cs typeface="Palatino Linotype"/>
                        </a:rPr>
                        <a:t>1.5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Palatino Linotype"/>
                        <a:ea typeface="+mn-ea"/>
                        <a:cs typeface="Palatino Linotype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Palatino Linotype"/>
                          <a:ea typeface="+mn-ea"/>
                          <a:cs typeface="Palatino Linotype"/>
                        </a:rPr>
                        <a:t>35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Palatino Linotype"/>
                        <a:ea typeface="+mn-ea"/>
                        <a:cs typeface="Palatino Linotype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960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Palatino Linotype"/>
                          <a:ea typeface="+mn-ea"/>
                          <a:cs typeface="Palatino Linotype"/>
                        </a:rPr>
                        <a:t>Job 2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Palatino Linotype"/>
                          <a:ea typeface="+mn-ea"/>
                          <a:cs typeface="Palatino Linotype"/>
                        </a:rPr>
                        <a:t>5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Palatino Linotype"/>
                        <a:ea typeface="+mn-ea"/>
                        <a:cs typeface="Palatino Linotype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Palatino Linotype"/>
                          <a:ea typeface="+mn-ea"/>
                          <a:cs typeface="Palatino Linotype"/>
                        </a:rPr>
                        <a:t>15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Palatino Linotype"/>
                        <a:ea typeface="+mn-ea"/>
                        <a:cs typeface="Palatino Linotype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Palatino Linotype"/>
                          <a:ea typeface="+mn-ea"/>
                          <a:cs typeface="Palatino Linotype"/>
                        </a:rPr>
                        <a:t>100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Palatino Linotype"/>
                        <a:ea typeface="+mn-ea"/>
                        <a:cs typeface="Palatino Linotype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Palatino Linotype"/>
                          <a:ea typeface="+mn-ea"/>
                          <a:cs typeface="Palatino Linotype"/>
                        </a:rPr>
                        <a:t>7.5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Palatino Linotype"/>
                        <a:ea typeface="+mn-ea"/>
                        <a:cs typeface="Palatino Linotype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Palatino Linotype"/>
                          <a:ea typeface="+mn-ea"/>
                          <a:cs typeface="Palatino Linotype"/>
                        </a:rPr>
                        <a:t>3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Palatino Linotype"/>
                        <a:ea typeface="+mn-ea"/>
                        <a:cs typeface="Palatino Linotype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Palatino Linotype"/>
                          <a:ea typeface="+mn-ea"/>
                          <a:cs typeface="Palatino Linotype"/>
                        </a:rPr>
                        <a:t>1.5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Palatino Linotype"/>
                        <a:ea typeface="+mn-ea"/>
                        <a:cs typeface="Palatino Linotype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Palatino Linotype"/>
                          <a:ea typeface="+mn-ea"/>
                          <a:cs typeface="Palatino Linotype"/>
                        </a:rPr>
                        <a:t>115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Palatino Linotype"/>
                        <a:ea typeface="+mn-ea"/>
                        <a:cs typeface="Palatino Linotype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235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Palatino Linotype"/>
                          <a:ea typeface="+mn-ea"/>
                          <a:cs typeface="Palatino Linotype"/>
                        </a:rPr>
                        <a:t>Job 1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Palatino Linotype"/>
                        <a:ea typeface="+mn-ea"/>
                        <a:cs typeface="Palatino Linotype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Palatino Linotype"/>
                          <a:ea typeface="+mn-ea"/>
                          <a:cs typeface="Palatino Linotype"/>
                        </a:rPr>
                        <a:t>10 </a:t>
                      </a:r>
                      <a:endParaRPr lang="en-US" sz="1800" b="0" i="1" kern="1200" dirty="0">
                        <a:solidFill>
                          <a:schemeClr val="tx1"/>
                        </a:solidFill>
                        <a:latin typeface="Palatino Linotype"/>
                        <a:ea typeface="+mn-ea"/>
                        <a:cs typeface="Palatino Linotype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Palatino Linotype"/>
                          <a:ea typeface="+mn-ea"/>
                          <a:cs typeface="Palatino Linotype"/>
                        </a:rPr>
                        <a:t>100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Palatino Linotype"/>
                        <a:ea typeface="+mn-ea"/>
                        <a:cs typeface="Palatino Linotype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Palatino Linotype"/>
                          <a:ea typeface="+mn-ea"/>
                          <a:cs typeface="Palatino Linotype"/>
                        </a:rPr>
                        <a:t>200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Palatino Linotype"/>
                        <a:ea typeface="+mn-ea"/>
                        <a:cs typeface="Palatino Linotype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Palatino Linotype"/>
                          <a:ea typeface="+mn-ea"/>
                          <a:cs typeface="Palatino Linotype"/>
                        </a:rPr>
                        <a:t>50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Palatino Linotype"/>
                        <a:ea typeface="+mn-ea"/>
                        <a:cs typeface="Palatino Linotype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Palatino Linotype"/>
                          <a:ea typeface="+mn-ea"/>
                          <a:cs typeface="Palatino Linotype"/>
                        </a:rPr>
                        <a:t>3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Palatino Linotype"/>
                        <a:ea typeface="+mn-ea"/>
                        <a:cs typeface="Palatino Linotype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Palatino Linotype"/>
                          <a:ea typeface="+mn-ea"/>
                          <a:cs typeface="Palatino Linotype"/>
                        </a:rPr>
                        <a:t>1.5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Palatino Linotype"/>
                        <a:ea typeface="+mn-ea"/>
                        <a:cs typeface="Palatino Linotype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Palatino Linotype"/>
                          <a:ea typeface="+mn-ea"/>
                          <a:cs typeface="Palatino Linotype"/>
                        </a:rPr>
                        <a:t>120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Palatino Linotype"/>
                        <a:ea typeface="+mn-ea"/>
                        <a:cs typeface="Palatino Linotype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0710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/>
          <p:cNvCxnSpPr/>
          <p:nvPr/>
        </p:nvCxnSpPr>
        <p:spPr>
          <a:xfrm flipV="1">
            <a:off x="7772400" y="1828800"/>
            <a:ext cx="0" cy="274320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  <a:tailEnd type="non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286000" y="1828800"/>
            <a:ext cx="0" cy="274320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  <a:tailEnd type="non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743200" y="1828800"/>
            <a:ext cx="0" cy="274320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  <a:tailEnd type="non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200400" y="1828800"/>
            <a:ext cx="0" cy="274320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  <a:tailEnd type="non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657600" y="1828800"/>
            <a:ext cx="0" cy="274320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  <a:tailEnd type="non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4114800" y="1828800"/>
            <a:ext cx="0" cy="274320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  <a:tailEnd type="non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572000" y="1828800"/>
            <a:ext cx="0" cy="274320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  <a:tailEnd type="non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5029200" y="1828800"/>
            <a:ext cx="0" cy="274320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  <a:tailEnd type="non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486400" y="1828800"/>
            <a:ext cx="0" cy="274320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  <a:tailEnd type="non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943600" y="1828800"/>
            <a:ext cx="0" cy="274320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  <a:tailEnd type="non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400800" y="1828800"/>
            <a:ext cx="0" cy="274320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  <a:tailEnd type="non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6858000" y="1828800"/>
            <a:ext cx="0" cy="274320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  <a:tailEnd type="non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7315200" y="1828800"/>
            <a:ext cx="0" cy="274320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  <a:tailEnd type="non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828800" y="3886200"/>
            <a:ext cx="6172200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  <a:tailEnd type="non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828800" y="3200400"/>
            <a:ext cx="6172200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  <a:tailEnd type="non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828800" y="2514600"/>
            <a:ext cx="6172200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  <a:tailEnd type="non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828800" y="4572000"/>
            <a:ext cx="6172200" cy="0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828800" y="1828800"/>
            <a:ext cx="0" cy="2743200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286000" y="3337560"/>
            <a:ext cx="0" cy="548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2286000" y="2651760"/>
            <a:ext cx="0" cy="548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2286000" y="1965960"/>
            <a:ext cx="0" cy="548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71600" y="2057400"/>
            <a:ext cx="452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Palatino Linotype"/>
                <a:cs typeface="Palatino Linotype"/>
              </a:rPr>
              <a:t>J</a:t>
            </a:r>
            <a:r>
              <a:rPr lang="en-US" sz="2400" i="1" baseline="-25000" dirty="0">
                <a:latin typeface="Palatino Linotype"/>
                <a:cs typeface="Palatino Linotype"/>
              </a:rPr>
              <a:t>3</a:t>
            </a:r>
            <a:endParaRPr lang="en-US" sz="2400" i="1" dirty="0" smtClean="0">
              <a:latin typeface="Palatino Linotype"/>
              <a:cs typeface="Palatino Linotype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71600" y="2743200"/>
            <a:ext cx="452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Palatino Linotype"/>
                <a:cs typeface="Palatino Linotype"/>
              </a:rPr>
              <a:t>J</a:t>
            </a:r>
            <a:r>
              <a:rPr lang="en-US" sz="2400" i="1" baseline="-25000" dirty="0" smtClean="0">
                <a:latin typeface="Palatino Linotype"/>
                <a:cs typeface="Palatino Linotype"/>
              </a:rPr>
              <a:t>2</a:t>
            </a:r>
            <a:endParaRPr lang="en-US" sz="2400" i="1" dirty="0" smtClean="0">
              <a:latin typeface="Palatino Linotype"/>
              <a:cs typeface="Palatino Linotype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371600" y="3425427"/>
            <a:ext cx="452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Palatino Linotype"/>
                <a:cs typeface="Palatino Linotype"/>
              </a:rPr>
              <a:t>J</a:t>
            </a:r>
            <a:r>
              <a:rPr lang="en-US" sz="2400" i="1" baseline="-25000" dirty="0" smtClean="0">
                <a:latin typeface="Palatino Linotype"/>
                <a:cs typeface="Palatino Linotype"/>
              </a:rPr>
              <a:t>1</a:t>
            </a:r>
            <a:endParaRPr lang="en-US" sz="2400" i="1" dirty="0" smtClean="0">
              <a:latin typeface="Palatino Linotype"/>
              <a:cs typeface="Palatino Linotype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2286000" y="4114800"/>
            <a:ext cx="0" cy="45720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572000" y="4114800"/>
            <a:ext cx="0" cy="45720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858000" y="4107180"/>
            <a:ext cx="0" cy="45720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743200" y="4251960"/>
            <a:ext cx="0" cy="32004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200400" y="4251960"/>
            <a:ext cx="0" cy="32004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657600" y="4251960"/>
            <a:ext cx="0" cy="32004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114800" y="4251960"/>
            <a:ext cx="0" cy="32004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029200" y="4251960"/>
            <a:ext cx="0" cy="32004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486400" y="4251960"/>
            <a:ext cx="0" cy="32004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943600" y="4251960"/>
            <a:ext cx="0" cy="32004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400800" y="4251960"/>
            <a:ext cx="0" cy="32004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315200" y="4251960"/>
            <a:ext cx="0" cy="32004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7772400" y="4251960"/>
            <a:ext cx="0" cy="32004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120112" y="4565304"/>
            <a:ext cx="338554" cy="461665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en-US" sz="2400" dirty="0" smtClean="0">
                <a:latin typeface="Palatino Linotype"/>
                <a:cs typeface="Palatino Linotype"/>
              </a:rPr>
              <a:t>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314348" y="4567536"/>
            <a:ext cx="492443" cy="461665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en-US" sz="2400" dirty="0" smtClean="0">
                <a:latin typeface="Palatino Linotype"/>
                <a:cs typeface="Palatino Linotype"/>
              </a:rPr>
              <a:t>50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535044" y="4567536"/>
            <a:ext cx="646331" cy="461665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en-US" sz="2400" dirty="0" smtClean="0">
                <a:latin typeface="Palatino Linotype"/>
                <a:cs typeface="Palatino Linotype"/>
              </a:rPr>
              <a:t>100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286000" y="2194560"/>
            <a:ext cx="228600" cy="32004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2400"/>
          </a:p>
        </p:txBody>
      </p:sp>
      <p:sp>
        <p:nvSpPr>
          <p:cNvPr id="67" name="Rectangle 66"/>
          <p:cNvSpPr/>
          <p:nvPr/>
        </p:nvSpPr>
        <p:spPr>
          <a:xfrm>
            <a:off x="2286000" y="2875895"/>
            <a:ext cx="685800" cy="320040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2400"/>
          </a:p>
        </p:txBody>
      </p:sp>
      <p:sp>
        <p:nvSpPr>
          <p:cNvPr id="68" name="Rectangle 67"/>
          <p:cNvSpPr/>
          <p:nvPr/>
        </p:nvSpPr>
        <p:spPr>
          <a:xfrm>
            <a:off x="2514600" y="3566160"/>
            <a:ext cx="457200" cy="32004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2400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772400" y="3337560"/>
            <a:ext cx="0" cy="548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7543800" y="2651760"/>
            <a:ext cx="0" cy="548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3886200" y="1965960"/>
            <a:ext cx="0" cy="548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019682" y="1172947"/>
            <a:ext cx="2557686" cy="352937"/>
          </a:xfrm>
          <a:prstGeom prst="rect">
            <a:avLst/>
          </a:prstGeom>
          <a:noFill/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Palatino Linotype"/>
                <a:cs typeface="Palatino Linotype"/>
              </a:rPr>
              <a:t>“</a:t>
            </a:r>
            <a:r>
              <a:rPr lang="en-US" sz="2000" dirty="0" smtClean="0">
                <a:solidFill>
                  <a:schemeClr val="tx1"/>
                </a:solidFill>
                <a:latin typeface="Palatino Linotype"/>
                <a:cs typeface="Palatino Linotype"/>
              </a:rPr>
              <a:t>big” </a:t>
            </a:r>
            <a:r>
              <a:rPr lang="en-US" sz="2000" dirty="0" smtClean="0">
                <a:solidFill>
                  <a:schemeClr val="tx1"/>
                </a:solidFill>
                <a:latin typeface="Palatino Linotype"/>
                <a:cs typeface="Palatino Linotype"/>
              </a:rPr>
              <a:t>processor </a:t>
            </a:r>
            <a:endParaRPr lang="en-US" sz="2000" dirty="0">
              <a:solidFill>
                <a:schemeClr val="tx1"/>
              </a:solidFill>
              <a:latin typeface="Palatino Linotype"/>
              <a:cs typeface="Palatino Linotype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362149" y="1059289"/>
            <a:ext cx="2875354" cy="564962"/>
          </a:xfrm>
          <a:prstGeom prst="rect">
            <a:avLst/>
          </a:prstGeom>
          <a:noFill/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Palatino Linotype"/>
                <a:cs typeface="Palatino Linotype"/>
              </a:rPr>
              <a:t>“LITTLE” processor </a:t>
            </a:r>
            <a:endParaRPr lang="en-US" sz="2000" dirty="0">
              <a:solidFill>
                <a:schemeClr val="tx1"/>
              </a:solidFill>
              <a:latin typeface="Palatino Linotype"/>
              <a:cs typeface="Palatino Linotype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670188" y="1211580"/>
            <a:ext cx="571500" cy="32004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2400"/>
          </a:p>
        </p:txBody>
      </p:sp>
      <p:sp>
        <p:nvSpPr>
          <p:cNvPr id="72" name="Rectangle 71"/>
          <p:cNvSpPr/>
          <p:nvPr/>
        </p:nvSpPr>
        <p:spPr>
          <a:xfrm>
            <a:off x="4943326" y="1211681"/>
            <a:ext cx="571500" cy="320040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2400"/>
          </a:p>
        </p:txBody>
      </p:sp>
      <p:grpSp>
        <p:nvGrpSpPr>
          <p:cNvPr id="73" name="Group 72"/>
          <p:cNvGrpSpPr/>
          <p:nvPr/>
        </p:nvGrpSpPr>
        <p:grpSpPr>
          <a:xfrm>
            <a:off x="2454639" y="1968933"/>
            <a:ext cx="120073" cy="549336"/>
            <a:chOff x="5818168" y="1080959"/>
            <a:chExt cx="120073" cy="549336"/>
          </a:xfrm>
        </p:grpSpPr>
        <p:cxnSp>
          <p:nvCxnSpPr>
            <p:cNvPr id="74" name="Straight Arrow Connector 73"/>
            <p:cNvCxnSpPr/>
            <p:nvPr/>
          </p:nvCxnSpPr>
          <p:spPr>
            <a:xfrm flipV="1">
              <a:off x="5878205" y="1081655"/>
              <a:ext cx="0" cy="548640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818168" y="1080959"/>
              <a:ext cx="120073" cy="0"/>
            </a:xfrm>
            <a:prstGeom prst="line">
              <a:avLst/>
            </a:prstGeom>
            <a:ln w="38100" cap="rnd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2914738" y="2651412"/>
            <a:ext cx="120073" cy="549336"/>
            <a:chOff x="5818168" y="1080959"/>
            <a:chExt cx="120073" cy="549336"/>
          </a:xfrm>
        </p:grpSpPr>
        <p:cxnSp>
          <p:nvCxnSpPr>
            <p:cNvPr id="77" name="Straight Arrow Connector 76"/>
            <p:cNvCxnSpPr/>
            <p:nvPr/>
          </p:nvCxnSpPr>
          <p:spPr>
            <a:xfrm flipV="1">
              <a:off x="5878205" y="1081655"/>
              <a:ext cx="0" cy="548640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5818168" y="1080959"/>
              <a:ext cx="120073" cy="0"/>
            </a:xfrm>
            <a:prstGeom prst="line">
              <a:avLst/>
            </a:prstGeom>
            <a:ln w="38100" cap="rnd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2914070" y="3337212"/>
            <a:ext cx="120073" cy="549336"/>
            <a:chOff x="5818168" y="1080959"/>
            <a:chExt cx="120073" cy="549336"/>
          </a:xfrm>
        </p:grpSpPr>
        <p:cxnSp>
          <p:nvCxnSpPr>
            <p:cNvPr id="80" name="Straight Arrow Connector 79"/>
            <p:cNvCxnSpPr/>
            <p:nvPr/>
          </p:nvCxnSpPr>
          <p:spPr>
            <a:xfrm flipV="1">
              <a:off x="5878205" y="1081655"/>
              <a:ext cx="0" cy="548640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5818168" y="1080959"/>
              <a:ext cx="120073" cy="0"/>
            </a:xfrm>
            <a:prstGeom prst="line">
              <a:avLst/>
            </a:prstGeom>
            <a:ln w="38100" cap="rnd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8443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/>
          <p:cNvCxnSpPr/>
          <p:nvPr/>
        </p:nvCxnSpPr>
        <p:spPr>
          <a:xfrm flipV="1">
            <a:off x="7772400" y="1828800"/>
            <a:ext cx="0" cy="274320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  <a:tailEnd type="non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286000" y="1828800"/>
            <a:ext cx="0" cy="274320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  <a:tailEnd type="non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743200" y="1828800"/>
            <a:ext cx="0" cy="274320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  <a:tailEnd type="non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200400" y="1828800"/>
            <a:ext cx="0" cy="274320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  <a:tailEnd type="non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657600" y="1828800"/>
            <a:ext cx="0" cy="274320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  <a:tailEnd type="non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4114800" y="1828800"/>
            <a:ext cx="0" cy="274320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  <a:tailEnd type="non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572000" y="1828800"/>
            <a:ext cx="0" cy="274320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  <a:tailEnd type="non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5029200" y="1828800"/>
            <a:ext cx="0" cy="274320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  <a:tailEnd type="non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486400" y="1828800"/>
            <a:ext cx="0" cy="274320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  <a:tailEnd type="non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943600" y="1828800"/>
            <a:ext cx="0" cy="274320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  <a:tailEnd type="non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400800" y="1828800"/>
            <a:ext cx="0" cy="274320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  <a:tailEnd type="non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6858000" y="1828800"/>
            <a:ext cx="0" cy="274320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  <a:tailEnd type="non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7315200" y="1828800"/>
            <a:ext cx="0" cy="274320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  <a:tailEnd type="non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828800" y="3886200"/>
            <a:ext cx="6172200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  <a:tailEnd type="non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828800" y="3200400"/>
            <a:ext cx="6172200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  <a:tailEnd type="non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828800" y="2514600"/>
            <a:ext cx="6172200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olid"/>
            <a:tailEnd type="non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828800" y="4572000"/>
            <a:ext cx="6172200" cy="0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828800" y="1828800"/>
            <a:ext cx="0" cy="2743200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286000" y="3337560"/>
            <a:ext cx="0" cy="548640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2286000" y="2651760"/>
            <a:ext cx="0" cy="548640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2286000" y="1965960"/>
            <a:ext cx="0" cy="548640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71600" y="2057400"/>
            <a:ext cx="452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Palatino Linotype"/>
                <a:cs typeface="Palatino Linotype"/>
              </a:rPr>
              <a:t>J</a:t>
            </a:r>
            <a:r>
              <a:rPr lang="en-US" sz="2400" i="1" baseline="-25000" dirty="0">
                <a:latin typeface="Palatino Linotype"/>
                <a:cs typeface="Palatino Linotype"/>
              </a:rPr>
              <a:t>3</a:t>
            </a:r>
            <a:endParaRPr lang="en-US" sz="2400" i="1" dirty="0" smtClean="0">
              <a:latin typeface="Palatino Linotype"/>
              <a:cs typeface="Palatino Linotype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71600" y="2743200"/>
            <a:ext cx="452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Palatino Linotype"/>
                <a:cs typeface="Palatino Linotype"/>
              </a:rPr>
              <a:t>J</a:t>
            </a:r>
            <a:r>
              <a:rPr lang="en-US" sz="2400" i="1" baseline="-25000" dirty="0" smtClean="0">
                <a:latin typeface="Palatino Linotype"/>
                <a:cs typeface="Palatino Linotype"/>
              </a:rPr>
              <a:t>2</a:t>
            </a:r>
            <a:endParaRPr lang="en-US" sz="2400" i="1" dirty="0" smtClean="0">
              <a:latin typeface="Palatino Linotype"/>
              <a:cs typeface="Palatino Linotype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371600" y="3425427"/>
            <a:ext cx="452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Palatino Linotype"/>
                <a:cs typeface="Palatino Linotype"/>
              </a:rPr>
              <a:t>J</a:t>
            </a:r>
            <a:r>
              <a:rPr lang="en-US" sz="2400" i="1" baseline="-25000" dirty="0" smtClean="0">
                <a:latin typeface="Palatino Linotype"/>
                <a:cs typeface="Palatino Linotype"/>
              </a:rPr>
              <a:t>1</a:t>
            </a:r>
            <a:endParaRPr lang="en-US" sz="2400" i="1" dirty="0" smtClean="0">
              <a:latin typeface="Palatino Linotype"/>
              <a:cs typeface="Palatino Linotype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2286000" y="4114800"/>
            <a:ext cx="0" cy="45720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572000" y="4114800"/>
            <a:ext cx="0" cy="45720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858000" y="4107180"/>
            <a:ext cx="0" cy="45720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743200" y="4251960"/>
            <a:ext cx="0" cy="32004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200400" y="4251960"/>
            <a:ext cx="0" cy="32004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657600" y="4251960"/>
            <a:ext cx="0" cy="32004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114800" y="4251960"/>
            <a:ext cx="0" cy="32004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029200" y="4251960"/>
            <a:ext cx="0" cy="32004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486400" y="4251960"/>
            <a:ext cx="0" cy="32004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943600" y="4251960"/>
            <a:ext cx="0" cy="32004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400800" y="4251960"/>
            <a:ext cx="0" cy="32004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315200" y="4251960"/>
            <a:ext cx="0" cy="32004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7772400" y="4251960"/>
            <a:ext cx="0" cy="32004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128932" y="4565304"/>
            <a:ext cx="338554" cy="461665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en-US" sz="2400" dirty="0" smtClean="0">
                <a:latin typeface="Palatino Linotype"/>
                <a:cs typeface="Palatino Linotype"/>
              </a:rPr>
              <a:t>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314348" y="4567536"/>
            <a:ext cx="492443" cy="461665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en-US" sz="2400" dirty="0" smtClean="0">
                <a:latin typeface="Palatino Linotype"/>
                <a:cs typeface="Palatino Linotype"/>
              </a:rPr>
              <a:t>50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508908" y="4567536"/>
            <a:ext cx="646331" cy="461665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en-US" sz="2400" dirty="0" smtClean="0">
                <a:latin typeface="Palatino Linotype"/>
                <a:cs typeface="Palatino Linotype"/>
              </a:rPr>
              <a:t>100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2286000" y="3566160"/>
            <a:ext cx="4572000" cy="320040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772400" y="3337560"/>
            <a:ext cx="0" cy="548640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7543800" y="2651760"/>
            <a:ext cx="0" cy="548640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3886200" y="1965960"/>
            <a:ext cx="0" cy="548640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1839609" y="1085088"/>
            <a:ext cx="0" cy="548640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1855359" y="1084392"/>
            <a:ext cx="1566647" cy="564962"/>
          </a:xfrm>
          <a:prstGeom prst="rect">
            <a:avLst/>
          </a:prstGeom>
          <a:noFill/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Palatino Linotype"/>
                <a:cs typeface="Palatino Linotype"/>
              </a:rPr>
              <a:t>Job release</a:t>
            </a:r>
            <a:endParaRPr lang="en-US" sz="2000" dirty="0">
              <a:solidFill>
                <a:schemeClr val="tx1"/>
              </a:solidFill>
              <a:latin typeface="Palatino Linotype"/>
              <a:cs typeface="Palatino Linotype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3798874" y="1081655"/>
            <a:ext cx="0" cy="548640"/>
          </a:xfrm>
          <a:prstGeom prst="straightConnector1">
            <a:avLst/>
          </a:prstGeom>
          <a:ln w="38100" cap="rnd">
            <a:solidFill>
              <a:schemeClr val="tx1"/>
            </a:solidFill>
            <a:headEnd type="triangle"/>
            <a:tailEnd type="non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3805387" y="1080959"/>
            <a:ext cx="1821520" cy="564962"/>
          </a:xfrm>
          <a:prstGeom prst="rect">
            <a:avLst/>
          </a:prstGeom>
          <a:noFill/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Palatino Linotype"/>
                <a:cs typeface="Palatino Linotype"/>
              </a:rPr>
              <a:t>Job deadline</a:t>
            </a:r>
            <a:endParaRPr lang="en-US" sz="2000" dirty="0">
              <a:solidFill>
                <a:schemeClr val="tx1"/>
              </a:solidFill>
              <a:latin typeface="Palatino Linotype"/>
              <a:cs typeface="Palatino Linotype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854198" y="1080959"/>
            <a:ext cx="2127544" cy="564962"/>
          </a:xfrm>
          <a:prstGeom prst="rect">
            <a:avLst/>
          </a:prstGeom>
          <a:noFill/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Palatino Linotype"/>
                <a:cs typeface="Palatino Linotype"/>
              </a:rPr>
              <a:t>Job completion</a:t>
            </a:r>
            <a:endParaRPr lang="en-US" sz="2000" dirty="0">
              <a:solidFill>
                <a:schemeClr val="tx1"/>
              </a:solidFill>
              <a:latin typeface="Palatino Linotype"/>
              <a:cs typeface="Palatino Linotype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818168" y="1080959"/>
            <a:ext cx="120073" cy="549336"/>
            <a:chOff x="5818168" y="1080959"/>
            <a:chExt cx="120073" cy="549336"/>
          </a:xfrm>
        </p:grpSpPr>
        <p:cxnSp>
          <p:nvCxnSpPr>
            <p:cNvPr id="73" name="Straight Arrow Connector 72"/>
            <p:cNvCxnSpPr/>
            <p:nvPr/>
          </p:nvCxnSpPr>
          <p:spPr>
            <a:xfrm flipV="1">
              <a:off x="5878205" y="1081655"/>
              <a:ext cx="0" cy="548640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Straight Connector 2"/>
            <p:cNvCxnSpPr/>
            <p:nvPr/>
          </p:nvCxnSpPr>
          <p:spPr>
            <a:xfrm>
              <a:off x="5818168" y="1080959"/>
              <a:ext cx="120073" cy="0"/>
            </a:xfrm>
            <a:prstGeom prst="line">
              <a:avLst/>
            </a:prstGeom>
            <a:ln w="38100" cap="rnd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2286000" y="1968933"/>
            <a:ext cx="288636" cy="549336"/>
            <a:chOff x="2514600" y="1968933"/>
            <a:chExt cx="288636" cy="549336"/>
          </a:xfrm>
        </p:grpSpPr>
        <p:sp>
          <p:nvSpPr>
            <p:cNvPr id="66" name="Rectangle 65"/>
            <p:cNvSpPr/>
            <p:nvPr/>
          </p:nvSpPr>
          <p:spPr>
            <a:xfrm>
              <a:off x="2514600" y="2194560"/>
              <a:ext cx="228600" cy="3200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en-US"/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2683163" y="1968933"/>
              <a:ext cx="120073" cy="549336"/>
              <a:chOff x="5818168" y="1080959"/>
              <a:chExt cx="120073" cy="549336"/>
            </a:xfrm>
          </p:grpSpPr>
          <p:cxnSp>
            <p:nvCxnSpPr>
              <p:cNvPr id="76" name="Straight Arrow Connector 75"/>
              <p:cNvCxnSpPr/>
              <p:nvPr/>
            </p:nvCxnSpPr>
            <p:spPr>
              <a:xfrm flipV="1">
                <a:off x="5878205" y="1081655"/>
                <a:ext cx="0" cy="548640"/>
              </a:xfrm>
              <a:prstGeom prst="straightConnector1">
                <a:avLst/>
              </a:prstGeom>
              <a:ln w="38100" cap="rnd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5818168" y="1080959"/>
                <a:ext cx="120073" cy="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Group 3"/>
          <p:cNvGrpSpPr/>
          <p:nvPr/>
        </p:nvGrpSpPr>
        <p:grpSpPr>
          <a:xfrm>
            <a:off x="2514600" y="2638117"/>
            <a:ext cx="290534" cy="557818"/>
            <a:chOff x="2286000" y="2638117"/>
            <a:chExt cx="290534" cy="557818"/>
          </a:xfrm>
        </p:grpSpPr>
        <p:sp>
          <p:nvSpPr>
            <p:cNvPr id="67" name="Rectangle 66"/>
            <p:cNvSpPr/>
            <p:nvPr/>
          </p:nvSpPr>
          <p:spPr>
            <a:xfrm>
              <a:off x="2286000" y="2875895"/>
              <a:ext cx="228600" cy="3200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en-US"/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2456461" y="2638117"/>
              <a:ext cx="120073" cy="549336"/>
              <a:chOff x="5818168" y="1080959"/>
              <a:chExt cx="120073" cy="549336"/>
            </a:xfrm>
          </p:grpSpPr>
          <p:cxnSp>
            <p:nvCxnSpPr>
              <p:cNvPr id="79" name="Straight Arrow Connector 78"/>
              <p:cNvCxnSpPr/>
              <p:nvPr/>
            </p:nvCxnSpPr>
            <p:spPr>
              <a:xfrm flipV="1">
                <a:off x="5878205" y="1081655"/>
                <a:ext cx="0" cy="548640"/>
              </a:xfrm>
              <a:prstGeom prst="straightConnector1">
                <a:avLst/>
              </a:prstGeom>
              <a:ln w="38100" cap="rnd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818168" y="1080959"/>
                <a:ext cx="120073" cy="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1" name="Group 80"/>
          <p:cNvGrpSpPr/>
          <p:nvPr/>
        </p:nvGrpSpPr>
        <p:grpSpPr>
          <a:xfrm>
            <a:off x="6800265" y="3329694"/>
            <a:ext cx="120073" cy="549336"/>
            <a:chOff x="5818168" y="1080959"/>
            <a:chExt cx="120073" cy="549336"/>
          </a:xfrm>
        </p:grpSpPr>
        <p:cxnSp>
          <p:nvCxnSpPr>
            <p:cNvPr id="82" name="Straight Arrow Connector 81"/>
            <p:cNvCxnSpPr/>
            <p:nvPr/>
          </p:nvCxnSpPr>
          <p:spPr>
            <a:xfrm flipV="1">
              <a:off x="5878205" y="1081655"/>
              <a:ext cx="0" cy="548640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5818168" y="1080959"/>
              <a:ext cx="120073" cy="0"/>
            </a:xfrm>
            <a:prstGeom prst="line">
              <a:avLst/>
            </a:prstGeom>
            <a:ln w="38100" cap="rnd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3737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1828800" y="1828800"/>
            <a:ext cx="6172200" cy="2743200"/>
            <a:chOff x="1828800" y="1828800"/>
            <a:chExt cx="6172200" cy="2743200"/>
          </a:xfrm>
        </p:grpSpPr>
        <p:cxnSp>
          <p:nvCxnSpPr>
            <p:cNvPr id="48" name="Straight Connector 47"/>
            <p:cNvCxnSpPr/>
            <p:nvPr/>
          </p:nvCxnSpPr>
          <p:spPr>
            <a:xfrm flipV="1">
              <a:off x="7772400" y="1828800"/>
              <a:ext cx="0" cy="274320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  <a:prstDash val="solid"/>
              <a:tailEnd type="non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2286000" y="1828800"/>
              <a:ext cx="0" cy="274320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  <a:prstDash val="solid"/>
              <a:tailEnd type="non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2743200" y="1828800"/>
              <a:ext cx="0" cy="274320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  <a:prstDash val="solid"/>
              <a:tailEnd type="non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3200400" y="1828800"/>
              <a:ext cx="0" cy="274320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  <a:prstDash val="solid"/>
              <a:tailEnd type="non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3657600" y="1828800"/>
              <a:ext cx="0" cy="274320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  <a:prstDash val="solid"/>
              <a:tailEnd type="non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4114800" y="1828800"/>
              <a:ext cx="0" cy="274320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  <a:prstDash val="solid"/>
              <a:tailEnd type="non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4572000" y="1828800"/>
              <a:ext cx="0" cy="274320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  <a:prstDash val="solid"/>
              <a:tailEnd type="non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5029200" y="1828800"/>
              <a:ext cx="0" cy="274320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  <a:prstDash val="solid"/>
              <a:tailEnd type="non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5486400" y="1828800"/>
              <a:ext cx="0" cy="274320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  <a:prstDash val="solid"/>
              <a:tailEnd type="non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5943600" y="1828800"/>
              <a:ext cx="0" cy="274320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  <a:prstDash val="solid"/>
              <a:tailEnd type="non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6400800" y="1828800"/>
              <a:ext cx="0" cy="274320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  <a:prstDash val="solid"/>
              <a:tailEnd type="non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6858000" y="1828800"/>
              <a:ext cx="0" cy="274320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  <a:prstDash val="solid"/>
              <a:tailEnd type="non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7315200" y="1828800"/>
              <a:ext cx="0" cy="274320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  <a:prstDash val="solid"/>
              <a:tailEnd type="non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828800" y="3886200"/>
              <a:ext cx="6172200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  <a:prstDash val="solid"/>
              <a:tailEnd type="non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3200400"/>
              <a:ext cx="6172200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  <a:prstDash val="solid"/>
              <a:tailEnd type="non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828800" y="2514600"/>
              <a:ext cx="6172200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  <a:prstDash val="solid"/>
              <a:tailEnd type="non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1828800" y="1828800"/>
            <a:ext cx="6172200" cy="2743200"/>
            <a:chOff x="1828800" y="1828800"/>
            <a:chExt cx="6172200" cy="274320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1828800" y="4572000"/>
              <a:ext cx="6172200" cy="0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1828800" y="1828800"/>
              <a:ext cx="0" cy="2743200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2286000" y="1965960"/>
            <a:ext cx="0" cy="1920240"/>
            <a:chOff x="2286000" y="1965960"/>
            <a:chExt cx="0" cy="1920240"/>
          </a:xfrm>
        </p:grpSpPr>
        <p:cxnSp>
          <p:nvCxnSpPr>
            <p:cNvPr id="35" name="Straight Arrow Connector 34"/>
            <p:cNvCxnSpPr/>
            <p:nvPr/>
          </p:nvCxnSpPr>
          <p:spPr>
            <a:xfrm flipV="1">
              <a:off x="2286000" y="3337560"/>
              <a:ext cx="0" cy="548640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2286000" y="2651760"/>
              <a:ext cx="0" cy="548640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2286000" y="1965960"/>
              <a:ext cx="0" cy="548640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1371600" y="2057400"/>
            <a:ext cx="452362" cy="1829692"/>
            <a:chOff x="1371600" y="2057400"/>
            <a:chExt cx="452362" cy="1829692"/>
          </a:xfrm>
        </p:grpSpPr>
        <p:sp>
          <p:nvSpPr>
            <p:cNvPr id="39" name="TextBox 38"/>
            <p:cNvSpPr txBox="1"/>
            <p:nvPr/>
          </p:nvSpPr>
          <p:spPr>
            <a:xfrm>
              <a:off x="1371600" y="2057400"/>
              <a:ext cx="452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Palatino Linotype"/>
                  <a:cs typeface="Palatino Linotype"/>
                </a:rPr>
                <a:t>J</a:t>
              </a:r>
              <a:r>
                <a:rPr lang="en-US" sz="2400" i="1" baseline="-25000" dirty="0">
                  <a:latin typeface="Palatino Linotype"/>
                  <a:cs typeface="Palatino Linotype"/>
                </a:rPr>
                <a:t>3</a:t>
              </a:r>
              <a:endParaRPr lang="en-US" sz="2400" i="1" dirty="0" smtClean="0">
                <a:latin typeface="Palatino Linotype"/>
                <a:cs typeface="Palatino Linotype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371600" y="2743200"/>
              <a:ext cx="452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Palatino Linotype"/>
                  <a:cs typeface="Palatino Linotype"/>
                </a:rPr>
                <a:t>J</a:t>
              </a:r>
              <a:r>
                <a:rPr lang="en-US" sz="2400" i="1" baseline="-25000" dirty="0" smtClean="0">
                  <a:latin typeface="Palatino Linotype"/>
                  <a:cs typeface="Palatino Linotype"/>
                </a:rPr>
                <a:t>2</a:t>
              </a:r>
              <a:endParaRPr lang="en-US" sz="2400" i="1" dirty="0" smtClean="0">
                <a:latin typeface="Palatino Linotype"/>
                <a:cs typeface="Palatino Linotype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371600" y="3425427"/>
              <a:ext cx="452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Palatino Linotype"/>
                  <a:cs typeface="Palatino Linotype"/>
                </a:rPr>
                <a:t>J</a:t>
              </a:r>
              <a:r>
                <a:rPr lang="en-US" sz="2400" i="1" baseline="-25000" dirty="0" smtClean="0">
                  <a:latin typeface="Palatino Linotype"/>
                  <a:cs typeface="Palatino Linotype"/>
                </a:rPr>
                <a:t>1</a:t>
              </a:r>
              <a:endParaRPr lang="en-US" sz="2400" i="1" dirty="0" smtClean="0">
                <a:latin typeface="Palatino Linotype"/>
                <a:cs typeface="Palatino Linotype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286000" y="4107180"/>
            <a:ext cx="5486400" cy="464820"/>
            <a:chOff x="2286000" y="4107180"/>
            <a:chExt cx="5486400" cy="464820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2286000" y="4114800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572000" y="4114800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6858000" y="4107180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2743200" y="4251960"/>
              <a:ext cx="0" cy="32004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3200400" y="4251960"/>
              <a:ext cx="0" cy="32004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3657600" y="4251960"/>
              <a:ext cx="0" cy="32004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4114800" y="4251960"/>
              <a:ext cx="0" cy="32004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029200" y="4251960"/>
              <a:ext cx="0" cy="32004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486400" y="4251960"/>
              <a:ext cx="0" cy="32004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5943600" y="4251960"/>
              <a:ext cx="0" cy="32004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6400800" y="4251960"/>
              <a:ext cx="0" cy="32004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7315200" y="4251960"/>
              <a:ext cx="0" cy="32004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7772400" y="4251960"/>
              <a:ext cx="0" cy="32004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2084832" y="4565304"/>
            <a:ext cx="5017163" cy="463897"/>
            <a:chOff x="2084832" y="4565304"/>
            <a:chExt cx="5017163" cy="463897"/>
          </a:xfrm>
        </p:grpSpPr>
        <p:sp>
          <p:nvSpPr>
            <p:cNvPr id="61" name="TextBox 60"/>
            <p:cNvSpPr txBox="1"/>
            <p:nvPr/>
          </p:nvSpPr>
          <p:spPr>
            <a:xfrm>
              <a:off x="2084832" y="4565304"/>
              <a:ext cx="338554" cy="461665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r>
                <a:rPr lang="en-US" sz="2400" dirty="0" smtClean="0">
                  <a:latin typeface="Palatino Linotype"/>
                  <a:cs typeface="Palatino Linotype"/>
                </a:rPr>
                <a:t>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270248" y="4567536"/>
              <a:ext cx="492443" cy="461665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r>
                <a:rPr lang="en-US" sz="2400" dirty="0" smtClean="0">
                  <a:latin typeface="Palatino Linotype"/>
                  <a:cs typeface="Palatino Linotype"/>
                </a:rPr>
                <a:t>50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455664" y="4567536"/>
              <a:ext cx="646331" cy="461665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r>
                <a:rPr lang="en-US" sz="2400" dirty="0" smtClean="0">
                  <a:latin typeface="Palatino Linotype"/>
                  <a:cs typeface="Palatino Linotype"/>
                </a:rPr>
                <a:t>100</a:t>
              </a:r>
            </a:p>
          </p:txBody>
        </p:sp>
      </p:grpSp>
      <p:sp>
        <p:nvSpPr>
          <p:cNvPr id="66" name="Rectangle 65"/>
          <p:cNvSpPr/>
          <p:nvPr/>
        </p:nvSpPr>
        <p:spPr>
          <a:xfrm>
            <a:off x="2286000" y="2194560"/>
            <a:ext cx="228600" cy="32004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858000" y="2875895"/>
            <a:ext cx="685800" cy="320040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286000" y="3566160"/>
            <a:ext cx="4572000" cy="320040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886200" y="1965960"/>
            <a:ext cx="3886200" cy="1920240"/>
            <a:chOff x="3886200" y="1965960"/>
            <a:chExt cx="3886200" cy="1920240"/>
          </a:xfrm>
        </p:grpSpPr>
        <p:cxnSp>
          <p:nvCxnSpPr>
            <p:cNvPr id="69" name="Straight Arrow Connector 68"/>
            <p:cNvCxnSpPr/>
            <p:nvPr/>
          </p:nvCxnSpPr>
          <p:spPr>
            <a:xfrm>
              <a:off x="7772400" y="3337560"/>
              <a:ext cx="0" cy="548640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7543800" y="2651760"/>
              <a:ext cx="0" cy="548640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3886200" y="1965960"/>
              <a:ext cx="0" cy="548640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Left Brace 3"/>
          <p:cNvSpPr/>
          <p:nvPr/>
        </p:nvSpPr>
        <p:spPr>
          <a:xfrm rot="16200000" flipV="1">
            <a:off x="4595814" y="471486"/>
            <a:ext cx="181051" cy="4343400"/>
          </a:xfrm>
          <a:prstGeom prst="leftBrace">
            <a:avLst>
              <a:gd name="adj1" fmla="val 66667"/>
              <a:gd name="adj2" fmla="val 50000"/>
            </a:avLst>
          </a:prstGeom>
          <a:ln w="38100" cap="rnd">
            <a:solidFill>
              <a:srgbClr val="FF0000"/>
            </a:solidFill>
            <a:round/>
            <a:tailEnd type="non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291761" y="1622726"/>
            <a:ext cx="2718381" cy="694515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Palatino Linotype"/>
                <a:cs typeface="Palatino Linotype"/>
              </a:rPr>
              <a:t>Processor Selection Induced </a:t>
            </a:r>
            <a:r>
              <a:rPr lang="en-US" sz="2000" b="1" dirty="0">
                <a:solidFill>
                  <a:schemeClr val="tx1"/>
                </a:solidFill>
                <a:latin typeface="Palatino Linotype"/>
                <a:cs typeface="Palatino Linotype"/>
              </a:rPr>
              <a:t>I</a:t>
            </a:r>
            <a:r>
              <a:rPr lang="en-US" sz="2000" b="1" dirty="0" smtClean="0">
                <a:solidFill>
                  <a:schemeClr val="tx1"/>
                </a:solidFill>
                <a:latin typeface="Palatino Linotype"/>
                <a:cs typeface="Palatino Linotype"/>
              </a:rPr>
              <a:t>dleness  </a:t>
            </a:r>
            <a:endParaRPr lang="en-US" sz="2000" b="1" dirty="0">
              <a:solidFill>
                <a:schemeClr val="tx1"/>
              </a:solidFill>
              <a:latin typeface="Palatino Linotype"/>
              <a:cs typeface="Palatino Linotype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4692071" y="2307930"/>
            <a:ext cx="2715491" cy="832803"/>
          </a:xfrm>
          <a:custGeom>
            <a:avLst/>
            <a:gdLst>
              <a:gd name="connsiteX0" fmla="*/ 2641600 w 2641600"/>
              <a:gd name="connsiteY0" fmla="*/ 0 h 776224"/>
              <a:gd name="connsiteX1" fmla="*/ 1930400 w 2641600"/>
              <a:gd name="connsiteY1" fmla="*/ 471055 h 776224"/>
              <a:gd name="connsiteX2" fmla="*/ 822037 w 2641600"/>
              <a:gd name="connsiteY2" fmla="*/ 729673 h 776224"/>
              <a:gd name="connsiteX3" fmla="*/ 258619 w 2641600"/>
              <a:gd name="connsiteY3" fmla="*/ 748146 h 776224"/>
              <a:gd name="connsiteX4" fmla="*/ 0 w 2641600"/>
              <a:gd name="connsiteY4" fmla="*/ 434109 h 776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1600" h="776224">
                <a:moveTo>
                  <a:pt x="2641600" y="0"/>
                </a:moveTo>
                <a:cubicBezTo>
                  <a:pt x="2437630" y="174721"/>
                  <a:pt x="2233660" y="349443"/>
                  <a:pt x="1930400" y="471055"/>
                </a:cubicBezTo>
                <a:cubicBezTo>
                  <a:pt x="1627140" y="592667"/>
                  <a:pt x="1100667" y="683491"/>
                  <a:pt x="822037" y="729673"/>
                </a:cubicBezTo>
                <a:cubicBezTo>
                  <a:pt x="543407" y="775855"/>
                  <a:pt x="395625" y="797407"/>
                  <a:pt x="258619" y="748146"/>
                </a:cubicBezTo>
                <a:cubicBezTo>
                  <a:pt x="121613" y="698885"/>
                  <a:pt x="60806" y="566497"/>
                  <a:pt x="0" y="434109"/>
                </a:cubicBezTo>
              </a:path>
            </a:pathLst>
          </a:custGeom>
          <a:noFill/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2454640" y="1968933"/>
            <a:ext cx="120073" cy="549336"/>
            <a:chOff x="5818168" y="1080959"/>
            <a:chExt cx="120073" cy="549336"/>
          </a:xfrm>
        </p:grpSpPr>
        <p:cxnSp>
          <p:nvCxnSpPr>
            <p:cNvPr id="73" name="Straight Arrow Connector 72"/>
            <p:cNvCxnSpPr/>
            <p:nvPr/>
          </p:nvCxnSpPr>
          <p:spPr>
            <a:xfrm flipV="1">
              <a:off x="5878205" y="1081655"/>
              <a:ext cx="0" cy="548640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818168" y="1080959"/>
              <a:ext cx="120073" cy="0"/>
            </a:xfrm>
            <a:prstGeom prst="line">
              <a:avLst/>
            </a:prstGeom>
            <a:ln w="38100" cap="rnd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7486077" y="2634659"/>
            <a:ext cx="120073" cy="549336"/>
            <a:chOff x="5818168" y="1080959"/>
            <a:chExt cx="120073" cy="549336"/>
          </a:xfrm>
        </p:grpSpPr>
        <p:cxnSp>
          <p:nvCxnSpPr>
            <p:cNvPr id="76" name="Straight Arrow Connector 75"/>
            <p:cNvCxnSpPr/>
            <p:nvPr/>
          </p:nvCxnSpPr>
          <p:spPr>
            <a:xfrm flipV="1">
              <a:off x="5878205" y="1081655"/>
              <a:ext cx="0" cy="548640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5818168" y="1080959"/>
              <a:ext cx="120073" cy="0"/>
            </a:xfrm>
            <a:prstGeom prst="line">
              <a:avLst/>
            </a:prstGeom>
            <a:ln w="38100" cap="rnd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6800357" y="3346099"/>
            <a:ext cx="120073" cy="549336"/>
            <a:chOff x="5818168" y="1080959"/>
            <a:chExt cx="120073" cy="549336"/>
          </a:xfrm>
        </p:grpSpPr>
        <p:cxnSp>
          <p:nvCxnSpPr>
            <p:cNvPr id="79" name="Straight Arrow Connector 78"/>
            <p:cNvCxnSpPr/>
            <p:nvPr/>
          </p:nvCxnSpPr>
          <p:spPr>
            <a:xfrm flipV="1">
              <a:off x="5878205" y="1081655"/>
              <a:ext cx="0" cy="548640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5818168" y="1080959"/>
              <a:ext cx="120073" cy="0"/>
            </a:xfrm>
            <a:prstGeom prst="line">
              <a:avLst/>
            </a:prstGeom>
            <a:ln w="38100" cap="rnd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064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81567"/>
              </p:ext>
            </p:extLst>
          </p:nvPr>
        </p:nvGraphicFramePr>
        <p:xfrm>
          <a:off x="475486" y="95198"/>
          <a:ext cx="11501811" cy="6679861"/>
        </p:xfrm>
        <a:graphic>
          <a:graphicData uri="http://schemas.openxmlformats.org/drawingml/2006/table">
            <a:tbl>
              <a:tblPr firstRow="1" bandRow="1">
                <a:effectLst>
                  <a:reflection endPos="0" dist="50800" dir="5400000" sy="-100000" algn="bl" rotWithShape="0"/>
                </a:effectLst>
                <a:tableStyleId>{5C22544A-7EE6-4342-B048-85BDC9FD1C3A}</a:tableStyleId>
              </a:tblPr>
              <a:tblGrid>
                <a:gridCol w="2752346"/>
                <a:gridCol w="993186"/>
                <a:gridCol w="1071418"/>
                <a:gridCol w="997528"/>
                <a:gridCol w="1059549"/>
                <a:gridCol w="1157178"/>
                <a:gridCol w="1245223"/>
                <a:gridCol w="1110050"/>
                <a:gridCol w="1115333"/>
              </a:tblGrid>
              <a:tr h="370840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Problem Type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Average Execution Cost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On Big Processors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Average Execution Cost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On Little Processors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GHz</a:t>
                      </a:r>
                      <a:endParaRPr lang="en-US" sz="1800" b="0" i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2.5 </a:t>
                      </a: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GHz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 </a:t>
                      </a: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GHz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3.5 </a:t>
                      </a: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GHz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0.5 </a:t>
                      </a: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GHz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0.75 </a:t>
                      </a: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GHz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GHz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1.25 </a:t>
                      </a: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GHz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Eigenvalue Computation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512x512</a:t>
                      </a: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2048x2048</a:t>
                      </a: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4096x4096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200 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mJ</a:t>
                      </a:r>
                      <a:endParaRPr lang="en-US" sz="1800" b="0" i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800 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mJ</a:t>
                      </a:r>
                      <a:endParaRPr lang="en-US" sz="1800" b="0" i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1200 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mJ</a:t>
                      </a:r>
                      <a:endParaRPr lang="en-US" sz="1800" b="0" i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300 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mJ</a:t>
                      </a:r>
                      <a:endParaRPr lang="en-US" sz="1800" b="0" i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900 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mJ</a:t>
                      </a:r>
                      <a:endParaRPr lang="en-US" sz="1800" b="0" i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1500 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mJ</a:t>
                      </a:r>
                      <a:endParaRPr lang="en-US" sz="1800" b="0" i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300 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mJ</a:t>
                      </a:r>
                      <a:endParaRPr lang="en-US" sz="1800" b="0" i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900 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mJ</a:t>
                      </a:r>
                      <a:endParaRPr lang="en-US" sz="1800" b="0" i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1500 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mJ</a:t>
                      </a:r>
                      <a:endParaRPr lang="en-US" sz="1800" b="0" i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300 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mJ</a:t>
                      </a:r>
                      <a:endParaRPr lang="en-US" sz="1800" b="0" i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900 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mJ</a:t>
                      </a:r>
                      <a:endParaRPr lang="en-US" sz="1800" b="0" i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1500 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mJ</a:t>
                      </a:r>
                      <a:endParaRPr lang="en-US" sz="1800" b="0" i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300 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mJ</a:t>
                      </a:r>
                      <a:endParaRPr lang="en-US" sz="1800" b="0" i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900 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mJ</a:t>
                      </a:r>
                      <a:endParaRPr lang="en-US" sz="1800" b="0" i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1500 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mJ</a:t>
                      </a:r>
                      <a:endParaRPr lang="en-US" sz="1800" b="0" i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300 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mJ</a:t>
                      </a:r>
                      <a:endParaRPr lang="en-US" sz="1800" b="0" i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900 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mJ</a:t>
                      </a:r>
                      <a:endParaRPr lang="en-US" sz="1800" b="0" i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1500 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mJ</a:t>
                      </a:r>
                      <a:endParaRPr lang="en-US" sz="1800" b="0" i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300 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mJ</a:t>
                      </a:r>
                      <a:endParaRPr lang="en-US" sz="1800" b="0" i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900 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mJ</a:t>
                      </a:r>
                      <a:endParaRPr lang="en-US" sz="1800" b="0" i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1500 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mJ</a:t>
                      </a:r>
                      <a:endParaRPr lang="en-US" sz="1800" b="0" i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50 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mJ</a:t>
                      </a:r>
                      <a:endParaRPr lang="en-US" sz="1800" b="0" i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900 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mJ</a:t>
                      </a:r>
                      <a:endParaRPr lang="en-US" sz="1800" b="0" i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1500 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mJ</a:t>
                      </a:r>
                      <a:endParaRPr lang="en-US" sz="1800" b="0" i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2D Convolution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512x512</a:t>
                      </a: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2048x2048</a:t>
                      </a: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4096x4096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 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mJ</a:t>
                      </a:r>
                      <a:endParaRPr lang="en-US" sz="1800" b="0" i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800 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mJ</a:t>
                      </a:r>
                      <a:endParaRPr lang="en-US" sz="1800" b="0" i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1200 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mJ</a:t>
                      </a:r>
                      <a:endParaRPr lang="en-US" sz="1800" b="0" i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 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mJ</a:t>
                      </a:r>
                      <a:endParaRPr lang="en-US" sz="1800" b="0" i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800 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mJ</a:t>
                      </a:r>
                      <a:endParaRPr lang="en-US" sz="1800" b="0" i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1200 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mJ</a:t>
                      </a:r>
                      <a:endParaRPr lang="en-US" sz="1800" b="0" i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 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mJ</a:t>
                      </a:r>
                      <a:endParaRPr lang="en-US" sz="1800" b="0" i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800 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mJ</a:t>
                      </a:r>
                      <a:endParaRPr lang="en-US" sz="1800" b="0" i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1200 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mJ</a:t>
                      </a:r>
                      <a:endParaRPr lang="en-US" sz="1800" b="0" i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 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mJ</a:t>
                      </a:r>
                      <a:endParaRPr lang="en-US" sz="1800" b="0" i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800 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mJ</a:t>
                      </a:r>
                      <a:endParaRPr lang="en-US" sz="1800" b="0" i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1200 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mJ</a:t>
                      </a:r>
                      <a:endParaRPr lang="en-US" sz="1800" b="0" i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 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mJ</a:t>
                      </a:r>
                      <a:endParaRPr lang="en-US" sz="1800" b="0" i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800 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mJ</a:t>
                      </a:r>
                      <a:endParaRPr lang="en-US" sz="1800" b="0" i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1200 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mJ</a:t>
                      </a:r>
                      <a:endParaRPr lang="en-US" sz="1800" b="0" i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 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mJ</a:t>
                      </a:r>
                      <a:endParaRPr lang="en-US" sz="1800" b="0" i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800 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mJ</a:t>
                      </a:r>
                      <a:endParaRPr lang="en-US" sz="1800" b="0" i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1200 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mJ</a:t>
                      </a:r>
                      <a:endParaRPr lang="en-US" sz="1800" b="0" i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 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mJ</a:t>
                      </a:r>
                      <a:endParaRPr lang="en-US" sz="1800" b="0" i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800 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mJ</a:t>
                      </a:r>
                      <a:endParaRPr lang="en-US" sz="1800" b="0" i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1200 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mJ</a:t>
                      </a:r>
                      <a:endParaRPr lang="en-US" sz="1800" b="0" i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7.5 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mJ</a:t>
                      </a:r>
                      <a:endParaRPr lang="en-US" sz="1800" b="0" i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800 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mJ</a:t>
                      </a:r>
                      <a:endParaRPr lang="en-US" sz="1800" b="0" i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1200 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mJ</a:t>
                      </a:r>
                      <a:endParaRPr lang="en-US" sz="1800" b="0" i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Matrix Multiplication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512x512</a:t>
                      </a: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2048x2048</a:t>
                      </a: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4096x4096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 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mJ</a:t>
                      </a:r>
                      <a:endParaRPr lang="en-US" sz="1800" b="0" i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800 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mJ</a:t>
                      </a:r>
                      <a:endParaRPr lang="en-US" sz="1800" b="0" i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1200 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mJ</a:t>
                      </a:r>
                      <a:endParaRPr lang="en-US" sz="1800" b="0" i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 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mJ</a:t>
                      </a:r>
                      <a:endParaRPr lang="en-US" sz="1800" b="0" i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800 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mJ</a:t>
                      </a:r>
                      <a:endParaRPr lang="en-US" sz="1800" b="0" i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1200 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mJ</a:t>
                      </a:r>
                      <a:endParaRPr lang="en-US" sz="1800" b="0" i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 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mJ</a:t>
                      </a:r>
                      <a:endParaRPr lang="en-US" sz="1800" b="0" i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800 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mJ</a:t>
                      </a:r>
                      <a:endParaRPr lang="en-US" sz="1800" b="0" i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1200 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mJ</a:t>
                      </a:r>
                      <a:endParaRPr lang="en-US" sz="1800" b="0" i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 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mJ</a:t>
                      </a:r>
                      <a:endParaRPr lang="en-US" sz="1800" b="0" i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800 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mJ</a:t>
                      </a:r>
                      <a:endParaRPr lang="en-US" sz="1800" b="0" i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1200 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mJ</a:t>
                      </a:r>
                      <a:endParaRPr lang="en-US" sz="1800" b="0" i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 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mJ</a:t>
                      </a:r>
                      <a:endParaRPr lang="en-US" sz="1800" b="0" i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800 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mJ</a:t>
                      </a:r>
                      <a:endParaRPr lang="en-US" sz="1800" b="0" i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1200 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mJ</a:t>
                      </a:r>
                      <a:endParaRPr lang="en-US" sz="1800" b="0" i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 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mJ</a:t>
                      </a:r>
                      <a:endParaRPr lang="en-US" sz="1800" b="0" i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800 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mJ</a:t>
                      </a:r>
                      <a:endParaRPr lang="en-US" sz="1800" b="0" i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1200 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mJ</a:t>
                      </a:r>
                      <a:endParaRPr lang="en-US" sz="1800" b="0" i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 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mJ</a:t>
                      </a:r>
                      <a:endParaRPr lang="en-US" sz="1800" b="0" i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800 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mJ</a:t>
                      </a:r>
                      <a:endParaRPr lang="en-US" sz="1800" b="0" i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1200 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mJ</a:t>
                      </a:r>
                      <a:endParaRPr lang="en-US" sz="1800" b="0" i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7.5 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mJ</a:t>
                      </a:r>
                      <a:endParaRPr lang="en-US" sz="1800" b="0" i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800 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mJ</a:t>
                      </a:r>
                      <a:endParaRPr lang="en-US" sz="1800" b="0" i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1200 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mJ</a:t>
                      </a:r>
                      <a:endParaRPr lang="en-US" sz="1800" b="0" i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162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2D Fluid Simulation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512x512</a:t>
                      </a: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2048x2048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800 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mJ</a:t>
                      </a:r>
                      <a:endParaRPr lang="en-US" sz="1800" b="0" i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1200 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mJ</a:t>
                      </a:r>
                      <a:endParaRPr lang="en-US" sz="1800" b="0" i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800 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mJ</a:t>
                      </a:r>
                      <a:endParaRPr lang="en-US" sz="1800" b="0" i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1200 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mJ</a:t>
                      </a:r>
                      <a:endParaRPr lang="en-US" sz="1800" b="0" i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800 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mJ</a:t>
                      </a:r>
                      <a:endParaRPr lang="en-US" sz="1800" b="0" i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1200 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mJ</a:t>
                      </a:r>
                      <a:endParaRPr lang="en-US" sz="1800" b="0" i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800 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mJ</a:t>
                      </a:r>
                      <a:endParaRPr lang="en-US" sz="1800" b="0" i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1200 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mJ</a:t>
                      </a:r>
                      <a:endParaRPr lang="en-US" sz="1800" b="0" i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N-Body Simulation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1024 particles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800 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mJ</a:t>
                      </a:r>
                      <a:endParaRPr lang="en-US" sz="1800" b="0" i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800 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mJ</a:t>
                      </a:r>
                      <a:endParaRPr lang="en-US" sz="1800" b="0" i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800 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mJ</a:t>
                      </a:r>
                      <a:endParaRPr lang="en-US" sz="1800" b="0" i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800 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mJ</a:t>
                      </a:r>
                      <a:endParaRPr lang="en-US" sz="1800" b="0" i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7601527" y="5781964"/>
            <a:ext cx="4179454" cy="849742"/>
            <a:chOff x="7601527" y="5781964"/>
            <a:chExt cx="4179454" cy="849742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601527" y="5781964"/>
              <a:ext cx="655782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816109" y="5781964"/>
              <a:ext cx="655782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9989127" y="5781964"/>
              <a:ext cx="655782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1125199" y="5781964"/>
              <a:ext cx="655782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7601527" y="6631706"/>
              <a:ext cx="655782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816109" y="6631706"/>
              <a:ext cx="655782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989127" y="6631706"/>
              <a:ext cx="655782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1125199" y="6631706"/>
              <a:ext cx="655782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201168" y="76910"/>
            <a:ext cx="411480" cy="6762802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977297" y="58622"/>
            <a:ext cx="411480" cy="6762802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57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5276565" y="1184112"/>
            <a:ext cx="7887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0" dirty="0" smtClean="0">
                <a:solidFill>
                  <a:srgbClr val="000000"/>
                </a:solidFill>
                <a:effectLst/>
                <a:latin typeface="Palatino Linotype"/>
                <a:cs typeface="Palatino Linotype"/>
              </a:rPr>
              <a:t>Global</a:t>
            </a:r>
            <a:endParaRPr lang="en-US" sz="1600" i="0" dirty="0">
              <a:solidFill>
                <a:srgbClr val="000000"/>
              </a:solidFill>
              <a:effectLst/>
              <a:latin typeface="Palatino Linotype"/>
              <a:cs typeface="Palatino Linotype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69912" y="1184112"/>
            <a:ext cx="10962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0" dirty="0" smtClean="0">
                <a:solidFill>
                  <a:srgbClr val="000000"/>
                </a:solidFill>
                <a:effectLst/>
                <a:latin typeface="Palatino Linotype"/>
                <a:cs typeface="Palatino Linotype"/>
              </a:rPr>
              <a:t>Clustered</a:t>
            </a:r>
            <a:endParaRPr lang="en-US" sz="1600" i="0" dirty="0">
              <a:solidFill>
                <a:srgbClr val="000000"/>
              </a:solidFill>
              <a:effectLst/>
              <a:latin typeface="Palatino Linotype"/>
              <a:cs typeface="Palatino Linotype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29440" y="1184113"/>
            <a:ext cx="12330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0" dirty="0" smtClean="0">
                <a:solidFill>
                  <a:srgbClr val="000000"/>
                </a:solidFill>
                <a:effectLst/>
                <a:latin typeface="Palatino Linotype"/>
                <a:cs typeface="Palatino Linotype"/>
              </a:rPr>
              <a:t>Partitioned</a:t>
            </a:r>
            <a:endParaRPr lang="en-US" sz="1600" i="0" dirty="0">
              <a:solidFill>
                <a:srgbClr val="000000"/>
              </a:solidFill>
              <a:effectLst/>
              <a:latin typeface="Palatino Linotype"/>
              <a:cs typeface="Palatino Linotype"/>
            </a:endParaRPr>
          </a:p>
        </p:txBody>
      </p:sp>
      <p:sp>
        <p:nvSpPr>
          <p:cNvPr id="18" name="Rectangle 17"/>
          <p:cNvSpPr/>
          <p:nvPr/>
        </p:nvSpPr>
        <p:spPr>
          <a:xfrm rot="16200000">
            <a:off x="1643227" y="4382715"/>
            <a:ext cx="1130745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0" dirty="0" smtClean="0">
                <a:solidFill>
                  <a:srgbClr val="000000"/>
                </a:solidFill>
                <a:effectLst/>
                <a:latin typeface="Palatino Linotype"/>
                <a:cs typeface="Palatino Linotype"/>
              </a:rPr>
              <a:t>Dynamic: inter-task</a:t>
            </a:r>
            <a:endParaRPr lang="en-US" sz="1600" i="0" dirty="0">
              <a:solidFill>
                <a:srgbClr val="000000"/>
              </a:solidFill>
              <a:effectLst/>
              <a:latin typeface="Palatino Linotype"/>
              <a:cs typeface="Palatino Linotype"/>
            </a:endParaRPr>
          </a:p>
        </p:txBody>
      </p:sp>
      <p:sp>
        <p:nvSpPr>
          <p:cNvPr id="19" name="Rectangle 18"/>
          <p:cNvSpPr/>
          <p:nvPr/>
        </p:nvSpPr>
        <p:spPr>
          <a:xfrm rot="16200000">
            <a:off x="1632202" y="3079681"/>
            <a:ext cx="1152796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0" dirty="0" smtClean="0">
                <a:solidFill>
                  <a:srgbClr val="000000"/>
                </a:solidFill>
                <a:effectLst/>
                <a:latin typeface="Palatino Linotype"/>
                <a:cs typeface="Palatino Linotype"/>
              </a:rPr>
              <a:t>Dynamic: intra-task</a:t>
            </a:r>
            <a:endParaRPr lang="en-US" sz="1600" i="0" dirty="0">
              <a:solidFill>
                <a:srgbClr val="000000"/>
              </a:solidFill>
              <a:effectLst/>
              <a:latin typeface="Palatino Linotype"/>
              <a:cs typeface="Palatino Linotype"/>
            </a:endParaRPr>
          </a:p>
        </p:txBody>
      </p:sp>
      <p:sp>
        <p:nvSpPr>
          <p:cNvPr id="20" name="Rectangle 19"/>
          <p:cNvSpPr/>
          <p:nvPr/>
        </p:nvSpPr>
        <p:spPr>
          <a:xfrm rot="16200000">
            <a:off x="1879302" y="1923861"/>
            <a:ext cx="8702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0" dirty="0" smtClean="0">
                <a:solidFill>
                  <a:srgbClr val="000000"/>
                </a:solidFill>
                <a:effectLst/>
                <a:latin typeface="Palatino Linotype"/>
                <a:cs typeface="Palatino Linotype"/>
              </a:rPr>
              <a:t>Static</a:t>
            </a:r>
            <a:endParaRPr lang="en-US" sz="1600" i="0" dirty="0">
              <a:solidFill>
                <a:srgbClr val="000000"/>
              </a:solidFill>
              <a:effectLst/>
              <a:latin typeface="Palatino Linotype"/>
              <a:cs typeface="Palatino Linotype"/>
            </a:endParaRPr>
          </a:p>
        </p:txBody>
      </p:sp>
      <p:sp>
        <p:nvSpPr>
          <p:cNvPr id="21" name="TextBox 20"/>
          <p:cNvSpPr txBox="1"/>
          <p:nvPr/>
        </p:nvSpPr>
        <p:spPr>
          <a:xfrm rot="16200000">
            <a:off x="150532" y="2877323"/>
            <a:ext cx="284288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Palatino Linotype"/>
                <a:cs typeface="Palatino Linotype"/>
              </a:rPr>
              <a:t>DVFS Settings</a:t>
            </a:r>
            <a:endParaRPr lang="en-US" sz="2600" dirty="0">
              <a:latin typeface="Palatino Linotype"/>
              <a:cs typeface="Palatino Linotype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55366" y="599699"/>
            <a:ext cx="40503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Palatino Linotype"/>
                <a:cs typeface="Palatino Linotype"/>
              </a:rPr>
              <a:t>Processor Scheduling </a:t>
            </a:r>
            <a:endParaRPr lang="en-US" sz="2600" dirty="0">
              <a:latin typeface="Palatino Linotype"/>
              <a:cs typeface="Palatino Linotype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513588" y="1525715"/>
            <a:ext cx="3871805" cy="3871611"/>
          </a:xfrm>
          <a:prstGeom prst="roundRect">
            <a:avLst>
              <a:gd name="adj" fmla="val 6922"/>
            </a:avLst>
          </a:prstGeom>
          <a:noFill/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kumimoji="1" lang="zh-CN" altLang="en-US"/>
          </a:p>
        </p:txBody>
      </p:sp>
      <p:cxnSp>
        <p:nvCxnSpPr>
          <p:cNvPr id="10" name="直线连接符 9"/>
          <p:cNvCxnSpPr/>
          <p:nvPr/>
        </p:nvCxnSpPr>
        <p:spPr>
          <a:xfrm flipV="1">
            <a:off x="2522407" y="2769216"/>
            <a:ext cx="3871806" cy="1"/>
          </a:xfrm>
          <a:prstGeom prst="line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线连接符 24"/>
          <p:cNvCxnSpPr/>
          <p:nvPr/>
        </p:nvCxnSpPr>
        <p:spPr>
          <a:xfrm flipV="1">
            <a:off x="2516053" y="4068108"/>
            <a:ext cx="3871806" cy="1"/>
          </a:xfrm>
          <a:prstGeom prst="line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线连接符 25"/>
          <p:cNvCxnSpPr/>
          <p:nvPr/>
        </p:nvCxnSpPr>
        <p:spPr>
          <a:xfrm>
            <a:off x="3854174" y="1534534"/>
            <a:ext cx="0" cy="3880431"/>
          </a:xfrm>
          <a:prstGeom prst="line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线连接符 28"/>
          <p:cNvCxnSpPr/>
          <p:nvPr/>
        </p:nvCxnSpPr>
        <p:spPr>
          <a:xfrm>
            <a:off x="5117844" y="1528189"/>
            <a:ext cx="0" cy="3880431"/>
          </a:xfrm>
          <a:prstGeom prst="line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607629" y="1825566"/>
            <a:ext cx="1231327" cy="880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latin typeface="Palatino Linotype"/>
                <a:cs typeface="Palatino Linotype"/>
              </a:rPr>
              <a:t>EES or EAS</a:t>
            </a:r>
          </a:p>
          <a:p>
            <a:pPr algn="ctr">
              <a:lnSpc>
                <a:spcPct val="120000"/>
              </a:lnSpc>
            </a:pPr>
            <a:r>
              <a:rPr lang="en-US" altLang="zh-CN" sz="1600" dirty="0">
                <a:latin typeface="Palatino Linotype"/>
                <a:cs typeface="Palatino Linotype"/>
              </a:rPr>
              <a:t>+ SP or DP</a:t>
            </a:r>
          </a:p>
          <a:p>
            <a:endParaRPr kumimoji="1" lang="zh-CN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880118" y="1828039"/>
            <a:ext cx="1231327" cy="880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latin typeface="Palatino Linotype"/>
                <a:cs typeface="Palatino Linotype"/>
              </a:rPr>
              <a:t>EES or EAS</a:t>
            </a:r>
          </a:p>
          <a:p>
            <a:pPr algn="ctr">
              <a:lnSpc>
                <a:spcPct val="120000"/>
              </a:lnSpc>
            </a:pPr>
            <a:r>
              <a:rPr lang="en-US" altLang="zh-CN" sz="1600" dirty="0">
                <a:latin typeface="Palatino Linotype"/>
                <a:cs typeface="Palatino Linotype"/>
              </a:rPr>
              <a:t>+ SP or DP</a:t>
            </a:r>
          </a:p>
          <a:p>
            <a:endParaRPr kumimoji="1" lang="zh-CN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610096" y="3097998"/>
            <a:ext cx="1231327" cy="880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latin typeface="Palatino Linotype"/>
                <a:cs typeface="Palatino Linotype"/>
              </a:rPr>
              <a:t>EES or EAS</a:t>
            </a:r>
          </a:p>
          <a:p>
            <a:pPr algn="ctr">
              <a:lnSpc>
                <a:spcPct val="120000"/>
              </a:lnSpc>
            </a:pPr>
            <a:r>
              <a:rPr lang="en-US" altLang="zh-CN" sz="1600" dirty="0">
                <a:latin typeface="Palatino Linotype"/>
                <a:cs typeface="Palatino Linotype"/>
              </a:rPr>
              <a:t>+ SP or DP</a:t>
            </a:r>
          </a:p>
          <a:p>
            <a:endParaRPr kumimoji="1" lang="zh-CN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882585" y="3100471"/>
            <a:ext cx="1231327" cy="880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latin typeface="Palatino Linotype"/>
                <a:cs typeface="Palatino Linotype"/>
              </a:rPr>
              <a:t>EES or EAS</a:t>
            </a:r>
          </a:p>
          <a:p>
            <a:pPr algn="ctr">
              <a:lnSpc>
                <a:spcPct val="120000"/>
              </a:lnSpc>
            </a:pPr>
            <a:r>
              <a:rPr lang="en-US" altLang="zh-CN" sz="1600" dirty="0">
                <a:latin typeface="Palatino Linotype"/>
                <a:cs typeface="Palatino Linotype"/>
              </a:rPr>
              <a:t>+ SP or DP</a:t>
            </a:r>
          </a:p>
          <a:p>
            <a:endParaRPr kumimoji="1" lang="zh-CN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627735" y="4429693"/>
            <a:ext cx="1231327" cy="880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latin typeface="Palatino Linotype"/>
                <a:cs typeface="Palatino Linotype"/>
              </a:rPr>
              <a:t>EES or EAS</a:t>
            </a:r>
          </a:p>
          <a:p>
            <a:pPr algn="ctr">
              <a:lnSpc>
                <a:spcPct val="120000"/>
              </a:lnSpc>
            </a:pPr>
            <a:r>
              <a:rPr lang="en-US" altLang="zh-CN" sz="1600" dirty="0">
                <a:latin typeface="Palatino Linotype"/>
                <a:cs typeface="Palatino Linotype"/>
              </a:rPr>
              <a:t>+ SP or DP</a:t>
            </a:r>
          </a:p>
          <a:p>
            <a:endParaRPr kumimoji="1" lang="zh-CN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900224" y="4432166"/>
            <a:ext cx="1231327" cy="880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latin typeface="Palatino Linotype"/>
                <a:cs typeface="Palatino Linotype"/>
              </a:rPr>
              <a:t>EES or EAS</a:t>
            </a:r>
          </a:p>
          <a:p>
            <a:pPr algn="ctr">
              <a:lnSpc>
                <a:spcPct val="120000"/>
              </a:lnSpc>
            </a:pPr>
            <a:r>
              <a:rPr lang="en-US" altLang="zh-CN" sz="1600" dirty="0">
                <a:latin typeface="Palatino Linotype"/>
                <a:cs typeface="Palatino Linotype"/>
              </a:rPr>
              <a:t>+ SP or DP</a:t>
            </a:r>
          </a:p>
          <a:p>
            <a:endParaRPr kumimoji="1" lang="zh-CN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882476" y="1827056"/>
            <a:ext cx="1732225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Palatino Linotype"/>
                <a:cs typeface="Palatino Linotype"/>
              </a:rPr>
              <a:t>EES or EAS</a:t>
            </a:r>
          </a:p>
          <a:p>
            <a:pPr algn="ctr"/>
            <a:r>
              <a:rPr lang="en-US" altLang="zh-CN" sz="1600" dirty="0">
                <a:latin typeface="Palatino Linotype"/>
                <a:cs typeface="Palatino Linotype"/>
              </a:rPr>
              <a:t>+ DP</a:t>
            </a:r>
            <a:endParaRPr lang="en-US" altLang="zh-CN" sz="1600" dirty="0">
              <a:latin typeface="Palatino Linotype"/>
              <a:cs typeface="Palatino Linotype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893762" y="3099489"/>
            <a:ext cx="1732225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Palatino Linotype"/>
                <a:cs typeface="Palatino Linotype"/>
              </a:rPr>
              <a:t>EES or EAS</a:t>
            </a:r>
          </a:p>
          <a:p>
            <a:pPr algn="ctr"/>
            <a:r>
              <a:rPr lang="en-US" altLang="zh-CN" sz="1600" dirty="0">
                <a:latin typeface="Palatino Linotype"/>
                <a:cs typeface="Palatino Linotype"/>
              </a:rPr>
              <a:t>+ DP</a:t>
            </a:r>
            <a:endParaRPr lang="en-US" altLang="zh-CN" sz="1600" dirty="0">
              <a:latin typeface="Palatino Linotype"/>
              <a:cs typeface="Palatino Linotype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884942" y="4431183"/>
            <a:ext cx="1732225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Palatino Linotype"/>
                <a:cs typeface="Palatino Linotype"/>
              </a:rPr>
              <a:t>EES or EAS</a:t>
            </a:r>
          </a:p>
          <a:p>
            <a:pPr algn="ctr"/>
            <a:r>
              <a:rPr lang="en-US" altLang="zh-CN" sz="1600" dirty="0">
                <a:latin typeface="Palatino Linotype"/>
                <a:cs typeface="Palatino Linotype"/>
              </a:rPr>
              <a:t>+ DP</a:t>
            </a:r>
            <a:endParaRPr lang="en-US" altLang="zh-CN" sz="1600" dirty="0"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373323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75000"/>
          </a:schemeClr>
        </a:solidFill>
        <a:ln w="19050" cmpd="sng">
          <a:solidFill>
            <a:schemeClr val="tx1"/>
          </a:solidFill>
        </a:ln>
      </a:spPr>
      <a:bodyPr rtlCol="0" anchor="ctr" anchorCtr="1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384</Words>
  <Application>Microsoft Macintosh PowerPoint</Application>
  <PresentationFormat>自定义</PresentationFormat>
  <Paragraphs>200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Dong, Zheng</dc:creator>
  <cp:lastModifiedBy>Cong jason</cp:lastModifiedBy>
  <cp:revision>48</cp:revision>
  <cp:lastPrinted>2015-11-06T00:06:56Z</cp:lastPrinted>
  <dcterms:created xsi:type="dcterms:W3CDTF">2015-11-01T19:56:56Z</dcterms:created>
  <dcterms:modified xsi:type="dcterms:W3CDTF">2015-11-06T00:20:59Z</dcterms:modified>
</cp:coreProperties>
</file>