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3" r:id="rId5"/>
    <p:sldId id="259" r:id="rId6"/>
    <p:sldId id="264" r:id="rId7"/>
    <p:sldId id="262" r:id="rId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05" autoAdjust="0"/>
  </p:normalViewPr>
  <p:slideViewPr>
    <p:cSldViewPr>
      <p:cViewPr varScale="1">
        <p:scale>
          <a:sx n="80" d="100"/>
          <a:sy n="80" d="100"/>
        </p:scale>
        <p:origin x="27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7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13-Dec-24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7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13-Dec-24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13-Dec-24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13-Dec-24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65097"/>
            </a:srgbClr>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248411" y="181355"/>
            <a:ext cx="1781556" cy="524256"/>
          </a:xfrm>
          <a:prstGeom prst="rect">
            <a:avLst/>
          </a:prstGeom>
        </p:spPr>
      </p:pic>
      <p:pic>
        <p:nvPicPr>
          <p:cNvPr id="19" name="bg object 19"/>
          <p:cNvPicPr/>
          <p:nvPr/>
        </p:nvPicPr>
        <p:blipFill>
          <a:blip r:embed="rId4" cstate="print"/>
          <a:stretch>
            <a:fillRect/>
          </a:stretch>
        </p:blipFill>
        <p:spPr>
          <a:xfrm>
            <a:off x="0" y="0"/>
            <a:ext cx="12189714" cy="6855713"/>
          </a:xfrm>
          <a:prstGeom prst="rect">
            <a:avLst/>
          </a:prstGeom>
        </p:spPr>
      </p:pic>
      <p:sp>
        <p:nvSpPr>
          <p:cNvPr id="20" name="bg object 20"/>
          <p:cNvSpPr/>
          <p:nvPr/>
        </p:nvSpPr>
        <p:spPr>
          <a:xfrm>
            <a:off x="0" y="4236720"/>
            <a:ext cx="12192000" cy="1744980"/>
          </a:xfrm>
          <a:custGeom>
            <a:avLst/>
            <a:gdLst/>
            <a:ahLst/>
            <a:cxnLst/>
            <a:rect l="l" t="t" r="r" b="b"/>
            <a:pathLst>
              <a:path w="12192000" h="1744979">
                <a:moveTo>
                  <a:pt x="12192000" y="0"/>
                </a:moveTo>
                <a:lnTo>
                  <a:pt x="0" y="0"/>
                </a:lnTo>
                <a:lnTo>
                  <a:pt x="0" y="1744979"/>
                </a:lnTo>
                <a:lnTo>
                  <a:pt x="12192000" y="1744979"/>
                </a:lnTo>
                <a:lnTo>
                  <a:pt x="12192000" y="0"/>
                </a:lnTo>
                <a:close/>
              </a:path>
            </a:pathLst>
          </a:custGeom>
          <a:solidFill>
            <a:srgbClr val="0D0D0D">
              <a:alpha val="65097"/>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13-Dec-24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sp>
        <p:nvSpPr>
          <p:cNvPr id="17" name="bg object 17"/>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47842"/>
            </a:srgbClr>
          </a:solidFill>
        </p:spPr>
        <p:txBody>
          <a:bodyPr wrap="square" lIns="0" tIns="0" rIns="0" bIns="0" rtlCol="0"/>
          <a:lstStyle/>
          <a:p>
            <a:endParaRPr/>
          </a:p>
        </p:txBody>
      </p:sp>
      <p:sp>
        <p:nvSpPr>
          <p:cNvPr id="2" name="Holder 2"/>
          <p:cNvSpPr>
            <a:spLocks noGrp="1"/>
          </p:cNvSpPr>
          <p:nvPr>
            <p:ph type="title"/>
          </p:nvPr>
        </p:nvSpPr>
        <p:spPr>
          <a:xfrm>
            <a:off x="2729864" y="413130"/>
            <a:ext cx="9103614" cy="934339"/>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body" idx="1"/>
          </p:nvPr>
        </p:nvSpPr>
        <p:spPr>
          <a:xfrm>
            <a:off x="958392" y="1386281"/>
            <a:ext cx="10316210" cy="4638675"/>
          </a:xfrm>
          <a:prstGeom prst="rect">
            <a:avLst/>
          </a:prstGeom>
        </p:spPr>
        <p:txBody>
          <a:bodyPr wrap="square" lIns="0" tIns="0" rIns="0" bIns="0">
            <a:spAutoFit/>
          </a:bodyPr>
          <a:lstStyle>
            <a:lvl1pPr>
              <a:defRPr sz="17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13-Dec-24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771" y="4420311"/>
            <a:ext cx="11927205" cy="543560"/>
          </a:xfrm>
          <a:prstGeom prst="rect">
            <a:avLst/>
          </a:prstGeom>
        </p:spPr>
        <p:txBody>
          <a:bodyPr vert="horz" wrap="square" lIns="0" tIns="12065" rIns="0" bIns="0" rtlCol="0">
            <a:spAutoFit/>
          </a:bodyPr>
          <a:lstStyle/>
          <a:p>
            <a:pPr marL="12700">
              <a:lnSpc>
                <a:spcPct val="100000"/>
              </a:lnSpc>
              <a:spcBef>
                <a:spcPts val="95"/>
              </a:spcBef>
            </a:pPr>
            <a:r>
              <a:rPr sz="3400" b="1" spc="-120" dirty="0">
                <a:solidFill>
                  <a:srgbClr val="FFFFFF"/>
                </a:solidFill>
                <a:latin typeface="Arial"/>
                <a:cs typeface="Arial"/>
              </a:rPr>
              <a:t>STARK</a:t>
            </a:r>
            <a:r>
              <a:rPr sz="3400" b="1" spc="-210" dirty="0">
                <a:solidFill>
                  <a:srgbClr val="FFFFFF"/>
                </a:solidFill>
                <a:latin typeface="Arial"/>
                <a:cs typeface="Arial"/>
              </a:rPr>
              <a:t> </a:t>
            </a:r>
            <a:r>
              <a:rPr sz="3400" b="1" spc="-140" dirty="0">
                <a:solidFill>
                  <a:srgbClr val="FFFFFF"/>
                </a:solidFill>
                <a:latin typeface="Arial"/>
                <a:cs typeface="Arial"/>
              </a:rPr>
              <a:t>HEALTH</a:t>
            </a:r>
            <a:r>
              <a:rPr sz="3400" b="1" spc="-200" dirty="0">
                <a:solidFill>
                  <a:srgbClr val="FFFFFF"/>
                </a:solidFill>
                <a:latin typeface="Arial"/>
                <a:cs typeface="Arial"/>
              </a:rPr>
              <a:t> </a:t>
            </a:r>
            <a:r>
              <a:rPr sz="3400" b="1" spc="-10" dirty="0">
                <a:solidFill>
                  <a:srgbClr val="FFFFFF"/>
                </a:solidFill>
                <a:latin typeface="Arial"/>
                <a:cs typeface="Arial"/>
              </a:rPr>
              <a:t>CLINIC</a:t>
            </a:r>
            <a:r>
              <a:rPr sz="3400" b="1" spc="-175" dirty="0">
                <a:solidFill>
                  <a:srgbClr val="FFFFFF"/>
                </a:solidFill>
                <a:latin typeface="Arial"/>
                <a:cs typeface="Arial"/>
              </a:rPr>
              <a:t> </a:t>
            </a:r>
            <a:r>
              <a:rPr sz="3400" b="1" spc="830" dirty="0">
                <a:solidFill>
                  <a:srgbClr val="FFFFFF"/>
                </a:solidFill>
                <a:latin typeface="Arial"/>
                <a:cs typeface="Arial"/>
              </a:rPr>
              <a:t>-</a:t>
            </a:r>
            <a:r>
              <a:rPr sz="3400" b="1" spc="-200" dirty="0">
                <a:solidFill>
                  <a:srgbClr val="FFFFFF"/>
                </a:solidFill>
                <a:latin typeface="Arial"/>
                <a:cs typeface="Arial"/>
              </a:rPr>
              <a:t> </a:t>
            </a:r>
            <a:r>
              <a:rPr sz="3400" b="1" spc="-155" dirty="0">
                <a:solidFill>
                  <a:srgbClr val="FFFFFF"/>
                </a:solidFill>
                <a:latin typeface="Arial"/>
                <a:cs typeface="Arial"/>
              </a:rPr>
              <a:t>DIABETES</a:t>
            </a:r>
            <a:r>
              <a:rPr sz="3400" b="1" spc="-204" dirty="0">
                <a:solidFill>
                  <a:srgbClr val="FFFFFF"/>
                </a:solidFill>
                <a:latin typeface="Arial"/>
                <a:cs typeface="Arial"/>
              </a:rPr>
              <a:t> </a:t>
            </a:r>
            <a:r>
              <a:rPr sz="3400" b="1" spc="-65" dirty="0">
                <a:solidFill>
                  <a:srgbClr val="FFFFFF"/>
                </a:solidFill>
                <a:latin typeface="Arial"/>
                <a:cs typeface="Arial"/>
              </a:rPr>
              <a:t>PREDICTION</a:t>
            </a:r>
            <a:r>
              <a:rPr sz="3400" b="1" spc="-180" dirty="0">
                <a:solidFill>
                  <a:srgbClr val="FFFFFF"/>
                </a:solidFill>
                <a:latin typeface="Arial"/>
                <a:cs typeface="Arial"/>
              </a:rPr>
              <a:t> </a:t>
            </a:r>
            <a:r>
              <a:rPr sz="3400" b="1" spc="-45" dirty="0">
                <a:solidFill>
                  <a:srgbClr val="FFFFFF"/>
                </a:solidFill>
                <a:latin typeface="Arial"/>
                <a:cs typeface="Arial"/>
              </a:rPr>
              <a:t>PROJECT</a:t>
            </a:r>
            <a:endParaRPr sz="3400" dirty="0">
              <a:latin typeface="Arial"/>
              <a:cs typeface="Arial"/>
            </a:endParaRPr>
          </a:p>
        </p:txBody>
      </p:sp>
      <p:sp>
        <p:nvSpPr>
          <p:cNvPr id="3" name="object 3"/>
          <p:cNvSpPr txBox="1"/>
          <p:nvPr/>
        </p:nvSpPr>
        <p:spPr>
          <a:xfrm>
            <a:off x="2112391" y="5276215"/>
            <a:ext cx="7618095" cy="635635"/>
          </a:xfrm>
          <a:prstGeom prst="rect">
            <a:avLst/>
          </a:prstGeom>
        </p:spPr>
        <p:txBody>
          <a:bodyPr vert="horz" wrap="square" lIns="0" tIns="12700" rIns="0" bIns="0" rtlCol="0">
            <a:spAutoFit/>
          </a:bodyPr>
          <a:lstStyle/>
          <a:p>
            <a:pPr marL="943610" marR="5080" indent="-931544">
              <a:lnSpc>
                <a:spcPct val="100000"/>
              </a:lnSpc>
              <a:spcBef>
                <a:spcPts val="100"/>
              </a:spcBef>
            </a:pPr>
            <a:r>
              <a:rPr sz="2000" i="1" spc="-10" dirty="0">
                <a:solidFill>
                  <a:srgbClr val="FFC000"/>
                </a:solidFill>
                <a:latin typeface="Verdana"/>
                <a:cs typeface="Verdana"/>
              </a:rPr>
              <a:t>Leveraging</a:t>
            </a:r>
            <a:r>
              <a:rPr sz="2000" i="1" spc="-35" dirty="0">
                <a:solidFill>
                  <a:srgbClr val="FFC000"/>
                </a:solidFill>
                <a:latin typeface="Verdana"/>
                <a:cs typeface="Verdana"/>
              </a:rPr>
              <a:t> </a:t>
            </a:r>
            <a:r>
              <a:rPr sz="2000" i="1" spc="60" dirty="0">
                <a:solidFill>
                  <a:srgbClr val="FFC000"/>
                </a:solidFill>
                <a:latin typeface="Verdana"/>
                <a:cs typeface="Verdana"/>
              </a:rPr>
              <a:t>machine</a:t>
            </a:r>
            <a:r>
              <a:rPr sz="2000" i="1" spc="-45" dirty="0">
                <a:solidFill>
                  <a:srgbClr val="FFC000"/>
                </a:solidFill>
                <a:latin typeface="Verdana"/>
                <a:cs typeface="Verdana"/>
              </a:rPr>
              <a:t> </a:t>
            </a:r>
            <a:r>
              <a:rPr sz="2000" i="1" dirty="0">
                <a:solidFill>
                  <a:srgbClr val="FFC000"/>
                </a:solidFill>
                <a:latin typeface="Verdana"/>
                <a:cs typeface="Verdana"/>
              </a:rPr>
              <a:t>learning</a:t>
            </a:r>
            <a:r>
              <a:rPr sz="2000" i="1" spc="-30" dirty="0">
                <a:solidFill>
                  <a:srgbClr val="FFC000"/>
                </a:solidFill>
                <a:latin typeface="Verdana"/>
                <a:cs typeface="Verdana"/>
              </a:rPr>
              <a:t> </a:t>
            </a:r>
            <a:r>
              <a:rPr sz="2000" i="1" dirty="0">
                <a:solidFill>
                  <a:srgbClr val="FFC000"/>
                </a:solidFill>
                <a:latin typeface="Verdana"/>
                <a:cs typeface="Verdana"/>
              </a:rPr>
              <a:t>to</a:t>
            </a:r>
            <a:r>
              <a:rPr sz="2000" i="1" spc="-15" dirty="0">
                <a:solidFill>
                  <a:srgbClr val="FFC000"/>
                </a:solidFill>
                <a:latin typeface="Verdana"/>
                <a:cs typeface="Verdana"/>
              </a:rPr>
              <a:t> </a:t>
            </a:r>
            <a:r>
              <a:rPr sz="2000" i="1" dirty="0">
                <a:solidFill>
                  <a:srgbClr val="FFC000"/>
                </a:solidFill>
                <a:latin typeface="Verdana"/>
                <a:cs typeface="Verdana"/>
              </a:rPr>
              <a:t>predict</a:t>
            </a:r>
            <a:r>
              <a:rPr sz="2000" i="1" spc="-20" dirty="0">
                <a:solidFill>
                  <a:srgbClr val="FFC000"/>
                </a:solidFill>
                <a:latin typeface="Verdana"/>
                <a:cs typeface="Verdana"/>
              </a:rPr>
              <a:t> </a:t>
            </a:r>
            <a:r>
              <a:rPr sz="2000" i="1" dirty="0">
                <a:solidFill>
                  <a:srgbClr val="FFC000"/>
                </a:solidFill>
                <a:latin typeface="Verdana"/>
                <a:cs typeface="Verdana"/>
              </a:rPr>
              <a:t>diabetes</a:t>
            </a:r>
            <a:r>
              <a:rPr sz="2000" i="1" spc="-45" dirty="0">
                <a:solidFill>
                  <a:srgbClr val="FFC000"/>
                </a:solidFill>
                <a:latin typeface="Verdana"/>
                <a:cs typeface="Verdana"/>
              </a:rPr>
              <a:t> </a:t>
            </a:r>
            <a:r>
              <a:rPr sz="2000" i="1" dirty="0">
                <a:solidFill>
                  <a:srgbClr val="FFC000"/>
                </a:solidFill>
                <a:latin typeface="Verdana"/>
                <a:cs typeface="Verdana"/>
              </a:rPr>
              <a:t>onset</a:t>
            </a:r>
            <a:r>
              <a:rPr sz="2000" i="1" spc="-15" dirty="0">
                <a:solidFill>
                  <a:srgbClr val="FFC000"/>
                </a:solidFill>
                <a:latin typeface="Verdana"/>
                <a:cs typeface="Verdana"/>
              </a:rPr>
              <a:t> </a:t>
            </a:r>
            <a:r>
              <a:rPr sz="2000" i="1" spc="60" dirty="0">
                <a:solidFill>
                  <a:srgbClr val="FFC000"/>
                </a:solidFill>
                <a:latin typeface="Verdana"/>
                <a:cs typeface="Verdana"/>
              </a:rPr>
              <a:t>and </a:t>
            </a:r>
            <a:r>
              <a:rPr sz="2000" i="1" dirty="0">
                <a:solidFill>
                  <a:srgbClr val="FFC000"/>
                </a:solidFill>
                <a:latin typeface="Verdana"/>
                <a:cs typeface="Verdana"/>
              </a:rPr>
              <a:t>empower</a:t>
            </a:r>
            <a:r>
              <a:rPr sz="2000" i="1" spc="160" dirty="0">
                <a:solidFill>
                  <a:srgbClr val="FFC000"/>
                </a:solidFill>
                <a:latin typeface="Verdana"/>
                <a:cs typeface="Verdana"/>
              </a:rPr>
              <a:t> </a:t>
            </a:r>
            <a:r>
              <a:rPr sz="2000" i="1" dirty="0">
                <a:solidFill>
                  <a:srgbClr val="FFC000"/>
                </a:solidFill>
                <a:latin typeface="Verdana"/>
                <a:cs typeface="Verdana"/>
              </a:rPr>
              <a:t>proactive</a:t>
            </a:r>
            <a:r>
              <a:rPr sz="2000" i="1" spc="160" dirty="0">
                <a:solidFill>
                  <a:srgbClr val="FFC000"/>
                </a:solidFill>
                <a:latin typeface="Verdana"/>
                <a:cs typeface="Verdana"/>
              </a:rPr>
              <a:t> </a:t>
            </a:r>
            <a:r>
              <a:rPr sz="2000" i="1" dirty="0">
                <a:solidFill>
                  <a:srgbClr val="FFC000"/>
                </a:solidFill>
                <a:latin typeface="Verdana"/>
                <a:cs typeface="Verdana"/>
              </a:rPr>
              <a:t>healthcare</a:t>
            </a:r>
            <a:r>
              <a:rPr sz="2000" i="1" spc="160" dirty="0">
                <a:solidFill>
                  <a:srgbClr val="FFC000"/>
                </a:solidFill>
                <a:latin typeface="Verdana"/>
                <a:cs typeface="Verdana"/>
              </a:rPr>
              <a:t> </a:t>
            </a:r>
            <a:r>
              <a:rPr sz="2000" i="1" spc="-10" dirty="0">
                <a:solidFill>
                  <a:srgbClr val="FFC000"/>
                </a:solidFill>
                <a:latin typeface="Verdana"/>
                <a:cs typeface="Verdana"/>
              </a:rPr>
              <a:t>interventions.</a:t>
            </a:r>
            <a:endParaRPr sz="2000" dirty="0">
              <a:latin typeface="Verdana"/>
              <a:cs typeface="Verdana"/>
            </a:endParaRPr>
          </a:p>
        </p:txBody>
      </p:sp>
      <p:grpSp>
        <p:nvGrpSpPr>
          <p:cNvPr id="4" name="object 4"/>
          <p:cNvGrpSpPr/>
          <p:nvPr/>
        </p:nvGrpSpPr>
        <p:grpSpPr>
          <a:xfrm>
            <a:off x="304800" y="228600"/>
            <a:ext cx="9890760" cy="4989830"/>
            <a:chOff x="248411" y="181355"/>
            <a:chExt cx="9890760" cy="4989830"/>
          </a:xfrm>
        </p:grpSpPr>
        <p:sp>
          <p:nvSpPr>
            <p:cNvPr id="5" name="object 5"/>
            <p:cNvSpPr/>
            <p:nvPr/>
          </p:nvSpPr>
          <p:spPr>
            <a:xfrm>
              <a:off x="2304288" y="5125211"/>
              <a:ext cx="7835265" cy="45720"/>
            </a:xfrm>
            <a:custGeom>
              <a:avLst/>
              <a:gdLst/>
              <a:ahLst/>
              <a:cxnLst/>
              <a:rect l="l" t="t" r="r" b="b"/>
              <a:pathLst>
                <a:path w="7835265" h="45720">
                  <a:moveTo>
                    <a:pt x="7812023" y="0"/>
                  </a:moveTo>
                  <a:lnTo>
                    <a:pt x="22860" y="0"/>
                  </a:lnTo>
                  <a:lnTo>
                    <a:pt x="13983" y="1803"/>
                  </a:lnTo>
                  <a:lnTo>
                    <a:pt x="6715" y="6715"/>
                  </a:lnTo>
                  <a:lnTo>
                    <a:pt x="1803" y="13983"/>
                  </a:lnTo>
                  <a:lnTo>
                    <a:pt x="0" y="22860"/>
                  </a:lnTo>
                  <a:lnTo>
                    <a:pt x="1803" y="31736"/>
                  </a:lnTo>
                  <a:lnTo>
                    <a:pt x="6715" y="39004"/>
                  </a:lnTo>
                  <a:lnTo>
                    <a:pt x="13983" y="43916"/>
                  </a:lnTo>
                  <a:lnTo>
                    <a:pt x="22860" y="45719"/>
                  </a:lnTo>
                  <a:lnTo>
                    <a:pt x="7812023" y="45719"/>
                  </a:lnTo>
                  <a:lnTo>
                    <a:pt x="7820900" y="43916"/>
                  </a:lnTo>
                  <a:lnTo>
                    <a:pt x="7828168" y="39004"/>
                  </a:lnTo>
                  <a:lnTo>
                    <a:pt x="7833080" y="31736"/>
                  </a:lnTo>
                  <a:lnTo>
                    <a:pt x="7834884" y="22860"/>
                  </a:lnTo>
                  <a:lnTo>
                    <a:pt x="7833080" y="13983"/>
                  </a:lnTo>
                  <a:lnTo>
                    <a:pt x="7828168" y="6715"/>
                  </a:lnTo>
                  <a:lnTo>
                    <a:pt x="7820900" y="1803"/>
                  </a:lnTo>
                  <a:lnTo>
                    <a:pt x="7812023" y="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248411" y="181355"/>
              <a:ext cx="1781556" cy="52425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
            <a:ext cx="12192000" cy="6858000"/>
            <a:chOff x="0" y="-1"/>
            <a:chExt cx="12192000" cy="6858000"/>
          </a:xfrm>
        </p:grpSpPr>
        <p:pic>
          <p:nvPicPr>
            <p:cNvPr id="3" name="object 3"/>
            <p:cNvPicPr/>
            <p:nvPr/>
          </p:nvPicPr>
          <p:blipFill>
            <a:blip r:embed="rId2" cstate="print"/>
            <a:stretch>
              <a:fillRect/>
            </a:stretch>
          </p:blipFill>
          <p:spPr>
            <a:xfrm>
              <a:off x="248411" y="181355"/>
              <a:ext cx="1781556" cy="524256"/>
            </a:xfrm>
            <a:prstGeom prst="rect">
              <a:avLst/>
            </a:prstGeom>
          </p:spPr>
        </p:pic>
        <p:pic>
          <p:nvPicPr>
            <p:cNvPr id="4" name="object 4"/>
            <p:cNvPicPr/>
            <p:nvPr/>
          </p:nvPicPr>
          <p:blipFill>
            <a:blip r:embed="rId3" cstate="print"/>
            <a:stretch>
              <a:fillRect/>
            </a:stretch>
          </p:blipFill>
          <p:spPr>
            <a:xfrm>
              <a:off x="0" y="0"/>
              <a:ext cx="12192000" cy="6857998"/>
            </a:xfrm>
            <a:prstGeom prst="rect">
              <a:avLst/>
            </a:prstGeom>
          </p:spPr>
        </p:pic>
        <p:sp>
          <p:nvSpPr>
            <p:cNvPr id="5" name="object 5"/>
            <p:cNvSpPr/>
            <p:nvPr/>
          </p:nvSpPr>
          <p:spPr>
            <a:xfrm>
              <a:off x="5879591" y="-1"/>
              <a:ext cx="6312535" cy="6762115"/>
            </a:xfrm>
            <a:custGeom>
              <a:avLst/>
              <a:gdLst/>
              <a:ahLst/>
              <a:cxnLst/>
              <a:rect l="l" t="t" r="r" b="b"/>
              <a:pathLst>
                <a:path w="6312534" h="6762115">
                  <a:moveTo>
                    <a:pt x="6312408" y="0"/>
                  </a:moveTo>
                  <a:lnTo>
                    <a:pt x="0" y="0"/>
                  </a:lnTo>
                  <a:lnTo>
                    <a:pt x="0" y="6761988"/>
                  </a:lnTo>
                  <a:lnTo>
                    <a:pt x="6312408" y="6761988"/>
                  </a:lnTo>
                  <a:lnTo>
                    <a:pt x="6312408" y="0"/>
                  </a:lnTo>
                  <a:close/>
                </a:path>
              </a:pathLst>
            </a:custGeom>
            <a:solidFill>
              <a:srgbClr val="0D0D0D">
                <a:alpha val="59999"/>
              </a:srgbClr>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065" rIns="0" bIns="0" rtlCol="0">
            <a:spAutoFit/>
          </a:bodyPr>
          <a:lstStyle/>
          <a:p>
            <a:pPr marL="3611245">
              <a:lnSpc>
                <a:spcPct val="100000"/>
              </a:lnSpc>
              <a:spcBef>
                <a:spcPts val="95"/>
              </a:spcBef>
            </a:pPr>
            <a:r>
              <a:rPr spc="-150" dirty="0"/>
              <a:t>BUSINESS</a:t>
            </a:r>
            <a:r>
              <a:rPr spc="-190" dirty="0"/>
              <a:t> </a:t>
            </a:r>
            <a:r>
              <a:rPr spc="-10" dirty="0"/>
              <a:t>INTRODUCTION</a:t>
            </a:r>
          </a:p>
        </p:txBody>
      </p:sp>
      <p:grpSp>
        <p:nvGrpSpPr>
          <p:cNvPr id="7" name="object 7"/>
          <p:cNvGrpSpPr/>
          <p:nvPr/>
        </p:nvGrpSpPr>
        <p:grpSpPr>
          <a:xfrm>
            <a:off x="0" y="181355"/>
            <a:ext cx="6097905" cy="6677025"/>
            <a:chOff x="0" y="181355"/>
            <a:chExt cx="6097905" cy="6677025"/>
          </a:xfrm>
        </p:grpSpPr>
        <p:pic>
          <p:nvPicPr>
            <p:cNvPr id="8" name="object 8"/>
            <p:cNvPicPr/>
            <p:nvPr/>
          </p:nvPicPr>
          <p:blipFill>
            <a:blip r:embed="rId2" cstate="print"/>
            <a:stretch>
              <a:fillRect/>
            </a:stretch>
          </p:blipFill>
          <p:spPr>
            <a:xfrm>
              <a:off x="248412" y="181355"/>
              <a:ext cx="1781556" cy="524256"/>
            </a:xfrm>
            <a:prstGeom prst="rect">
              <a:avLst/>
            </a:prstGeom>
          </p:spPr>
        </p:pic>
        <p:pic>
          <p:nvPicPr>
            <p:cNvPr id="9" name="object 9"/>
            <p:cNvPicPr/>
            <p:nvPr/>
          </p:nvPicPr>
          <p:blipFill>
            <a:blip r:embed="rId4" cstate="print"/>
            <a:stretch>
              <a:fillRect/>
            </a:stretch>
          </p:blipFill>
          <p:spPr>
            <a:xfrm>
              <a:off x="0" y="720851"/>
              <a:ext cx="6097523" cy="6137144"/>
            </a:xfrm>
            <a:prstGeom prst="rect">
              <a:avLst/>
            </a:prstGeom>
          </p:spPr>
        </p:pic>
      </p:grpSp>
      <p:sp>
        <p:nvSpPr>
          <p:cNvPr id="10" name="object 10"/>
          <p:cNvSpPr txBox="1"/>
          <p:nvPr/>
        </p:nvSpPr>
        <p:spPr>
          <a:xfrm>
            <a:off x="6184138" y="1400302"/>
            <a:ext cx="5716905" cy="4293235"/>
          </a:xfrm>
          <a:prstGeom prst="rect">
            <a:avLst/>
          </a:prstGeom>
        </p:spPr>
        <p:txBody>
          <a:bodyPr vert="horz" wrap="square" lIns="0" tIns="12065" rIns="0" bIns="0" rtlCol="0">
            <a:spAutoFit/>
          </a:bodyPr>
          <a:lstStyle/>
          <a:p>
            <a:pPr marL="12700" marR="5080" indent="-3810" algn="ctr">
              <a:lnSpc>
                <a:spcPct val="100000"/>
              </a:lnSpc>
              <a:spcBef>
                <a:spcPts val="95"/>
              </a:spcBef>
            </a:pPr>
            <a:r>
              <a:rPr sz="2800" dirty="0">
                <a:solidFill>
                  <a:srgbClr val="FFFFFF"/>
                </a:solidFill>
                <a:latin typeface="Lucida Sans Unicode" panose="020B0602030504020204" pitchFamily="34" charset="0"/>
                <a:cs typeface="Lucida Sans Unicode" panose="020B0602030504020204" pitchFamily="34" charset="0"/>
              </a:rPr>
              <a:t>Stark</a:t>
            </a:r>
            <a:r>
              <a:rPr sz="2800" spc="-60"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Health</a:t>
            </a:r>
            <a:r>
              <a:rPr sz="2800" spc="-30"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Clinic</a:t>
            </a:r>
            <a:r>
              <a:rPr sz="2800" spc="-35" dirty="0">
                <a:solidFill>
                  <a:srgbClr val="FFFFFF"/>
                </a:solidFill>
                <a:latin typeface="Lucida Sans Unicode" panose="020B0602030504020204" pitchFamily="34" charset="0"/>
                <a:cs typeface="Lucida Sans Unicode" panose="020B0602030504020204" pitchFamily="34" charset="0"/>
              </a:rPr>
              <a:t> </a:t>
            </a:r>
            <a:r>
              <a:rPr sz="2800" spc="-20" dirty="0">
                <a:solidFill>
                  <a:srgbClr val="FFFFFF"/>
                </a:solidFill>
                <a:latin typeface="Lucida Sans Unicode" panose="020B0602030504020204" pitchFamily="34" charset="0"/>
                <a:cs typeface="Lucida Sans Unicode" panose="020B0602030504020204" pitchFamily="34" charset="0"/>
              </a:rPr>
              <a:t>is</a:t>
            </a:r>
            <a:r>
              <a:rPr sz="2800" spc="-45" dirty="0">
                <a:solidFill>
                  <a:srgbClr val="FFFFFF"/>
                </a:solidFill>
                <a:latin typeface="Lucida Sans Unicode" panose="020B0602030504020204" pitchFamily="34" charset="0"/>
                <a:cs typeface="Lucida Sans Unicode" panose="020B0602030504020204" pitchFamily="34" charset="0"/>
              </a:rPr>
              <a:t> </a:t>
            </a:r>
            <a:r>
              <a:rPr sz="2800" spc="325" dirty="0">
                <a:solidFill>
                  <a:srgbClr val="FFFFFF"/>
                </a:solidFill>
                <a:latin typeface="Lucida Sans Unicode" panose="020B0602030504020204" pitchFamily="34" charset="0"/>
                <a:cs typeface="Lucida Sans Unicode" panose="020B0602030504020204" pitchFamily="34" charset="0"/>
              </a:rPr>
              <a:t>a</a:t>
            </a:r>
            <a:r>
              <a:rPr sz="2800" spc="-105" dirty="0">
                <a:solidFill>
                  <a:srgbClr val="FFFFFF"/>
                </a:solidFill>
                <a:latin typeface="Lucida Sans Unicode" panose="020B0602030504020204" pitchFamily="34" charset="0"/>
                <a:cs typeface="Lucida Sans Unicode" panose="020B0602030504020204" pitchFamily="34" charset="0"/>
              </a:rPr>
              <a:t> </a:t>
            </a:r>
            <a:r>
              <a:rPr sz="2800" spc="65" dirty="0">
                <a:solidFill>
                  <a:srgbClr val="FFFFFF"/>
                </a:solidFill>
                <a:latin typeface="Lucida Sans Unicode" panose="020B0602030504020204" pitchFamily="34" charset="0"/>
                <a:cs typeface="Lucida Sans Unicode" panose="020B0602030504020204" pitchFamily="34" charset="0"/>
              </a:rPr>
              <a:t>leading </a:t>
            </a:r>
            <a:r>
              <a:rPr sz="2800" spc="105" dirty="0">
                <a:solidFill>
                  <a:srgbClr val="FFFFFF"/>
                </a:solidFill>
                <a:latin typeface="Lucida Sans Unicode" panose="020B0602030504020204" pitchFamily="34" charset="0"/>
                <a:cs typeface="Lucida Sans Unicode" panose="020B0602030504020204" pitchFamily="34" charset="0"/>
              </a:rPr>
              <a:t>healthcare</a:t>
            </a:r>
            <a:r>
              <a:rPr sz="2800" spc="5"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provider</a:t>
            </a:r>
            <a:r>
              <a:rPr sz="2800" spc="5" dirty="0">
                <a:solidFill>
                  <a:srgbClr val="FFFFFF"/>
                </a:solidFill>
                <a:latin typeface="Lucida Sans Unicode" panose="020B0602030504020204" pitchFamily="34" charset="0"/>
                <a:cs typeface="Lucida Sans Unicode" panose="020B0602030504020204" pitchFamily="34" charset="0"/>
              </a:rPr>
              <a:t> </a:t>
            </a:r>
            <a:r>
              <a:rPr sz="2800" spc="60" dirty="0">
                <a:solidFill>
                  <a:srgbClr val="FFFFFF"/>
                </a:solidFill>
                <a:latin typeface="Lucida Sans Unicode" panose="020B0602030504020204" pitchFamily="34" charset="0"/>
                <a:cs typeface="Lucida Sans Unicode" panose="020B0602030504020204" pitchFamily="34" charset="0"/>
              </a:rPr>
              <a:t>that </a:t>
            </a:r>
            <a:r>
              <a:rPr sz="2800" spc="85" dirty="0">
                <a:solidFill>
                  <a:srgbClr val="FFFFFF"/>
                </a:solidFill>
                <a:latin typeface="Lucida Sans Unicode" panose="020B0602030504020204" pitchFamily="34" charset="0"/>
                <a:cs typeface="Lucida Sans Unicode" panose="020B0602030504020204" pitchFamily="34" charset="0"/>
              </a:rPr>
              <a:t>leverages</a:t>
            </a:r>
            <a:r>
              <a:rPr sz="2800" spc="-90" dirty="0">
                <a:solidFill>
                  <a:srgbClr val="FFFFFF"/>
                </a:solidFill>
                <a:latin typeface="Lucida Sans Unicode" panose="020B0602030504020204" pitchFamily="34" charset="0"/>
                <a:cs typeface="Lucida Sans Unicode" panose="020B0602030504020204" pitchFamily="34" charset="0"/>
              </a:rPr>
              <a:t> </a:t>
            </a:r>
            <a:r>
              <a:rPr sz="2800" spc="60" dirty="0">
                <a:solidFill>
                  <a:srgbClr val="FFFFFF"/>
                </a:solidFill>
                <a:latin typeface="Lucida Sans Unicode" panose="020B0602030504020204" pitchFamily="34" charset="0"/>
                <a:cs typeface="Lucida Sans Unicode" panose="020B0602030504020204" pitchFamily="34" charset="0"/>
              </a:rPr>
              <a:t>technology</a:t>
            </a:r>
            <a:r>
              <a:rPr sz="2800" spc="-80" dirty="0">
                <a:solidFill>
                  <a:srgbClr val="FFFFFF"/>
                </a:solidFill>
                <a:latin typeface="Lucida Sans Unicode" panose="020B0602030504020204" pitchFamily="34" charset="0"/>
                <a:cs typeface="Lucida Sans Unicode" panose="020B0602030504020204" pitchFamily="34" charset="0"/>
              </a:rPr>
              <a:t> </a:t>
            </a:r>
            <a:r>
              <a:rPr sz="2800" spc="140" dirty="0">
                <a:solidFill>
                  <a:srgbClr val="FFFFFF"/>
                </a:solidFill>
                <a:latin typeface="Lucida Sans Unicode" panose="020B0602030504020204" pitchFamily="34" charset="0"/>
                <a:cs typeface="Lucida Sans Unicode" panose="020B0602030504020204" pitchFamily="34" charset="0"/>
              </a:rPr>
              <a:t>and </a:t>
            </a:r>
            <a:r>
              <a:rPr sz="2800" spc="50" dirty="0">
                <a:solidFill>
                  <a:srgbClr val="FFFFFF"/>
                </a:solidFill>
                <a:latin typeface="Lucida Sans Unicode" panose="020B0602030504020204" pitchFamily="34" charset="0"/>
                <a:cs typeface="Lucida Sans Unicode" panose="020B0602030504020204" pitchFamily="34" charset="0"/>
              </a:rPr>
              <a:t>predictive</a:t>
            </a:r>
            <a:r>
              <a:rPr sz="2800" spc="-100" dirty="0">
                <a:solidFill>
                  <a:srgbClr val="FFFFFF"/>
                </a:solidFill>
                <a:latin typeface="Lucida Sans Unicode" panose="020B0602030504020204" pitchFamily="34" charset="0"/>
                <a:cs typeface="Lucida Sans Unicode" panose="020B0602030504020204" pitchFamily="34" charset="0"/>
              </a:rPr>
              <a:t> </a:t>
            </a:r>
            <a:r>
              <a:rPr sz="2800" spc="65" dirty="0">
                <a:solidFill>
                  <a:srgbClr val="FFFFFF"/>
                </a:solidFill>
                <a:latin typeface="Lucida Sans Unicode" panose="020B0602030504020204" pitchFamily="34" charset="0"/>
                <a:cs typeface="Lucida Sans Unicode" panose="020B0602030504020204" pitchFamily="34" charset="0"/>
              </a:rPr>
              <a:t>modeling</a:t>
            </a:r>
            <a:r>
              <a:rPr sz="2800" spc="-110"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to</a:t>
            </a:r>
            <a:r>
              <a:rPr sz="2800" spc="-114" dirty="0">
                <a:solidFill>
                  <a:srgbClr val="FFFFFF"/>
                </a:solidFill>
                <a:latin typeface="Lucida Sans Unicode" panose="020B0602030504020204" pitchFamily="34" charset="0"/>
                <a:cs typeface="Lucida Sans Unicode" panose="020B0602030504020204" pitchFamily="34" charset="0"/>
              </a:rPr>
              <a:t> </a:t>
            </a:r>
            <a:r>
              <a:rPr sz="2800" spc="135" dirty="0">
                <a:solidFill>
                  <a:srgbClr val="FFFFFF"/>
                </a:solidFill>
                <a:latin typeface="Lucida Sans Unicode" panose="020B0602030504020204" pitchFamily="34" charset="0"/>
                <a:cs typeface="Lucida Sans Unicode" panose="020B0602030504020204" pitchFamily="34" charset="0"/>
              </a:rPr>
              <a:t>enhance </a:t>
            </a:r>
            <a:r>
              <a:rPr sz="2800" spc="-30" dirty="0">
                <a:solidFill>
                  <a:srgbClr val="FFFFFF"/>
                </a:solidFill>
                <a:latin typeface="Lucida Sans Unicode" panose="020B0602030504020204" pitchFamily="34" charset="0"/>
                <a:cs typeface="Lucida Sans Unicode" panose="020B0602030504020204" pitchFamily="34" charset="0"/>
              </a:rPr>
              <a:t>its</a:t>
            </a:r>
            <a:r>
              <a:rPr sz="2800" spc="-100"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operations.</a:t>
            </a:r>
            <a:r>
              <a:rPr sz="2800" spc="-90" dirty="0">
                <a:solidFill>
                  <a:srgbClr val="FFFFFF"/>
                </a:solidFill>
                <a:latin typeface="Lucida Sans Unicode" panose="020B0602030504020204" pitchFamily="34" charset="0"/>
                <a:cs typeface="Lucida Sans Unicode" panose="020B0602030504020204" pitchFamily="34" charset="0"/>
              </a:rPr>
              <a:t> </a:t>
            </a:r>
            <a:r>
              <a:rPr sz="2800" spc="90" dirty="0">
                <a:solidFill>
                  <a:srgbClr val="FFFFFF"/>
                </a:solidFill>
                <a:latin typeface="Lucida Sans Unicode" panose="020B0602030504020204" pitchFamily="34" charset="0"/>
                <a:cs typeface="Lucida Sans Unicode" panose="020B0602030504020204" pitchFamily="34" charset="0"/>
              </a:rPr>
              <a:t>By</a:t>
            </a:r>
            <a:r>
              <a:rPr sz="2800" spc="-100" dirty="0">
                <a:solidFill>
                  <a:srgbClr val="FFFFFF"/>
                </a:solidFill>
                <a:latin typeface="Lucida Sans Unicode" panose="020B0602030504020204" pitchFamily="34" charset="0"/>
                <a:cs typeface="Lucida Sans Unicode" panose="020B0602030504020204" pitchFamily="34" charset="0"/>
              </a:rPr>
              <a:t> </a:t>
            </a:r>
            <a:r>
              <a:rPr sz="2800" spc="-10" dirty="0">
                <a:solidFill>
                  <a:srgbClr val="FFFFFF"/>
                </a:solidFill>
                <a:latin typeface="Lucida Sans Unicode" panose="020B0602030504020204" pitchFamily="34" charset="0"/>
                <a:cs typeface="Lucida Sans Unicode" panose="020B0602030504020204" pitchFamily="34" charset="0"/>
              </a:rPr>
              <a:t>integrating </a:t>
            </a:r>
            <a:r>
              <a:rPr sz="2800" spc="130" dirty="0">
                <a:solidFill>
                  <a:srgbClr val="FFFFFF"/>
                </a:solidFill>
                <a:latin typeface="Lucida Sans Unicode" panose="020B0602030504020204" pitchFamily="34" charset="0"/>
                <a:cs typeface="Lucida Sans Unicode" panose="020B0602030504020204" pitchFamily="34" charset="0"/>
              </a:rPr>
              <a:t>machine</a:t>
            </a:r>
            <a:r>
              <a:rPr sz="2800" spc="-30"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learning</a:t>
            </a:r>
            <a:r>
              <a:rPr sz="2800" spc="-25"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into</a:t>
            </a:r>
            <a:r>
              <a:rPr sz="2800" spc="-35" dirty="0">
                <a:solidFill>
                  <a:srgbClr val="FFFFFF"/>
                </a:solidFill>
                <a:latin typeface="Lucida Sans Unicode" panose="020B0602030504020204" pitchFamily="34" charset="0"/>
                <a:cs typeface="Lucida Sans Unicode" panose="020B0602030504020204" pitchFamily="34" charset="0"/>
              </a:rPr>
              <a:t> </a:t>
            </a:r>
            <a:r>
              <a:rPr sz="2800" spc="-25" dirty="0">
                <a:solidFill>
                  <a:srgbClr val="FFFFFF"/>
                </a:solidFill>
                <a:latin typeface="Lucida Sans Unicode" panose="020B0602030504020204" pitchFamily="34" charset="0"/>
                <a:cs typeface="Lucida Sans Unicode" panose="020B0602030504020204" pitchFamily="34" charset="0"/>
              </a:rPr>
              <a:t>its </a:t>
            </a:r>
            <a:r>
              <a:rPr sz="2800" dirty="0">
                <a:solidFill>
                  <a:srgbClr val="FFFFFF"/>
                </a:solidFill>
                <a:latin typeface="Lucida Sans Unicode" panose="020B0602030504020204" pitchFamily="34" charset="0"/>
                <a:cs typeface="Lucida Sans Unicode" panose="020B0602030504020204" pitchFamily="34" charset="0"/>
              </a:rPr>
              <a:t>systems,</a:t>
            </a:r>
            <a:r>
              <a:rPr sz="2800" spc="10" dirty="0">
                <a:solidFill>
                  <a:srgbClr val="FFFFFF"/>
                </a:solidFill>
                <a:latin typeface="Lucida Sans Unicode" panose="020B0602030504020204" pitchFamily="34" charset="0"/>
                <a:cs typeface="Lucida Sans Unicode" panose="020B0602030504020204" pitchFamily="34" charset="0"/>
              </a:rPr>
              <a:t> </a:t>
            </a:r>
            <a:r>
              <a:rPr sz="2800" spc="55" dirty="0">
                <a:solidFill>
                  <a:srgbClr val="FFFFFF"/>
                </a:solidFill>
                <a:latin typeface="Lucida Sans Unicode" panose="020B0602030504020204" pitchFamily="34" charset="0"/>
                <a:cs typeface="Lucida Sans Unicode" panose="020B0602030504020204" pitchFamily="34" charset="0"/>
              </a:rPr>
              <a:t>the</a:t>
            </a:r>
            <a:r>
              <a:rPr sz="2800" dirty="0">
                <a:solidFill>
                  <a:srgbClr val="FFFFFF"/>
                </a:solidFill>
                <a:latin typeface="Lucida Sans Unicode" panose="020B0602030504020204" pitchFamily="34" charset="0"/>
                <a:cs typeface="Lucida Sans Unicode" panose="020B0602030504020204" pitchFamily="34" charset="0"/>
              </a:rPr>
              <a:t> clinic</a:t>
            </a:r>
            <a:r>
              <a:rPr sz="2800" spc="5" dirty="0">
                <a:solidFill>
                  <a:srgbClr val="FFFFFF"/>
                </a:solidFill>
                <a:latin typeface="Lucida Sans Unicode" panose="020B0602030504020204" pitchFamily="34" charset="0"/>
                <a:cs typeface="Lucida Sans Unicode" panose="020B0602030504020204" pitchFamily="34" charset="0"/>
              </a:rPr>
              <a:t> </a:t>
            </a:r>
            <a:r>
              <a:rPr sz="2800" spc="-10" dirty="0">
                <a:solidFill>
                  <a:srgbClr val="FFFFFF"/>
                </a:solidFill>
                <a:latin typeface="Lucida Sans Unicode" panose="020B0602030504020204" pitchFamily="34" charset="0"/>
                <a:cs typeface="Lucida Sans Unicode" panose="020B0602030504020204" pitchFamily="34" charset="0"/>
              </a:rPr>
              <a:t>identifies </a:t>
            </a:r>
            <a:r>
              <a:rPr sz="2800" spc="85" dirty="0">
                <a:solidFill>
                  <a:srgbClr val="FFFFFF"/>
                </a:solidFill>
                <a:latin typeface="Lucida Sans Unicode" panose="020B0602030504020204" pitchFamily="34" charset="0"/>
                <a:cs typeface="Lucida Sans Unicode" panose="020B0602030504020204" pitchFamily="34" charset="0"/>
              </a:rPr>
              <a:t>diseases</a:t>
            </a:r>
            <a:r>
              <a:rPr sz="2800" spc="-130" dirty="0">
                <a:solidFill>
                  <a:srgbClr val="FFFFFF"/>
                </a:solidFill>
                <a:latin typeface="Lucida Sans Unicode" panose="020B0602030504020204" pitchFamily="34" charset="0"/>
                <a:cs typeface="Lucida Sans Unicode" panose="020B0602030504020204" pitchFamily="34" charset="0"/>
              </a:rPr>
              <a:t> </a:t>
            </a:r>
            <a:r>
              <a:rPr sz="2800" dirty="0">
                <a:solidFill>
                  <a:srgbClr val="FFFFFF"/>
                </a:solidFill>
                <a:latin typeface="Lucida Sans Unicode" panose="020B0602030504020204" pitchFamily="34" charset="0"/>
                <a:cs typeface="Lucida Sans Unicode" panose="020B0602030504020204" pitchFamily="34" charset="0"/>
              </a:rPr>
              <a:t>early,</a:t>
            </a:r>
            <a:r>
              <a:rPr sz="2800" spc="-130" dirty="0">
                <a:solidFill>
                  <a:srgbClr val="FFFFFF"/>
                </a:solidFill>
                <a:latin typeface="Lucida Sans Unicode" panose="020B0602030504020204" pitchFamily="34" charset="0"/>
                <a:cs typeface="Lucida Sans Unicode" panose="020B0602030504020204" pitchFamily="34" charset="0"/>
              </a:rPr>
              <a:t> </a:t>
            </a:r>
            <a:r>
              <a:rPr sz="2800" spc="-10" dirty="0">
                <a:solidFill>
                  <a:srgbClr val="FFFFFF"/>
                </a:solidFill>
                <a:latin typeface="Lucida Sans Unicode" panose="020B0602030504020204" pitchFamily="34" charset="0"/>
                <a:cs typeface="Lucida Sans Unicode" panose="020B0602030504020204" pitchFamily="34" charset="0"/>
              </a:rPr>
              <a:t>improving </a:t>
            </a:r>
            <a:r>
              <a:rPr sz="2800" spc="65" dirty="0">
                <a:solidFill>
                  <a:srgbClr val="FFFFFF"/>
                </a:solidFill>
                <a:latin typeface="Lucida Sans Unicode" panose="020B0602030504020204" pitchFamily="34" charset="0"/>
                <a:cs typeface="Lucida Sans Unicode" panose="020B0602030504020204" pitchFamily="34" charset="0"/>
              </a:rPr>
              <a:t>patient</a:t>
            </a:r>
            <a:r>
              <a:rPr sz="2800" spc="-110" dirty="0">
                <a:solidFill>
                  <a:srgbClr val="FFFFFF"/>
                </a:solidFill>
                <a:latin typeface="Lucida Sans Unicode" panose="020B0602030504020204" pitchFamily="34" charset="0"/>
                <a:cs typeface="Lucida Sans Unicode" panose="020B0602030504020204" pitchFamily="34" charset="0"/>
              </a:rPr>
              <a:t> </a:t>
            </a:r>
            <a:r>
              <a:rPr sz="2800" spc="95" dirty="0">
                <a:solidFill>
                  <a:srgbClr val="FFFFFF"/>
                </a:solidFill>
                <a:latin typeface="Lucida Sans Unicode" panose="020B0602030504020204" pitchFamily="34" charset="0"/>
                <a:cs typeface="Lucida Sans Unicode" panose="020B0602030504020204" pitchFamily="34" charset="0"/>
              </a:rPr>
              <a:t>outcomes</a:t>
            </a:r>
            <a:r>
              <a:rPr sz="2800" spc="-80" dirty="0">
                <a:solidFill>
                  <a:srgbClr val="FFFFFF"/>
                </a:solidFill>
                <a:latin typeface="Lucida Sans Unicode" panose="020B0602030504020204" pitchFamily="34" charset="0"/>
                <a:cs typeface="Lucida Sans Unicode" panose="020B0602030504020204" pitchFamily="34" charset="0"/>
              </a:rPr>
              <a:t> </a:t>
            </a:r>
            <a:r>
              <a:rPr sz="2800" spc="160" dirty="0">
                <a:solidFill>
                  <a:srgbClr val="FFFFFF"/>
                </a:solidFill>
                <a:latin typeface="Lucida Sans Unicode" panose="020B0602030504020204" pitchFamily="34" charset="0"/>
                <a:cs typeface="Lucida Sans Unicode" panose="020B0602030504020204" pitchFamily="34" charset="0"/>
              </a:rPr>
              <a:t>and</a:t>
            </a:r>
            <a:r>
              <a:rPr sz="2800" spc="-114" dirty="0">
                <a:solidFill>
                  <a:srgbClr val="FFFFFF"/>
                </a:solidFill>
                <a:latin typeface="Lucida Sans Unicode" panose="020B0602030504020204" pitchFamily="34" charset="0"/>
                <a:cs typeface="Lucida Sans Unicode" panose="020B0602030504020204" pitchFamily="34" charset="0"/>
              </a:rPr>
              <a:t> </a:t>
            </a:r>
            <a:r>
              <a:rPr sz="2800" spc="50" dirty="0">
                <a:solidFill>
                  <a:srgbClr val="FFFFFF"/>
                </a:solidFill>
                <a:latin typeface="Lucida Sans Unicode" panose="020B0602030504020204" pitchFamily="34" charset="0"/>
                <a:cs typeface="Lucida Sans Unicode" panose="020B0602030504020204" pitchFamily="34" charset="0"/>
              </a:rPr>
              <a:t>resource </a:t>
            </a:r>
            <a:r>
              <a:rPr sz="2800" spc="-10" dirty="0">
                <a:solidFill>
                  <a:srgbClr val="FFFFFF"/>
                </a:solidFill>
                <a:latin typeface="Lucida Sans Unicode" panose="020B0602030504020204" pitchFamily="34" charset="0"/>
                <a:cs typeface="Lucida Sans Unicode" panose="020B0602030504020204" pitchFamily="34" charset="0"/>
              </a:rPr>
              <a:t>allocation.</a:t>
            </a:r>
            <a:endParaRPr sz="2800" dirty="0">
              <a:latin typeface="Lucida Sans Unicode" panose="020B0602030504020204" pitchFamily="34" charset="0"/>
              <a:cs typeface="Lucida Sans Unicode" panose="020B0602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0566" y="0"/>
            <a:ext cx="11981317" cy="6858000"/>
            <a:chOff x="211074" y="0"/>
            <a:chExt cx="11981317" cy="6858000"/>
          </a:xfrm>
        </p:grpSpPr>
        <p:pic>
          <p:nvPicPr>
            <p:cNvPr id="3" name="object 3"/>
            <p:cNvPicPr/>
            <p:nvPr/>
          </p:nvPicPr>
          <p:blipFill>
            <a:blip r:embed="rId2" cstate="print"/>
            <a:stretch>
              <a:fillRect/>
            </a:stretch>
          </p:blipFill>
          <p:spPr>
            <a:xfrm>
              <a:off x="248412" y="181355"/>
              <a:ext cx="1781556" cy="524256"/>
            </a:xfrm>
            <a:prstGeom prst="rect">
              <a:avLst/>
            </a:prstGeom>
          </p:spPr>
        </p:pic>
        <p:sp>
          <p:nvSpPr>
            <p:cNvPr id="4" name="object 4"/>
            <p:cNvSpPr/>
            <p:nvPr/>
          </p:nvSpPr>
          <p:spPr>
            <a:xfrm>
              <a:off x="1237371" y="0"/>
              <a:ext cx="10955020" cy="6858000"/>
            </a:xfrm>
            <a:custGeom>
              <a:avLst/>
              <a:gdLst/>
              <a:ahLst/>
              <a:cxnLst/>
              <a:rect l="l" t="t" r="r" b="b"/>
              <a:pathLst>
                <a:path w="10955020" h="6858000">
                  <a:moveTo>
                    <a:pt x="9196666" y="0"/>
                  </a:moveTo>
                  <a:lnTo>
                    <a:pt x="0" y="0"/>
                  </a:lnTo>
                  <a:lnTo>
                    <a:pt x="3137303" y="6858000"/>
                  </a:lnTo>
                  <a:lnTo>
                    <a:pt x="10954628" y="6858000"/>
                  </a:lnTo>
                  <a:lnTo>
                    <a:pt x="10954628" y="3842816"/>
                  </a:lnTo>
                  <a:lnTo>
                    <a:pt x="9196666" y="0"/>
                  </a:lnTo>
                  <a:close/>
                </a:path>
              </a:pathLst>
            </a:custGeom>
            <a:solidFill>
              <a:srgbClr val="FFFFFF">
                <a:alpha val="19999"/>
              </a:srgbClr>
            </a:solidFill>
          </p:spPr>
          <p:txBody>
            <a:bodyPr wrap="square" lIns="0" tIns="0" rIns="0" bIns="0" rtlCol="0"/>
            <a:lstStyle/>
            <a:p>
              <a:endParaRPr/>
            </a:p>
          </p:txBody>
        </p:sp>
        <p:sp>
          <p:nvSpPr>
            <p:cNvPr id="5" name="object 5"/>
            <p:cNvSpPr/>
            <p:nvPr/>
          </p:nvSpPr>
          <p:spPr>
            <a:xfrm>
              <a:off x="211074" y="705611"/>
              <a:ext cx="7561834" cy="5771389"/>
            </a:xfrm>
            <a:custGeom>
              <a:avLst/>
              <a:gdLst/>
              <a:ahLst/>
              <a:cxnLst/>
              <a:rect l="l" t="t" r="r" b="b"/>
              <a:pathLst>
                <a:path w="6518275" h="4613275">
                  <a:moveTo>
                    <a:pt x="6518148" y="0"/>
                  </a:moveTo>
                  <a:lnTo>
                    <a:pt x="0" y="0"/>
                  </a:lnTo>
                  <a:lnTo>
                    <a:pt x="0" y="4613148"/>
                  </a:lnTo>
                  <a:lnTo>
                    <a:pt x="6518148" y="4613148"/>
                  </a:lnTo>
                  <a:lnTo>
                    <a:pt x="6518148" y="0"/>
                  </a:lnTo>
                  <a:close/>
                </a:path>
              </a:pathLst>
            </a:custGeom>
            <a:solidFill>
              <a:srgbClr val="0D0D0D">
                <a:alpha val="78038"/>
              </a:srgbClr>
            </a:solidFill>
          </p:spPr>
          <p:txBody>
            <a:bodyPr wrap="square" lIns="0" tIns="0" rIns="0" bIns="0" rtlCol="0"/>
            <a:lstStyle/>
            <a:p>
              <a:endParaRPr dirty="0"/>
            </a:p>
          </p:txBody>
        </p:sp>
        <p:sp>
          <p:nvSpPr>
            <p:cNvPr id="6" name="object 6"/>
            <p:cNvSpPr/>
            <p:nvPr/>
          </p:nvSpPr>
          <p:spPr>
            <a:xfrm>
              <a:off x="211074" y="1378458"/>
              <a:ext cx="6518275" cy="4613275"/>
            </a:xfrm>
            <a:custGeom>
              <a:avLst/>
              <a:gdLst/>
              <a:ahLst/>
              <a:cxnLst/>
              <a:rect l="l" t="t" r="r" b="b"/>
              <a:pathLst>
                <a:path w="6518275" h="4613275">
                  <a:moveTo>
                    <a:pt x="0" y="4613148"/>
                  </a:moveTo>
                  <a:lnTo>
                    <a:pt x="6518148" y="4613148"/>
                  </a:lnTo>
                  <a:lnTo>
                    <a:pt x="6518148" y="0"/>
                  </a:lnTo>
                  <a:lnTo>
                    <a:pt x="0" y="0"/>
                  </a:lnTo>
                  <a:lnTo>
                    <a:pt x="0" y="4613148"/>
                  </a:lnTo>
                  <a:close/>
                </a:path>
              </a:pathLst>
            </a:custGeom>
            <a:ln w="19812">
              <a:solidFill>
                <a:srgbClr val="FFFFFF"/>
              </a:solidFill>
            </a:ln>
          </p:spPr>
          <p:txBody>
            <a:bodyPr wrap="square" lIns="0" tIns="0" rIns="0" bIns="0" rtlCol="0"/>
            <a:lstStyle/>
            <a:p>
              <a:endParaRPr/>
            </a:p>
          </p:txBody>
        </p:sp>
        <p:pic>
          <p:nvPicPr>
            <p:cNvPr id="7" name="object 7"/>
            <p:cNvPicPr/>
            <p:nvPr/>
          </p:nvPicPr>
          <p:blipFill>
            <a:blip r:embed="rId3" cstate="print"/>
            <a:stretch>
              <a:fillRect/>
            </a:stretch>
          </p:blipFill>
          <p:spPr>
            <a:xfrm>
              <a:off x="7598663" y="1652016"/>
              <a:ext cx="3337560" cy="3553967"/>
            </a:xfrm>
            <a:prstGeom prst="rect">
              <a:avLst/>
            </a:prstGeom>
          </p:spPr>
        </p:pic>
        <p:pic>
          <p:nvPicPr>
            <p:cNvPr id="8" name="object 8"/>
            <p:cNvPicPr/>
            <p:nvPr/>
          </p:nvPicPr>
          <p:blipFill>
            <a:blip r:embed="rId2" cstate="print"/>
            <a:stretch>
              <a:fillRect/>
            </a:stretch>
          </p:blipFill>
          <p:spPr>
            <a:xfrm>
              <a:off x="248412" y="181355"/>
              <a:ext cx="1781556" cy="524256"/>
            </a:xfrm>
            <a:prstGeom prst="rect">
              <a:avLst/>
            </a:prstGeom>
          </p:spPr>
        </p:pic>
      </p:grpSp>
      <p:sp>
        <p:nvSpPr>
          <p:cNvPr id="12" name="TextBox 11">
            <a:extLst>
              <a:ext uri="{FF2B5EF4-FFF2-40B4-BE49-F238E27FC236}">
                <a16:creationId xmlns:a16="http://schemas.microsoft.com/office/drawing/2014/main" id="{B38ADA2D-7C25-AB87-25CB-AB3B09CAEEC4}"/>
              </a:ext>
            </a:extLst>
          </p:cNvPr>
          <p:cNvSpPr txBox="1"/>
          <p:nvPr/>
        </p:nvSpPr>
        <p:spPr>
          <a:xfrm>
            <a:off x="328439" y="1529574"/>
            <a:ext cx="6184230" cy="4678204"/>
          </a:xfrm>
          <a:prstGeom prst="rect">
            <a:avLst/>
          </a:prstGeom>
          <a:noFill/>
        </p:spPr>
        <p:txBody>
          <a:bodyPr wrap="square">
            <a:spAutoFit/>
          </a:bodyPr>
          <a:lstStyle/>
          <a:p>
            <a:endParaRPr lang="en-US" dirty="0">
              <a:solidFill>
                <a:schemeClr val="bg1"/>
              </a:solidFill>
            </a:endParaRPr>
          </a:p>
          <a:p>
            <a:r>
              <a:rPr lang="en-US" sz="2800" b="1" dirty="0">
                <a:solidFill>
                  <a:schemeClr val="bg1"/>
                </a:solidFill>
                <a:latin typeface="Lucida Sans Unicode" panose="020B0602030504020204" pitchFamily="34" charset="0"/>
                <a:cs typeface="Lucida Sans Unicode" panose="020B0602030504020204" pitchFamily="34" charset="0"/>
              </a:rPr>
              <a:t>Problem</a:t>
            </a:r>
            <a:r>
              <a:rPr lang="en-US" sz="2800" dirty="0">
                <a:solidFill>
                  <a:schemeClr val="bg1"/>
                </a:solidFill>
                <a:latin typeface="Lucida Sans Unicode" panose="020B0602030504020204" pitchFamily="34" charset="0"/>
                <a:cs typeface="Lucida Sans Unicode" panose="020B0602030504020204" pitchFamily="34" charset="0"/>
              </a:rPr>
              <a:t>: The company needs an effective way to identify individuals at risk of diabetes early to provide timely interventions, minimize complications, and reduce healthcare costs. Currently, there is no automated solution to analyze data and predict diabetes risk efficiently.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35213"/>
            <a:ext cx="1781556" cy="524256"/>
          </a:xfrm>
          <a:prstGeom prst="rect">
            <a:avLst/>
          </a:prstGeom>
        </p:spPr>
      </p:pic>
      <p:sp>
        <p:nvSpPr>
          <p:cNvPr id="4" name="object 4"/>
          <p:cNvSpPr txBox="1">
            <a:spLocks noGrp="1"/>
          </p:cNvSpPr>
          <p:nvPr>
            <p:ph type="title"/>
          </p:nvPr>
        </p:nvSpPr>
        <p:spPr>
          <a:xfrm>
            <a:off x="2729864" y="413130"/>
            <a:ext cx="9103614" cy="795166"/>
          </a:xfrm>
          <a:prstGeom prst="rect">
            <a:avLst/>
          </a:prstGeom>
        </p:spPr>
        <p:txBody>
          <a:bodyPr vert="horz" wrap="square" lIns="0" tIns="360756" rIns="0" bIns="0" rtlCol="0">
            <a:spAutoFit/>
          </a:bodyPr>
          <a:lstStyle/>
          <a:p>
            <a:pPr marL="570230">
              <a:lnSpc>
                <a:spcPct val="100000"/>
              </a:lnSpc>
              <a:spcBef>
                <a:spcPts val="95"/>
              </a:spcBef>
            </a:pPr>
            <a:r>
              <a:rPr lang="en-US" sz="2800" spc="-95" dirty="0"/>
              <a:t>THE COMPANY BENEFITS:</a:t>
            </a:r>
            <a:endParaRPr sz="2800" spc="-50" dirty="0"/>
          </a:p>
        </p:txBody>
      </p:sp>
      <p:sp>
        <p:nvSpPr>
          <p:cNvPr id="6" name="Rectangle 2">
            <a:extLst>
              <a:ext uri="{FF2B5EF4-FFF2-40B4-BE49-F238E27FC236}">
                <a16:creationId xmlns:a16="http://schemas.microsoft.com/office/drawing/2014/main" id="{514B7AC0-A323-1248-873B-73055F530ED9}"/>
              </a:ext>
            </a:extLst>
          </p:cNvPr>
          <p:cNvSpPr>
            <a:spLocks noGrp="1" noChangeArrowheads="1"/>
          </p:cNvSpPr>
          <p:nvPr>
            <p:ph type="body" idx="1"/>
          </p:nvPr>
        </p:nvSpPr>
        <p:spPr bwMode="auto">
          <a:xfrm>
            <a:off x="685800" y="1428112"/>
            <a:ext cx="1107147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Lucida Sans Unicode" panose="020B0602030504020204" pitchFamily="34" charset="0"/>
                <a:cs typeface="Lucida Sans Unicode" panose="020B0602030504020204" pitchFamily="34" charset="0"/>
              </a:rPr>
              <a:t>Proactive Risk Management</a:t>
            </a:r>
            <a:r>
              <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rPr>
              <a:t>: The model will help identify individuals at risk of diabetes early, reducing the likelihood of long-term complications and lowering associated healthcare costs.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Lucida Sans Unicode" panose="020B0602030504020204" pitchFamily="34" charset="0"/>
                <a:cs typeface="Lucida Sans Unicode" panose="020B0602030504020204" pitchFamily="34" charset="0"/>
              </a:rPr>
              <a:t>Improved Patient Outcomes</a:t>
            </a:r>
            <a:r>
              <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rPr>
              <a:t>: Early detection enables patients to manage their condition more effectively, leading to a better quality of life and fewer hospitalizations.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Lucida Sans Unicode" panose="020B0602030504020204" pitchFamily="34" charset="0"/>
                <a:cs typeface="Lucida Sans Unicode" panose="020B0602030504020204" pitchFamily="34" charset="0"/>
              </a:rPr>
              <a:t>Increased Efficiency</a:t>
            </a:r>
            <a:r>
              <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rPr>
              <a:t>: Automating the diabetes prediction process allows healthcare providers to focus on high-priority cases, ensuring optimal use of resources.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Lucida Sans Unicode" panose="020B0602030504020204" pitchFamily="34" charset="0"/>
                <a:cs typeface="Lucida Sans Unicode" panose="020B0602030504020204" pitchFamily="34" charset="0"/>
              </a:rPr>
              <a:t>Cost Savings</a:t>
            </a:r>
            <a:r>
              <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rPr>
              <a:t>: Preventing complications and avoiding unnecessary care expenses will significantly reduce the hospital’s budget, freeing up funds to address other health challenges.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Lucida Sans Unicode" panose="020B0602030504020204" pitchFamily="34" charset="0"/>
                <a:cs typeface="Lucida Sans Unicode" panose="020B0602030504020204" pitchFamily="34" charset="0"/>
              </a:rPr>
              <a:t>Stronger Reputation</a:t>
            </a:r>
            <a:r>
              <a:rPr kumimoji="0" lang="en-US" altLang="en-US" sz="2000" b="0" i="0" u="none" strike="noStrike" cap="none" normalizeH="0" baseline="0" dirty="0">
                <a:ln>
                  <a:noFill/>
                </a:ln>
                <a:effectLst/>
                <a:latin typeface="Lucida Sans Unicode" panose="020B0602030504020204" pitchFamily="34" charset="0"/>
                <a:cs typeface="Lucida Sans Unicode" panose="020B0602030504020204" pitchFamily="34" charset="0"/>
              </a:rPr>
              <a:t>: Implementing innovative, data-driven solutions positions the hospital as a leader in healthcare innovation and fosters greater trust among patients.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8411" y="181355"/>
            <a:ext cx="1789176" cy="524256"/>
          </a:xfrm>
          <a:prstGeom prst="rect">
            <a:avLst/>
          </a:prstGeom>
        </p:spPr>
      </p:pic>
      <p:sp>
        <p:nvSpPr>
          <p:cNvPr id="3" name="object 3"/>
          <p:cNvSpPr/>
          <p:nvPr/>
        </p:nvSpPr>
        <p:spPr>
          <a:xfrm>
            <a:off x="5978652" y="774191"/>
            <a:ext cx="5958585" cy="5987923"/>
          </a:xfrm>
          <a:custGeom>
            <a:avLst/>
            <a:gdLst/>
            <a:ahLst/>
            <a:cxnLst/>
            <a:rect l="l" t="t" r="r" b="b"/>
            <a:pathLst>
              <a:path w="6213475" h="6762115">
                <a:moveTo>
                  <a:pt x="0" y="0"/>
                </a:moveTo>
                <a:lnTo>
                  <a:pt x="0" y="6761988"/>
                </a:lnTo>
                <a:lnTo>
                  <a:pt x="6213347" y="6761988"/>
                </a:lnTo>
                <a:lnTo>
                  <a:pt x="6213348" y="0"/>
                </a:lnTo>
                <a:lnTo>
                  <a:pt x="0" y="0"/>
                </a:lnTo>
                <a:close/>
              </a:path>
            </a:pathLst>
          </a:custGeom>
          <a:solidFill>
            <a:srgbClr val="0D0D0D">
              <a:alpha val="59999"/>
            </a:srgbClr>
          </a:solidFill>
        </p:spPr>
        <p:txBody>
          <a:bodyPr wrap="square" lIns="0" tIns="0" rIns="0" bIns="0" rtlCol="0"/>
          <a:lstStyle/>
          <a:p>
            <a:endParaRPr/>
          </a:p>
        </p:txBody>
      </p:sp>
      <p:sp>
        <p:nvSpPr>
          <p:cNvPr id="4" name="object 4"/>
          <p:cNvSpPr txBox="1"/>
          <p:nvPr/>
        </p:nvSpPr>
        <p:spPr>
          <a:xfrm>
            <a:off x="6240017" y="1844497"/>
            <a:ext cx="5697220" cy="4751942"/>
          </a:xfrm>
          <a:prstGeom prst="rect">
            <a:avLst/>
          </a:prstGeom>
        </p:spPr>
        <p:txBody>
          <a:bodyPr vert="horz" wrap="square" lIns="0" tIns="12065" rIns="0" bIns="0" rtlCol="0">
            <a:spAutoFit/>
          </a:bodyPr>
          <a:lstStyle/>
          <a:p>
            <a:pPr marL="12065" marR="5080" indent="635" algn="ctr">
              <a:lnSpc>
                <a:spcPct val="100000"/>
              </a:lnSpc>
              <a:spcBef>
                <a:spcPts val="95"/>
              </a:spcBef>
            </a:pPr>
            <a:r>
              <a:rPr lang="en-US" sz="2800" dirty="0">
                <a:solidFill>
                  <a:schemeClr val="bg1"/>
                </a:solidFill>
                <a:latin typeface="Lucida Sans Unicode" panose="020B0602030504020204" pitchFamily="34" charset="0"/>
                <a:cs typeface="Lucida Sans Unicode" panose="020B0602030504020204" pitchFamily="34" charset="0"/>
              </a:rPr>
              <a:t>This is a classification problem where the goal is to build a machine learning model that can accurately determine whether a patient has diabetes using the provided data. The priority is to identify all diabetic patients, minimizing missed cases (false negatives), while ensuring the predictions are accurate and actionable.</a:t>
            </a:r>
            <a:endParaRPr sz="2600" dirty="0">
              <a:solidFill>
                <a:schemeClr val="bg1"/>
              </a:solidFill>
              <a:latin typeface="Lucida Sans Unicode" panose="020B0602030504020204" pitchFamily="34" charset="0"/>
              <a:cs typeface="Lucida Sans Unicode" panose="020B0602030504020204" pitchFamily="34" charset="0"/>
            </a:endParaRPr>
          </a:p>
        </p:txBody>
      </p:sp>
      <p:pic>
        <p:nvPicPr>
          <p:cNvPr id="6" name="object 6"/>
          <p:cNvPicPr/>
          <p:nvPr/>
        </p:nvPicPr>
        <p:blipFill>
          <a:blip r:embed="rId3" cstate="print"/>
          <a:stretch>
            <a:fillRect/>
          </a:stretch>
        </p:blipFill>
        <p:spPr>
          <a:xfrm>
            <a:off x="1415796" y="774191"/>
            <a:ext cx="2846831" cy="60838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6D04-BD27-A5EF-AF5E-A8657F2CAC84}"/>
              </a:ext>
            </a:extLst>
          </p:cNvPr>
          <p:cNvSpPr>
            <a:spLocks noGrp="1"/>
          </p:cNvSpPr>
          <p:nvPr>
            <p:ph type="title"/>
          </p:nvPr>
        </p:nvSpPr>
        <p:spPr>
          <a:xfrm>
            <a:off x="304800" y="152400"/>
            <a:ext cx="11528678" cy="533400"/>
          </a:xfrm>
        </p:spPr>
        <p:txBody>
          <a:bodyPr/>
          <a:lstStyle/>
          <a:p>
            <a:r>
              <a:rPr lang="en-US" b="1" dirty="0">
                <a:solidFill>
                  <a:schemeClr val="bg1"/>
                </a:solidFill>
                <a:latin typeface="Lucida Sans Unicode" panose="020B0602030504020204" pitchFamily="34" charset="0"/>
                <a:cs typeface="Lucida Sans Unicode" panose="020B0602030504020204" pitchFamily="34" charset="0"/>
              </a:rPr>
              <a:t>Data Preprocessing and Feature Engineering:</a:t>
            </a:r>
            <a:br>
              <a:rPr lang="en-US" b="1" dirty="0">
                <a:solidFill>
                  <a:schemeClr val="bg1"/>
                </a:solidFill>
                <a:latin typeface="Lucida Sans Unicode" panose="020B0602030504020204" pitchFamily="34" charset="0"/>
                <a:cs typeface="Lucida Sans Unicode" panose="020B0602030504020204" pitchFamily="34" charset="0"/>
              </a:rPr>
            </a:br>
            <a:br>
              <a:rPr lang="en-US" dirty="0">
                <a:solidFill>
                  <a:schemeClr val="bg1"/>
                </a:solidFill>
                <a:latin typeface="Lucida Sans Unicode" panose="020B0602030504020204" pitchFamily="34" charset="0"/>
                <a:cs typeface="Lucida Sans Unicode" panose="020B0602030504020204" pitchFamily="34" charset="0"/>
              </a:rPr>
            </a:br>
            <a:endParaRPr lang="en-US" dirty="0"/>
          </a:p>
        </p:txBody>
      </p:sp>
      <p:sp>
        <p:nvSpPr>
          <p:cNvPr id="3" name="Text Placeholder 2">
            <a:extLst>
              <a:ext uri="{FF2B5EF4-FFF2-40B4-BE49-F238E27FC236}">
                <a16:creationId xmlns:a16="http://schemas.microsoft.com/office/drawing/2014/main" id="{7AC5BB51-7126-D780-994C-14CB3D591B23}"/>
              </a:ext>
            </a:extLst>
          </p:cNvPr>
          <p:cNvSpPr>
            <a:spLocks noGrp="1"/>
          </p:cNvSpPr>
          <p:nvPr>
            <p:ph type="body" idx="1"/>
          </p:nvPr>
        </p:nvSpPr>
        <p:spPr>
          <a:xfrm>
            <a:off x="152400" y="1066815"/>
            <a:ext cx="11887200" cy="4724370"/>
          </a:xfrm>
        </p:spPr>
        <p:txBody>
          <a:bodyPr/>
          <a:lstStyle/>
          <a:p>
            <a:r>
              <a:rPr lang="en-US" dirty="0">
                <a:latin typeface="Lucida Sans Unicode" panose="020B0602030504020204" pitchFamily="34" charset="0"/>
                <a:cs typeface="Lucida Sans Unicode" panose="020B0602030504020204" pitchFamily="34" charset="0"/>
              </a:rPr>
              <a:t>1. Cleaned the data by checking missing and duplicate values</a:t>
            </a:r>
            <a:r>
              <a:rPr lang="en-US" b="0" i="0" dirty="0">
                <a:effectLst/>
                <a:latin typeface="system-ui"/>
              </a:rPr>
              <a:t>.</a:t>
            </a:r>
            <a:r>
              <a:rPr lang="en-US" dirty="0">
                <a:latin typeface="Lucida Sans Unicode" panose="020B0602030504020204" pitchFamily="34" charset="0"/>
                <a:cs typeface="Lucida Sans Unicode" panose="020B0602030504020204" pitchFamily="34" charset="0"/>
              </a:rPr>
              <a:t> </a:t>
            </a:r>
          </a:p>
          <a:p>
            <a:endParaRPr lang="en-US" dirty="0">
              <a:latin typeface="Lucida Sans Unicode" panose="020B0602030504020204" pitchFamily="34" charset="0"/>
              <a:cs typeface="Lucida Sans Unicode" panose="020B0602030504020204" pitchFamily="34" charset="0"/>
            </a:endParaRPr>
          </a:p>
          <a:p>
            <a:r>
              <a:rPr lang="en-US" dirty="0">
                <a:latin typeface="Lucida Sans Unicode" panose="020B0602030504020204" pitchFamily="34" charset="0"/>
                <a:cs typeface="Lucida Sans Unicode" panose="020B0602030504020204" pitchFamily="34" charset="0"/>
              </a:rPr>
              <a:t>2. Performed normalization.</a:t>
            </a:r>
          </a:p>
          <a:p>
            <a:endParaRPr lang="en-US" dirty="0">
              <a:latin typeface="Lucida Sans Unicode" panose="020B0602030504020204" pitchFamily="34" charset="0"/>
              <a:cs typeface="Lucida Sans Unicode" panose="020B0602030504020204" pitchFamily="34" charset="0"/>
            </a:endParaRPr>
          </a:p>
          <a:p>
            <a:pPr algn="l"/>
            <a:r>
              <a:rPr lang="en-US" dirty="0">
                <a:latin typeface="Lucida Sans Unicode" panose="020B0602030504020204" pitchFamily="34" charset="0"/>
                <a:cs typeface="Lucida Sans Unicode" panose="020B0602030504020204" pitchFamily="34" charset="0"/>
              </a:rPr>
              <a:t>4. Performed Encoding by converting categorical variables into numerical form by using </a:t>
            </a:r>
            <a:r>
              <a:rPr lang="en-US" dirty="0" err="1">
                <a:latin typeface="Lucida Sans Unicode" panose="020B0602030504020204" pitchFamily="34" charset="0"/>
                <a:cs typeface="Lucida Sans Unicode" panose="020B0602030504020204" pitchFamily="34" charset="0"/>
              </a:rPr>
              <a:t>OneHotEncoder</a:t>
            </a:r>
            <a:r>
              <a:rPr lang="en-US" dirty="0">
                <a:latin typeface="Lucida Sans Unicode" panose="020B0602030504020204" pitchFamily="34" charset="0"/>
                <a:cs typeface="Lucida Sans Unicode" panose="020B0602030504020204" pitchFamily="34" charset="0"/>
              </a:rPr>
              <a:t>.</a:t>
            </a:r>
            <a:endParaRPr lang="en-US" b="0" i="0" dirty="0">
              <a:effectLst/>
              <a:latin typeface="system-ui"/>
            </a:endParaRPr>
          </a:p>
          <a:p>
            <a:endParaRPr lang="en-US" dirty="0">
              <a:solidFill>
                <a:schemeClr val="bg1"/>
              </a:solidFill>
              <a:latin typeface="Lucida Sans Unicode" panose="020B0602030504020204" pitchFamily="34" charset="0"/>
              <a:cs typeface="Lucida Sans Unicode" panose="020B0602030504020204" pitchFamily="34" charset="0"/>
            </a:endParaRPr>
          </a:p>
          <a:p>
            <a:pPr algn="l"/>
            <a:r>
              <a:rPr lang="en-US" dirty="0">
                <a:latin typeface="Lucida Sans Unicode" panose="020B0602030504020204" pitchFamily="34" charset="0"/>
                <a:cs typeface="Lucida Sans Unicode" panose="020B0602030504020204" pitchFamily="34" charset="0"/>
              </a:rPr>
              <a:t>5.P</a:t>
            </a:r>
            <a:r>
              <a:rPr lang="en-US" dirty="0">
                <a:solidFill>
                  <a:schemeClr val="bg1"/>
                </a:solidFill>
                <a:latin typeface="Lucida Sans Unicode" panose="020B0602030504020204" pitchFamily="34" charset="0"/>
                <a:cs typeface="Lucida Sans Unicode" panose="020B0602030504020204" pitchFamily="34" charset="0"/>
              </a:rPr>
              <a:t>repared the dataset by splitting the data into training and test sets.</a:t>
            </a:r>
          </a:p>
          <a:p>
            <a:endParaRPr lang="en-US" dirty="0"/>
          </a:p>
          <a:p>
            <a:r>
              <a:rPr lang="en-US" sz="3400" b="1" dirty="0">
                <a:solidFill>
                  <a:schemeClr val="bg1"/>
                </a:solidFill>
                <a:latin typeface="Lucida Sans Unicode" panose="020B0602030504020204" pitchFamily="34" charset="0"/>
                <a:cs typeface="Lucida Sans Unicode" panose="020B0602030504020204" pitchFamily="34" charset="0"/>
              </a:rPr>
              <a:t>Model Development:</a:t>
            </a:r>
            <a:endParaRPr lang="en-US" sz="3400" b="1" dirty="0">
              <a:latin typeface="Lucida Sans Unicode" panose="020B0602030504020204" pitchFamily="34" charset="0"/>
              <a:cs typeface="Lucida Sans Unicode" panose="020B0602030504020204" pitchFamily="34" charset="0"/>
            </a:endParaRPr>
          </a:p>
          <a:p>
            <a:r>
              <a:rPr lang="en-US" dirty="0">
                <a:latin typeface="Lucida Sans Unicode" panose="020B0602030504020204" pitchFamily="34" charset="0"/>
                <a:cs typeface="Lucida Sans Unicode" panose="020B0602030504020204" pitchFamily="34" charset="0"/>
              </a:rPr>
              <a:t>T</a:t>
            </a:r>
            <a:r>
              <a:rPr lang="en-US" dirty="0">
                <a:solidFill>
                  <a:schemeClr val="bg1"/>
                </a:solidFill>
                <a:latin typeface="Lucida Sans Unicode" panose="020B0602030504020204" pitchFamily="34" charset="0"/>
                <a:cs typeface="Lucida Sans Unicode" panose="020B0602030504020204" pitchFamily="34" charset="0"/>
              </a:rPr>
              <a:t>rained three classification models, including Logistic Regression, Random Forest, and Decision Tree Classifier.</a:t>
            </a:r>
            <a:endParaRPr lang="en-US" dirty="0">
              <a:latin typeface="Lucida Sans Unicode" panose="020B0602030504020204" pitchFamily="34" charset="0"/>
              <a:cs typeface="Lucida Sans Unicode" panose="020B0602030504020204" pitchFamily="34" charset="0"/>
            </a:endParaRPr>
          </a:p>
          <a:p>
            <a:endParaRPr lang="en-US" dirty="0">
              <a:solidFill>
                <a:schemeClr val="bg1"/>
              </a:solidFill>
              <a:latin typeface="Lucida Sans Unicode" panose="020B0602030504020204" pitchFamily="34" charset="0"/>
              <a:cs typeface="Lucida Sans Unicode" panose="020B0602030504020204" pitchFamily="34" charset="0"/>
            </a:endParaRPr>
          </a:p>
          <a:p>
            <a:r>
              <a:rPr lang="en-US" dirty="0">
                <a:solidFill>
                  <a:schemeClr val="bg1"/>
                </a:solidFill>
                <a:latin typeface="Lucida Sans Unicode" panose="020B0602030504020204" pitchFamily="34" charset="0"/>
                <a:cs typeface="Lucida Sans Unicode" panose="020B0602030504020204" pitchFamily="34" charset="0"/>
              </a:rPr>
              <a:t>Evaluated the models using metrics such as accuracy, precision, recall, F1-score, and AUC-ROC</a:t>
            </a:r>
          </a:p>
          <a:p>
            <a:endParaRPr lang="en-US" dirty="0">
              <a:latin typeface="Lucida Sans Unicode" panose="020B0602030504020204" pitchFamily="34" charset="0"/>
              <a:cs typeface="Lucida Sans Unicode" panose="020B0602030504020204" pitchFamily="34" charset="0"/>
            </a:endParaRPr>
          </a:p>
          <a:p>
            <a:r>
              <a:rPr lang="en-US" sz="3400" b="1" dirty="0">
                <a:solidFill>
                  <a:schemeClr val="bg1"/>
                </a:solidFill>
                <a:latin typeface="Lucida Sans Unicode" panose="020B0602030504020204" pitchFamily="34" charset="0"/>
                <a:cs typeface="Lucida Sans Unicode" panose="020B0602030504020204" pitchFamily="34" charset="0"/>
              </a:rPr>
              <a:t>Model Selection</a:t>
            </a:r>
            <a:endParaRPr lang="en-US" sz="3400" b="1" dirty="0">
              <a:latin typeface="Lucida Sans Unicode" panose="020B0602030504020204" pitchFamily="34" charset="0"/>
              <a:cs typeface="Lucida Sans Unicode" panose="020B0602030504020204" pitchFamily="34" charset="0"/>
            </a:endParaRPr>
          </a:p>
          <a:p>
            <a:r>
              <a:rPr lang="en-US" dirty="0">
                <a:solidFill>
                  <a:schemeClr val="bg1"/>
                </a:solidFill>
                <a:latin typeface="Lucida Sans Unicode" panose="020B0602030504020204" pitchFamily="34" charset="0"/>
                <a:cs typeface="Lucida Sans Unicode" panose="020B0602030504020204" pitchFamily="34" charset="0"/>
              </a:rPr>
              <a:t>Selected the best-performing model based on a balance of recall and precision for diabetic cases.</a:t>
            </a:r>
          </a:p>
          <a:p>
            <a:endParaRPr lang="en-US" dirty="0"/>
          </a:p>
        </p:txBody>
      </p:sp>
    </p:spTree>
    <p:extLst>
      <p:ext uri="{BB962C8B-B14F-4D97-AF65-F5344CB8AC3E}">
        <p14:creationId xmlns:p14="http://schemas.microsoft.com/office/powerpoint/2010/main" val="425240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8411" y="181355"/>
            <a:ext cx="1781556" cy="524256"/>
          </a:xfrm>
          <a:prstGeom prst="rect">
            <a:avLst/>
          </a:prstGeom>
        </p:spPr>
      </p:pic>
      <p:sp>
        <p:nvSpPr>
          <p:cNvPr id="3" name="object 3"/>
          <p:cNvSpPr txBox="1"/>
          <p:nvPr/>
        </p:nvSpPr>
        <p:spPr>
          <a:xfrm>
            <a:off x="917892" y="1045946"/>
            <a:ext cx="10356215" cy="5553443"/>
          </a:xfrm>
          <a:prstGeom prst="rect">
            <a:avLst/>
          </a:prstGeom>
        </p:spPr>
        <p:txBody>
          <a:bodyPr vert="horz" wrap="square" lIns="0" tIns="13335" rIns="0" bIns="0" rtlCol="0">
            <a:spAutoFit/>
          </a:bodyPr>
          <a:lstStyle/>
          <a:p>
            <a:r>
              <a:rPr lang="en-US" sz="2400" dirty="0">
                <a:solidFill>
                  <a:schemeClr val="bg1"/>
                </a:solidFill>
                <a:latin typeface="Lucida Sans Unicode" panose="020B0602030504020204" pitchFamily="34" charset="0"/>
                <a:cs typeface="Lucida Sans Unicode" panose="020B0602030504020204" pitchFamily="34" charset="0"/>
              </a:rPr>
              <a:t>The trained models achieved the following results:</a:t>
            </a:r>
          </a:p>
          <a:p>
            <a:r>
              <a:rPr lang="en-US" sz="2400" b="1" dirty="0">
                <a:solidFill>
                  <a:schemeClr val="bg1"/>
                </a:solidFill>
                <a:latin typeface="Lucida Sans Unicode" panose="020B0602030504020204" pitchFamily="34" charset="0"/>
                <a:cs typeface="Lucida Sans Unicode" panose="020B0602030504020204" pitchFamily="34" charset="0"/>
              </a:rPr>
              <a:t>Recall for diabetic was </a:t>
            </a:r>
            <a:r>
              <a:rPr lang="en-US" sz="2400" dirty="0">
                <a:solidFill>
                  <a:schemeClr val="bg1"/>
                </a:solidFill>
                <a:latin typeface="Lucida Sans Unicode" panose="020B0602030504020204" pitchFamily="34" charset="0"/>
                <a:cs typeface="Lucida Sans Unicode" panose="020B0602030504020204" pitchFamily="34" charset="0"/>
              </a:rPr>
              <a:t>0.73, indicating the model captures 73% of diabetic cases.</a:t>
            </a:r>
          </a:p>
          <a:p>
            <a:endParaRPr lang="en-US" sz="2400" dirty="0">
              <a:solidFill>
                <a:schemeClr val="bg1"/>
              </a:solidFill>
              <a:latin typeface="Lucida Sans Unicode" panose="020B0602030504020204" pitchFamily="34" charset="0"/>
              <a:cs typeface="Lucida Sans Unicode" panose="020B0602030504020204" pitchFamily="34" charset="0"/>
            </a:endParaRPr>
          </a:p>
          <a:p>
            <a:r>
              <a:rPr lang="en-US" sz="2400" b="1" dirty="0">
                <a:solidFill>
                  <a:schemeClr val="bg1"/>
                </a:solidFill>
                <a:latin typeface="Lucida Sans Unicode" panose="020B0602030504020204" pitchFamily="34" charset="0"/>
                <a:cs typeface="Lucida Sans Unicode" panose="020B0602030504020204" pitchFamily="34" charset="0"/>
              </a:rPr>
              <a:t>Accuracy:</a:t>
            </a:r>
            <a:r>
              <a:rPr lang="en-US" sz="2400" dirty="0">
                <a:solidFill>
                  <a:schemeClr val="bg1"/>
                </a:solidFill>
                <a:latin typeface="Lucida Sans Unicode" panose="020B0602030504020204" pitchFamily="34" charset="0"/>
                <a:cs typeface="Lucida Sans Unicode" panose="020B0602030504020204" pitchFamily="34" charset="0"/>
              </a:rPr>
              <a:t> 95%, ensuring high reliability overall.</a:t>
            </a:r>
          </a:p>
          <a:p>
            <a:endParaRPr lang="en-US" sz="2400" dirty="0">
              <a:solidFill>
                <a:schemeClr val="bg1"/>
              </a:solidFill>
              <a:latin typeface="Lucida Sans Unicode" panose="020B0602030504020204" pitchFamily="34" charset="0"/>
              <a:cs typeface="Lucida Sans Unicode" panose="020B0602030504020204" pitchFamily="34" charset="0"/>
            </a:endParaRPr>
          </a:p>
          <a:p>
            <a:r>
              <a:rPr lang="en-US" sz="2400" b="1" dirty="0">
                <a:solidFill>
                  <a:schemeClr val="bg1"/>
                </a:solidFill>
                <a:latin typeface="Lucida Sans Unicode" panose="020B0602030504020204" pitchFamily="34" charset="0"/>
                <a:cs typeface="Lucida Sans Unicode" panose="020B0602030504020204" pitchFamily="34" charset="0"/>
              </a:rPr>
              <a:t>Precision</a:t>
            </a:r>
            <a:r>
              <a:rPr lang="en-US" sz="2400" dirty="0">
                <a:solidFill>
                  <a:schemeClr val="bg1"/>
                </a:solidFill>
                <a:latin typeface="Lucida Sans Unicode" panose="020B0602030504020204" pitchFamily="34" charset="0"/>
                <a:cs typeface="Lucida Sans Unicode" panose="020B0602030504020204" pitchFamily="34" charset="0"/>
              </a:rPr>
              <a:t>: The model has a precision of 72% for identifying diabetic cases, meaning that when it predicts someone has diabetes, it is correct 72% of the time. This helps minimize unnecessary false alarms while focusing on cases that genuinely require attention.</a:t>
            </a:r>
          </a:p>
          <a:p>
            <a:endParaRPr lang="en-US" sz="2400" dirty="0">
              <a:solidFill>
                <a:schemeClr val="bg1"/>
              </a:solidFill>
              <a:latin typeface="Lucida Sans Unicode" panose="020B0602030504020204" pitchFamily="34" charset="0"/>
              <a:cs typeface="Lucida Sans Unicode" panose="020B0602030504020204" pitchFamily="34" charset="0"/>
            </a:endParaRPr>
          </a:p>
          <a:p>
            <a:r>
              <a:rPr lang="en-US" sz="2400" dirty="0">
                <a:solidFill>
                  <a:schemeClr val="bg1"/>
                </a:solidFill>
                <a:latin typeface="Lucida Sans Unicode" panose="020B0602030504020204" pitchFamily="34" charset="0"/>
                <a:cs typeface="Lucida Sans Unicode" panose="020B0602030504020204" pitchFamily="34" charset="0"/>
              </a:rPr>
              <a:t>The confusion matrix shows that this model makes far fewer mistakes when it comes to missing positive cases (false negatives) compared to other models. This aligns well with the company’s priority of focusing on early detection.</a:t>
            </a:r>
            <a:endParaRPr sz="2400" dirty="0">
              <a:solidFill>
                <a:schemeClr val="bg1"/>
              </a:solidFill>
              <a:latin typeface="Lucida Sans Unicode" panose="020B0602030504020204" pitchFamily="34" charset="0"/>
              <a:cs typeface="Lucida Sans Unicode" panose="020B0602030504020204" pitchFamily="34" charset="0"/>
            </a:endParaRPr>
          </a:p>
        </p:txBody>
      </p:sp>
      <p:sp>
        <p:nvSpPr>
          <p:cNvPr id="4" name="object 4"/>
          <p:cNvSpPr txBox="1">
            <a:spLocks noGrp="1"/>
          </p:cNvSpPr>
          <p:nvPr>
            <p:ph type="title"/>
          </p:nvPr>
        </p:nvSpPr>
        <p:spPr>
          <a:xfrm>
            <a:off x="2590800" y="111607"/>
            <a:ext cx="9103614" cy="934339"/>
          </a:xfrm>
          <a:prstGeom prst="rect">
            <a:avLst/>
          </a:prstGeom>
        </p:spPr>
        <p:txBody>
          <a:bodyPr vert="horz" wrap="square" lIns="0" tIns="360756" rIns="0" bIns="0" rtlCol="0">
            <a:spAutoFit/>
          </a:bodyPr>
          <a:lstStyle/>
          <a:p>
            <a:r>
              <a:rPr lang="en-US" sz="3600" dirty="0">
                <a:solidFill>
                  <a:schemeClr val="bg1"/>
                </a:solidFill>
                <a:latin typeface="Lucida Sans Unicode" panose="020B0602030504020204" pitchFamily="34" charset="0"/>
                <a:cs typeface="Lucida Sans Unicode" panose="020B0602030504020204" pitchFamily="34" charset="0"/>
              </a:rPr>
              <a:t>Model: Decision Tree Classifier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11459</TotalTime>
  <Words>528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Lucida Sans Unicode</vt:lpstr>
      <vt:lpstr>system-ui</vt:lpstr>
      <vt:lpstr>Verdana</vt:lpstr>
      <vt:lpstr>Office Theme</vt:lpstr>
      <vt:lpstr>PowerPoint Presentation</vt:lpstr>
      <vt:lpstr>BUSINESS INTRODUCTION</vt:lpstr>
      <vt:lpstr>PowerPoint Presentation</vt:lpstr>
      <vt:lpstr>THE COMPANY BENEFITS:</vt:lpstr>
      <vt:lpstr>PowerPoint Presentation</vt:lpstr>
      <vt:lpstr>Data Preprocessing and Feature Engineering:  </vt:lpstr>
      <vt:lpstr>Model: Decision Tree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Aisosa Agbonlahor</dc:creator>
  <cp:lastModifiedBy>Hannah Kihara</cp:lastModifiedBy>
  <cp:revision>4</cp:revision>
  <dcterms:created xsi:type="dcterms:W3CDTF">2024-12-01T20:12:56Z</dcterms:created>
  <dcterms:modified xsi:type="dcterms:W3CDTF">2024-12-21T14:44:59Z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2024-11-17T00:00:00Z</vt:filetime>
  </property>
  <property fmtid="{D5CDD505-2E9C-101B-9397-08002B2CF9AE}" pid="3" name="Creator">
    <vt:lpwstr>Microsoft® PowerPoint® 2019</vt:lpwstr>
  </property>
  <property fmtid="{D5CDD505-2E9C-101B-9397-08002B2CF9AE}" pid="4" name="LastSaved">
    <vt:filetime>2024-12-01T00:00:00Z</vt:filetime>
  </property>
  <property fmtid="{D5CDD505-2E9C-101B-9397-08002B2CF9AE}" pid="5" name="Producer">
    <vt:lpwstr>Microsoft® PowerPoint® 2019</vt:lpwstr>
  </property>
</Properties>
</file>