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5"/>
  </p:notesMasterIdLst>
  <p:sldIdLst>
    <p:sldId id="256" r:id="rId2"/>
    <p:sldId id="257" r:id="rId3"/>
    <p:sldId id="262" r:id="rId4"/>
    <p:sldId id="269" r:id="rId5"/>
    <p:sldId id="263" r:id="rId6"/>
    <p:sldId id="273" r:id="rId7"/>
    <p:sldId id="274" r:id="rId8"/>
    <p:sldId id="275" r:id="rId9"/>
    <p:sldId id="277" r:id="rId10"/>
    <p:sldId id="278" r:id="rId11"/>
    <p:sldId id="279" r:id="rId12"/>
    <p:sldId id="276" r:id="rId13"/>
    <p:sldId id="280" r:id="rId14"/>
    <p:sldId id="295" r:id="rId15"/>
    <p:sldId id="281" r:id="rId16"/>
    <p:sldId id="282" r:id="rId17"/>
    <p:sldId id="296" r:id="rId18"/>
    <p:sldId id="283" r:id="rId19"/>
    <p:sldId id="284" r:id="rId20"/>
    <p:sldId id="297" r:id="rId21"/>
    <p:sldId id="285" r:id="rId22"/>
    <p:sldId id="298" r:id="rId23"/>
    <p:sldId id="286" r:id="rId24"/>
    <p:sldId id="287" r:id="rId25"/>
    <p:sldId id="299" r:id="rId26"/>
    <p:sldId id="288" r:id="rId27"/>
    <p:sldId id="289" r:id="rId28"/>
    <p:sldId id="300" r:id="rId29"/>
    <p:sldId id="291" r:id="rId30"/>
    <p:sldId id="265" r:id="rId31"/>
    <p:sldId id="292" r:id="rId32"/>
    <p:sldId id="294" r:id="rId33"/>
    <p:sldId id="293"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9"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8FA48-7EB7-4DD3-92C9-9F3FFB8CBEC5}">
  <a:tblStyle styleId="{B0F8FA48-7EB7-4DD3-92C9-9F3FFB8CB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252" y="108"/>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8T13:43:45.719" idx="9">
    <p:pos x="4429" y="379"/>
    <p:text>https://medium.com/@stasonmars/%D1%80%D1%83%D0%BA%D0%BE%D0%B2%D0%BE%D0%B4%D1%81%D1%82%D0%B2%D0%BE-%D0%BF%D0%BE-%D1%82%D1%80%D1%91%D0%BC-%D1%81%D0%BF%D0%BE%D1%81%D0%BE%D0%B1%D0%B0%D0%BC-%D1%81%D1%82%D0%B8%D0%BB%D0%B8%D0%B7%D0%B0%D1%86%D0%B8%D0%B8-%D0%B2-react-2ca5c0c7464b</p:text>
    <p:extLst mod="1">
      <p:ext uri="{C676402C-5697-4E1C-873F-D02D1690AC5C}">
        <p15:threadingInfo xmlns:p15="http://schemas.microsoft.com/office/powerpoint/2012/main" timeZoneBias="-180"/>
      </p:ext>
    </p:extLst>
  </p:cm>
  <p:cm authorId="1" dt="2020-10-28T13:43:51.558" idx="10">
    <p:pos x="4206" y="390"/>
    <p:text>https://styled-components.com/</p:text>
    <p:extLst mod="1">
      <p:ext uri="{C676402C-5697-4E1C-873F-D02D1690AC5C}">
        <p15:threadingInfo xmlns:p15="http://schemas.microsoft.com/office/powerpoint/2012/main" timeZoneBias="-180"/>
      </p:ext>
    </p:extLst>
  </p:cm>
  <p:cm authorId="1" dt="2020-10-28T13:44:06.842" idx="11">
    <p:pos x="4005" y="383"/>
    <p:text>https://relevant.software/blog/angular-vs-react-vs-vue-js-choosing-a-javascript-framework-for-your-project/#Scalability</p:text>
    <p:extLst mod="1">
      <p:ext uri="{C676402C-5697-4E1C-873F-D02D1690AC5C}">
        <p15:threadingInfo xmlns:p15="http://schemas.microsoft.com/office/powerpoint/2012/main" timeZoneBias="-180"/>
      </p:ext>
    </p:extLst>
  </p:cm>
  <p:cm authorId="1" dt="2020-10-28T13:44:11.982" idx="12">
    <p:pos x="3791" y="386"/>
    <p:text>https://ru.vuejs.org/v2/guide/comparison.html</p:text>
    <p:extLst mod="1">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8T13:42:26.520" idx="2">
    <p:pos x="3903" y="1990"/>
    <p:text>https://react-bootstrap.github.io/</p:text>
    <p:extLst>
      <p:ext uri="{C676402C-5697-4E1C-873F-D02D1690AC5C}">
        <p15:threadingInfo xmlns:p15="http://schemas.microsoft.com/office/powerpoint/2012/main" timeZoneBias="-180"/>
      </p:ext>
    </p:extLst>
  </p:cm>
  <p:cm authorId="1" dt="2020-10-28T13:42:41.439" idx="3">
    <p:pos x="3719" y="2001"/>
    <p:text>https://material-ui.com/ru/</p:text>
    <p:extLst>
      <p:ext uri="{C676402C-5697-4E1C-873F-D02D1690AC5C}">
        <p15:threadingInfo xmlns:p15="http://schemas.microsoft.com/office/powerpoint/2012/main" timeZoneBias="-180"/>
      </p:ext>
    </p:extLst>
  </p:cm>
  <p:cm authorId="1" dt="2020-10-28T13:42:53.335" idx="4">
    <p:pos x="3763" y="1597"/>
    <p:text>https://reactrouter.com/web/guides/quick-start</p:text>
    <p:extLst>
      <p:ext uri="{C676402C-5697-4E1C-873F-D02D1690AC5C}">
        <p15:threadingInfo xmlns:p15="http://schemas.microsoft.com/office/powerpoint/2012/main" timeZoneBias="-180"/>
      </p:ext>
    </p:extLst>
  </p:cm>
  <p:cm authorId="1" dt="2020-10-28T13:42:59.206" idx="5">
    <p:pos x="2383" y="1987"/>
    <p:text>https://material.angular.io/guide/getting-started</p:text>
    <p:extLst>
      <p:ext uri="{C676402C-5697-4E1C-873F-D02D1690AC5C}">
        <p15:threadingInfo xmlns:p15="http://schemas.microsoft.com/office/powerpoint/2012/main" timeZoneBias="-180"/>
      </p:ext>
    </p:extLst>
  </p:cm>
  <p:cm authorId="1" dt="2020-10-28T13:43:07.079" idx="6">
    <p:pos x="1307" y="1925"/>
    <p:text>https://blog.bitsrc.io/11-angular-component-libraries-you-should-know-in-2018-e9f9c9d544ff</p:text>
    <p:extLst>
      <p:ext uri="{C676402C-5697-4E1C-873F-D02D1690AC5C}">
        <p15:threadingInfo xmlns:p15="http://schemas.microsoft.com/office/powerpoint/2012/main" timeZoneBias="-180"/>
      </p:ext>
    </p:extLst>
  </p:cm>
  <p:cm authorId="1" dt="2020-10-28T13:43:16.655" idx="7">
    <p:pos x="2448" y="1646"/>
    <p:text>https://angular.io/guide/router</p:text>
    <p:extLst>
      <p:ext uri="{C676402C-5697-4E1C-873F-D02D1690AC5C}">
        <p15:threadingInfo xmlns:p15="http://schemas.microsoft.com/office/powerpoint/2012/main" timeZoneBias="-180"/>
      </p:ext>
    </p:extLst>
  </p:cm>
  <p:cm authorId="1" dt="2020-10-28T13:46:01.935" idx="13">
    <p:pos x="5304" y="1866"/>
    <p:text>https://vuetifyjs.com/en/
https://quasar.dev/</p:text>
    <p:extLst>
      <p:ext uri="{C676402C-5697-4E1C-873F-D02D1690AC5C}">
        <p15:threadingInfo xmlns:p15="http://schemas.microsoft.com/office/powerpoint/2012/main" timeZoneBias="-180"/>
      </p:ext>
    </p:extLst>
  </p:cm>
  <p:cm authorId="1" dt="2020-10-28T13:47:02.246" idx="14">
    <p:pos x="2299" y="2184"/>
    <p:text>https://angular.io/guide/universal</p:text>
    <p:extLst>
      <p:ext uri="{C676402C-5697-4E1C-873F-D02D1690AC5C}">
        <p15:threadingInfo xmlns:p15="http://schemas.microsoft.com/office/powerpoint/2012/main" timeZoneBias="-180"/>
      </p:ext>
    </p:extLst>
  </p:cm>
  <p:cm authorId="1" dt="2020-10-28T13:47:24.142" idx="15">
    <p:pos x="3709" y="2184"/>
    <p:text>https://ru.reactjs.org/docs/react-dom-server.html</p:text>
    <p:extLst>
      <p:ext uri="{C676402C-5697-4E1C-873F-D02D1690AC5C}">
        <p15:threadingInfo xmlns:p15="http://schemas.microsoft.com/office/powerpoint/2012/main" timeZoneBias="-180"/>
      </p:ext>
    </p:extLst>
  </p:cm>
  <p:cm authorId="1" dt="2020-10-28T13:47:43.582" idx="16">
    <p:pos x="5143" y="2184"/>
    <p:text>https://ssr.vuejs.org/ru/
https://ru.nuxtjs.org/</p:text>
    <p:extLst>
      <p:ext uri="{C676402C-5697-4E1C-873F-D02D1690AC5C}">
        <p15:threadingInfo xmlns:p15="http://schemas.microsoft.com/office/powerpoint/2012/main" timeZoneBias="-180"/>
      </p:ext>
    </p:extLst>
  </p:cm>
  <p:cm authorId="1" dt="2020-10-28T13:48:19.086" idx="17">
    <p:pos x="2304" y="2424"/>
    <p:text>https://angular.io/guide/i18n</p:text>
    <p:extLst>
      <p:ext uri="{C676402C-5697-4E1C-873F-D02D1690AC5C}">
        <p15:threadingInfo xmlns:p15="http://schemas.microsoft.com/office/powerpoint/2012/main" timeZoneBias="-180"/>
      </p:ext>
    </p:extLst>
  </p:cm>
  <p:cm authorId="1" dt="2020-10-28T13:48:39.311" idx="18">
    <p:pos x="3659" y="2424"/>
    <p:text>https://github.com/i18next/react-i18next</p:text>
    <p:extLst>
      <p:ext uri="{C676402C-5697-4E1C-873F-D02D1690AC5C}">
        <p15:threadingInfo xmlns:p15="http://schemas.microsoft.com/office/powerpoint/2012/main" timeZoneBias="-180"/>
      </p:ext>
    </p:extLst>
  </p:cm>
  <p:cm authorId="1" dt="2020-10-28T13:49:23.914" idx="19">
    <p:pos x="4981" y="2424"/>
    <p:text>https://github.com/kazupon/vue-i18n</p:text>
    <p:extLst>
      <p:ext uri="{C676402C-5697-4E1C-873F-D02D1690AC5C}">
        <p15:threadingInfo xmlns:p15="http://schemas.microsoft.com/office/powerpoint/2012/main" timeZoneBias="-180"/>
      </p:ext>
    </p:extLst>
  </p:cm>
  <p:cm authorId="1" dt="2020-10-28T13:50:02.747" idx="20">
    <p:pos x="2447" y="2663"/>
    <p:text>https://angular.io/guide/animations</p:text>
    <p:extLst>
      <p:ext uri="{C676402C-5697-4E1C-873F-D02D1690AC5C}">
        <p15:threadingInfo xmlns:p15="http://schemas.microsoft.com/office/powerpoint/2012/main" timeZoneBias="-180"/>
      </p:ext>
    </p:extLst>
  </p:cm>
  <p:cm authorId="1" dt="2020-10-28T13:50:25.650" idx="21">
    <p:pos x="3728" y="2663"/>
    <p:text>https://www.npmjs.com/package/react-animations</p:text>
    <p:extLst>
      <p:ext uri="{C676402C-5697-4E1C-873F-D02D1690AC5C}">
        <p15:threadingInfo xmlns:p15="http://schemas.microsoft.com/office/powerpoint/2012/main" timeZoneBias="-180"/>
      </p:ext>
    </p:extLst>
  </p:cm>
  <p:cm authorId="1" dt="2020-10-28T13:50:59.050" idx="22">
    <p:pos x="4949" y="2663"/>
    <p:text>https://vuejs.org/v2/guide/transitions.html</p:text>
    <p:extLst>
      <p:ext uri="{C676402C-5697-4E1C-873F-D02D1690AC5C}">
        <p15:threadingInfo xmlns:p15="http://schemas.microsoft.com/office/powerpoint/2012/main" timeZoneBias="-180"/>
      </p:ext>
    </p:extLst>
  </p:cm>
  <p:cm authorId="1" dt="2020-10-28T13:52:30.701" idx="23">
    <p:pos x="2267" y="2903"/>
    <p:text>https://angular.io/guide/reactive-forms</p:text>
    <p:extLst>
      <p:ext uri="{C676402C-5697-4E1C-873F-D02D1690AC5C}">
        <p15:threadingInfo xmlns:p15="http://schemas.microsoft.com/office/powerpoint/2012/main" timeZoneBias="-180"/>
      </p:ext>
    </p:extLst>
  </p:cm>
  <p:cm authorId="1" dt="2020-10-28T13:53:10.934" idx="24">
    <p:pos x="3530" y="2903"/>
    <p:text>https://formik.org/docs/overview</p:text>
    <p:extLst>
      <p:ext uri="{C676402C-5697-4E1C-873F-D02D1690AC5C}">
        <p15:threadingInfo xmlns:p15="http://schemas.microsoft.com/office/powerpoint/2012/main" timeZoneBias="-180"/>
      </p:ext>
    </p:extLst>
  </p:cm>
  <p:cm authorId="1" dt="2020-10-28T13:53:40.965" idx="25">
    <p:pos x="5073" y="2903"/>
    <p:text>https://vuetifyjs.com/en/components/forms/</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28T13:56:25.121" idx="26">
    <p:pos x="5184" y="1138"/>
    <p:text>https://nativescript.org/</p:text>
    <p:extLst>
      <p:ext uri="{C676402C-5697-4E1C-873F-D02D1690AC5C}">
        <p15:threadingInfo xmlns:p15="http://schemas.microsoft.com/office/powerpoint/2012/main" timeZoneBias="-180"/>
      </p:ext>
    </p:extLst>
  </p:cm>
  <p:cm authorId="1" dt="2020-10-28T13:56:27.985" idx="27">
    <p:pos x="2405" y="1138"/>
    <p:text>https://nativescript.org/</p:text>
    <p:extLst>
      <p:ext uri="{C676402C-5697-4E1C-873F-D02D1690AC5C}">
        <p15:threadingInfo xmlns:p15="http://schemas.microsoft.com/office/powerpoint/2012/main" timeZoneBias="-180"/>
      </p:ext>
    </p:extLst>
  </p:cm>
  <p:cm authorId="1" dt="2020-10-28T13:56:37.560" idx="28">
    <p:pos x="3659" y="1138"/>
    <p:text>https://reactnative.dev/</p:text>
    <p:extLst>
      <p:ext uri="{C676402C-5697-4E1C-873F-D02D1690AC5C}">
        <p15:threadingInfo xmlns:p15="http://schemas.microsoft.com/office/powerpoint/2012/main" timeZoneBias="-180"/>
      </p:ext>
    </p:extLst>
  </p:cm>
  <p:cm authorId="1" dt="2020-10-28T13:58:59.877" idx="29">
    <p:pos x="5322" y="1378"/>
    <p:text>https://chrome.google.com/webstore/detail/vuejs-devtools/nhdogjmejiglipccpnnnanhbledajbpd</p:text>
    <p:extLst>
      <p:ext uri="{C676402C-5697-4E1C-873F-D02D1690AC5C}">
        <p15:threadingInfo xmlns:p15="http://schemas.microsoft.com/office/powerpoint/2012/main" timeZoneBias="-180"/>
      </p:ext>
    </p:extLst>
  </p:cm>
  <p:cm authorId="1" dt="2020-10-28T13:59:27.468" idx="30">
    <p:pos x="3940" y="1378"/>
    <p:text>https://chrome.google.com/webstore/detail/react-developer-tools/fmkadmapgofadopljbjfkapdkoienihi?hl=ru</p:text>
    <p:extLst>
      <p:ext uri="{C676402C-5697-4E1C-873F-D02D1690AC5C}">
        <p15:threadingInfo xmlns:p15="http://schemas.microsoft.com/office/powerpoint/2012/main" timeZoneBias="-180"/>
      </p:ext>
    </p:extLst>
  </p:cm>
  <p:cm authorId="1" dt="2020-10-28T13:59:43.924" idx="31">
    <p:pos x="2143" y="1378"/>
    <p:text>https://augury.rangle.io/</p:text>
    <p:extLst>
      <p:ext uri="{C676402C-5697-4E1C-873F-D02D1690AC5C}">
        <p15:threadingInfo xmlns:p15="http://schemas.microsoft.com/office/powerpoint/2012/main" timeZoneBias="-180"/>
      </p:ext>
    </p:extLst>
  </p:cm>
  <p:cm authorId="1" dt="2020-10-28T14:01:33.664" idx="32">
    <p:pos x="2520" y="1617"/>
    <p:text>https://angular.io/guide/testing</p:text>
    <p:extLst>
      <p:ext uri="{C676402C-5697-4E1C-873F-D02D1690AC5C}">
        <p15:threadingInfo xmlns:p15="http://schemas.microsoft.com/office/powerpoint/2012/main" timeZoneBias="-180"/>
      </p:ext>
    </p:extLst>
  </p:cm>
  <p:cm authorId="1" dt="2020-10-28T14:02:22.063" idx="33">
    <p:pos x="3843" y="1617"/>
    <p:text>https://ru.reactjs.org/docs/testing.html</p:text>
    <p:extLst>
      <p:ext uri="{C676402C-5697-4E1C-873F-D02D1690AC5C}">
        <p15:threadingInfo xmlns:p15="http://schemas.microsoft.com/office/powerpoint/2012/main" timeZoneBias="-180"/>
      </p:ext>
    </p:extLst>
  </p:cm>
  <p:cm authorId="1" dt="2020-10-28T14:02:48.399" idx="34">
    <p:pos x="5143" y="1617"/>
    <p:text>https://vue-test-utils.vuejs.org/ru/</p:text>
    <p:extLst>
      <p:ext uri="{C676402C-5697-4E1C-873F-D02D1690AC5C}">
        <p15:threadingInfo xmlns:p15="http://schemas.microsoft.com/office/powerpoint/2012/main" timeZoneBias="-180"/>
      </p:ext>
    </p:extLst>
  </p:cm>
  <p:cm authorId="1" dt="2020-10-28T14:03:01.999" idx="35">
    <p:pos x="5221" y="1719"/>
    <p:text>https://testing-library.com/docs/vue-testing-library/intro</p:text>
    <p:extLst>
      <p:ext uri="{C676402C-5697-4E1C-873F-D02D1690AC5C}">
        <p15:threadingInfo xmlns:p15="http://schemas.microsoft.com/office/powerpoint/2012/main" timeZoneBias="-180"/>
      </p:ext>
    </p:extLst>
  </p:cm>
  <p:cm authorId="1" dt="2020-10-28T14:04:19.435" idx="36">
    <p:pos x="2138" y="1935"/>
    <p:text>https://angular.io/guide/service-worker-getting-started</p:text>
    <p:extLst>
      <p:ext uri="{C676402C-5697-4E1C-873F-D02D1690AC5C}">
        <p15:threadingInfo xmlns:p15="http://schemas.microsoft.com/office/powerpoint/2012/main" timeZoneBias="-180"/>
      </p:ext>
    </p:extLst>
  </p:cm>
  <p:cm authorId="1" dt="2020-10-28T14:05:25.435" idx="37">
    <p:pos x="3903" y="2037"/>
    <p:text>https://create-react-app.dev/docs/making-a-progressive-web-app/</p:text>
    <p:extLst>
      <p:ext uri="{C676402C-5697-4E1C-873F-D02D1690AC5C}">
        <p15:threadingInfo xmlns:p15="http://schemas.microsoft.com/office/powerpoint/2012/main" timeZoneBias="-180"/>
      </p:ext>
    </p:extLst>
  </p:cm>
  <p:cm authorId="1" dt="2020-10-28T14:06:02.802" idx="38">
    <p:pos x="5244" y="1935"/>
    <p:text>https://cli.vuejs.org/ru/core-plugins/pwa.html</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eccac0a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eccac0a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10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09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848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600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213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2157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704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43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978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24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eccac0a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eccac0a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299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750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638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162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407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905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080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21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991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78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eccac0ade_0_76: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301" name="Google Shape;301;g8eccac0ad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743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23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67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52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94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23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17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674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template" type="title">
  <p:cSld name="TITL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type="blank">
  <p:cSld name="BLANK">
    <p:spTree>
      <p:nvGrpSpPr>
        <p:cNvPr id="1" name="Shape 27"/>
        <p:cNvGrpSpPr/>
        <p:nvPr/>
      </p:nvGrpSpPr>
      <p:grpSpPr>
        <a:xfrm>
          <a:off x="0" y="0"/>
          <a:ext cx="0" cy="0"/>
          <a:chOff x="0" y="0"/>
          <a:chExt cx="0" cy="0"/>
        </a:xfrm>
      </p:grpSpPr>
      <p:sp>
        <p:nvSpPr>
          <p:cNvPr id="28" name="Google Shape;28;p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sz="2800" b="1">
                <a:solidFill>
                  <a:schemeClr val="dk1"/>
                </a:solidFill>
              </a:rPr>
              <a:t>Slide 1</a:t>
            </a:r>
            <a:endParaRPr sz="2800" b="1">
              <a:solidFill>
                <a:schemeClr val="dk1"/>
              </a:solidFill>
            </a:endParaRPr>
          </a:p>
        </p:txBody>
      </p:sp>
      <p:sp>
        <p:nvSpPr>
          <p:cNvPr id="29" name="Google Shape;29;p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p:nvPr/>
        </p:nvSpPr>
        <p:spPr>
          <a:xfrm>
            <a:off x="1511750" y="1716200"/>
            <a:ext cx="6138900" cy="14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i="1">
                <a:solidFill>
                  <a:schemeClr val="dk1"/>
                </a:solidFill>
              </a:rPr>
              <a:t>Sed scelerisque orci ut odio feugiat aliquam. Morbi dapibus enim lectus, sed interdum velit euismod et. Maecenas et ullamcorper magna. Aenean bibendum feugiat posuere. Vestibulum ante ipsum primis in faucibus orci luctus et ultrices posuere cubilia Curae. Fusce dictum suscipit arcu.</a:t>
            </a:r>
            <a:endParaRPr i="1"/>
          </a:p>
        </p:txBody>
      </p:sp>
      <p:pic>
        <p:nvPicPr>
          <p:cNvPr id="31" name="Google Shape;31;p5"/>
          <p:cNvPicPr preferRelativeResize="0"/>
          <p:nvPr/>
        </p:nvPicPr>
        <p:blipFill>
          <a:blip r:embed="rId2">
            <a:alphaModFix/>
          </a:blip>
          <a:stretch>
            <a:fillRect/>
          </a:stretch>
        </p:blipFill>
        <p:spPr>
          <a:xfrm>
            <a:off x="1099900" y="1586850"/>
            <a:ext cx="453600" cy="452738"/>
          </a:xfrm>
          <a:prstGeom prst="rect">
            <a:avLst/>
          </a:prstGeom>
          <a:noFill/>
          <a:ln>
            <a:noFill/>
          </a:ln>
        </p:spPr>
      </p:pic>
      <p:pic>
        <p:nvPicPr>
          <p:cNvPr id="32" name="Google Shape;32;p5"/>
          <p:cNvPicPr preferRelativeResize="0"/>
          <p:nvPr/>
        </p:nvPicPr>
        <p:blipFill>
          <a:blip r:embed="rId2">
            <a:alphaModFix/>
          </a:blip>
          <a:stretch>
            <a:fillRect/>
          </a:stretch>
        </p:blipFill>
        <p:spPr>
          <a:xfrm rot="10800000">
            <a:off x="7055425" y="2574250"/>
            <a:ext cx="453600" cy="452738"/>
          </a:xfrm>
          <a:prstGeom prst="rect">
            <a:avLst/>
          </a:prstGeom>
          <a:noFill/>
          <a:ln>
            <a:noFill/>
          </a:ln>
        </p:spPr>
      </p:pic>
      <p:sp>
        <p:nvSpPr>
          <p:cNvPr id="33" name="Google Shape;33;p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s and cons">
  <p:cSld name="BLANK_1">
    <p:spTree>
      <p:nvGrpSpPr>
        <p:cNvPr id="1" name="Shape 35"/>
        <p:cNvGrpSpPr/>
        <p:nvPr/>
      </p:nvGrpSpPr>
      <p:grpSpPr>
        <a:xfrm>
          <a:off x="0" y="0"/>
          <a:ext cx="0" cy="0"/>
          <a:chOff x="0" y="0"/>
          <a:chExt cx="0" cy="0"/>
        </a:xfrm>
      </p:grpSpPr>
      <p:sp>
        <p:nvSpPr>
          <p:cNvPr id="36" name="Google Shape;36;p6"/>
          <p:cNvSpPr/>
          <p:nvPr/>
        </p:nvSpPr>
        <p:spPr>
          <a:xfrm>
            <a:off x="4228750" y="-100"/>
            <a:ext cx="490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2</a:t>
            </a:r>
            <a:endParaRPr sz="2800" b="1">
              <a:solidFill>
                <a:schemeClr val="dk1"/>
              </a:solidFill>
            </a:endParaRPr>
          </a:p>
        </p:txBody>
      </p:sp>
      <p:sp>
        <p:nvSpPr>
          <p:cNvPr id="38" name="Google Shape;38;p6"/>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p:nvPr/>
        </p:nvSpPr>
        <p:spPr>
          <a:xfrm>
            <a:off x="15740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Pros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0" name="Google Shape;40;p6"/>
          <p:cNvSpPr txBox="1"/>
          <p:nvPr/>
        </p:nvSpPr>
        <p:spPr>
          <a:xfrm>
            <a:off x="10986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1" name="Google Shape;41;p6"/>
          <p:cNvSpPr/>
          <p:nvPr/>
        </p:nvSpPr>
        <p:spPr>
          <a:xfrm>
            <a:off x="16400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58412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Cons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3" name="Google Shape;43;p6"/>
          <p:cNvSpPr txBox="1"/>
          <p:nvPr/>
        </p:nvSpPr>
        <p:spPr>
          <a:xfrm>
            <a:off x="53658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4" name="Google Shape;44;p6"/>
          <p:cNvSpPr/>
          <p:nvPr/>
        </p:nvSpPr>
        <p:spPr>
          <a:xfrm>
            <a:off x="59072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de sample">
  <p:cSld name="BLANK_2">
    <p:spTree>
      <p:nvGrpSpPr>
        <p:cNvPr id="1" name="Shape 47"/>
        <p:cNvGrpSpPr/>
        <p:nvPr/>
      </p:nvGrpSpPr>
      <p:grpSpPr>
        <a:xfrm>
          <a:off x="0" y="0"/>
          <a:ext cx="0" cy="0"/>
          <a:chOff x="0" y="0"/>
          <a:chExt cx="0" cy="0"/>
        </a:xfrm>
      </p:grpSpPr>
      <p:sp>
        <p:nvSpPr>
          <p:cNvPr id="48" name="Google Shape;48;p7"/>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3</a:t>
            </a:r>
            <a:endParaRPr sz="2800" b="1">
              <a:solidFill>
                <a:schemeClr val="dk1"/>
              </a:solidFill>
            </a:endParaRPr>
          </a:p>
        </p:txBody>
      </p:sp>
      <p:sp>
        <p:nvSpPr>
          <p:cNvPr id="49" name="Google Shape;49;p7"/>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667600" y="1025475"/>
            <a:ext cx="6673200" cy="3480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p:nvPr/>
        </p:nvSpPr>
        <p:spPr>
          <a:xfrm>
            <a:off x="689650" y="1109675"/>
            <a:ext cx="6069600" cy="3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333333"/>
                </a:solidFill>
              </a:rPr>
              <a:t>int </a:t>
            </a:r>
            <a:r>
              <a:rPr lang="en-US" sz="1000">
                <a:solidFill>
                  <a:srgbClr val="990000"/>
                </a:solidFill>
              </a:rPr>
              <a:t>main</a:t>
            </a:r>
            <a:r>
              <a:rPr lang="en-US" sz="1000">
                <a:solidFill>
                  <a:srgbClr val="333333"/>
                </a:solidFill>
              </a:rPr>
              <a:t>(void)</a:t>
            </a:r>
            <a:endParaRPr sz="1000">
              <a:solidFill>
                <a:srgbClr val="333333"/>
              </a:solidFill>
            </a:endParaRPr>
          </a:p>
          <a:p>
            <a:pPr marL="0" lvl="0" indent="0" algn="l" rtl="0">
              <a:spcBef>
                <a:spcPts val="0"/>
              </a:spcBef>
              <a:spcAft>
                <a:spcPts val="0"/>
              </a:spcAft>
              <a:buNone/>
            </a:pP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int c, i, nwhite, nother;</a:t>
            </a:r>
            <a:endParaRPr sz="1000">
              <a:solidFill>
                <a:srgbClr val="333333"/>
              </a:solidFill>
            </a:endParaRPr>
          </a:p>
          <a:p>
            <a:pPr marL="0" lvl="0" indent="0" algn="l" rtl="0">
              <a:spcBef>
                <a:spcPts val="0"/>
              </a:spcBef>
              <a:spcAft>
                <a:spcPts val="0"/>
              </a:spcAft>
              <a:buNone/>
            </a:pPr>
            <a:r>
              <a:rPr lang="en-US" sz="1000">
                <a:solidFill>
                  <a:srgbClr val="333333"/>
                </a:solidFill>
              </a:rPr>
              <a:t>        int ndigit[</a:t>
            </a:r>
            <a:r>
              <a:rPr lang="en-US" sz="1000">
                <a:solidFill>
                  <a:srgbClr val="008080"/>
                </a:solidFill>
              </a:rPr>
              <a:t>10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nwhite = nother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for (i = </a:t>
            </a:r>
            <a:r>
              <a:rPr lang="en-US" sz="1000">
                <a:solidFill>
                  <a:srgbClr val="008080"/>
                </a:solidFill>
              </a:rPr>
              <a:t>0</a:t>
            </a:r>
            <a:r>
              <a:rPr lang="en-US" sz="1000">
                <a:solidFill>
                  <a:srgbClr val="333333"/>
                </a:solidFill>
              </a:rPr>
              <a:t>; i &lt; </a:t>
            </a:r>
            <a:r>
              <a:rPr lang="en-US" sz="1000">
                <a:solidFill>
                  <a:srgbClr val="008080"/>
                </a:solidFill>
              </a:rPr>
              <a:t>10</a:t>
            </a:r>
            <a:r>
              <a:rPr lang="en-US" sz="1000">
                <a:solidFill>
                  <a:srgbClr val="333333"/>
                </a:solidFill>
              </a:rPr>
              <a:t>; ++i)</a:t>
            </a:r>
            <a:endParaRPr sz="1000">
              <a:solidFill>
                <a:srgbClr val="333333"/>
              </a:solidFill>
            </a:endParaRPr>
          </a:p>
          <a:p>
            <a:pPr marL="0" lvl="0" indent="0" algn="l" rtl="0">
              <a:spcBef>
                <a:spcPts val="0"/>
              </a:spcBef>
              <a:spcAft>
                <a:spcPts val="0"/>
              </a:spcAft>
              <a:buNone/>
            </a:pPr>
            <a:r>
              <a:rPr lang="en-US" sz="1000">
                <a:solidFill>
                  <a:srgbClr val="333333"/>
                </a:solidFill>
              </a:rPr>
              <a:t>                ndigit[i]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while ((c = getchar()) != EOF)</a:t>
            </a:r>
            <a:endParaRPr sz="1000">
              <a:solidFill>
                <a:srgbClr val="333333"/>
              </a:solidFill>
            </a:endParaRPr>
          </a:p>
          <a:p>
            <a:pPr marL="0" lvl="0" indent="0" algn="l" rtl="0">
              <a:spcBef>
                <a:spcPts val="0"/>
              </a:spcBef>
              <a:spcAft>
                <a:spcPts val="0"/>
              </a:spcAft>
              <a:buNone/>
            </a:pPr>
            <a:r>
              <a:rPr lang="en-US" sz="1000" i="1">
                <a:solidFill>
                  <a:srgbClr val="999988"/>
                </a:solidFill>
              </a:rPr>
              <a:t>////// ________________________________</a:t>
            </a:r>
            <a:endParaRPr sz="1000">
              <a:solidFill>
                <a:srgbClr val="333333"/>
              </a:solidFill>
            </a:endParaRPr>
          </a:p>
          <a:p>
            <a:pPr marL="0" lvl="0" indent="0" algn="l" rtl="0">
              <a:spcBef>
                <a:spcPts val="0"/>
              </a:spcBef>
              <a:spcAft>
                <a:spcPts val="0"/>
              </a:spcAft>
              <a:buNone/>
            </a:pPr>
            <a:r>
              <a:rPr lang="en-US" sz="1000">
                <a:solidFill>
                  <a:srgbClr val="333333"/>
                </a:solidFill>
              </a:rPr>
              <a:t>                if (c &gt;= </a:t>
            </a:r>
            <a:r>
              <a:rPr lang="en-US" sz="1000">
                <a:solidFill>
                  <a:srgbClr val="DD1144"/>
                </a:solidFill>
              </a:rPr>
              <a:t>'0'</a:t>
            </a:r>
            <a:r>
              <a:rPr lang="en-US" sz="1000">
                <a:solidFill>
                  <a:srgbClr val="333333"/>
                </a:solidFill>
              </a:rPr>
              <a:t> &amp;&amp; c &lt;= </a:t>
            </a:r>
            <a:r>
              <a:rPr lang="en-US" sz="1000">
                <a:solidFill>
                  <a:srgbClr val="DD1144"/>
                </a:solidFill>
              </a:rPr>
              <a:t>'9'</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++ndigit[c - </a:t>
            </a:r>
            <a:r>
              <a:rPr lang="en-US" sz="1000">
                <a:solidFill>
                  <a:srgbClr val="DD1144"/>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i="1">
                <a:solidFill>
                  <a:srgbClr val="999988"/>
                </a:solidFill>
              </a:rPr>
              <a:t>////// ^^^^^^^^^^^^^^^^^^^^^^^^^^</a:t>
            </a:r>
            <a:endParaRPr sz="1000">
              <a:solidFill>
                <a:srgbClr val="333333"/>
              </a:solidFill>
            </a:endParaRPr>
          </a:p>
          <a:p>
            <a:pPr marL="0" lvl="0" indent="0" algn="l" rtl="0">
              <a:spcBef>
                <a:spcPts val="0"/>
              </a:spcBef>
              <a:spcAft>
                <a:spcPts val="0"/>
              </a:spcAft>
              <a:buNone/>
            </a:pPr>
            <a:r>
              <a:rPr lang="en-US" sz="1000">
                <a:solidFill>
                  <a:srgbClr val="333333"/>
                </a:solidFill>
              </a:rPr>
              <a:t>                else if (c == </a:t>
            </a:r>
            <a:r>
              <a:rPr lang="en-US" sz="1000">
                <a:solidFill>
                  <a:srgbClr val="DD1144"/>
                </a:solidFill>
              </a:rPr>
              <a:t>' '</a:t>
            </a:r>
            <a:r>
              <a:rPr lang="en-US" sz="1000">
                <a:solidFill>
                  <a:srgbClr val="333333"/>
                </a:solidFill>
              </a:rPr>
              <a:t> || c == </a:t>
            </a:r>
            <a:r>
              <a:rPr lang="en-US" sz="1000">
                <a:solidFill>
                  <a:srgbClr val="DD1144"/>
                </a:solidFill>
              </a:rPr>
              <a:t>'\n'</a:t>
            </a:r>
            <a:r>
              <a:rPr lang="en-US" sz="1000">
                <a:solidFill>
                  <a:srgbClr val="333333"/>
                </a:solidFill>
              </a:rPr>
              <a:t> || c == </a:t>
            </a:r>
            <a:r>
              <a:rPr lang="en-US" sz="1000">
                <a:solidFill>
                  <a:srgbClr val="DD1144"/>
                </a:solidFill>
              </a:rPr>
              <a:t>'\t'</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++nwhite;</a:t>
            </a:r>
            <a:endParaRPr sz="1000">
              <a:solidFill>
                <a:srgbClr val="333333"/>
              </a:solidFill>
            </a:endParaRPr>
          </a:p>
          <a:p>
            <a:pPr marL="0" lvl="0" indent="0" algn="l" rtl="0">
              <a:spcBef>
                <a:spcPts val="0"/>
              </a:spcBef>
              <a:spcAft>
                <a:spcPts val="0"/>
              </a:spcAft>
              <a:buNone/>
            </a:pPr>
            <a:r>
              <a:rPr lang="en-US" sz="1000">
                <a:solidFill>
                  <a:srgbClr val="333333"/>
                </a:solidFill>
              </a:rPr>
              <a:t>                else</a:t>
            </a:r>
            <a:endParaRPr sz="1000">
              <a:solidFill>
                <a:srgbClr val="333333"/>
              </a:solidFill>
            </a:endParaRPr>
          </a:p>
          <a:p>
            <a:pPr marL="0" lvl="0" indent="0" algn="l" rtl="0">
              <a:spcBef>
                <a:spcPts val="0"/>
              </a:spcBef>
              <a:spcAft>
                <a:spcPts val="0"/>
              </a:spcAft>
              <a:buNone/>
            </a:pPr>
            <a:r>
              <a:rPr lang="en-US" sz="1000">
                <a:solidFill>
                  <a:srgbClr val="333333"/>
                </a:solidFill>
              </a:rPr>
              <a:t>                        ++nother;</a:t>
            </a:r>
            <a:endParaRPr/>
          </a:p>
        </p:txBody>
      </p:sp>
      <p:sp>
        <p:nvSpPr>
          <p:cNvPr id="52" name="Google Shape;52;p7"/>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CUSTOM">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blip>
          <a:stretch>
            <a:fillRect/>
          </a:stretch>
        </p:blipFill>
        <p:spPr>
          <a:xfrm>
            <a:off x="0" y="-1"/>
            <a:ext cx="9143994" cy="5142018"/>
          </a:xfrm>
          <a:prstGeom prst="rect">
            <a:avLst/>
          </a:prstGeom>
          <a:noFill/>
          <a:ln>
            <a:noFill/>
          </a:ln>
        </p:spPr>
      </p:pic>
      <p:sp>
        <p:nvSpPr>
          <p:cNvPr id="63" name="Google Shape;63;p9"/>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64" name="Google Shape;64;p9"/>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a:solidFill>
                  <a:schemeClr val="lt1"/>
                </a:solidFill>
              </a:rPr>
              <a:t>Title 2</a:t>
            </a:r>
            <a:endParaRPr sz="3800" b="1">
              <a:solidFill>
                <a:schemeClr val="lt1"/>
              </a:solidFill>
            </a:endParaRPr>
          </a:p>
        </p:txBody>
      </p:sp>
      <p:sp>
        <p:nvSpPr>
          <p:cNvPr id="65" name="Google Shape;65;p9"/>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3 columns">
  <p:cSld name="CUSTOM_3">
    <p:spTree>
      <p:nvGrpSpPr>
        <p:cNvPr id="1" name="Shape 66"/>
        <p:cNvGrpSpPr/>
        <p:nvPr/>
      </p:nvGrpSpPr>
      <p:grpSpPr>
        <a:xfrm>
          <a:off x="0" y="0"/>
          <a:ext cx="0" cy="0"/>
          <a:chOff x="0" y="0"/>
          <a:chExt cx="0" cy="0"/>
        </a:xfrm>
      </p:grpSpPr>
      <p:sp>
        <p:nvSpPr>
          <p:cNvPr id="67" name="Google Shape;67;p10"/>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6</a:t>
            </a:r>
            <a:endParaRPr sz="2800" b="1">
              <a:solidFill>
                <a:schemeClr val="dk1"/>
              </a:solidFill>
            </a:endParaRPr>
          </a:p>
        </p:txBody>
      </p:sp>
      <p:sp>
        <p:nvSpPr>
          <p:cNvPr id="68" name="Google Shape;68;p10"/>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9" name="Google Shape;69;p10"/>
          <p:cNvGraphicFramePr/>
          <p:nvPr/>
        </p:nvGraphicFramePr>
        <p:xfrm>
          <a:off x="718900" y="1571050"/>
          <a:ext cx="3000000" cy="3000000"/>
        </p:xfrm>
        <a:graphic>
          <a:graphicData uri="http://schemas.openxmlformats.org/drawingml/2006/table">
            <a:tbl>
              <a:tblPr>
                <a:noFill/>
                <a:tableStyleId>{B0F8FA48-7EB7-4DD3-92C9-9F3FFB8CBEC5}</a:tableStyleId>
              </a:tblPr>
              <a:tblGrid>
                <a:gridCol w="2321200">
                  <a:extLst>
                    <a:ext uri="{9D8B030D-6E8A-4147-A177-3AD203B41FA5}">
                      <a16:colId xmlns:a16="http://schemas.microsoft.com/office/drawing/2014/main" val="20000"/>
                    </a:ext>
                  </a:extLst>
                </a:gridCol>
                <a:gridCol w="2682975">
                  <a:extLst>
                    <a:ext uri="{9D8B030D-6E8A-4147-A177-3AD203B41FA5}">
                      <a16:colId xmlns:a16="http://schemas.microsoft.com/office/drawing/2014/main" val="20001"/>
                    </a:ext>
                  </a:extLst>
                </a:gridCol>
                <a:gridCol w="2484550">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r>
                        <a:rPr lang="en-US" sz="1300" b="1"/>
                        <a:t>N1</a:t>
                      </a:r>
                      <a:endParaRPr sz="1300"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N2</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N3</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rgbClr val="000000"/>
                          </a:solidFill>
                        </a:rPr>
                        <a:t>Full project plan and project management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0" name="Google Shape;70;p10"/>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with highlights)">
  <p:cSld name="CUSTOM_2">
    <p:spTree>
      <p:nvGrpSpPr>
        <p:cNvPr id="1" name="Shape 131"/>
        <p:cNvGrpSpPr/>
        <p:nvPr/>
      </p:nvGrpSpPr>
      <p:grpSpPr>
        <a:xfrm>
          <a:off x="0" y="0"/>
          <a:ext cx="0" cy="0"/>
          <a:chOff x="0" y="0"/>
          <a:chExt cx="0" cy="0"/>
        </a:xfrm>
      </p:grpSpPr>
      <p:sp>
        <p:nvSpPr>
          <p:cNvPr id="132" name="Google Shape;132;p12"/>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8</a:t>
            </a:r>
            <a:endParaRPr sz="2800" b="1">
              <a:solidFill>
                <a:schemeClr val="dk1"/>
              </a:solidFill>
            </a:endParaRPr>
          </a:p>
        </p:txBody>
      </p:sp>
      <p:sp>
        <p:nvSpPr>
          <p:cNvPr id="133" name="Google Shape;133;p12"/>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2"/>
          <p:cNvCxnSpPr/>
          <p:nvPr/>
        </p:nvCxnSpPr>
        <p:spPr>
          <a:xfrm>
            <a:off x="21332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35" name="Google Shape;135;p12"/>
          <p:cNvSpPr/>
          <p:nvPr/>
        </p:nvSpPr>
        <p:spPr>
          <a:xfrm>
            <a:off x="1319200" y="1205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1319200" y="1586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1319200" y="1967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1319200" y="2348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1319200" y="2729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13192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13192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13192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txBox="1"/>
          <p:nvPr/>
        </p:nvSpPr>
        <p:spPr>
          <a:xfrm>
            <a:off x="13262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4" name="Google Shape;144;p12"/>
          <p:cNvSpPr txBox="1"/>
          <p:nvPr/>
        </p:nvSpPr>
        <p:spPr>
          <a:xfrm>
            <a:off x="13262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5" name="Google Shape;145;p12"/>
          <p:cNvSpPr txBox="1"/>
          <p:nvPr/>
        </p:nvSpPr>
        <p:spPr>
          <a:xfrm>
            <a:off x="13262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6" name="Google Shape;146;p12"/>
          <p:cNvSpPr txBox="1"/>
          <p:nvPr/>
        </p:nvSpPr>
        <p:spPr>
          <a:xfrm>
            <a:off x="13262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7" name="Google Shape;147;p12"/>
          <p:cNvSpPr txBox="1"/>
          <p:nvPr/>
        </p:nvSpPr>
        <p:spPr>
          <a:xfrm>
            <a:off x="13262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8" name="Google Shape;148;p12"/>
          <p:cNvSpPr txBox="1"/>
          <p:nvPr/>
        </p:nvSpPr>
        <p:spPr>
          <a:xfrm>
            <a:off x="13262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49" name="Google Shape;149;p12"/>
          <p:cNvSpPr txBox="1"/>
          <p:nvPr/>
        </p:nvSpPr>
        <p:spPr>
          <a:xfrm>
            <a:off x="13262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0" name="Google Shape;150;p12"/>
          <p:cNvSpPr txBox="1"/>
          <p:nvPr/>
        </p:nvSpPr>
        <p:spPr>
          <a:xfrm>
            <a:off x="13262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51" name="Google Shape;151;p12"/>
          <p:cNvCxnSpPr>
            <a:stCxn id="152" idx="2"/>
            <a:endCxn id="153" idx="0"/>
          </p:cNvCxnSpPr>
          <p:nvPr/>
        </p:nvCxnSpPr>
        <p:spPr>
          <a:xfrm>
            <a:off x="41906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54" name="Google Shape;154;p12"/>
          <p:cNvSpPr/>
          <p:nvPr/>
        </p:nvSpPr>
        <p:spPr>
          <a:xfrm>
            <a:off x="33766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a:off x="33766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a:off x="33766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a:off x="33766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a:off x="3376600" y="2729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a:off x="3376600" y="3110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p:nvPr/>
        </p:nvSpPr>
        <p:spPr>
          <a:xfrm>
            <a:off x="3376600" y="3491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2"/>
          <p:cNvSpPr/>
          <p:nvPr/>
        </p:nvSpPr>
        <p:spPr>
          <a:xfrm>
            <a:off x="3376600" y="3872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txBox="1"/>
          <p:nvPr/>
        </p:nvSpPr>
        <p:spPr>
          <a:xfrm>
            <a:off x="33836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2" name="Google Shape;162;p12"/>
          <p:cNvSpPr txBox="1"/>
          <p:nvPr/>
        </p:nvSpPr>
        <p:spPr>
          <a:xfrm>
            <a:off x="33836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3" name="Google Shape;163;p12"/>
          <p:cNvSpPr txBox="1"/>
          <p:nvPr/>
        </p:nvSpPr>
        <p:spPr>
          <a:xfrm>
            <a:off x="33836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4" name="Google Shape;164;p12"/>
          <p:cNvSpPr txBox="1"/>
          <p:nvPr/>
        </p:nvSpPr>
        <p:spPr>
          <a:xfrm>
            <a:off x="33836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5" name="Google Shape;165;p12"/>
          <p:cNvSpPr txBox="1"/>
          <p:nvPr/>
        </p:nvSpPr>
        <p:spPr>
          <a:xfrm>
            <a:off x="33836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6" name="Google Shape;166;p12"/>
          <p:cNvSpPr txBox="1"/>
          <p:nvPr/>
        </p:nvSpPr>
        <p:spPr>
          <a:xfrm>
            <a:off x="33836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7" name="Google Shape;167;p12"/>
          <p:cNvSpPr txBox="1"/>
          <p:nvPr/>
        </p:nvSpPr>
        <p:spPr>
          <a:xfrm>
            <a:off x="33836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68" name="Google Shape;168;p12"/>
          <p:cNvCxnSpPr/>
          <p:nvPr/>
        </p:nvCxnSpPr>
        <p:spPr>
          <a:xfrm>
            <a:off x="62480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69" name="Google Shape;169;p12"/>
          <p:cNvSpPr/>
          <p:nvPr/>
        </p:nvSpPr>
        <p:spPr>
          <a:xfrm>
            <a:off x="54340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54340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2"/>
          <p:cNvSpPr/>
          <p:nvPr/>
        </p:nvSpPr>
        <p:spPr>
          <a:xfrm>
            <a:off x="54340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2"/>
          <p:cNvSpPr/>
          <p:nvPr/>
        </p:nvSpPr>
        <p:spPr>
          <a:xfrm>
            <a:off x="54340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54340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2"/>
          <p:cNvSpPr/>
          <p:nvPr/>
        </p:nvSpPr>
        <p:spPr>
          <a:xfrm>
            <a:off x="54340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2"/>
          <p:cNvSpPr/>
          <p:nvPr/>
        </p:nvSpPr>
        <p:spPr>
          <a:xfrm>
            <a:off x="54340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2"/>
          <p:cNvSpPr/>
          <p:nvPr/>
        </p:nvSpPr>
        <p:spPr>
          <a:xfrm>
            <a:off x="54340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2"/>
          <p:cNvSpPr txBox="1"/>
          <p:nvPr/>
        </p:nvSpPr>
        <p:spPr>
          <a:xfrm>
            <a:off x="54410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8" name="Google Shape;178;p12"/>
          <p:cNvSpPr txBox="1"/>
          <p:nvPr/>
        </p:nvSpPr>
        <p:spPr>
          <a:xfrm>
            <a:off x="54410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9" name="Google Shape;179;p12"/>
          <p:cNvSpPr txBox="1"/>
          <p:nvPr/>
        </p:nvSpPr>
        <p:spPr>
          <a:xfrm>
            <a:off x="54410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0" name="Google Shape;180;p12"/>
          <p:cNvSpPr txBox="1"/>
          <p:nvPr/>
        </p:nvSpPr>
        <p:spPr>
          <a:xfrm>
            <a:off x="54410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1" name="Google Shape;181;p12"/>
          <p:cNvSpPr txBox="1"/>
          <p:nvPr/>
        </p:nvSpPr>
        <p:spPr>
          <a:xfrm>
            <a:off x="54410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2" name="Google Shape;182;p12"/>
          <p:cNvSpPr txBox="1"/>
          <p:nvPr/>
        </p:nvSpPr>
        <p:spPr>
          <a:xfrm>
            <a:off x="54410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3" name="Google Shape;183;p12"/>
          <p:cNvSpPr txBox="1"/>
          <p:nvPr/>
        </p:nvSpPr>
        <p:spPr>
          <a:xfrm>
            <a:off x="54410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4" name="Google Shape;184;p12"/>
          <p:cNvSpPr txBox="1"/>
          <p:nvPr/>
        </p:nvSpPr>
        <p:spPr>
          <a:xfrm>
            <a:off x="54410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3" name="Google Shape;153;p12"/>
          <p:cNvSpPr txBox="1"/>
          <p:nvPr/>
        </p:nvSpPr>
        <p:spPr>
          <a:xfrm>
            <a:off x="33836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5" name="Google Shape;185;p12"/>
          <p:cNvSpPr txBox="1"/>
          <p:nvPr/>
        </p:nvSpPr>
        <p:spPr>
          <a:xfrm>
            <a:off x="13262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1</a:t>
            </a:r>
            <a:endParaRPr sz="1000"/>
          </a:p>
        </p:txBody>
      </p:sp>
      <p:sp>
        <p:nvSpPr>
          <p:cNvPr id="186" name="Google Shape;186;p12"/>
          <p:cNvSpPr txBox="1"/>
          <p:nvPr/>
        </p:nvSpPr>
        <p:spPr>
          <a:xfrm>
            <a:off x="33836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2</a:t>
            </a:r>
            <a:endParaRPr sz="1000"/>
          </a:p>
        </p:txBody>
      </p:sp>
      <p:sp>
        <p:nvSpPr>
          <p:cNvPr id="187" name="Google Shape;187;p12"/>
          <p:cNvSpPr txBox="1"/>
          <p:nvPr/>
        </p:nvSpPr>
        <p:spPr>
          <a:xfrm>
            <a:off x="54410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3</a:t>
            </a:r>
            <a:endParaRPr sz="1000"/>
          </a:p>
        </p:txBody>
      </p:sp>
      <p:sp>
        <p:nvSpPr>
          <p:cNvPr id="188" name="Google Shape;188;p12"/>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p:cSld name="BLANK_8">
    <p:spTree>
      <p:nvGrpSpPr>
        <p:cNvPr id="1" name="Shape 196"/>
        <p:cNvGrpSpPr/>
        <p:nvPr/>
      </p:nvGrpSpPr>
      <p:grpSpPr>
        <a:xfrm>
          <a:off x="0" y="0"/>
          <a:ext cx="0" cy="0"/>
          <a:chOff x="0" y="0"/>
          <a:chExt cx="0" cy="0"/>
        </a:xfrm>
      </p:grpSpPr>
      <p:pic>
        <p:nvPicPr>
          <p:cNvPr id="197" name="Google Shape;197;p14"/>
          <p:cNvPicPr preferRelativeResize="0"/>
          <p:nvPr/>
        </p:nvPicPr>
        <p:blipFill>
          <a:blip r:embed="rId2">
            <a:alphaModFix/>
          </a:blip>
          <a:stretch>
            <a:fillRect/>
          </a:stretch>
        </p:blipFill>
        <p:spPr>
          <a:xfrm>
            <a:off x="2" y="0"/>
            <a:ext cx="9144000" cy="5154015"/>
          </a:xfrm>
          <a:prstGeom prst="rect">
            <a:avLst/>
          </a:prstGeom>
          <a:noFill/>
          <a:ln>
            <a:noFill/>
          </a:ln>
        </p:spPr>
      </p:pic>
      <p:sp>
        <p:nvSpPr>
          <p:cNvPr id="198" name="Google Shape;198;p14"/>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199" name="Google Shape;199;p14"/>
          <p:cNvPicPr preferRelativeResize="0"/>
          <p:nvPr/>
        </p:nvPicPr>
        <p:blipFill>
          <a:blip r:embed="rId3">
            <a:alphaModFix/>
          </a:blip>
          <a:stretch>
            <a:fillRect/>
          </a:stretch>
        </p:blipFill>
        <p:spPr>
          <a:xfrm>
            <a:off x="183125" y="67025"/>
            <a:ext cx="2108274" cy="826899"/>
          </a:xfrm>
          <a:prstGeom prst="rect">
            <a:avLst/>
          </a:prstGeom>
          <a:noFill/>
          <a:ln>
            <a:noFill/>
          </a:ln>
        </p:spPr>
      </p:pic>
      <p:sp>
        <p:nvSpPr>
          <p:cNvPr id="200" name="Google Shape;200;p14"/>
          <p:cNvSpPr txBox="1"/>
          <p:nvPr/>
        </p:nvSpPr>
        <p:spPr>
          <a:xfrm>
            <a:off x="1320025" y="3085750"/>
            <a:ext cx="5442600" cy="1194900"/>
          </a:xfrm>
          <a:prstGeom prst="rect">
            <a:avLst/>
          </a:prstGeom>
          <a:noFill/>
          <a:ln>
            <a:noFill/>
          </a:ln>
        </p:spPr>
        <p:txBody>
          <a:bodyPr spcFirstLastPara="1" wrap="square" lIns="91425" tIns="91425" rIns="91425" bIns="91425" anchor="t" anchorCtr="0">
            <a:noAutofit/>
          </a:bodyPr>
          <a:lstStyle/>
          <a:p>
            <a:pPr marL="0" lvl="0" indent="0" algn="r" rtl="0">
              <a:lnSpc>
                <a:spcPct val="96000"/>
              </a:lnSpc>
              <a:spcBef>
                <a:spcPts val="0"/>
              </a:spcBef>
              <a:spcAft>
                <a:spcPts val="0"/>
              </a:spcAft>
              <a:buClr>
                <a:schemeClr val="dk1"/>
              </a:buClr>
              <a:buSzPts val="1100"/>
              <a:buFont typeface="Arial"/>
              <a:buNone/>
            </a:pPr>
            <a:r>
              <a:rPr lang="en-US" sz="3600" b="1">
                <a:solidFill>
                  <a:schemeClr val="lt1"/>
                </a:solidFill>
              </a:rPr>
              <a:t>Lorem ipsum dolor sit amet, consectetur</a:t>
            </a: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spcBef>
                <a:spcPts val="0"/>
              </a:spcBef>
              <a:spcAft>
                <a:spcPts val="0"/>
              </a:spcAft>
              <a:buNone/>
            </a:pPr>
            <a:endParaRPr>
              <a:solidFill>
                <a:schemeClr val="lt1"/>
              </a:solidFill>
            </a:endParaRPr>
          </a:p>
        </p:txBody>
      </p:sp>
      <p:sp>
        <p:nvSpPr>
          <p:cNvPr id="201" name="Google Shape;201;p14"/>
          <p:cNvSpPr/>
          <p:nvPr/>
        </p:nvSpPr>
        <p:spPr>
          <a:xfrm>
            <a:off x="5883500" y="3743050"/>
            <a:ext cx="754200" cy="32700"/>
          </a:xfrm>
          <a:prstGeom prst="rect">
            <a:avLst/>
          </a:prstGeom>
          <a:solidFill>
            <a:srgbClr val="EB1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202"/>
        <p:cNvGrpSpPr/>
        <p:nvPr/>
      </p:nvGrpSpPr>
      <p:grpSpPr>
        <a:xfrm>
          <a:off x="0" y="0"/>
          <a:ext cx="0" cy="0"/>
          <a:chOff x="0" y="0"/>
          <a:chExt cx="0" cy="0"/>
        </a:xfrm>
      </p:grpSpPr>
      <p:sp>
        <p:nvSpPr>
          <p:cNvPr id="203" name="Google Shape;203;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04" name="Google Shape;204;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5" name="Google Shape;20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a:t>
            </a: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s://www.itechart.com/"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dzianis.latushkin@itechart-group.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ru.vuejs.org/v2/guide/"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jsonplaceholder.typicode.com/"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7"/>
          <p:cNvPicPr preferRelativeResize="0"/>
          <p:nvPr/>
        </p:nvPicPr>
        <p:blipFill>
          <a:blip r:embed="rId3">
            <a:alphaModFix/>
          </a:blip>
          <a:stretch>
            <a:fillRect/>
          </a:stretch>
        </p:blipFill>
        <p:spPr>
          <a:xfrm>
            <a:off x="2" y="0"/>
            <a:ext cx="9144000" cy="5154015"/>
          </a:xfrm>
          <a:prstGeom prst="rect">
            <a:avLst/>
          </a:prstGeom>
          <a:noFill/>
          <a:ln>
            <a:noFill/>
          </a:ln>
        </p:spPr>
      </p:pic>
      <p:sp>
        <p:nvSpPr>
          <p:cNvPr id="215" name="Google Shape;215;p17"/>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216" name="Google Shape;216;p17"/>
          <p:cNvPicPr preferRelativeResize="0"/>
          <p:nvPr/>
        </p:nvPicPr>
        <p:blipFill>
          <a:blip r:embed="rId4">
            <a:alphaModFix/>
          </a:blip>
          <a:stretch>
            <a:fillRect/>
          </a:stretch>
        </p:blipFill>
        <p:spPr>
          <a:xfrm>
            <a:off x="183125" y="67025"/>
            <a:ext cx="2108274" cy="826899"/>
          </a:xfrm>
          <a:prstGeom prst="rect">
            <a:avLst/>
          </a:prstGeom>
          <a:noFill/>
          <a:ln>
            <a:noFill/>
          </a:ln>
        </p:spPr>
      </p:pic>
      <p:sp>
        <p:nvSpPr>
          <p:cNvPr id="217" name="Google Shape;217;p17"/>
          <p:cNvSpPr txBox="1"/>
          <p:nvPr/>
        </p:nvSpPr>
        <p:spPr>
          <a:xfrm>
            <a:off x="4391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dirty="0" smtClean="0">
                <a:solidFill>
                  <a:schemeClr val="lt1"/>
                </a:solidFill>
              </a:rPr>
              <a:t>Vue.js workshop</a:t>
            </a:r>
          </a:p>
          <a:p>
            <a:pPr marL="0" lvl="0" indent="0" algn="l" rtl="0">
              <a:spcBef>
                <a:spcPts val="0"/>
              </a:spcBef>
              <a:spcAft>
                <a:spcPts val="0"/>
              </a:spcAft>
              <a:buNone/>
            </a:pPr>
            <a:r>
              <a:rPr lang="ru-RU" sz="3800" b="1" dirty="0" smtClean="0">
                <a:solidFill>
                  <a:schemeClr val="lt1"/>
                </a:solidFill>
              </a:rPr>
              <a:t>1. Введение в работу с </a:t>
            </a:r>
            <a:r>
              <a:rPr lang="en-US" sz="3800" b="1" dirty="0" err="1" smtClean="0">
                <a:solidFill>
                  <a:schemeClr val="lt1"/>
                </a:solidFill>
              </a:rPr>
              <a:t>Vue</a:t>
            </a:r>
            <a:endParaRPr sz="3800" b="1" dirty="0">
              <a:solidFill>
                <a:schemeClr val="lt1"/>
              </a:solidFill>
            </a:endParaRPr>
          </a:p>
        </p:txBody>
      </p:sp>
      <p:sp>
        <p:nvSpPr>
          <p:cNvPr id="218" name="Google Shape;218;p17"/>
          <p:cNvSpPr txBox="1"/>
          <p:nvPr/>
        </p:nvSpPr>
        <p:spPr>
          <a:xfrm>
            <a:off x="443925" y="4546825"/>
            <a:ext cx="10104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FFFFFF"/>
                </a:solidFill>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itechart.com</a:t>
            </a:r>
            <a:endParaRPr sz="110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Экосистема</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1057567684"/>
              </p:ext>
            </p:extLst>
          </p:nvPr>
        </p:nvGraphicFramePr>
        <p:xfrm>
          <a:off x="160876" y="969180"/>
          <a:ext cx="8529524" cy="393186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340241">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ru-RU" sz="1050" b="1" dirty="0" smtClean="0"/>
                        <a:t>Рендеринг</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ReactDOM</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ru-RU" sz="1050" b="1" dirty="0" smtClean="0"/>
                        <a:t>Глобальное состояние</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 (Services),</a:t>
                      </a:r>
                      <a:r>
                        <a:rPr lang="en-US" sz="1050" baseline="0" dirty="0" smtClean="0"/>
                        <a:t> </a:t>
                      </a:r>
                      <a:r>
                        <a:rPr lang="en-US" sz="1050" baseline="0" dirty="0" err="1" smtClean="0"/>
                        <a:t>NgRx</a:t>
                      </a:r>
                      <a:r>
                        <a:rPr lang="en-US" sz="1050" baseline="0" dirty="0" smtClean="0"/>
                        <a:t>, </a:t>
                      </a:r>
                      <a:r>
                        <a:rPr lang="en-US" sz="1050" baseline="0" dirty="0" err="1" smtClean="0"/>
                        <a:t>NgXs</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Redux</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Vuex</a:t>
                      </a:r>
                      <a:r>
                        <a:rPr lang="en-US" sz="1050" dirty="0" smtClean="0"/>
                        <a:t>, </a:t>
                      </a:r>
                      <a:r>
                        <a:rPr lang="en-US" sz="1050" dirty="0" err="1" smtClean="0"/>
                        <a:t>Redux</a:t>
                      </a:r>
                      <a:r>
                        <a:rPr lang="en-US" sz="1050" dirty="0" smtClean="0"/>
                        <a:t> (compatible)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230608666"/>
                  </a:ext>
                </a:extLst>
              </a:tr>
              <a:tr h="381000">
                <a:tc>
                  <a:txBody>
                    <a:bodyPr/>
                    <a:lstStyle/>
                    <a:p>
                      <a:pPr marL="0" lvl="0" indent="0" algn="ctr" rtl="0">
                        <a:spcBef>
                          <a:spcPts val="0"/>
                        </a:spcBef>
                        <a:spcAft>
                          <a:spcPts val="0"/>
                        </a:spcAft>
                        <a:buNone/>
                      </a:pPr>
                      <a:r>
                        <a:rPr lang="ru-RU" sz="1050" b="1" dirty="0" smtClean="0"/>
                        <a:t>Общение с сервером</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r>
                        <a:rPr lang="en-US" sz="1050" baseline="0" dirty="0" smtClean="0"/>
                        <a:t> (http)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3D-party</a:t>
                      </a:r>
                      <a:r>
                        <a:rPr lang="en-US" sz="1050" baseline="0" dirty="0" smtClean="0"/>
                        <a:t> (</a:t>
                      </a:r>
                      <a:r>
                        <a:rPr lang="en-US" sz="1050" baseline="0" dirty="0" err="1" smtClean="0"/>
                        <a:t>axios</a:t>
                      </a:r>
                      <a:r>
                        <a:rPr lang="en-US" sz="1050" baseline="0" dirty="0" smtClean="0"/>
                        <a:t>, fetch)</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3D-party</a:t>
                      </a:r>
                      <a:r>
                        <a:rPr lang="en-US" sz="1050" baseline="0" dirty="0" smtClean="0"/>
                        <a:t> (</a:t>
                      </a:r>
                      <a:r>
                        <a:rPr lang="en-US" sz="1050" baseline="0" dirty="0" err="1" smtClean="0"/>
                        <a:t>axios</a:t>
                      </a:r>
                      <a:r>
                        <a:rPr lang="en-US" sz="1050" baseline="0" dirty="0" smtClean="0"/>
                        <a:t>, fetch)</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8374537"/>
                  </a:ext>
                </a:extLst>
              </a:tr>
              <a:tr h="381000">
                <a:tc>
                  <a:txBody>
                    <a:bodyPr/>
                    <a:lstStyle/>
                    <a:p>
                      <a:pPr marL="0" lvl="0" indent="0" algn="ctr" rtl="0">
                        <a:spcBef>
                          <a:spcPts val="0"/>
                        </a:spcBef>
                        <a:spcAft>
                          <a:spcPts val="0"/>
                        </a:spcAft>
                        <a:buNone/>
                      </a:pPr>
                      <a:r>
                        <a:rPr lang="ru-RU" sz="1050" b="1" dirty="0" smtClean="0"/>
                        <a:t>Маршрутизация</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@angular/router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react-router-</a:t>
                      </a:r>
                      <a:r>
                        <a:rPr lang="en-US" sz="1050" dirty="0" err="1" smtClean="0"/>
                        <a:t>dom</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Router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790547692"/>
                  </a:ext>
                </a:extLst>
              </a:tr>
              <a:tr h="381000">
                <a:tc>
                  <a:txBody>
                    <a:bodyPr/>
                    <a:lstStyle/>
                    <a:p>
                      <a:pPr marL="0" lvl="0" indent="0" algn="ctr" rtl="0">
                        <a:spcBef>
                          <a:spcPts val="0"/>
                        </a:spcBef>
                        <a:spcAft>
                          <a:spcPts val="0"/>
                        </a:spcAft>
                        <a:buNone/>
                      </a:pPr>
                      <a:r>
                        <a:rPr lang="ru-RU" sz="1050" b="1" dirty="0" smtClean="0"/>
                        <a:t>Библиотеки</a:t>
                      </a:r>
                      <a:r>
                        <a:rPr lang="ru-RU" sz="1050" b="1" baseline="0" dirty="0" smtClean="0"/>
                        <a:t> компонентов</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angular/@material, NG Bootstrap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Material </a:t>
                      </a:r>
                      <a:r>
                        <a:rPr lang="en-US" sz="1050" dirty="0" err="1" smtClean="0"/>
                        <a:t>Ui</a:t>
                      </a:r>
                      <a:r>
                        <a:rPr lang="en-US" sz="1050" dirty="0" smtClean="0"/>
                        <a:t>,</a:t>
                      </a:r>
                      <a:r>
                        <a:rPr lang="en-US" sz="1050" baseline="0" dirty="0" smtClean="0"/>
                        <a:t> React Bootstrap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Vuetify</a:t>
                      </a:r>
                      <a:r>
                        <a:rPr lang="en-US" sz="1050" dirty="0" smtClean="0"/>
                        <a:t>, Quasar, </a:t>
                      </a:r>
                      <a:r>
                        <a:rPr lang="en-US" sz="1050" dirty="0" err="1" smtClean="0"/>
                        <a:t>ElementUI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410072348"/>
                  </a:ext>
                </a:extLst>
              </a:tr>
              <a:tr h="381000">
                <a:tc>
                  <a:txBody>
                    <a:bodyPr/>
                    <a:lstStyle/>
                    <a:p>
                      <a:pPr marL="0" lvl="0" indent="0" algn="ctr" rtl="0">
                        <a:spcBef>
                          <a:spcPts val="0"/>
                        </a:spcBef>
                        <a:spcAft>
                          <a:spcPts val="0"/>
                        </a:spcAft>
                        <a:buNone/>
                      </a:pPr>
                      <a:r>
                        <a:rPr lang="en-US" sz="1050" b="1" dirty="0" smtClean="0"/>
                        <a:t>SSR</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 Universal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ReactDOMServer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SSR, Nuxt.js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50281950"/>
                  </a:ext>
                </a:extLst>
              </a:tr>
              <a:tr h="381000">
                <a:tc>
                  <a:txBody>
                    <a:bodyPr/>
                    <a:lstStyle/>
                    <a:p>
                      <a:pPr marL="0" lvl="0" indent="0" algn="ctr" rtl="0">
                        <a:spcBef>
                          <a:spcPts val="0"/>
                        </a:spcBef>
                        <a:spcAft>
                          <a:spcPts val="0"/>
                        </a:spcAft>
                        <a:buNone/>
                      </a:pPr>
                      <a:r>
                        <a:rPr lang="en-US" sz="1050" b="1" dirty="0" smtClean="0"/>
                        <a:t>i18n</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@angular/localize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React-i18next</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i18n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47463203"/>
                  </a:ext>
                </a:extLst>
              </a:tr>
              <a:tr h="381000">
                <a:tc>
                  <a:txBody>
                    <a:bodyPr/>
                    <a:lstStyle/>
                    <a:p>
                      <a:pPr marL="0" lvl="0" indent="0" algn="ctr" rtl="0">
                        <a:spcBef>
                          <a:spcPts val="0"/>
                        </a:spcBef>
                        <a:spcAft>
                          <a:spcPts val="0"/>
                        </a:spcAft>
                        <a:buNone/>
                      </a:pPr>
                      <a:r>
                        <a:rPr lang="ru-RU" sz="1050" b="1" dirty="0" smtClean="0"/>
                        <a:t>Анимации</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BrowserAnimationModule</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React-animations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36281934"/>
                  </a:ext>
                </a:extLst>
              </a:tr>
              <a:tr h="381000">
                <a:tc>
                  <a:txBody>
                    <a:bodyPr/>
                    <a:lstStyle/>
                    <a:p>
                      <a:pPr marL="0" lvl="0" indent="0" algn="ctr" rtl="0">
                        <a:spcBef>
                          <a:spcPts val="0"/>
                        </a:spcBef>
                        <a:spcAft>
                          <a:spcPts val="0"/>
                        </a:spcAft>
                        <a:buNone/>
                      </a:pPr>
                      <a:r>
                        <a:rPr lang="ru-RU" sz="1050" b="1" dirty="0" smtClean="0"/>
                        <a:t>Построение</a:t>
                      </a:r>
                      <a:r>
                        <a:rPr lang="ru-RU" sz="1050" b="1" baseline="0" dirty="0" smtClean="0"/>
                        <a:t> форм</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@angular/forms</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Formik</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Vuetify</a:t>
                      </a:r>
                      <a:r>
                        <a:rPr lang="en-US" sz="1050" dirty="0" smtClean="0"/>
                        <a:t> Forms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771481465"/>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10/33</a:t>
            </a:r>
            <a:endParaRPr lang="ru-RU" dirty="0"/>
          </a:p>
        </p:txBody>
      </p:sp>
    </p:spTree>
    <p:extLst>
      <p:ext uri="{BB962C8B-B14F-4D97-AF65-F5344CB8AC3E}">
        <p14:creationId xmlns:p14="http://schemas.microsoft.com/office/powerpoint/2010/main" val="389598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Экосистема</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2193887070"/>
              </p:ext>
            </p:extLst>
          </p:nvPr>
        </p:nvGraphicFramePr>
        <p:xfrm>
          <a:off x="226712" y="955475"/>
          <a:ext cx="8529524" cy="252975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340241">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050" b="1" dirty="0" smtClean="0"/>
                        <a:t>CLI</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a:t>
                      </a:r>
                      <a:r>
                        <a:rPr lang="en-US" sz="1050" baseline="0" dirty="0" smtClean="0"/>
                        <a:t> CLI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Create</a:t>
                      </a:r>
                      <a:r>
                        <a:rPr lang="en-US" sz="1050" baseline="0" dirty="0" smtClean="0"/>
                        <a:t> React App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CLI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068942685"/>
                  </a:ext>
                </a:extLst>
              </a:tr>
              <a:tr h="381000">
                <a:tc>
                  <a:txBody>
                    <a:bodyPr/>
                    <a:lstStyle/>
                    <a:p>
                      <a:pPr marL="0" lvl="0" indent="0" algn="ctr" rtl="0">
                        <a:spcBef>
                          <a:spcPts val="0"/>
                        </a:spcBef>
                        <a:spcAft>
                          <a:spcPts val="0"/>
                        </a:spcAft>
                        <a:buNone/>
                      </a:pPr>
                      <a:r>
                        <a:rPr lang="en-US" sz="1050" b="1" dirty="0" smtClean="0"/>
                        <a:t>Mobile</a:t>
                      </a:r>
                      <a:r>
                        <a:rPr lang="en-US" sz="1050" b="1" baseline="0" dirty="0" smtClean="0"/>
                        <a:t> Development</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NativeScript</a:t>
                      </a:r>
                      <a:r>
                        <a:rPr lang="en-US" sz="1050" dirty="0" smtClean="0"/>
                        <a:t> +</a:t>
                      </a:r>
                      <a:r>
                        <a:rPr lang="en-US" sz="1050" baseline="0" dirty="0" smtClean="0"/>
                        <a:t> Angular</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t>
                      </a:r>
                      <a:r>
                        <a:rPr lang="en-US" sz="1050" baseline="0" dirty="0" smtClean="0"/>
                        <a:t> Native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NativeScript</a:t>
                      </a:r>
                      <a:r>
                        <a:rPr lang="en-US" sz="1050" dirty="0" smtClean="0"/>
                        <a:t> + </a:t>
                      </a:r>
                      <a:r>
                        <a:rPr lang="en-US" sz="1050" dirty="0" err="1" smtClean="0"/>
                        <a:t>Vue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529992803"/>
                  </a:ext>
                </a:extLst>
              </a:tr>
              <a:tr h="381000">
                <a:tc>
                  <a:txBody>
                    <a:bodyPr/>
                    <a:lstStyle/>
                    <a:p>
                      <a:pPr marL="0" lvl="0" indent="0" algn="ctr" rtl="0">
                        <a:spcBef>
                          <a:spcPts val="0"/>
                        </a:spcBef>
                        <a:spcAft>
                          <a:spcPts val="0"/>
                        </a:spcAft>
                        <a:buNone/>
                      </a:pPr>
                      <a:r>
                        <a:rPr lang="en-US" sz="1050" b="1" dirty="0" smtClean="0"/>
                        <a:t>Dev Tools</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Augury </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t>
                      </a:r>
                      <a:r>
                        <a:rPr lang="en-US" sz="1050" baseline="0" dirty="0" smtClean="0"/>
                        <a:t> </a:t>
                      </a:r>
                      <a:r>
                        <a:rPr lang="en-US" sz="1050" baseline="0" dirty="0" err="1" smtClean="0"/>
                        <a:t>DevTools</a:t>
                      </a:r>
                      <a:r>
                        <a:rPr lang="en-US" sz="1050" baseline="0" dirty="0" smtClean="0"/>
                        <a:t> Extension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a:t>
                      </a:r>
                      <a:r>
                        <a:rPr lang="en-US" sz="1050" dirty="0" err="1" smtClean="0"/>
                        <a:t>DevTools</a:t>
                      </a:r>
                      <a:r>
                        <a:rPr lang="en-US" sz="1050" baseline="0" dirty="0" smtClean="0"/>
                        <a:t> Extension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003758441"/>
                  </a:ext>
                </a:extLst>
              </a:tr>
              <a:tr h="381000">
                <a:tc>
                  <a:txBody>
                    <a:bodyPr/>
                    <a:lstStyle/>
                    <a:p>
                      <a:pPr marL="0" lvl="0" indent="0" algn="ctr" rtl="0">
                        <a:spcBef>
                          <a:spcPts val="0"/>
                        </a:spcBef>
                        <a:spcAft>
                          <a:spcPts val="0"/>
                        </a:spcAft>
                        <a:buNone/>
                      </a:pPr>
                      <a:r>
                        <a:rPr lang="en-US" sz="1050" b="1" dirty="0" smtClean="0"/>
                        <a:t>Testing</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Built-In (Jasmine), @angular/core/testing</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 Testing</a:t>
                      </a:r>
                      <a:r>
                        <a:rPr lang="en-US" sz="1050" baseline="0" dirty="0" smtClean="0"/>
                        <a:t> Library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Test </a:t>
                      </a:r>
                      <a:r>
                        <a:rPr lang="en-US" sz="1050" dirty="0" err="1" smtClean="0"/>
                        <a:t>Utils</a:t>
                      </a:r>
                      <a:r>
                        <a:rPr lang="en-US" sz="1050" dirty="0" smtClean="0"/>
                        <a:t> </a:t>
                      </a:r>
                    </a:p>
                    <a:p>
                      <a:pPr marL="0" lvl="0" indent="0" algn="ctr" rtl="0">
                        <a:spcBef>
                          <a:spcPts val="0"/>
                        </a:spcBef>
                        <a:spcAft>
                          <a:spcPts val="0"/>
                        </a:spcAft>
                        <a:buNone/>
                      </a:pPr>
                      <a:r>
                        <a:rPr lang="en-US" sz="1050" dirty="0" err="1" smtClean="0"/>
                        <a:t>Vue</a:t>
                      </a:r>
                      <a:r>
                        <a:rPr lang="en-US" sz="1050" baseline="0" dirty="0" smtClean="0"/>
                        <a:t> Testing Library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256674541"/>
                  </a:ext>
                </a:extLst>
              </a:tr>
              <a:tr h="381000">
                <a:tc>
                  <a:txBody>
                    <a:bodyPr/>
                    <a:lstStyle/>
                    <a:p>
                      <a:pPr marL="0" lvl="0" indent="0" algn="ctr" rtl="0">
                        <a:spcBef>
                          <a:spcPts val="0"/>
                        </a:spcBef>
                        <a:spcAft>
                          <a:spcPts val="0"/>
                        </a:spcAft>
                        <a:buNone/>
                      </a:pPr>
                      <a:r>
                        <a:rPr lang="en-US" sz="1050" b="1" dirty="0" smtClean="0"/>
                        <a:t>PWA</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Built-In </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Manual</a:t>
                      </a:r>
                      <a:br>
                        <a:rPr lang="en-US" sz="1050" dirty="0" smtClean="0"/>
                      </a:br>
                      <a:r>
                        <a:rPr lang="en-US" sz="1050" dirty="0" smtClean="0"/>
                        <a:t>Create React App</a:t>
                      </a:r>
                      <a:r>
                        <a:rPr lang="en-US" sz="1050" baseline="0" dirty="0" smtClean="0"/>
                        <a:t> option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CLI Plugin PWA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947046206"/>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11/33</a:t>
            </a:r>
            <a:endParaRPr lang="ru-RU" dirty="0"/>
          </a:p>
        </p:txBody>
      </p:sp>
    </p:spTree>
    <p:extLst>
      <p:ext uri="{BB962C8B-B14F-4D97-AF65-F5344CB8AC3E}">
        <p14:creationId xmlns:p14="http://schemas.microsoft.com/office/powerpoint/2010/main" val="152812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smtClean="0">
                <a:solidFill>
                  <a:schemeClr val="dk1"/>
                </a:solidFill>
              </a:rPr>
              <a:t>Hello World [1]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pic>
        <p:nvPicPr>
          <p:cNvPr id="2" name="Рисунок 1"/>
          <p:cNvPicPr>
            <a:picLocks noChangeAspect="1"/>
          </p:cNvPicPr>
          <p:nvPr/>
        </p:nvPicPr>
        <p:blipFill>
          <a:blip r:embed="rId3"/>
          <a:stretch>
            <a:fillRect/>
          </a:stretch>
        </p:blipFill>
        <p:spPr>
          <a:xfrm>
            <a:off x="718900" y="954824"/>
            <a:ext cx="5811097" cy="4036626"/>
          </a:xfrm>
          <a:prstGeom prst="rect">
            <a:avLst/>
          </a:prstGeom>
        </p:spPr>
      </p:pic>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12/33</a:t>
            </a:r>
            <a:endParaRPr lang="ru-RU" dirty="0"/>
          </a:p>
        </p:txBody>
      </p:sp>
    </p:spTree>
    <p:extLst>
      <p:ext uri="{BB962C8B-B14F-4D97-AF65-F5344CB8AC3E}">
        <p14:creationId xmlns:p14="http://schemas.microsoft.com/office/powerpoint/2010/main" val="872989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smtClean="0">
                <a:solidFill>
                  <a:schemeClr val="dk1"/>
                </a:solidFill>
              </a:rPr>
              <a:t>Hello World</a:t>
            </a:r>
            <a:r>
              <a:rPr lang="ru-RU" sz="2800" b="1" dirty="0" smtClean="0">
                <a:solidFill>
                  <a:schemeClr val="dk1"/>
                </a:solidFill>
              </a:rPr>
              <a:t> </a:t>
            </a:r>
            <a:r>
              <a:rPr lang="en-US" sz="2800" b="1" dirty="0" smtClean="0">
                <a:solidFill>
                  <a:schemeClr val="dk1"/>
                </a:solidFill>
              </a:rPr>
              <a:t>[2]</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dirty="0" smtClean="0"/>
              <a:t>Приложение на </a:t>
            </a:r>
            <a:r>
              <a:rPr lang="en-US" dirty="0" err="1" smtClean="0"/>
              <a:t>Vue</a:t>
            </a:r>
            <a:r>
              <a:rPr lang="en-US" dirty="0" smtClean="0"/>
              <a:t> </a:t>
            </a:r>
            <a:r>
              <a:rPr lang="ru-RU" dirty="0" smtClean="0"/>
              <a:t>может быть запущено в обычной веб-странице.</a:t>
            </a:r>
          </a:p>
          <a:p>
            <a:pPr marL="457200" lvl="0" indent="-292100" algn="l" rtl="0">
              <a:lnSpc>
                <a:spcPct val="150000"/>
              </a:lnSpc>
              <a:spcBef>
                <a:spcPts val="0"/>
              </a:spcBef>
              <a:spcAft>
                <a:spcPts val="0"/>
              </a:spcAft>
              <a:buClr>
                <a:srgbClr val="FF0000"/>
              </a:buClr>
              <a:buSzPts val="1000"/>
              <a:buChar char="■"/>
            </a:pPr>
            <a:r>
              <a:rPr lang="ru-RU" dirty="0" smtClean="0"/>
              <a:t>Приложения на </a:t>
            </a:r>
            <a:r>
              <a:rPr lang="en-US" dirty="0" err="1" smtClean="0"/>
              <a:t>Vue</a:t>
            </a:r>
            <a:r>
              <a:rPr lang="en-US" dirty="0" smtClean="0"/>
              <a:t> </a:t>
            </a:r>
            <a:r>
              <a:rPr lang="ru-RU" dirty="0" smtClean="0"/>
              <a:t>можно писать в </a:t>
            </a:r>
            <a:r>
              <a:rPr lang="en-US" dirty="0" err="1" smtClean="0"/>
              <a:t>webpack</a:t>
            </a:r>
            <a:r>
              <a:rPr lang="en-US" dirty="0" smtClean="0"/>
              <a:t>-</a:t>
            </a:r>
            <a:r>
              <a:rPr lang="ru-RU" dirty="0" smtClean="0"/>
              <a:t>приложении с использованием </a:t>
            </a:r>
            <a:r>
              <a:rPr lang="en-US" dirty="0" err="1" smtClean="0"/>
              <a:t>vue</a:t>
            </a:r>
            <a:r>
              <a:rPr lang="en-US" dirty="0" smtClean="0"/>
              <a:t>-loader</a:t>
            </a:r>
            <a:r>
              <a:rPr lang="ru-RU" dirty="0" smtClean="0"/>
              <a:t>, однако для новых приложений это нежелательно.</a:t>
            </a:r>
          </a:p>
          <a:p>
            <a:pPr marL="457200" lvl="0" indent="-292100" algn="l" rtl="0">
              <a:lnSpc>
                <a:spcPct val="150000"/>
              </a:lnSpc>
              <a:spcBef>
                <a:spcPts val="0"/>
              </a:spcBef>
              <a:spcAft>
                <a:spcPts val="0"/>
              </a:spcAft>
              <a:buClr>
                <a:srgbClr val="FF0000"/>
              </a:buClr>
              <a:buSzPts val="1000"/>
              <a:buChar char="■"/>
            </a:pPr>
            <a:r>
              <a:rPr lang="ru-RU" dirty="0" smtClean="0"/>
              <a:t>Современные приложения, как правило, создаются при помощи </a:t>
            </a:r>
            <a:r>
              <a:rPr lang="en-US" dirty="0" err="1" smtClean="0"/>
              <a:t>Vue</a:t>
            </a:r>
            <a:r>
              <a:rPr lang="en-US" dirty="0" smtClean="0"/>
              <a:t> CLI</a:t>
            </a:r>
          </a:p>
          <a:p>
            <a:pPr marL="457200" lvl="0" indent="-292100" algn="l" rtl="0">
              <a:lnSpc>
                <a:spcPct val="150000"/>
              </a:lnSpc>
              <a:spcBef>
                <a:spcPts val="0"/>
              </a:spcBef>
              <a:spcAft>
                <a:spcPts val="0"/>
              </a:spcAft>
              <a:buClr>
                <a:srgbClr val="FF0000"/>
              </a:buClr>
              <a:buSzPts val="1000"/>
              <a:buChar char="■"/>
            </a:pPr>
            <a:endParaRPr lang="en-US" sz="1500" dirty="0"/>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a:t>
            </a:r>
            <a:r>
              <a:rPr lang="en-US" dirty="0" err="1" smtClean="0">
                <a:latin typeface="Consolas" panose="020B0609020204030204" pitchFamily="49" charset="0"/>
              </a:rPr>
              <a:t>sudo</a:t>
            </a:r>
            <a:r>
              <a:rPr lang="en-US" dirty="0" smtClean="0">
                <a:latin typeface="Consolas" panose="020B0609020204030204" pitchFamily="49" charset="0"/>
              </a:rPr>
              <a:t>) </a:t>
            </a:r>
            <a:r>
              <a:rPr lang="en-US" dirty="0" err="1" smtClean="0">
                <a:latin typeface="Consolas" panose="020B0609020204030204" pitchFamily="49" charset="0"/>
              </a:rPr>
              <a:t>npm</a:t>
            </a:r>
            <a:r>
              <a:rPr lang="en-US" dirty="0" smtClean="0">
                <a:latin typeface="Consolas" panose="020B0609020204030204" pitchFamily="49" charset="0"/>
              </a:rPr>
              <a:t> install -g @</a:t>
            </a:r>
            <a:r>
              <a:rPr lang="en-US" dirty="0" err="1" smtClean="0">
                <a:latin typeface="Consolas" panose="020B0609020204030204" pitchFamily="49" charset="0"/>
              </a:rPr>
              <a:t>vue</a:t>
            </a:r>
            <a:r>
              <a:rPr lang="en-US" dirty="0" smtClean="0">
                <a:latin typeface="Consolas" panose="020B0609020204030204" pitchFamily="49" charset="0"/>
              </a:rPr>
              <a:t>/cli</a:t>
            </a:r>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a:t>
            </a:r>
            <a:r>
              <a:rPr lang="en-US" dirty="0" err="1" smtClean="0">
                <a:latin typeface="Consolas" panose="020B0609020204030204" pitchFamily="49" charset="0"/>
              </a:rPr>
              <a:t>npx</a:t>
            </a:r>
            <a:r>
              <a:rPr lang="en-US" dirty="0" smtClean="0">
                <a:latin typeface="Consolas" panose="020B0609020204030204" pitchFamily="49" charset="0"/>
              </a:rPr>
              <a:t>) </a:t>
            </a:r>
            <a:r>
              <a:rPr lang="en-US" dirty="0" err="1" smtClean="0">
                <a:latin typeface="Consolas" panose="020B0609020204030204" pitchFamily="49" charset="0"/>
              </a:rPr>
              <a:t>vue</a:t>
            </a:r>
            <a:r>
              <a:rPr lang="en-US" dirty="0" smtClean="0">
                <a:latin typeface="Consolas" panose="020B0609020204030204" pitchFamily="49" charset="0"/>
              </a:rPr>
              <a:t> create app</a:t>
            </a:r>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cd app</a:t>
            </a:r>
          </a:p>
          <a:p>
            <a:pPr marL="457200" lvl="0" indent="-292100" algn="l" rtl="0">
              <a:lnSpc>
                <a:spcPct val="150000"/>
              </a:lnSpc>
              <a:spcBef>
                <a:spcPts val="0"/>
              </a:spcBef>
              <a:spcAft>
                <a:spcPts val="0"/>
              </a:spcAft>
              <a:buClr>
                <a:srgbClr val="FF0000"/>
              </a:buClr>
              <a:buSzPts val="1000"/>
              <a:buChar char="■"/>
            </a:pPr>
            <a:r>
              <a:rPr lang="en-US" dirty="0" err="1" smtClean="0">
                <a:latin typeface="Consolas" panose="020B0609020204030204" pitchFamily="49" charset="0"/>
              </a:rPr>
              <a:t>npm</a:t>
            </a:r>
            <a:r>
              <a:rPr lang="en-US" dirty="0" smtClean="0">
                <a:latin typeface="Consolas" panose="020B0609020204030204" pitchFamily="49" charset="0"/>
              </a:rPr>
              <a:t> run serve (build)</a:t>
            </a:r>
          </a:p>
          <a:p>
            <a:pPr marL="457200" lvl="0" indent="-292100" algn="l" rtl="0">
              <a:lnSpc>
                <a:spcPct val="150000"/>
              </a:lnSpc>
              <a:spcBef>
                <a:spcPts val="0"/>
              </a:spcBef>
              <a:spcAft>
                <a:spcPts val="0"/>
              </a:spcAft>
              <a:buClr>
                <a:srgbClr val="FF0000"/>
              </a:buClr>
              <a:buSzPts val="1000"/>
              <a:buChar char="■"/>
            </a:pPr>
            <a:endParaRPr lang="en-US" sz="1500" dirty="0">
              <a:latin typeface="Consolas" panose="020B0609020204030204" pitchFamily="49" charset="0"/>
            </a:endParaRPr>
          </a:p>
          <a:p>
            <a:pPr marL="457200" indent="-292100">
              <a:lnSpc>
                <a:spcPct val="150000"/>
              </a:lnSpc>
              <a:buClr>
                <a:srgbClr val="FF0000"/>
              </a:buClr>
              <a:buSzPts val="1000"/>
              <a:buFont typeface="Arial"/>
              <a:buChar char="■"/>
            </a:pPr>
            <a:r>
              <a:rPr lang="en-US" dirty="0" err="1" smtClean="0"/>
              <a:t>Vue</a:t>
            </a:r>
            <a:r>
              <a:rPr lang="en-US" dirty="0" smtClean="0"/>
              <a:t> CLI </a:t>
            </a:r>
            <a:r>
              <a:rPr lang="ru-RU" dirty="0" smtClean="0"/>
              <a:t>поставляет дев-сервер, аналогичный </a:t>
            </a:r>
            <a:r>
              <a:rPr lang="en-US" dirty="0" err="1" smtClean="0"/>
              <a:t>webpack</a:t>
            </a:r>
            <a:r>
              <a:rPr lang="en-US" dirty="0" smtClean="0"/>
              <a:t>-dev-server</a:t>
            </a:r>
            <a:r>
              <a:rPr lang="ru-RU" dirty="0"/>
              <a:t> </a:t>
            </a:r>
            <a:r>
              <a:rPr lang="ru-RU" dirty="0" smtClean="0"/>
              <a:t>с </a:t>
            </a:r>
            <a:r>
              <a:rPr lang="en-US" dirty="0" smtClean="0"/>
              <a:t>Hot Reload – </a:t>
            </a:r>
            <a:r>
              <a:rPr lang="ru-RU" dirty="0" smtClean="0"/>
              <a:t>модулем.</a:t>
            </a:r>
            <a:endParaRPr lang="en-US" dirty="0"/>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13/33</a:t>
            </a:r>
            <a:endParaRPr lang="ru-RU" dirty="0"/>
          </a:p>
        </p:txBody>
      </p:sp>
    </p:spTree>
    <p:extLst>
      <p:ext uri="{BB962C8B-B14F-4D97-AF65-F5344CB8AC3E}">
        <p14:creationId xmlns:p14="http://schemas.microsoft.com/office/powerpoint/2010/main" val="1593359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(1 / 6)</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dirty="0" smtClean="0">
                <a:latin typeface="+mj-lt"/>
              </a:rPr>
              <a:t>Создать и запустить приложение на </a:t>
            </a:r>
            <a:r>
              <a:rPr lang="en-US" dirty="0" err="1" smtClean="0">
                <a:latin typeface="+mj-lt"/>
              </a:rPr>
              <a:t>Vue</a:t>
            </a:r>
            <a:r>
              <a:rPr lang="en-US" dirty="0" smtClean="0">
                <a:latin typeface="+mj-lt"/>
              </a:rPr>
              <a:t> (</a:t>
            </a:r>
            <a:r>
              <a:rPr lang="ru-RU" dirty="0" smtClean="0">
                <a:latin typeface="+mj-lt"/>
              </a:rPr>
              <a:t>при помощи </a:t>
            </a:r>
            <a:r>
              <a:rPr lang="en-US" dirty="0" smtClean="0">
                <a:latin typeface="+mj-lt"/>
              </a:rPr>
              <a:t>CLI)</a:t>
            </a:r>
            <a:endParaRPr lang="ru-RU" dirty="0" smtClean="0">
              <a:latin typeface="+mj-lt"/>
            </a:endParaRPr>
          </a:p>
          <a:p>
            <a:pPr marL="457200" lvl="0" indent="-292100" algn="l" rtl="0">
              <a:lnSpc>
                <a:spcPct val="150000"/>
              </a:lnSpc>
              <a:spcBef>
                <a:spcPts val="0"/>
              </a:spcBef>
              <a:spcAft>
                <a:spcPts val="0"/>
              </a:spcAft>
              <a:buClr>
                <a:srgbClr val="FF0000"/>
              </a:buClr>
              <a:buSzPts val="1000"/>
              <a:buChar char="■"/>
            </a:pPr>
            <a:r>
              <a:rPr lang="ru-RU" dirty="0" smtClean="0">
                <a:latin typeface="+mj-lt"/>
              </a:rPr>
              <a:t>Рассмотреть структуру проекта и удалить лишние компоненты</a:t>
            </a:r>
            <a:endParaRPr lang="ru-RU" dirty="0">
              <a:latin typeface="+mj-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14/33</a:t>
            </a:r>
            <a:endParaRPr lang="ru-RU" dirty="0"/>
          </a:p>
        </p:txBody>
      </p:sp>
    </p:spTree>
    <p:extLst>
      <p:ext uri="{BB962C8B-B14F-4D97-AF65-F5344CB8AC3E}">
        <p14:creationId xmlns:p14="http://schemas.microsoft.com/office/powerpoint/2010/main" val="202621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Состояние экземпляра и </a:t>
            </a:r>
            <a:r>
              <a:rPr lang="ru-RU" sz="2800" b="1" dirty="0" err="1" smtClean="0">
                <a:solidFill>
                  <a:schemeClr val="dk1"/>
                </a:solidFill>
              </a:rPr>
              <a:t>шаблонизация</a:t>
            </a:r>
            <a:r>
              <a:rPr lang="ru-RU" sz="2800" b="1" dirty="0" smtClean="0">
                <a:solidFill>
                  <a:schemeClr val="dk1"/>
                </a:solidFill>
              </a:rPr>
              <a:t> </a:t>
            </a:r>
            <a:r>
              <a:rPr lang="en-US" sz="2800" b="1" dirty="0" smtClean="0">
                <a:solidFill>
                  <a:schemeClr val="dk1"/>
                </a:solidFill>
              </a:rPr>
              <a:t>[</a:t>
            </a:r>
            <a:r>
              <a:rPr lang="ru-RU" sz="2800" b="1" dirty="0" smtClean="0">
                <a:solidFill>
                  <a:schemeClr val="dk1"/>
                </a:solidFill>
              </a:rPr>
              <a:t>3</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Состояние экземпляра (компонента) определяется при описании этого экземпляра (1).</a:t>
            </a:r>
          </a:p>
          <a:p>
            <a:pPr marL="457200" lvl="0" indent="-292100" algn="l" rtl="0">
              <a:lnSpc>
                <a:spcPct val="150000"/>
              </a:lnSpc>
              <a:spcBef>
                <a:spcPts val="0"/>
              </a:spcBef>
              <a:spcAft>
                <a:spcPts val="0"/>
              </a:spcAft>
              <a:buClr>
                <a:srgbClr val="FF0000"/>
              </a:buClr>
              <a:buSzPts val="1000"/>
              <a:buChar char="■"/>
            </a:pPr>
            <a:endParaRPr lang="ru-RU"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Вывод данных в шаблон осуществляется при помощи «усов»</a:t>
            </a:r>
            <a:r>
              <a:rPr lang="en-US" dirty="0" smtClean="0">
                <a:latin typeface="Consolas" panose="020B0609020204030204" pitchFamily="49" charset="0"/>
              </a:rPr>
              <a:t> </a:t>
            </a:r>
            <a:r>
              <a:rPr lang="ru-RU" dirty="0" smtClean="0">
                <a:latin typeface="Consolas" panose="020B0609020204030204" pitchFamily="49" charset="0"/>
              </a:rPr>
              <a:t>в </a:t>
            </a:r>
            <a:r>
              <a:rPr lang="en-US" dirty="0" smtClean="0">
                <a:latin typeface="Consolas" panose="020B0609020204030204" pitchFamily="49" charset="0"/>
              </a:rPr>
              <a:t>sandbox</a:t>
            </a:r>
            <a:r>
              <a:rPr lang="ru-RU" dirty="0" smtClean="0">
                <a:latin typeface="Consolas" panose="020B0609020204030204" pitchFamily="49" charset="0"/>
              </a:rPr>
              <a:t> (</a:t>
            </a:r>
            <a:r>
              <a:rPr lang="en-US" dirty="0" smtClean="0">
                <a:latin typeface="Consolas" panose="020B0609020204030204" pitchFamily="49" charset="0"/>
              </a:rPr>
              <a:t>1</a:t>
            </a:r>
            <a:r>
              <a:rPr lang="ru-RU" dirty="0" smtClean="0">
                <a:latin typeface="Consolas" panose="020B0609020204030204" pitchFamily="49" charset="0"/>
              </a:rPr>
              <a:t>)</a:t>
            </a:r>
            <a:r>
              <a:rPr lang="en-US" dirty="0" smtClean="0">
                <a:latin typeface="Consolas" panose="020B0609020204030204" pitchFamily="49" charset="0"/>
              </a:rPr>
              <a:t>. </a:t>
            </a:r>
            <a:endParaRPr lang="ru-RU"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endParaRPr lang="ru-RU"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Доступ к состоянию осуществляется напрямую через объект экземпляра внутри кода этого экземпляра посредством </a:t>
            </a:r>
            <a:r>
              <a:rPr lang="en-US" dirty="0" smtClean="0">
                <a:latin typeface="Consolas" panose="020B0609020204030204" pitchFamily="49" charset="0"/>
              </a:rPr>
              <a:t>this</a:t>
            </a:r>
            <a:r>
              <a:rPr lang="ru-RU" dirty="0" smtClean="0">
                <a:latin typeface="Consolas" panose="020B0609020204030204" pitchFamily="49" charset="0"/>
              </a:rPr>
              <a:t>.</a:t>
            </a:r>
            <a:r>
              <a:rPr lang="hu-HU" dirty="0" smtClean="0">
                <a:latin typeface="Consolas" panose="020B0609020204030204" pitchFamily="49" charset="0"/>
              </a:rPr>
              <a:t> </a:t>
            </a:r>
            <a:r>
              <a:rPr lang="ru-RU" dirty="0" smtClean="0">
                <a:latin typeface="Consolas" panose="020B0609020204030204" pitchFamily="49" charset="0"/>
              </a:rPr>
              <a:t>(</a:t>
            </a:r>
            <a:r>
              <a:rPr lang="en-US" dirty="0" smtClean="0">
                <a:latin typeface="Consolas" panose="020B0609020204030204" pitchFamily="49" charset="0"/>
              </a:rPr>
              <a:t>2</a:t>
            </a:r>
            <a:r>
              <a:rPr lang="ru-RU" dirty="0" smtClean="0">
                <a:latin typeface="Consolas" panose="020B0609020204030204" pitchFamily="49" charset="0"/>
              </a:rPr>
              <a:t>)</a:t>
            </a:r>
            <a:endParaRPr lang="ru-RU"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Состояние является реактивным по умолчанию. Во </a:t>
            </a:r>
            <a:r>
              <a:rPr lang="en-US" dirty="0" err="1" smtClean="0">
                <a:latin typeface="Consolas" panose="020B0609020204030204" pitchFamily="49" charset="0"/>
              </a:rPr>
              <a:t>Vue</a:t>
            </a:r>
            <a:r>
              <a:rPr lang="en-US" dirty="0" smtClean="0">
                <a:latin typeface="Consolas" panose="020B0609020204030204" pitchFamily="49" charset="0"/>
              </a:rPr>
              <a:t> </a:t>
            </a:r>
            <a:r>
              <a:rPr lang="ru-RU" dirty="0" smtClean="0">
                <a:latin typeface="Consolas" panose="020B0609020204030204" pitchFamily="49" charset="0"/>
              </a:rPr>
              <a:t>реализована автоматическая реактивность. (</a:t>
            </a:r>
            <a:r>
              <a:rPr lang="en-US" dirty="0" smtClean="0">
                <a:latin typeface="Consolas" panose="020B0609020204030204" pitchFamily="49" charset="0"/>
              </a:rPr>
              <a:t>2</a:t>
            </a:r>
            <a:r>
              <a:rPr lang="ru-RU" dirty="0" smtClean="0">
                <a:latin typeface="Consolas" panose="020B0609020204030204" pitchFamily="49" charset="0"/>
              </a:rPr>
              <a:t>)</a:t>
            </a:r>
          </a:p>
          <a:p>
            <a:pPr marL="457200" lvl="0" indent="-292100" algn="l" rtl="0">
              <a:lnSpc>
                <a:spcPct val="150000"/>
              </a:lnSpc>
              <a:spcBef>
                <a:spcPts val="0"/>
              </a:spcBef>
              <a:spcAft>
                <a:spcPts val="0"/>
              </a:spcAft>
              <a:buClr>
                <a:srgbClr val="FF0000"/>
              </a:buClr>
              <a:buSzPts val="1000"/>
              <a:buChar char="■"/>
            </a:pPr>
            <a:endParaRPr lang="ru-RU"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dirty="0" smtClean="0">
                <a:latin typeface="Consolas" panose="020B0609020204030204" pitchFamily="49" charset="0"/>
              </a:rPr>
              <a:t>Структура состояния должна быть определена в коде компонента. Дополнение состояния новыми полями не создаёт реактивных элементов данных. (</a:t>
            </a:r>
            <a:r>
              <a:rPr lang="en-US" dirty="0" smtClean="0">
                <a:latin typeface="Consolas" panose="020B0609020204030204" pitchFamily="49" charset="0"/>
              </a:rPr>
              <a:t>3</a:t>
            </a:r>
            <a:r>
              <a:rPr lang="ru-RU" dirty="0" smtClean="0">
                <a:latin typeface="Consolas" panose="020B0609020204030204" pitchFamily="49" charset="0"/>
              </a:rPr>
              <a:t>)</a:t>
            </a:r>
          </a:p>
          <a:p>
            <a:pPr marL="457200" lvl="0" indent="-292100" algn="l" rtl="0">
              <a:lnSpc>
                <a:spcPct val="150000"/>
              </a:lnSpc>
              <a:spcBef>
                <a:spcPts val="0"/>
              </a:spcBef>
              <a:spcAft>
                <a:spcPts val="0"/>
              </a:spcAft>
              <a:buClr>
                <a:srgbClr val="FF0000"/>
              </a:buClr>
              <a:buSzPts val="1000"/>
              <a:buChar char="■"/>
            </a:pPr>
            <a:endParaRPr lang="ru-RU"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endParaRPr lang="ru-RU"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15/33</a:t>
            </a:r>
            <a:endParaRPr lang="ru-RU" dirty="0"/>
          </a:p>
        </p:txBody>
      </p:sp>
    </p:spTree>
    <p:extLst>
      <p:ext uri="{BB962C8B-B14F-4D97-AF65-F5344CB8AC3E}">
        <p14:creationId xmlns:p14="http://schemas.microsoft.com/office/powerpoint/2010/main" val="2886922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err="1" smtClean="0">
                <a:solidFill>
                  <a:schemeClr val="dk1"/>
                </a:solidFill>
              </a:rPr>
              <a:t>Шаблонизация</a:t>
            </a:r>
            <a:r>
              <a:rPr lang="ru-RU" sz="2800" b="1" dirty="0" smtClean="0">
                <a:solidFill>
                  <a:schemeClr val="dk1"/>
                </a:solidFill>
              </a:rPr>
              <a:t> </a:t>
            </a:r>
            <a:r>
              <a:rPr lang="en-US" sz="2800" b="1" dirty="0" smtClean="0">
                <a:solidFill>
                  <a:schemeClr val="dk1"/>
                </a:solidFill>
              </a:rPr>
              <a:t>[</a:t>
            </a:r>
            <a:r>
              <a:rPr lang="ru-RU" sz="2800" b="1" dirty="0">
                <a:solidFill>
                  <a:schemeClr val="dk1"/>
                </a:solidFill>
              </a:rPr>
              <a:t>3</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err="1" smtClean="0">
                <a:latin typeface="Consolas" panose="020B0609020204030204" pitchFamily="49" charset="0"/>
              </a:rPr>
              <a:t>Шаблонизация</a:t>
            </a:r>
            <a:r>
              <a:rPr lang="ru-RU" sz="1500" dirty="0" smtClean="0">
                <a:latin typeface="Consolas" panose="020B0609020204030204" pitchFamily="49" charset="0"/>
              </a:rPr>
              <a:t> при помощи усов осуществляется при помощи текстовых узлов (</a:t>
            </a:r>
            <a:r>
              <a:rPr lang="en-US" sz="1500" dirty="0" smtClean="0">
                <a:latin typeface="Consolas" panose="020B0609020204030204" pitchFamily="49" charset="0"/>
              </a:rPr>
              <a:t>4</a:t>
            </a:r>
            <a:r>
              <a:rPr lang="ru-RU" sz="1500" dirty="0" smtClean="0">
                <a:latin typeface="Consolas" panose="020B0609020204030204" pitchFamily="49" charset="0"/>
              </a:rPr>
              <a:t>)</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Вывод </a:t>
            </a:r>
            <a:r>
              <a:rPr lang="en-US" sz="1500" dirty="0" smtClean="0">
                <a:latin typeface="Consolas" panose="020B0609020204030204" pitchFamily="49" charset="0"/>
              </a:rPr>
              <a:t>HTML-</a:t>
            </a:r>
            <a:r>
              <a:rPr lang="ru-RU" sz="1500" dirty="0" smtClean="0">
                <a:latin typeface="Consolas" panose="020B0609020204030204" pitchFamily="49" charset="0"/>
              </a:rPr>
              <a:t>кода в экземпляр из реактивных элементов данных осуществляется при помощи директивы </a:t>
            </a:r>
            <a:r>
              <a:rPr lang="en-US" sz="1500" dirty="0" smtClean="0">
                <a:latin typeface="Consolas" panose="020B0609020204030204" pitchFamily="49" charset="0"/>
              </a:rPr>
              <a:t>v-html. (4)</a:t>
            </a:r>
          </a:p>
          <a:p>
            <a:pPr marL="457200" lvl="0" indent="-292100" algn="l" rtl="0">
              <a:lnSpc>
                <a:spcPct val="150000"/>
              </a:lnSpc>
              <a:spcBef>
                <a:spcPts val="0"/>
              </a:spcBef>
              <a:spcAft>
                <a:spcPts val="0"/>
              </a:spcAft>
              <a:buClr>
                <a:srgbClr val="FF0000"/>
              </a:buClr>
              <a:buSzPts val="1000"/>
              <a:buChar char="■"/>
            </a:pP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Связывание атрибутов </a:t>
            </a:r>
            <a:r>
              <a:rPr lang="en-US" sz="1500" dirty="0" smtClean="0">
                <a:latin typeface="Consolas" panose="020B0609020204030204" pitchFamily="49" charset="0"/>
              </a:rPr>
              <a:t>HTML-</a:t>
            </a:r>
            <a:r>
              <a:rPr lang="ru-RU" sz="1500" dirty="0" smtClean="0">
                <a:latin typeface="Consolas" panose="020B0609020204030204" pitchFamily="49" charset="0"/>
              </a:rPr>
              <a:t>элементов осуществляется при помощи директивы </a:t>
            </a:r>
            <a:r>
              <a:rPr lang="en-US" sz="1500" dirty="0" smtClean="0">
                <a:latin typeface="Consolas" panose="020B0609020204030204" pitchFamily="49" charset="0"/>
              </a:rPr>
              <a:t>v-bind. </a:t>
            </a:r>
            <a:r>
              <a:rPr lang="ru-RU" sz="1500" dirty="0" smtClean="0">
                <a:latin typeface="Consolas" panose="020B0609020204030204" pitchFamily="49" charset="0"/>
              </a:rPr>
              <a:t>Для </a:t>
            </a:r>
            <a:r>
              <a:rPr lang="en-US" sz="1500" dirty="0" smtClean="0">
                <a:latin typeface="Consolas" panose="020B0609020204030204" pitchFamily="49" charset="0"/>
              </a:rPr>
              <a:t>v-bind </a:t>
            </a:r>
            <a:r>
              <a:rPr lang="ru-RU" sz="1500" dirty="0" smtClean="0">
                <a:latin typeface="Consolas" panose="020B0609020204030204" pitchFamily="49" charset="0"/>
              </a:rPr>
              <a:t>используется сокращённый синтаксис. </a:t>
            </a:r>
            <a:r>
              <a:rPr lang="en-US" sz="1500" dirty="0" smtClean="0">
                <a:latin typeface="Consolas" panose="020B0609020204030204" pitchFamily="49" charset="0"/>
              </a:rPr>
              <a:t>(5)</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16/33</a:t>
            </a:r>
            <a:endParaRPr lang="ru-RU" dirty="0"/>
          </a:p>
        </p:txBody>
      </p:sp>
    </p:spTree>
    <p:extLst>
      <p:ext uri="{BB962C8B-B14F-4D97-AF65-F5344CB8AC3E}">
        <p14:creationId xmlns:p14="http://schemas.microsoft.com/office/powerpoint/2010/main" val="3888726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(2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640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j-lt"/>
              </a:rPr>
              <a:t>Составить объект с данными о сотруднике – имя, возраст, должность, рабочий стаж и вывести в </a:t>
            </a:r>
            <a:r>
              <a:rPr lang="en-US" sz="1500" dirty="0" smtClean="0">
                <a:latin typeface="+mj-lt"/>
              </a:rPr>
              <a:t>HTML</a:t>
            </a:r>
            <a:r>
              <a:rPr lang="ru-RU" sz="1500" dirty="0" smtClean="0">
                <a:latin typeface="+mj-lt"/>
              </a:rPr>
              <a:t> </a:t>
            </a:r>
            <a:r>
              <a:rPr lang="en-US" sz="1500" dirty="0" smtClean="0">
                <a:latin typeface="+mj-lt"/>
              </a:rPr>
              <a:t>–</a:t>
            </a:r>
            <a:r>
              <a:rPr lang="ru-RU" sz="1500" dirty="0" smtClean="0">
                <a:latin typeface="+mj-lt"/>
              </a:rPr>
              <a:t> разметку в отдельные теги.</a:t>
            </a:r>
            <a:endParaRPr lang="ru-RU" sz="1500" dirty="0">
              <a:latin typeface="+mj-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17/33</a:t>
            </a:r>
            <a:endParaRPr lang="ru-RU" dirty="0"/>
          </a:p>
        </p:txBody>
      </p:sp>
    </p:spTree>
    <p:extLst>
      <p:ext uri="{BB962C8B-B14F-4D97-AF65-F5344CB8AC3E}">
        <p14:creationId xmlns:p14="http://schemas.microsoft.com/office/powerpoint/2010/main" val="52033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Методы и обработка событий </a:t>
            </a:r>
            <a:r>
              <a:rPr lang="en-US" sz="2800" b="1" dirty="0" smtClean="0">
                <a:solidFill>
                  <a:schemeClr val="dk1"/>
                </a:solidFill>
              </a:rPr>
              <a:t>[4]</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Методы компонента (экземпляра) описываются в разделе </a:t>
            </a:r>
            <a:r>
              <a:rPr lang="en-US" sz="1500" dirty="0" smtClean="0">
                <a:latin typeface="Consolas" panose="020B0609020204030204" pitchFamily="49" charset="0"/>
              </a:rPr>
              <a:t>methods</a:t>
            </a:r>
            <a:r>
              <a:rPr lang="ru-RU" sz="1500" dirty="0" smtClean="0">
                <a:latin typeface="Consolas" panose="020B0609020204030204" pitchFamily="49" charset="0"/>
              </a:rPr>
              <a:t> и доступны из любого места компонента напрямую через </a:t>
            </a:r>
            <a:r>
              <a:rPr lang="en-US" sz="1500" dirty="0" smtClean="0">
                <a:latin typeface="Consolas" panose="020B0609020204030204" pitchFamily="49" charset="0"/>
              </a:rPr>
              <a:t>this (1)</a:t>
            </a:r>
          </a:p>
          <a:p>
            <a:pPr marL="457200" lvl="0" indent="-292100" algn="l" rtl="0">
              <a:lnSpc>
                <a:spcPct val="150000"/>
              </a:lnSpc>
              <a:spcBef>
                <a:spcPts val="0"/>
              </a:spcBef>
              <a:spcAft>
                <a:spcPts val="0"/>
              </a:spcAft>
              <a:buClr>
                <a:srgbClr val="FF0000"/>
              </a:buClr>
              <a:buSzPts val="1000"/>
              <a:buChar char="■"/>
            </a:pPr>
            <a:endParaRPr lang="en-US"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Методы используются как обработчики событий. Обработчики событий задаются при помощи </a:t>
            </a:r>
            <a:r>
              <a:rPr lang="en-US" sz="1500" dirty="0" smtClean="0">
                <a:latin typeface="Consolas" panose="020B0609020204030204" pitchFamily="49" charset="0"/>
              </a:rPr>
              <a:t>v-on: </a:t>
            </a:r>
            <a:r>
              <a:rPr lang="ru-RU" sz="1500" dirty="0" smtClean="0">
                <a:latin typeface="Consolas" panose="020B0609020204030204" pitchFamily="49" charset="0"/>
              </a:rPr>
              <a:t>или сокращённого синтаксиса (2)</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Обработка событий может производиться при помощи модификаторов (</a:t>
            </a:r>
            <a:r>
              <a:rPr lang="en-US" sz="1500" dirty="0" smtClean="0">
                <a:latin typeface="Consolas" panose="020B0609020204030204" pitchFamily="49" charset="0"/>
              </a:rPr>
              <a:t>2</a:t>
            </a:r>
            <a:r>
              <a:rPr lang="ru-RU" sz="1500" dirty="0" smtClean="0">
                <a:latin typeface="Consolas" panose="020B0609020204030204" pitchFamily="49" charset="0"/>
              </a:rPr>
              <a:t>)</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18/33</a:t>
            </a:r>
            <a:endParaRPr lang="ru-RU" dirty="0"/>
          </a:p>
        </p:txBody>
      </p:sp>
    </p:spTree>
    <p:extLst>
      <p:ext uri="{BB962C8B-B14F-4D97-AF65-F5344CB8AC3E}">
        <p14:creationId xmlns:p14="http://schemas.microsoft.com/office/powerpoint/2010/main" val="261986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Фильтры </a:t>
            </a:r>
            <a:r>
              <a:rPr lang="en-US" sz="2800" b="1" dirty="0" smtClean="0">
                <a:solidFill>
                  <a:schemeClr val="dk1"/>
                </a:solidFill>
              </a:rPr>
              <a:t>[</a:t>
            </a:r>
            <a:r>
              <a:rPr lang="ru-RU" sz="2800" b="1" dirty="0" smtClean="0">
                <a:solidFill>
                  <a:schemeClr val="dk1"/>
                </a:solidFill>
              </a:rPr>
              <a:t>5</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Фильтры – особая конструкция </a:t>
            </a:r>
            <a:r>
              <a:rPr lang="ru-RU" sz="1500" dirty="0" err="1" smtClean="0">
                <a:latin typeface="Consolas" panose="020B0609020204030204" pitchFamily="49" charset="0"/>
              </a:rPr>
              <a:t>шаблонизатора</a:t>
            </a:r>
            <a:r>
              <a:rPr lang="ru-RU" sz="1500" dirty="0" smtClean="0">
                <a:latin typeface="Consolas" panose="020B0609020204030204" pitchFamily="49" charset="0"/>
              </a:rPr>
              <a:t>, позволяющая «декорировать» определенное значение при выводе в шаблон (1)</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19/33</a:t>
            </a:r>
            <a:endParaRPr lang="ru-RU" dirty="0"/>
          </a:p>
        </p:txBody>
      </p:sp>
    </p:spTree>
    <p:extLst>
      <p:ext uri="{BB962C8B-B14F-4D97-AF65-F5344CB8AC3E}">
        <p14:creationId xmlns:p14="http://schemas.microsoft.com/office/powerpoint/2010/main" val="277651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8"/>
          <p:cNvSpPr/>
          <p:nvPr/>
        </p:nvSpPr>
        <p:spPr>
          <a:xfrm>
            <a:off x="-7025" y="3024400"/>
            <a:ext cx="9144000" cy="2118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p:nvPr/>
        </p:nvSpPr>
        <p:spPr>
          <a:xfrm>
            <a:off x="2002700" y="1161150"/>
            <a:ext cx="3417600" cy="14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1600" b="1" dirty="0" smtClean="0"/>
              <a:t>Денис </a:t>
            </a:r>
            <a:r>
              <a:rPr lang="ru-RU" sz="1600" b="1" dirty="0" err="1" smtClean="0"/>
              <a:t>Латушкин</a:t>
            </a:r>
            <a:endParaRPr sz="1600" b="1" dirty="0"/>
          </a:p>
          <a:p>
            <a:pPr marL="0" lvl="0" indent="0" algn="l" rtl="0">
              <a:spcBef>
                <a:spcPts val="0"/>
              </a:spcBef>
              <a:spcAft>
                <a:spcPts val="0"/>
              </a:spcAft>
              <a:buNone/>
            </a:pPr>
            <a:r>
              <a:rPr lang="en-US" dirty="0" smtClean="0">
                <a:solidFill>
                  <a:schemeClr val="dk1"/>
                </a:solidFill>
              </a:rPr>
              <a:t>Lead Software </a:t>
            </a:r>
            <a:r>
              <a:rPr lang="en-US" dirty="0">
                <a:solidFill>
                  <a:schemeClr val="dk1"/>
                </a:solidFill>
              </a:rPr>
              <a:t>engineer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US" dirty="0"/>
              <a:t>Department: </a:t>
            </a:r>
            <a:r>
              <a:rPr lang="en-US" dirty="0" smtClean="0"/>
              <a:t>U5 JS</a:t>
            </a:r>
            <a:endParaRPr dirty="0"/>
          </a:p>
        </p:txBody>
      </p:sp>
      <p:sp>
        <p:nvSpPr>
          <p:cNvPr id="225" name="Google Shape;225;p18"/>
          <p:cNvSpPr txBox="1"/>
          <p:nvPr/>
        </p:nvSpPr>
        <p:spPr>
          <a:xfrm>
            <a:off x="2062050" y="3233875"/>
            <a:ext cx="3417600" cy="14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Contact information:</a:t>
            </a:r>
            <a:endParaRPr b="1" dirty="0"/>
          </a:p>
          <a:p>
            <a:pPr marL="0" lvl="0" indent="0" algn="l" rtl="0">
              <a:spcBef>
                <a:spcPts val="0"/>
              </a:spcBef>
              <a:spcAft>
                <a:spcPts val="0"/>
              </a:spcAft>
              <a:buNone/>
            </a:pPr>
            <a:endParaRPr sz="1100" dirty="0"/>
          </a:p>
          <a:p>
            <a:pPr marL="0" lvl="0" indent="0" algn="l" rtl="0">
              <a:spcBef>
                <a:spcPts val="0"/>
              </a:spcBef>
              <a:spcAft>
                <a:spcPts val="0"/>
              </a:spcAft>
              <a:buNone/>
            </a:pPr>
            <a:r>
              <a:rPr lang="en-US" sz="1100" dirty="0" smtClean="0"/>
              <a:t>Slack: </a:t>
            </a:r>
            <a:r>
              <a:rPr lang="en-US" sz="1100" dirty="0" err="1" smtClean="0"/>
              <a:t>Dzianis</a:t>
            </a:r>
            <a:r>
              <a:rPr lang="en-US" sz="1100" dirty="0" smtClean="0"/>
              <a:t> </a:t>
            </a:r>
            <a:r>
              <a:rPr lang="en-US" sz="1100" dirty="0" err="1" smtClean="0"/>
              <a:t>Latushkin</a:t>
            </a:r>
            <a:endParaRPr sz="1100" dirty="0"/>
          </a:p>
          <a:p>
            <a:pPr marL="0" lvl="0" indent="0" algn="l" rtl="0">
              <a:spcBef>
                <a:spcPts val="0"/>
              </a:spcBef>
              <a:spcAft>
                <a:spcPts val="0"/>
              </a:spcAft>
              <a:buNone/>
            </a:pPr>
            <a:r>
              <a:rPr lang="en-US" sz="1100" dirty="0"/>
              <a:t>Email: </a:t>
            </a:r>
            <a:r>
              <a:rPr lang="en-US" sz="1100" dirty="0" smtClean="0">
                <a:hlinkClick r:id="rId3"/>
              </a:rPr>
              <a:t>dzianis.latushkin@itechart-group.com</a:t>
            </a:r>
            <a:endParaRPr lang="en-US" sz="1100" dirty="0" smtClean="0"/>
          </a:p>
          <a:p>
            <a:pPr lvl="0"/>
            <a:r>
              <a:rPr lang="hu-HU" sz="1100" dirty="0" smtClean="0"/>
              <a:t>Sky</a:t>
            </a:r>
            <a:r>
              <a:rPr lang="en-US" sz="1100" dirty="0" err="1" smtClean="0"/>
              <a:t>pe</a:t>
            </a:r>
            <a:r>
              <a:rPr lang="en-US" sz="1100" dirty="0" smtClean="0"/>
              <a:t>:</a:t>
            </a:r>
            <a:r>
              <a:rPr lang="ru-RU" sz="1100" dirty="0" smtClean="0"/>
              <a:t> </a:t>
            </a:r>
            <a:r>
              <a:rPr lang="en-US" sz="1100" dirty="0"/>
              <a:t>live:.cid.2eadc5645d7d641f </a:t>
            </a:r>
            <a:endParaRPr sz="1100" dirty="0"/>
          </a:p>
        </p:txBody>
      </p:sp>
      <p:sp>
        <p:nvSpPr>
          <p:cNvPr id="226" name="Google Shape;226;p18"/>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ru-RU" sz="2800" b="1" dirty="0" smtClean="0">
                <a:solidFill>
                  <a:schemeClr val="dk1"/>
                </a:solidFill>
              </a:rPr>
              <a:t>Контакты</a:t>
            </a:r>
            <a:endParaRPr sz="2800" b="1" dirty="0">
              <a:solidFill>
                <a:schemeClr val="dk1"/>
              </a:solidFill>
            </a:endParaRPr>
          </a:p>
        </p:txBody>
      </p:sp>
      <p:sp>
        <p:nvSpPr>
          <p:cNvPr id="227" name="Google Shape;227;p18"/>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rot="5400000">
            <a:off x="1641950" y="3676000"/>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00" y="1161150"/>
            <a:ext cx="1062671" cy="1062671"/>
          </a:xfrm>
          <a:prstGeom prst="ellipse">
            <a:avLst/>
          </a:prstGeom>
          <a:ln w="63500" cap="rnd">
            <a:noFill/>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(3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5767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j-lt"/>
              </a:rPr>
              <a:t>Составить массив из объектов-сотрудников и добавить две кнопки, которые позволяют переключать видимого на данный момент сотрудника. Выводить также номер текущего и количество всех. </a:t>
            </a:r>
          </a:p>
          <a:p>
            <a:pPr marL="457200" lvl="0" indent="-292100" algn="l" rtl="0">
              <a:lnSpc>
                <a:spcPct val="150000"/>
              </a:lnSpc>
              <a:spcBef>
                <a:spcPts val="0"/>
              </a:spcBef>
              <a:spcAft>
                <a:spcPts val="0"/>
              </a:spcAft>
              <a:buClr>
                <a:srgbClr val="FF0000"/>
              </a:buClr>
              <a:buSzPts val="1000"/>
              <a:buChar char="■"/>
            </a:pPr>
            <a:r>
              <a:rPr lang="ru-RU" sz="1500" dirty="0" smtClean="0">
                <a:latin typeface="+mj-lt"/>
              </a:rPr>
              <a:t>Добавить фильтр </a:t>
            </a:r>
            <a:r>
              <a:rPr lang="en-US" sz="1500" dirty="0" smtClean="0">
                <a:latin typeface="+mj-lt"/>
              </a:rPr>
              <a:t>capitalize</a:t>
            </a:r>
            <a:r>
              <a:rPr lang="ru-RU" sz="1500" dirty="0" smtClean="0">
                <a:latin typeface="+mj-lt"/>
              </a:rPr>
              <a:t> для имен сотрудников, гарантирующий, что имена сотрудников будут выведены каждая часть – с большой буквы, остальные – с маленькой.</a:t>
            </a:r>
            <a:endParaRPr lang="ru-RU" sz="1500" dirty="0">
              <a:latin typeface="+mj-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20/33</a:t>
            </a:r>
            <a:endParaRPr lang="ru-RU" dirty="0"/>
          </a:p>
        </p:txBody>
      </p:sp>
    </p:spTree>
    <p:extLst>
      <p:ext uri="{BB962C8B-B14F-4D97-AF65-F5344CB8AC3E}">
        <p14:creationId xmlns:p14="http://schemas.microsoft.com/office/powerpoint/2010/main" val="731476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Условный и цикличный рендеринг </a:t>
            </a:r>
            <a:r>
              <a:rPr lang="en-US" sz="2800" b="1" dirty="0" smtClean="0">
                <a:solidFill>
                  <a:schemeClr val="dk1"/>
                </a:solidFill>
              </a:rPr>
              <a:t>[</a:t>
            </a:r>
            <a:r>
              <a:rPr lang="ru-RU" sz="2800" b="1" dirty="0">
                <a:solidFill>
                  <a:schemeClr val="dk1"/>
                </a:solidFill>
              </a:rPr>
              <a:t>6</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Условный рендеринг производится при помощи директив </a:t>
            </a:r>
            <a:r>
              <a:rPr lang="en-US" sz="1500" dirty="0" smtClean="0">
                <a:latin typeface="Consolas" panose="020B0609020204030204" pitchFamily="49" charset="0"/>
              </a:rPr>
              <a:t>v-if/v-else/v-else-if </a:t>
            </a:r>
            <a:r>
              <a:rPr lang="ru-RU" sz="1500" dirty="0" smtClean="0">
                <a:latin typeface="Consolas" panose="020B0609020204030204" pitchFamily="49" charset="0"/>
              </a:rPr>
              <a:t>или </a:t>
            </a:r>
            <a:r>
              <a:rPr lang="en-US" sz="1500" dirty="0" smtClean="0">
                <a:latin typeface="Consolas" panose="020B0609020204030204" pitchFamily="49" charset="0"/>
              </a:rPr>
              <a:t>v-show (1)</a:t>
            </a:r>
            <a:endParaRPr lang="ru-RU"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Цикличный рендеринг производится при помощи директивы </a:t>
            </a:r>
            <a:r>
              <a:rPr lang="en-US" sz="1500" dirty="0" smtClean="0">
                <a:latin typeface="Consolas" panose="020B0609020204030204" pitchFamily="49" charset="0"/>
              </a:rPr>
              <a:t>v-for</a:t>
            </a:r>
            <a:r>
              <a:rPr lang="ru-RU" sz="1500" dirty="0" smtClean="0">
                <a:latin typeface="Consolas" panose="020B0609020204030204" pitchFamily="49" charset="0"/>
              </a:rPr>
              <a:t> и обязательно требует уникальный ключ для оптимизации рендеринга списка (2)</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21/33</a:t>
            </a:r>
            <a:endParaRPr lang="ru-RU" dirty="0"/>
          </a:p>
        </p:txBody>
      </p:sp>
    </p:spTree>
    <p:extLst>
      <p:ext uri="{BB962C8B-B14F-4D97-AF65-F5344CB8AC3E}">
        <p14:creationId xmlns:p14="http://schemas.microsoft.com/office/powerpoint/2010/main" val="54298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(4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n-lt"/>
              </a:rPr>
              <a:t>Вывести список сотрудников (только имена) и при клике на него выводить полные сведения о данном сотруднике. </a:t>
            </a:r>
            <a:endParaRPr lang="en-US" sz="1500" dirty="0" smtClean="0">
              <a:latin typeface="+mn-lt"/>
            </a:endParaRPr>
          </a:p>
          <a:p>
            <a:pPr marL="457200" lvl="0" indent="-292100" algn="l" rtl="0">
              <a:lnSpc>
                <a:spcPct val="150000"/>
              </a:lnSpc>
              <a:spcBef>
                <a:spcPts val="0"/>
              </a:spcBef>
              <a:spcAft>
                <a:spcPts val="0"/>
              </a:spcAft>
              <a:buClr>
                <a:srgbClr val="FF0000"/>
              </a:buClr>
              <a:buSzPts val="1000"/>
              <a:buChar char="■"/>
            </a:pPr>
            <a:r>
              <a:rPr lang="ru-RU" sz="1500" dirty="0" smtClean="0">
                <a:latin typeface="+mn-lt"/>
              </a:rPr>
              <a:t>Добавить кнопку, которая скрывает/отображает список на странице.</a:t>
            </a:r>
            <a:endParaRPr lang="ru-RU" sz="1500" dirty="0">
              <a:latin typeface="+mn-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22/33</a:t>
            </a:r>
            <a:endParaRPr lang="ru-RU" dirty="0"/>
          </a:p>
        </p:txBody>
      </p:sp>
    </p:spTree>
    <p:extLst>
      <p:ext uri="{BB962C8B-B14F-4D97-AF65-F5344CB8AC3E}">
        <p14:creationId xmlns:p14="http://schemas.microsoft.com/office/powerpoint/2010/main" val="2165523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Связывание классов и стилей </a:t>
            </a:r>
            <a:r>
              <a:rPr lang="en-US" sz="2800" b="1" dirty="0" smtClean="0">
                <a:solidFill>
                  <a:schemeClr val="dk1"/>
                </a:solidFill>
              </a:rPr>
              <a:t>[</a:t>
            </a:r>
            <a:r>
              <a:rPr lang="ru-RU" sz="2800" b="1" dirty="0" smtClean="0">
                <a:solidFill>
                  <a:schemeClr val="dk1"/>
                </a:solidFill>
              </a:rPr>
              <a:t>7</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Связывание стилевых свойств осуществляется через связанный объект стилей (1)</a:t>
            </a:r>
          </a:p>
          <a:p>
            <a:pPr marL="457200" lvl="0" indent="-292100" algn="l" rtl="0">
              <a:lnSpc>
                <a:spcPct val="150000"/>
              </a:lnSpc>
              <a:spcBef>
                <a:spcPts val="0"/>
              </a:spcBef>
              <a:spcAft>
                <a:spcPts val="0"/>
              </a:spcAft>
              <a:buClr>
                <a:srgbClr val="FF0000"/>
              </a:buClr>
              <a:buSzPts val="1000"/>
              <a:buChar char="■"/>
            </a:pP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предлагает гибкие механизмы по связыванию и условному рендерингу стилевых классов для тегов (2)</a:t>
            </a: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endParaRPr lang="en-US"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Во </a:t>
            </a: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используется встроенный механизм изоляции стилей для компонентов. (2, </a:t>
            </a:r>
            <a:r>
              <a:rPr lang="en-US" sz="1500" dirty="0" smtClean="0">
                <a:latin typeface="Consolas" panose="020B0609020204030204" pitchFamily="49" charset="0"/>
              </a:rPr>
              <a:t>2.1</a:t>
            </a:r>
            <a:r>
              <a:rPr lang="ru-RU" sz="1500" dirty="0" smtClean="0">
                <a:latin typeface="Consolas" panose="020B0609020204030204" pitchFamily="49" charset="0"/>
              </a:rPr>
              <a:t>)</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23/33</a:t>
            </a:r>
            <a:endParaRPr lang="ru-RU" dirty="0"/>
          </a:p>
        </p:txBody>
      </p:sp>
    </p:spTree>
    <p:extLst>
      <p:ext uri="{BB962C8B-B14F-4D97-AF65-F5344CB8AC3E}">
        <p14:creationId xmlns:p14="http://schemas.microsoft.com/office/powerpoint/2010/main" val="1919349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Двустороннее связывание данных </a:t>
            </a:r>
            <a:r>
              <a:rPr lang="en-US" sz="2800" b="1" dirty="0" smtClean="0">
                <a:solidFill>
                  <a:schemeClr val="dk1"/>
                </a:solidFill>
              </a:rPr>
              <a:t>[</a:t>
            </a:r>
            <a:r>
              <a:rPr lang="ru-RU" sz="2800" b="1" dirty="0" smtClean="0">
                <a:solidFill>
                  <a:schemeClr val="dk1"/>
                </a:solidFill>
              </a:rPr>
              <a:t>8</a:t>
            </a:r>
            <a:r>
              <a:rPr lang="en-US" sz="2800" b="1" dirty="0" smtClean="0">
                <a:solidFill>
                  <a:schemeClr val="dk1"/>
                </a:solidFill>
              </a:rPr>
              <a:t>]</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Для двустороннего связывания данных с </a:t>
            </a:r>
            <a:r>
              <a:rPr lang="ru-RU" sz="1500" dirty="0" err="1" smtClean="0">
                <a:latin typeface="Consolas" panose="020B0609020204030204" pitchFamily="49" charset="0"/>
              </a:rPr>
              <a:t>нативными</a:t>
            </a:r>
            <a:r>
              <a:rPr lang="ru-RU" sz="1500" dirty="0" smtClean="0">
                <a:latin typeface="Consolas" panose="020B0609020204030204" pitchFamily="49" charset="0"/>
              </a:rPr>
              <a:t> элементами форм во </a:t>
            </a: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используется директива </a:t>
            </a:r>
            <a:r>
              <a:rPr lang="en-US" sz="1500" dirty="0" smtClean="0">
                <a:latin typeface="Consolas" panose="020B0609020204030204" pitchFamily="49" charset="0"/>
              </a:rPr>
              <a:t>v-model, </a:t>
            </a:r>
            <a:r>
              <a:rPr lang="ru-RU" sz="1500" dirty="0" smtClean="0">
                <a:latin typeface="Consolas" panose="020B0609020204030204" pitchFamily="49" charset="0"/>
              </a:rPr>
              <a:t>которая является синтаксическим сахаром для совмещения обработки события </a:t>
            </a:r>
            <a:r>
              <a:rPr lang="en-US" sz="1500" dirty="0" smtClean="0">
                <a:latin typeface="Consolas" panose="020B0609020204030204" pitchFamily="49" charset="0"/>
              </a:rPr>
              <a:t>@input </a:t>
            </a:r>
            <a:r>
              <a:rPr lang="ru-RU" sz="1500" dirty="0" smtClean="0">
                <a:latin typeface="Consolas" panose="020B0609020204030204" pitchFamily="49" charset="0"/>
              </a:rPr>
              <a:t>и связыванием атрибута </a:t>
            </a:r>
            <a:r>
              <a:rPr lang="en-US" sz="1500" dirty="0" smtClean="0">
                <a:latin typeface="Consolas" panose="020B0609020204030204" pitchFamily="49" charset="0"/>
              </a:rPr>
              <a:t>:value</a:t>
            </a:r>
            <a:r>
              <a:rPr lang="ru-RU" sz="1500" dirty="0" smtClean="0">
                <a:latin typeface="Consolas" panose="020B0609020204030204" pitchFamily="49" charset="0"/>
              </a:rPr>
              <a:t> для </a:t>
            </a:r>
            <a:r>
              <a:rPr lang="ru-RU" sz="1500" dirty="0" err="1" smtClean="0">
                <a:latin typeface="Consolas" panose="020B0609020204030204" pitchFamily="49" charset="0"/>
              </a:rPr>
              <a:t>инпута</a:t>
            </a:r>
            <a:r>
              <a:rPr lang="ru-RU" sz="1500" dirty="0" smtClean="0">
                <a:latin typeface="Consolas" panose="020B0609020204030204" pitchFamily="49" charset="0"/>
              </a:rPr>
              <a:t>. (1)</a:t>
            </a:r>
          </a:p>
          <a:p>
            <a:pPr marL="457200" lvl="0" indent="-292100" algn="l" rtl="0">
              <a:lnSpc>
                <a:spcPct val="150000"/>
              </a:lnSpc>
              <a:spcBef>
                <a:spcPts val="0"/>
              </a:spcBef>
              <a:spcAft>
                <a:spcPts val="0"/>
              </a:spcAft>
              <a:buClr>
                <a:srgbClr val="FF0000"/>
              </a:buClr>
              <a:buSzPts val="1000"/>
              <a:buChar char="■"/>
            </a:pPr>
            <a:endParaRPr lang="ru-RU"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Для </a:t>
            </a:r>
            <a:r>
              <a:rPr lang="ru-RU" sz="1500" dirty="0" err="1" smtClean="0">
                <a:latin typeface="Consolas" panose="020B0609020204030204" pitchFamily="49" charset="0"/>
              </a:rPr>
              <a:t>нативных</a:t>
            </a:r>
            <a:r>
              <a:rPr lang="ru-RU" sz="1500" dirty="0" smtClean="0">
                <a:latin typeface="Consolas" panose="020B0609020204030204" pitchFamily="49" charset="0"/>
              </a:rPr>
              <a:t> интерактивных элементов настоятельно рекомендуется использовать </a:t>
            </a:r>
            <a:r>
              <a:rPr lang="en-US" sz="1500" dirty="0" smtClean="0">
                <a:latin typeface="Consolas" panose="020B0609020204030204" pitchFamily="49" charset="0"/>
              </a:rPr>
              <a:t>v-model</a:t>
            </a:r>
            <a:r>
              <a:rPr lang="ru-RU" sz="1500" dirty="0" smtClean="0">
                <a:latin typeface="Consolas" panose="020B0609020204030204" pitchFamily="49" charset="0"/>
              </a:rPr>
              <a:t>, поскольку </a:t>
            </a: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берет на себя ответственность за различия в событиях/названиях свойств со значениями внутри выбранного </a:t>
            </a:r>
            <a:r>
              <a:rPr lang="ru-RU" sz="1500" dirty="0" err="1" smtClean="0">
                <a:latin typeface="Consolas" panose="020B0609020204030204" pitchFamily="49" charset="0"/>
              </a:rPr>
              <a:t>инпута</a:t>
            </a:r>
            <a:r>
              <a:rPr lang="ru-RU" sz="1500" dirty="0" smtClean="0">
                <a:latin typeface="Consolas" panose="020B0609020204030204" pitchFamily="49" charset="0"/>
              </a:rPr>
              <a:t>.</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24/33</a:t>
            </a:r>
            <a:endParaRPr lang="ru-RU" dirty="0"/>
          </a:p>
        </p:txBody>
      </p:sp>
    </p:spTree>
    <p:extLst>
      <p:ext uri="{BB962C8B-B14F-4D97-AF65-F5344CB8AC3E}">
        <p14:creationId xmlns:p14="http://schemas.microsoft.com/office/powerpoint/2010/main" val="622417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(5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n-lt"/>
              </a:rPr>
              <a:t>Добавить в верхнюю часть списка сотрудников текстовое поле и кнопку, позволяющие осуществлять фильтрацию списка сотрудников по нажатии данной кнопки</a:t>
            </a:r>
            <a:r>
              <a:rPr lang="ru-RU" sz="1500" dirty="0" smtClean="0">
                <a:latin typeface="+mn-lt"/>
              </a:rPr>
              <a:t>.</a:t>
            </a:r>
          </a:p>
          <a:p>
            <a:pPr marL="457200" lvl="0" indent="-292100" algn="l" rtl="0">
              <a:lnSpc>
                <a:spcPct val="150000"/>
              </a:lnSpc>
              <a:spcBef>
                <a:spcPts val="0"/>
              </a:spcBef>
              <a:spcAft>
                <a:spcPts val="0"/>
              </a:spcAft>
              <a:buClr>
                <a:srgbClr val="FF0000"/>
              </a:buClr>
              <a:buSzPts val="1000"/>
              <a:buChar char="■"/>
            </a:pPr>
            <a:r>
              <a:rPr lang="ru-RU" sz="1500" smtClean="0">
                <a:latin typeface="+mn-lt"/>
              </a:rPr>
              <a:t>Добавить черновую стилизацию </a:t>
            </a:r>
            <a:r>
              <a:rPr lang="ru-RU" sz="1500" dirty="0" smtClean="0">
                <a:latin typeface="+mn-lt"/>
              </a:rPr>
              <a:t>в приложение</a:t>
            </a:r>
            <a:endParaRPr lang="ru-RU" sz="1500" dirty="0">
              <a:latin typeface="+mn-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25/33</a:t>
            </a:r>
            <a:endParaRPr lang="ru-RU" dirty="0"/>
          </a:p>
        </p:txBody>
      </p:sp>
    </p:spTree>
    <p:extLst>
      <p:ext uri="{BB962C8B-B14F-4D97-AF65-F5344CB8AC3E}">
        <p14:creationId xmlns:p14="http://schemas.microsoft.com/office/powerpoint/2010/main" val="140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Вычисляемые свойства </a:t>
            </a:r>
            <a:r>
              <a:rPr lang="en-US" sz="2800" b="1" dirty="0" smtClean="0">
                <a:solidFill>
                  <a:schemeClr val="dk1"/>
                </a:solidFill>
              </a:rPr>
              <a:t>[9]</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Вычисляемым свойством называется реактивный элемент данных компонента, основанный на других реактивных элементах. (1)</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Основная польза вычисляемых свойств в том, что они </a:t>
            </a:r>
            <a:r>
              <a:rPr lang="ru-RU" sz="1500" dirty="0" err="1" smtClean="0">
                <a:latin typeface="Consolas" panose="020B0609020204030204" pitchFamily="49" charset="0"/>
              </a:rPr>
              <a:t>реактивны</a:t>
            </a:r>
            <a:r>
              <a:rPr lang="ru-RU" sz="1500" dirty="0" smtClean="0">
                <a:latin typeface="Consolas" panose="020B0609020204030204" pitchFamily="49" charset="0"/>
              </a:rPr>
              <a:t> – их значение изменяется и запускается перерисовка сразу, как изменились данные, на которых базируется вычисление этого свойства.</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Вычисляемые свойства используются чаще всего как реактивные </a:t>
            </a:r>
            <a:r>
              <a:rPr lang="ru-RU" sz="1500" dirty="0" err="1" smtClean="0">
                <a:latin typeface="Consolas" panose="020B0609020204030204" pitchFamily="49" charset="0"/>
              </a:rPr>
              <a:t>алиасы</a:t>
            </a:r>
            <a:r>
              <a:rPr lang="ru-RU" sz="1500" dirty="0" smtClean="0">
                <a:latin typeface="Consolas" panose="020B0609020204030204" pitchFamily="49" charset="0"/>
              </a:rPr>
              <a:t> для вычислений,</a:t>
            </a:r>
            <a:r>
              <a:rPr lang="en-US" sz="1500" dirty="0" smtClean="0">
                <a:latin typeface="Consolas" panose="020B0609020204030204" pitchFamily="49" charset="0"/>
              </a:rPr>
              <a:t> </a:t>
            </a:r>
            <a:r>
              <a:rPr lang="ru-RU" sz="1500" dirty="0" smtClean="0">
                <a:latin typeface="Consolas" panose="020B0609020204030204" pitchFamily="49" charset="0"/>
              </a:rPr>
              <a:t>для внедрения стилей, основанных на данных и т.д. Область применения вычисляемых свойств широка.</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26/33</a:t>
            </a:r>
            <a:endParaRPr lang="ru-RU" dirty="0"/>
          </a:p>
        </p:txBody>
      </p:sp>
    </p:spTree>
    <p:extLst>
      <p:ext uri="{BB962C8B-B14F-4D97-AF65-F5344CB8AC3E}">
        <p14:creationId xmlns:p14="http://schemas.microsoft.com/office/powerpoint/2010/main" val="789272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err="1" smtClean="0">
                <a:solidFill>
                  <a:schemeClr val="dk1"/>
                </a:solidFill>
              </a:rPr>
              <a:t>Вотчеры</a:t>
            </a:r>
            <a:r>
              <a:rPr lang="ru-RU" sz="2800" b="1" dirty="0" smtClean="0">
                <a:solidFill>
                  <a:schemeClr val="dk1"/>
                </a:solidFill>
              </a:rPr>
              <a:t> (</a:t>
            </a:r>
            <a:r>
              <a:rPr lang="en-US" sz="2800" b="1" dirty="0" smtClean="0">
                <a:solidFill>
                  <a:schemeClr val="dk1"/>
                </a:solidFill>
              </a:rPr>
              <a:t>watchers) [10]</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err="1" smtClean="0">
                <a:latin typeface="Consolas" panose="020B0609020204030204" pitchFamily="49" charset="0"/>
              </a:rPr>
              <a:t>Вотчер</a:t>
            </a:r>
            <a:r>
              <a:rPr lang="ru-RU" sz="1500" dirty="0" smtClean="0">
                <a:latin typeface="Consolas" panose="020B0609020204030204" pitchFamily="49" charset="0"/>
              </a:rPr>
              <a:t>(наблюдатель) позволяет установить слежение за некоторым реактивным свойством и выполнять определенные разработчиком действия при изменении некоторого реактивного свойства. (1)</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Это может показаться полезным, поскольку во </a:t>
            </a:r>
            <a:r>
              <a:rPr lang="en-US" sz="1500" dirty="0" err="1" smtClean="0">
                <a:latin typeface="Consolas" panose="020B0609020204030204" pitchFamily="49" charset="0"/>
              </a:rPr>
              <a:t>Vue</a:t>
            </a:r>
            <a:r>
              <a:rPr lang="en-US" sz="1500" dirty="0" smtClean="0">
                <a:latin typeface="Consolas" panose="020B0609020204030204" pitchFamily="49" charset="0"/>
              </a:rPr>
              <a:t> </a:t>
            </a:r>
            <a:r>
              <a:rPr lang="ru-RU" sz="1500" dirty="0" smtClean="0">
                <a:latin typeface="Consolas" panose="020B0609020204030204" pitchFamily="49" charset="0"/>
              </a:rPr>
              <a:t>реактивность автоматическая, но на самом деле зачастую использование наблюдателя – признак плохого кода и нередко он может быть заменен вычисляемым свойством.</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27/33</a:t>
            </a:r>
            <a:endParaRPr lang="ru-RU" dirty="0"/>
          </a:p>
        </p:txBody>
      </p:sp>
    </p:spTree>
    <p:extLst>
      <p:ext uri="{BB962C8B-B14F-4D97-AF65-F5344CB8AC3E}">
        <p14:creationId xmlns:p14="http://schemas.microsoft.com/office/powerpoint/2010/main" val="2134361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ru-RU" sz="2800" b="1" dirty="0">
                <a:solidFill>
                  <a:schemeClr val="dk1"/>
                </a:solidFill>
              </a:rPr>
              <a:t>Задача </a:t>
            </a:r>
            <a:r>
              <a:rPr lang="ru-RU" sz="2800" b="1" dirty="0" smtClean="0">
                <a:solidFill>
                  <a:schemeClr val="dk1"/>
                </a:solidFill>
              </a:rPr>
              <a:t>(6 </a:t>
            </a:r>
            <a:r>
              <a:rPr lang="ru-RU" sz="2800" b="1" dirty="0">
                <a:solidFill>
                  <a:schemeClr val="dk1"/>
                </a:solidFill>
              </a:rPr>
              <a:t>/ 6)</a:t>
            </a:r>
          </a:p>
          <a:p>
            <a:pPr marL="0" lvl="0" indent="0" algn="l" rtl="0">
              <a:lnSpc>
                <a:spcPct val="120000"/>
              </a:lnSpc>
              <a:spcBef>
                <a:spcPts val="0"/>
              </a:spcBef>
              <a:spcAft>
                <a:spcPts val="0"/>
              </a:spcAft>
              <a:buClr>
                <a:schemeClr val="dk1"/>
              </a:buClr>
              <a:buSzPts val="1100"/>
              <a:buFont typeface="Arial"/>
              <a:buNone/>
            </a:pP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mn-lt"/>
              </a:rPr>
              <a:t>Выполнять поиск по сотрудникам «на лету» – при вводе пользователем нового текста.</a:t>
            </a:r>
          </a:p>
          <a:p>
            <a:pPr marL="457200" lvl="0" indent="-292100" algn="l" rtl="0">
              <a:lnSpc>
                <a:spcPct val="150000"/>
              </a:lnSpc>
              <a:spcBef>
                <a:spcPts val="0"/>
              </a:spcBef>
              <a:spcAft>
                <a:spcPts val="0"/>
              </a:spcAft>
              <a:buClr>
                <a:srgbClr val="FF0000"/>
              </a:buClr>
              <a:buSzPts val="1000"/>
              <a:buChar char="■"/>
            </a:pPr>
            <a:r>
              <a:rPr lang="ru-RU" sz="1500" dirty="0" smtClean="0">
                <a:latin typeface="+mn-lt"/>
              </a:rPr>
              <a:t>Не осуществлять поиск, если длина пользовательского ввода, очищенного от пробелов, не достигла 3 символов. В этом случае считать поле поиска пустым.</a:t>
            </a:r>
            <a:endParaRPr lang="ru-RU" sz="1500" dirty="0">
              <a:latin typeface="+mn-lt"/>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28/33</a:t>
            </a:r>
            <a:endParaRPr lang="ru-RU" dirty="0"/>
          </a:p>
        </p:txBody>
      </p:sp>
    </p:spTree>
    <p:extLst>
      <p:ext uri="{BB962C8B-B14F-4D97-AF65-F5344CB8AC3E}">
        <p14:creationId xmlns:p14="http://schemas.microsoft.com/office/powerpoint/2010/main" val="129838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Методы жизненного цикла</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Как и в </a:t>
            </a:r>
            <a:r>
              <a:rPr lang="en-US" sz="1500" dirty="0" smtClean="0">
                <a:latin typeface="Consolas" panose="020B0609020204030204" pitchFamily="49" charset="0"/>
              </a:rPr>
              <a:t>React, </a:t>
            </a:r>
            <a:r>
              <a:rPr lang="en-US" sz="1500" dirty="0" err="1" smtClean="0">
                <a:latin typeface="Consolas" panose="020B0609020204030204" pitchFamily="49" charset="0"/>
              </a:rPr>
              <a:t>Vue</a:t>
            </a:r>
            <a:r>
              <a:rPr lang="en-US" sz="1500" dirty="0" smtClean="0">
                <a:latin typeface="Consolas" panose="020B0609020204030204" pitchFamily="49" charset="0"/>
              </a:rPr>
              <a:t>-</a:t>
            </a:r>
            <a:r>
              <a:rPr lang="ru-RU" sz="1500" dirty="0" smtClean="0">
                <a:latin typeface="Consolas" panose="020B0609020204030204" pitchFamily="49" charset="0"/>
              </a:rPr>
              <a:t>компоненты проживают определенный жизненный цикл, который отмечается значимыми этапами, к каждому из которых можно приурочить определенный пользовательский код.</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29/33</a:t>
            </a:r>
            <a:endParaRPr lang="ru-RU" dirty="0"/>
          </a:p>
        </p:txBody>
      </p:sp>
    </p:spTree>
    <p:extLst>
      <p:ext uri="{BB962C8B-B14F-4D97-AF65-F5344CB8AC3E}">
        <p14:creationId xmlns:p14="http://schemas.microsoft.com/office/powerpoint/2010/main" val="158651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 чем </a:t>
            </a:r>
            <a:r>
              <a:rPr lang="ru-RU" sz="2800" b="1" dirty="0" err="1" smtClean="0">
                <a:solidFill>
                  <a:schemeClr val="dk1"/>
                </a:solidFill>
              </a:rPr>
              <a:t>воркшоп</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Сравнение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с </a:t>
            </a:r>
            <a:r>
              <a:rPr lang="en-US" sz="1500" dirty="0" smtClean="0">
                <a:solidFill>
                  <a:schemeClr val="dk1"/>
                </a:solidFill>
              </a:rPr>
              <a:t>React, Angular (Big 3)</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Синтаксис </a:t>
            </a:r>
            <a:r>
              <a:rPr lang="en-US" sz="1500" dirty="0" err="1" smtClean="0">
                <a:solidFill>
                  <a:schemeClr val="dk1"/>
                </a:solidFill>
              </a:rPr>
              <a:t>Vue</a:t>
            </a:r>
            <a:r>
              <a:rPr lang="ru-RU" sz="1500" dirty="0" smtClean="0">
                <a:solidFill>
                  <a:schemeClr val="dk1"/>
                </a:solidFill>
              </a:rPr>
              <a:t>, возможности по управлению экземпляром</a:t>
            </a:r>
          </a:p>
          <a:p>
            <a:pPr marL="457200" lvl="0" indent="-292100" algn="l" rtl="0">
              <a:lnSpc>
                <a:spcPct val="150000"/>
              </a:lnSpc>
              <a:spcBef>
                <a:spcPts val="0"/>
              </a:spcBef>
              <a:spcAft>
                <a:spcPts val="0"/>
              </a:spcAft>
              <a:buClr>
                <a:srgbClr val="FF0000"/>
              </a:buClr>
              <a:buSzPts val="1000"/>
              <a:buChar char="■"/>
            </a:pPr>
            <a:r>
              <a:rPr lang="ru-RU" sz="1500" dirty="0" err="1" smtClean="0">
                <a:solidFill>
                  <a:schemeClr val="dk1"/>
                </a:solidFill>
              </a:rPr>
              <a:t>Мультикомпонентная</a:t>
            </a:r>
            <a:r>
              <a:rPr lang="ru-RU" sz="1500" dirty="0" smtClean="0">
                <a:solidFill>
                  <a:schemeClr val="dk1"/>
                </a:solidFill>
              </a:rPr>
              <a:t> архитектура во </a:t>
            </a:r>
            <a:r>
              <a:rPr lang="en-US" sz="1500" dirty="0" err="1" smtClean="0">
                <a:solidFill>
                  <a:schemeClr val="dk1"/>
                </a:solidFill>
              </a:rPr>
              <a:t>Vue</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Библиотека состояния </a:t>
            </a:r>
            <a:r>
              <a:rPr lang="en-US" sz="1500" dirty="0" err="1" smtClean="0">
                <a:solidFill>
                  <a:schemeClr val="dk1"/>
                </a:solidFill>
              </a:rPr>
              <a:t>Vuex</a:t>
            </a:r>
            <a:endParaRPr lang="hu-H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Паттерны проектирования приложений на </a:t>
            </a:r>
            <a:r>
              <a:rPr lang="en-US" sz="1500" dirty="0" err="1" smtClean="0">
                <a:solidFill>
                  <a:schemeClr val="dk1"/>
                </a:solidFill>
              </a:rPr>
              <a:t>Vue</a:t>
            </a:r>
            <a:endParaRPr lang="en-US"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Экосистема </a:t>
            </a:r>
            <a:r>
              <a:rPr lang="en-US" sz="1500" dirty="0" err="1" smtClean="0">
                <a:solidFill>
                  <a:schemeClr val="dk1"/>
                </a:solidFill>
              </a:rPr>
              <a:t>Vue</a:t>
            </a:r>
            <a:r>
              <a:rPr lang="en-US" sz="1500" dirty="0" smtClean="0">
                <a:solidFill>
                  <a:schemeClr val="dk1"/>
                </a:solidFill>
              </a:rPr>
              <a:t>: </a:t>
            </a:r>
            <a:r>
              <a:rPr lang="en-US" sz="1500" dirty="0" err="1" smtClean="0">
                <a:solidFill>
                  <a:schemeClr val="dk1"/>
                </a:solidFill>
              </a:rPr>
              <a:t>VueRouter</a:t>
            </a:r>
            <a:r>
              <a:rPr lang="en-US" sz="1500" dirty="0" smtClean="0">
                <a:solidFill>
                  <a:schemeClr val="dk1"/>
                </a:solidFill>
              </a:rPr>
              <a:t>, </a:t>
            </a:r>
            <a:r>
              <a:rPr lang="en-US" sz="1500" dirty="0" err="1" smtClean="0">
                <a:solidFill>
                  <a:schemeClr val="dk1"/>
                </a:solidFill>
              </a:rPr>
              <a:t>Vue</a:t>
            </a:r>
            <a:r>
              <a:rPr lang="en-US" sz="1500" dirty="0" smtClean="0">
                <a:solidFill>
                  <a:schemeClr val="dk1"/>
                </a:solidFill>
              </a:rPr>
              <a:t> i18n, </a:t>
            </a:r>
            <a:r>
              <a:rPr lang="en-US" sz="1500" dirty="0" err="1" smtClean="0">
                <a:solidFill>
                  <a:schemeClr val="dk1"/>
                </a:solidFill>
              </a:rPr>
              <a:t>Vue</a:t>
            </a:r>
            <a:r>
              <a:rPr lang="en-US" sz="1500" dirty="0" smtClean="0">
                <a:solidFill>
                  <a:schemeClr val="dk1"/>
                </a:solidFill>
              </a:rPr>
              <a:t> CLI, </a:t>
            </a:r>
            <a:r>
              <a:rPr lang="en-US" sz="1500" dirty="0" err="1" smtClean="0">
                <a:solidFill>
                  <a:schemeClr val="dk1"/>
                </a:solidFill>
              </a:rPr>
              <a:t>Vuetify</a:t>
            </a:r>
            <a:r>
              <a:rPr lang="ru-RU" sz="1500" dirty="0" smtClean="0">
                <a:solidFill>
                  <a:schemeClr val="dk1"/>
                </a:solidFill>
              </a:rPr>
              <a:t> и аналоги</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Как работает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под капотом. Альтернативные способы работы на </a:t>
            </a:r>
            <a:r>
              <a:rPr lang="en-US" sz="1500" dirty="0" err="1" smtClean="0">
                <a:solidFill>
                  <a:schemeClr val="dk1"/>
                </a:solidFill>
              </a:rPr>
              <a:t>Vue</a:t>
            </a:r>
            <a:endParaRPr lang="en-US"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Анонс возможностей </a:t>
            </a:r>
            <a:r>
              <a:rPr lang="en-US" sz="1500" dirty="0" err="1" smtClean="0">
                <a:solidFill>
                  <a:schemeClr val="dk1"/>
                </a:solidFill>
              </a:rPr>
              <a:t>Vue</a:t>
            </a:r>
            <a:r>
              <a:rPr lang="en-US" sz="1500" dirty="0" smtClean="0">
                <a:solidFill>
                  <a:schemeClr val="dk1"/>
                </a:solidFill>
              </a:rPr>
              <a:t> 3</a:t>
            </a:r>
            <a:endParaRPr sz="1500" dirty="0">
              <a:solidFill>
                <a:schemeClr val="dk1"/>
              </a:solidFill>
            </a:endParaRPr>
          </a:p>
          <a:p>
            <a:pPr marL="0" lvl="0" indent="0" algn="l" rtl="0">
              <a:lnSpc>
                <a:spcPct val="150000"/>
              </a:lnSpc>
              <a:spcBef>
                <a:spcPts val="0"/>
              </a:spcBef>
              <a:spcAft>
                <a:spcPts val="0"/>
              </a:spcAft>
              <a:buNone/>
            </a:pPr>
            <a:endParaRPr sz="1500" dirty="0"/>
          </a:p>
          <a:p>
            <a:pPr marL="0" lvl="0" indent="0" algn="l" rtl="0">
              <a:lnSpc>
                <a:spcPct val="100000"/>
              </a:lnSpc>
              <a:spcBef>
                <a:spcPts val="1000"/>
              </a:spcBef>
              <a:spcAft>
                <a:spcPts val="0"/>
              </a:spcAft>
              <a:buNone/>
            </a:pPr>
            <a:endParaRPr sz="1500" dirty="0">
              <a:solidFill>
                <a:srgbClr val="000000"/>
              </a:solidFill>
            </a:endParaRPr>
          </a:p>
          <a:p>
            <a:pPr marL="0" lvl="0" indent="0" algn="l" rtl="0">
              <a:lnSpc>
                <a:spcPct val="100000"/>
              </a:lnSpc>
              <a:spcBef>
                <a:spcPts val="1000"/>
              </a:spcBef>
              <a:spcAft>
                <a:spcPts val="0"/>
              </a:spcAft>
              <a:buNone/>
            </a:pPr>
            <a:endParaRPr sz="1500" dirty="0">
              <a:solidFill>
                <a:srgbClr val="000000"/>
              </a:solidFill>
            </a:endParaRPr>
          </a:p>
          <a:p>
            <a:pPr marL="0" marR="0" lvl="0" indent="0" algn="l" rtl="0">
              <a:lnSpc>
                <a:spcPct val="100000"/>
              </a:lnSpc>
              <a:spcBef>
                <a:spcPts val="1000"/>
              </a:spcBef>
              <a:spcAft>
                <a:spcPts val="0"/>
              </a:spcAft>
              <a:buNone/>
            </a:pPr>
            <a:endParaRPr sz="1500" dirty="0"/>
          </a:p>
          <a:p>
            <a:pPr marL="0" marR="0" lvl="0" indent="0" algn="l" rtl="0">
              <a:lnSpc>
                <a:spcPct val="100000"/>
              </a:lnSpc>
              <a:spcBef>
                <a:spcPts val="1000"/>
              </a:spcBef>
              <a:spcAft>
                <a:spcPts val="0"/>
              </a:spcAft>
              <a:buNone/>
            </a:pPr>
            <a:endParaRPr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2" name="TextBox 1"/>
          <p:cNvSpPr txBox="1"/>
          <p:nvPr/>
        </p:nvSpPr>
        <p:spPr>
          <a:xfrm>
            <a:off x="8589536" y="65837"/>
            <a:ext cx="532518" cy="307777"/>
          </a:xfrm>
          <a:prstGeom prst="rect">
            <a:avLst/>
          </a:prstGeom>
          <a:noFill/>
        </p:spPr>
        <p:txBody>
          <a:bodyPr wrap="none" rtlCol="0">
            <a:spAutoFit/>
          </a:bodyPr>
          <a:lstStyle/>
          <a:p>
            <a:r>
              <a:rPr lang="ru-RU" dirty="0" smtClean="0"/>
              <a:t>3/33</a:t>
            </a:r>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6"/>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Методы жизненного цикла</a:t>
            </a:r>
            <a:endParaRPr sz="2800" b="1" dirty="0">
              <a:solidFill>
                <a:schemeClr val="dk1"/>
              </a:solidFill>
            </a:endParaRPr>
          </a:p>
        </p:txBody>
      </p:sp>
      <p:sp>
        <p:nvSpPr>
          <p:cNvPr id="304" name="Google Shape;304;p26"/>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26"/>
          <p:cNvCxnSpPr/>
          <p:nvPr/>
        </p:nvCxnSpPr>
        <p:spPr>
          <a:xfrm>
            <a:off x="2175863" y="1482824"/>
            <a:ext cx="0" cy="2372400"/>
          </a:xfrm>
          <a:prstGeom prst="straightConnector1">
            <a:avLst/>
          </a:prstGeom>
          <a:noFill/>
          <a:ln w="9525" cap="flat" cmpd="sng">
            <a:solidFill>
              <a:srgbClr val="000000"/>
            </a:solidFill>
            <a:prstDash val="solid"/>
            <a:round/>
            <a:headEnd type="none" w="med" len="med"/>
            <a:tailEnd type="none" w="med" len="med"/>
          </a:ln>
        </p:spPr>
      </p:cxnSp>
      <p:sp>
        <p:nvSpPr>
          <p:cNvPr id="306" name="Google Shape;306;p26"/>
          <p:cNvSpPr/>
          <p:nvPr/>
        </p:nvSpPr>
        <p:spPr>
          <a:xfrm>
            <a:off x="718900" y="1225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718900" y="1606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718900" y="1987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718900" y="2368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718900" y="2749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718900" y="3130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718900" y="3511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718900" y="389296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txBox="1"/>
          <p:nvPr/>
        </p:nvSpPr>
        <p:spPr>
          <a:xfrm>
            <a:off x="725925" y="1225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p>
        </p:txBody>
      </p:sp>
      <p:sp>
        <p:nvSpPr>
          <p:cNvPr id="315" name="Google Shape;315;p26"/>
          <p:cNvSpPr txBox="1"/>
          <p:nvPr/>
        </p:nvSpPr>
        <p:spPr>
          <a:xfrm>
            <a:off x="725925" y="1606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t>constructor()</a:t>
            </a:r>
            <a:endParaRPr sz="1200" dirty="0"/>
          </a:p>
        </p:txBody>
      </p:sp>
      <p:sp>
        <p:nvSpPr>
          <p:cNvPr id="316" name="Google Shape;316;p26"/>
          <p:cNvSpPr txBox="1"/>
          <p:nvPr/>
        </p:nvSpPr>
        <p:spPr>
          <a:xfrm>
            <a:off x="725925" y="1987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p>
        </p:txBody>
      </p:sp>
      <p:sp>
        <p:nvSpPr>
          <p:cNvPr id="317" name="Google Shape;317;p26"/>
          <p:cNvSpPr txBox="1"/>
          <p:nvPr/>
        </p:nvSpPr>
        <p:spPr>
          <a:xfrm>
            <a:off x="725925" y="2368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componentDidMount</a:t>
            </a:r>
            <a:endParaRPr sz="1200" dirty="0"/>
          </a:p>
        </p:txBody>
      </p:sp>
      <p:sp>
        <p:nvSpPr>
          <p:cNvPr id="318" name="Google Shape;318;p26"/>
          <p:cNvSpPr txBox="1"/>
          <p:nvPr/>
        </p:nvSpPr>
        <p:spPr>
          <a:xfrm>
            <a:off x="725925" y="2749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p>
        </p:txBody>
      </p:sp>
      <p:sp>
        <p:nvSpPr>
          <p:cNvPr id="319" name="Google Shape;319;p26"/>
          <p:cNvSpPr txBox="1"/>
          <p:nvPr/>
        </p:nvSpPr>
        <p:spPr>
          <a:xfrm>
            <a:off x="725925" y="3130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componentDidUpdate</a:t>
            </a:r>
            <a:endParaRPr sz="1200" dirty="0"/>
          </a:p>
        </p:txBody>
      </p:sp>
      <p:sp>
        <p:nvSpPr>
          <p:cNvPr id="320" name="Google Shape;320;p26"/>
          <p:cNvSpPr txBox="1"/>
          <p:nvPr/>
        </p:nvSpPr>
        <p:spPr>
          <a:xfrm>
            <a:off x="725925" y="3511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componentWillUnmount</a:t>
            </a:r>
            <a:endParaRPr sz="1200" dirty="0"/>
          </a:p>
        </p:txBody>
      </p:sp>
      <p:sp>
        <p:nvSpPr>
          <p:cNvPr id="321" name="Google Shape;321;p26"/>
          <p:cNvSpPr txBox="1"/>
          <p:nvPr/>
        </p:nvSpPr>
        <p:spPr>
          <a:xfrm>
            <a:off x="725925" y="389296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p>
        </p:txBody>
      </p:sp>
      <p:sp>
        <p:nvSpPr>
          <p:cNvPr id="356" name="Google Shape;356;p26"/>
          <p:cNvSpPr txBox="1"/>
          <p:nvPr/>
        </p:nvSpPr>
        <p:spPr>
          <a:xfrm>
            <a:off x="1301888" y="4426362"/>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smtClean="0">
                <a:solidFill>
                  <a:srgbClr val="00B0F0"/>
                </a:solidFill>
              </a:rPr>
              <a:t>React</a:t>
            </a:r>
            <a:endParaRPr sz="1000" b="1" dirty="0">
              <a:solidFill>
                <a:srgbClr val="00B0F0"/>
              </a:solidFill>
            </a:endParaRPr>
          </a:p>
        </p:txBody>
      </p:sp>
      <p:sp>
        <p:nvSpPr>
          <p:cNvPr id="358" name="Google Shape;358;p26"/>
          <p:cNvSpPr txBox="1"/>
          <p:nvPr/>
        </p:nvSpPr>
        <p:spPr>
          <a:xfrm>
            <a:off x="4840725" y="4426362"/>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err="1" smtClean="0">
                <a:solidFill>
                  <a:srgbClr val="00B050"/>
                </a:solidFill>
              </a:rPr>
              <a:t>Vue</a:t>
            </a:r>
            <a:endParaRPr sz="1000" b="1" dirty="0">
              <a:solidFill>
                <a:srgbClr val="00B050"/>
              </a:solidFill>
            </a:endParaRPr>
          </a:p>
        </p:txBody>
      </p:sp>
      <p:sp>
        <p:nvSpPr>
          <p:cNvPr id="359" name="Google Shape;359;p26"/>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cxnSp>
        <p:nvCxnSpPr>
          <p:cNvPr id="61" name="Google Shape;305;p26"/>
          <p:cNvCxnSpPr/>
          <p:nvPr/>
        </p:nvCxnSpPr>
        <p:spPr>
          <a:xfrm>
            <a:off x="5604863" y="1482874"/>
            <a:ext cx="0" cy="2372400"/>
          </a:xfrm>
          <a:prstGeom prst="straightConnector1">
            <a:avLst/>
          </a:prstGeom>
          <a:noFill/>
          <a:ln w="9525" cap="flat" cmpd="sng">
            <a:solidFill>
              <a:srgbClr val="000000"/>
            </a:solidFill>
            <a:prstDash val="solid"/>
            <a:round/>
            <a:headEnd type="none" w="med" len="med"/>
            <a:tailEnd type="none" w="med" len="med"/>
          </a:ln>
        </p:spPr>
      </p:cxnSp>
      <p:sp>
        <p:nvSpPr>
          <p:cNvPr id="62" name="Google Shape;306;p26"/>
          <p:cNvSpPr/>
          <p:nvPr/>
        </p:nvSpPr>
        <p:spPr>
          <a:xfrm>
            <a:off x="4147900" y="1226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7;p26"/>
          <p:cNvSpPr/>
          <p:nvPr/>
        </p:nvSpPr>
        <p:spPr>
          <a:xfrm>
            <a:off x="4147900" y="1607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8;p26"/>
          <p:cNvSpPr/>
          <p:nvPr/>
        </p:nvSpPr>
        <p:spPr>
          <a:xfrm>
            <a:off x="4147900" y="1988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9;p26"/>
          <p:cNvSpPr/>
          <p:nvPr/>
        </p:nvSpPr>
        <p:spPr>
          <a:xfrm>
            <a:off x="4147900" y="2369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0;p26"/>
          <p:cNvSpPr/>
          <p:nvPr/>
        </p:nvSpPr>
        <p:spPr>
          <a:xfrm>
            <a:off x="4147900" y="2750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1;p26"/>
          <p:cNvSpPr/>
          <p:nvPr/>
        </p:nvSpPr>
        <p:spPr>
          <a:xfrm>
            <a:off x="4147900" y="3131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2;p26"/>
          <p:cNvSpPr/>
          <p:nvPr/>
        </p:nvSpPr>
        <p:spPr>
          <a:xfrm>
            <a:off x="4147900" y="3512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3;p26"/>
          <p:cNvSpPr/>
          <p:nvPr/>
        </p:nvSpPr>
        <p:spPr>
          <a:xfrm>
            <a:off x="4147900" y="3893012"/>
            <a:ext cx="288733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4;p26"/>
          <p:cNvSpPr txBox="1"/>
          <p:nvPr/>
        </p:nvSpPr>
        <p:spPr>
          <a:xfrm>
            <a:off x="4154925" y="1226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solidFill>
                  <a:schemeClr val="bg2">
                    <a:lumMod val="60000"/>
                    <a:lumOff val="40000"/>
                  </a:schemeClr>
                </a:solidFill>
              </a:rPr>
              <a:t>beforeCreate</a:t>
            </a:r>
            <a:endParaRPr sz="1200" dirty="0">
              <a:solidFill>
                <a:schemeClr val="bg2">
                  <a:lumMod val="60000"/>
                  <a:lumOff val="40000"/>
                </a:schemeClr>
              </a:solidFill>
            </a:endParaRPr>
          </a:p>
        </p:txBody>
      </p:sp>
      <p:sp>
        <p:nvSpPr>
          <p:cNvPr id="71" name="Google Shape;315;p26"/>
          <p:cNvSpPr txBox="1"/>
          <p:nvPr/>
        </p:nvSpPr>
        <p:spPr>
          <a:xfrm>
            <a:off x="4154925" y="1607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smtClean="0"/>
              <a:t>created</a:t>
            </a:r>
            <a:endParaRPr sz="1200" b="1" dirty="0"/>
          </a:p>
        </p:txBody>
      </p:sp>
      <p:sp>
        <p:nvSpPr>
          <p:cNvPr id="72" name="Google Shape;316;p26"/>
          <p:cNvSpPr txBox="1"/>
          <p:nvPr/>
        </p:nvSpPr>
        <p:spPr>
          <a:xfrm>
            <a:off x="4154925" y="1988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solidFill>
                  <a:schemeClr val="bg2">
                    <a:lumMod val="60000"/>
                    <a:lumOff val="40000"/>
                  </a:schemeClr>
                </a:solidFill>
              </a:rPr>
              <a:t>beforeMount</a:t>
            </a:r>
            <a:endParaRPr sz="1200" dirty="0">
              <a:solidFill>
                <a:schemeClr val="bg2">
                  <a:lumMod val="60000"/>
                  <a:lumOff val="40000"/>
                </a:schemeClr>
              </a:solidFill>
            </a:endParaRPr>
          </a:p>
        </p:txBody>
      </p:sp>
      <p:sp>
        <p:nvSpPr>
          <p:cNvPr id="73" name="Google Shape;317;p26"/>
          <p:cNvSpPr txBox="1"/>
          <p:nvPr/>
        </p:nvSpPr>
        <p:spPr>
          <a:xfrm>
            <a:off x="4154925" y="2369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smtClean="0"/>
              <a:t>mounted</a:t>
            </a:r>
            <a:endParaRPr sz="1200" b="1" dirty="0"/>
          </a:p>
        </p:txBody>
      </p:sp>
      <p:sp>
        <p:nvSpPr>
          <p:cNvPr id="74" name="Google Shape;318;p26"/>
          <p:cNvSpPr txBox="1"/>
          <p:nvPr/>
        </p:nvSpPr>
        <p:spPr>
          <a:xfrm>
            <a:off x="4154925" y="2750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solidFill>
                  <a:schemeClr val="bg2">
                    <a:lumMod val="60000"/>
                    <a:lumOff val="40000"/>
                  </a:schemeClr>
                </a:solidFill>
              </a:rPr>
              <a:t>beforeUpdate</a:t>
            </a:r>
            <a:endParaRPr sz="1200" dirty="0">
              <a:solidFill>
                <a:schemeClr val="bg2">
                  <a:lumMod val="60000"/>
                  <a:lumOff val="40000"/>
                </a:schemeClr>
              </a:solidFill>
            </a:endParaRPr>
          </a:p>
        </p:txBody>
      </p:sp>
      <p:sp>
        <p:nvSpPr>
          <p:cNvPr id="75" name="Google Shape;319;p26"/>
          <p:cNvSpPr txBox="1"/>
          <p:nvPr/>
        </p:nvSpPr>
        <p:spPr>
          <a:xfrm>
            <a:off x="4154925" y="3131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smtClean="0"/>
              <a:t>updated</a:t>
            </a:r>
            <a:endParaRPr sz="1200" b="1" dirty="0"/>
          </a:p>
        </p:txBody>
      </p:sp>
      <p:sp>
        <p:nvSpPr>
          <p:cNvPr id="76" name="Google Shape;320;p26"/>
          <p:cNvSpPr txBox="1"/>
          <p:nvPr/>
        </p:nvSpPr>
        <p:spPr>
          <a:xfrm>
            <a:off x="4154925" y="3512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err="1" smtClean="0"/>
              <a:t>beforeDestroy</a:t>
            </a:r>
            <a:endParaRPr sz="1200" b="1" dirty="0"/>
          </a:p>
        </p:txBody>
      </p:sp>
      <p:sp>
        <p:nvSpPr>
          <p:cNvPr id="77" name="Google Shape;321;p26"/>
          <p:cNvSpPr txBox="1"/>
          <p:nvPr/>
        </p:nvSpPr>
        <p:spPr>
          <a:xfrm>
            <a:off x="4154925" y="3893012"/>
            <a:ext cx="288733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bg2">
                    <a:lumMod val="60000"/>
                    <a:lumOff val="40000"/>
                  </a:schemeClr>
                </a:solidFill>
              </a:rPr>
              <a:t>destroyed</a:t>
            </a:r>
            <a:endParaRPr sz="1200" dirty="0">
              <a:solidFill>
                <a:schemeClr val="bg2">
                  <a:lumMod val="60000"/>
                  <a:lumOff val="40000"/>
                </a:schemeClr>
              </a:solidFill>
            </a:endParaRPr>
          </a:p>
        </p:txBody>
      </p:sp>
      <p:sp>
        <p:nvSpPr>
          <p:cNvPr id="79" name="TextBox 78"/>
          <p:cNvSpPr txBox="1"/>
          <p:nvPr/>
        </p:nvSpPr>
        <p:spPr>
          <a:xfrm>
            <a:off x="8472496" y="43892"/>
            <a:ext cx="631904" cy="307777"/>
          </a:xfrm>
          <a:prstGeom prst="rect">
            <a:avLst/>
          </a:prstGeom>
          <a:noFill/>
        </p:spPr>
        <p:txBody>
          <a:bodyPr wrap="none" rtlCol="0">
            <a:spAutoFit/>
          </a:bodyPr>
          <a:lstStyle/>
          <a:p>
            <a:r>
              <a:rPr lang="ru-RU" dirty="0" smtClean="0"/>
              <a:t>30/33</a:t>
            </a:r>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Материалы для изучения</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Примечания в данной презентации – факультативно.</a:t>
            </a:r>
          </a:p>
          <a:p>
            <a:pPr marL="457200" lvl="0" indent="-292100">
              <a:lnSpc>
                <a:spcPct val="150000"/>
              </a:lnSpc>
              <a:buClr>
                <a:srgbClr val="FF0000"/>
              </a:buClr>
              <a:buSzPts val="1000"/>
              <a:buChar char="■"/>
            </a:pPr>
            <a:r>
              <a:rPr lang="en-US" sz="1500" dirty="0">
                <a:latin typeface="Consolas" panose="020B0609020204030204" pitchFamily="49" charset="0"/>
                <a:hlinkClick r:id="rId3"/>
              </a:rPr>
              <a:t>https://ru.vuejs.org/v2/guide</a:t>
            </a:r>
            <a:r>
              <a:rPr lang="en-US" sz="1500" dirty="0" smtClean="0">
                <a:latin typeface="Consolas" panose="020B0609020204030204" pitchFamily="49" charset="0"/>
                <a:hlinkClick r:id="rId3"/>
              </a:rPr>
              <a:t>/</a:t>
            </a:r>
            <a:r>
              <a:rPr lang="ru-RU" sz="1500" dirty="0" smtClean="0">
                <a:latin typeface="Consolas" panose="020B0609020204030204" pitchFamily="49" charset="0"/>
              </a:rPr>
              <a:t> - официальная документация по </a:t>
            </a:r>
            <a:r>
              <a:rPr lang="en-US" sz="1500" dirty="0" err="1" smtClean="0">
                <a:latin typeface="Consolas" panose="020B0609020204030204" pitchFamily="49" charset="0"/>
              </a:rPr>
              <a:t>Vue</a:t>
            </a:r>
            <a:r>
              <a:rPr lang="en-US" sz="1500" dirty="0" smtClean="0">
                <a:latin typeface="Consolas" panose="020B0609020204030204" pitchFamily="49" charset="0"/>
              </a:rPr>
              <a:t>.</a:t>
            </a:r>
            <a:r>
              <a:rPr lang="ru-RU" sz="1500" dirty="0" smtClean="0">
                <a:latin typeface="Consolas" panose="020B0609020204030204" pitchFamily="49" charset="0"/>
              </a:rPr>
              <a:t> Раздел «Основы».</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31/33</a:t>
            </a:r>
            <a:endParaRPr lang="ru-RU" dirty="0"/>
          </a:p>
        </p:txBody>
      </p:sp>
    </p:spTree>
    <p:extLst>
      <p:ext uri="{BB962C8B-B14F-4D97-AF65-F5344CB8AC3E}">
        <p14:creationId xmlns:p14="http://schemas.microsoft.com/office/powerpoint/2010/main" val="332867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Домашнее задание</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Задание отправлять в </a:t>
            </a:r>
            <a:r>
              <a:rPr lang="en-US" sz="1500" dirty="0" smtClean="0">
                <a:latin typeface="Consolas" panose="020B0609020204030204" pitchFamily="49" charset="0"/>
              </a:rPr>
              <a:t>skype/slack</a:t>
            </a:r>
            <a:r>
              <a:rPr lang="ru-RU" sz="1500" dirty="0" smtClean="0">
                <a:latin typeface="Consolas" panose="020B0609020204030204" pitchFamily="49" charset="0"/>
              </a:rPr>
              <a:t> в виде ссылки на </a:t>
            </a:r>
            <a:r>
              <a:rPr lang="en-US" sz="1500" dirty="0" smtClean="0">
                <a:latin typeface="Consolas" panose="020B0609020204030204" pitchFamily="49" charset="0"/>
              </a:rPr>
              <a:t>Pull Request </a:t>
            </a:r>
            <a:r>
              <a:rPr lang="ru-RU" sz="1500" dirty="0" smtClean="0">
                <a:latin typeface="Consolas" panose="020B0609020204030204" pitchFamily="49" charset="0"/>
              </a:rPr>
              <a:t>в публичном </a:t>
            </a:r>
            <a:r>
              <a:rPr lang="ru-RU" sz="1500" dirty="0" err="1" smtClean="0">
                <a:latin typeface="Consolas" panose="020B0609020204030204" pitchFamily="49" charset="0"/>
              </a:rPr>
              <a:t>репозитории</a:t>
            </a:r>
            <a:r>
              <a:rPr lang="ru-RU" sz="1500" dirty="0" smtClean="0">
                <a:latin typeface="Consolas" panose="020B0609020204030204" pitchFamily="49" charset="0"/>
              </a:rPr>
              <a:t> на </a:t>
            </a:r>
            <a:r>
              <a:rPr lang="en-US" sz="1500" dirty="0" err="1" smtClean="0">
                <a:latin typeface="Consolas" panose="020B0609020204030204" pitchFamily="49" charset="0"/>
              </a:rPr>
              <a:t>Github</a:t>
            </a:r>
            <a:r>
              <a:rPr lang="en-US" sz="1500" dirty="0" smtClean="0">
                <a:latin typeface="Consolas" panose="020B0609020204030204" pitchFamily="49" charset="0"/>
              </a:rPr>
              <a:t>, </a:t>
            </a:r>
            <a:r>
              <a:rPr lang="en-US" sz="1500" dirty="0" err="1" smtClean="0">
                <a:latin typeface="Consolas" panose="020B0609020204030204" pitchFamily="49" charset="0"/>
              </a:rPr>
              <a:t>Bitbucket</a:t>
            </a:r>
            <a:r>
              <a:rPr lang="en-US" sz="1500" dirty="0" smtClean="0">
                <a:latin typeface="Consolas" panose="020B0609020204030204" pitchFamily="49" charset="0"/>
              </a:rPr>
              <a:t>, </a:t>
            </a:r>
            <a:r>
              <a:rPr lang="en-US" sz="1500" dirty="0" err="1" smtClean="0">
                <a:latin typeface="Consolas" panose="020B0609020204030204" pitchFamily="49" charset="0"/>
              </a:rPr>
              <a:t>Gitlab</a:t>
            </a:r>
            <a:r>
              <a:rPr lang="ru-RU" sz="1500" dirty="0" smtClean="0">
                <a:latin typeface="Consolas" panose="020B0609020204030204" pitchFamily="49" charset="0"/>
              </a:rPr>
              <a:t> не позднее, чем за сутки до следующего занятия.</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nSpc>
                <a:spcPct val="150000"/>
              </a:lnSpc>
              <a:buClr>
                <a:srgbClr val="FF0000"/>
              </a:buClr>
              <a:buSzPts val="1000"/>
              <a:buChar char="■"/>
            </a:pPr>
            <a:r>
              <a:rPr lang="ru-RU" sz="1500" dirty="0" smtClean="0">
                <a:latin typeface="Consolas" panose="020B0609020204030204" pitchFamily="49" charset="0"/>
              </a:rPr>
              <a:t>На базе сервиса предоставления </a:t>
            </a:r>
            <a:r>
              <a:rPr lang="ru-RU" sz="1500" dirty="0" err="1" smtClean="0">
                <a:latin typeface="Consolas" panose="020B0609020204030204" pitchFamily="49" charset="0"/>
              </a:rPr>
              <a:t>фейковых</a:t>
            </a:r>
            <a:r>
              <a:rPr lang="ru-RU" sz="1500" dirty="0" smtClean="0">
                <a:latin typeface="Consolas" panose="020B0609020204030204" pitchFamily="49" charset="0"/>
              </a:rPr>
              <a:t> данных </a:t>
            </a:r>
            <a:r>
              <a:rPr lang="en-US" sz="1500" dirty="0">
                <a:latin typeface="Consolas" panose="020B0609020204030204" pitchFamily="49" charset="0"/>
                <a:hlinkClick r:id="rId3"/>
              </a:rPr>
              <a:t>https://jsonplaceholder.typicode.com</a:t>
            </a:r>
            <a:r>
              <a:rPr lang="en-US" sz="1500" dirty="0" smtClean="0">
                <a:latin typeface="Consolas" panose="020B0609020204030204" pitchFamily="49" charset="0"/>
                <a:hlinkClick r:id="rId3"/>
              </a:rPr>
              <a:t>/</a:t>
            </a:r>
            <a:r>
              <a:rPr lang="ru-RU" sz="1500" dirty="0" smtClean="0">
                <a:latin typeface="Consolas" panose="020B0609020204030204" pitchFamily="49" charset="0"/>
              </a:rPr>
              <a:t> разработать приложение </a:t>
            </a:r>
            <a:r>
              <a:rPr lang="en-US" sz="1500" dirty="0" err="1" smtClean="0">
                <a:latin typeface="Consolas" panose="020B0609020204030204" pitchFamily="49" charset="0"/>
              </a:rPr>
              <a:t>ToDoList</a:t>
            </a:r>
            <a:r>
              <a:rPr lang="ru-RU" sz="1500" dirty="0" smtClean="0">
                <a:latin typeface="Consolas" panose="020B0609020204030204" pitchFamily="49" charset="0"/>
              </a:rPr>
              <a:t> с поддержкой </a:t>
            </a:r>
            <a:r>
              <a:rPr lang="en-US" sz="1500" dirty="0" smtClean="0">
                <a:latin typeface="Consolas" panose="020B0609020204030204" pitchFamily="49" charset="0"/>
              </a:rPr>
              <a:t>CRUD</a:t>
            </a:r>
            <a:r>
              <a:rPr lang="ru-RU" sz="1500" dirty="0" smtClean="0">
                <a:latin typeface="Consolas" panose="020B0609020204030204" pitchFamily="49" charset="0"/>
              </a:rPr>
              <a:t>-операций для списка дел.</a:t>
            </a:r>
          </a:p>
          <a:p>
            <a:pPr marL="457200" lvl="0" indent="-292100">
              <a:lnSpc>
                <a:spcPct val="150000"/>
              </a:lnSpc>
              <a:buClr>
                <a:srgbClr val="FF0000"/>
              </a:buClr>
              <a:buSzPts val="1000"/>
              <a:buChar char="■"/>
            </a:pPr>
            <a:r>
              <a:rPr lang="ru-RU" sz="1500" dirty="0" smtClean="0">
                <a:latin typeface="Consolas" panose="020B0609020204030204" pitchFamily="49" charset="0"/>
              </a:rPr>
              <a:t>Реализовать клиентский фильтр по тексту дела и клиентскую пагинацию по  списку.</a:t>
            </a:r>
          </a:p>
          <a:p>
            <a:pPr marL="457200" lvl="0" indent="-292100">
              <a:lnSpc>
                <a:spcPct val="150000"/>
              </a:lnSpc>
              <a:buClr>
                <a:srgbClr val="FF0000"/>
              </a:buClr>
              <a:buSzPts val="1000"/>
              <a:buChar char="■"/>
            </a:pPr>
            <a:r>
              <a:rPr lang="ru-RU" sz="1500" dirty="0" smtClean="0">
                <a:latin typeface="Consolas" panose="020B0609020204030204" pitchFamily="49" charset="0"/>
              </a:rPr>
              <a:t>Подключить любую стилевую библиотеку (напр. </a:t>
            </a:r>
            <a:r>
              <a:rPr lang="en-US" sz="1500" dirty="0" smtClean="0">
                <a:latin typeface="Consolas" panose="020B0609020204030204" pitchFamily="49" charset="0"/>
              </a:rPr>
              <a:t>Bootstrap</a:t>
            </a:r>
            <a:r>
              <a:rPr lang="ru-RU" sz="1500" dirty="0" smtClean="0">
                <a:latin typeface="Consolas" panose="020B0609020204030204" pitchFamily="49" charset="0"/>
              </a:rPr>
              <a:t> или аналоги) и стилизовать приложение для пользовательского комфорта.</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ru-RU" dirty="0" smtClean="0"/>
              <a:t>32/33</a:t>
            </a:r>
            <a:endParaRPr lang="ru-RU" dirty="0"/>
          </a:p>
        </p:txBody>
      </p:sp>
    </p:spTree>
    <p:extLst>
      <p:ext uri="{BB962C8B-B14F-4D97-AF65-F5344CB8AC3E}">
        <p14:creationId xmlns:p14="http://schemas.microsoft.com/office/powerpoint/2010/main" val="2233490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Вопросы</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057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Формат проведения</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4 двухчасовые лекции раз в неделю</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Домашнее задание после каждого занятия. Сдаётся и </a:t>
            </a:r>
            <a:r>
              <a:rPr lang="ru-RU" sz="1500" dirty="0" err="1" smtClean="0">
                <a:solidFill>
                  <a:schemeClr val="dk1"/>
                </a:solidFill>
              </a:rPr>
              <a:t>ревьюится</a:t>
            </a:r>
            <a:r>
              <a:rPr lang="ru-RU" sz="1500" dirty="0" smtClean="0">
                <a:solidFill>
                  <a:schemeClr val="dk1"/>
                </a:solidFill>
              </a:rPr>
              <a:t> в формате </a:t>
            </a:r>
            <a:r>
              <a:rPr lang="en-US" sz="1500" dirty="0" smtClean="0">
                <a:solidFill>
                  <a:schemeClr val="dk1"/>
                </a:solidFill>
              </a:rPr>
              <a:t>Pull Request.</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Итоговый проект как защита результатов курса. Защита на 5-м занятии индивидуально. </a:t>
            </a:r>
          </a:p>
          <a:p>
            <a:pPr marL="457200" lvl="0" indent="-292100" algn="l" rtl="0">
              <a:lnSpc>
                <a:spcPct val="150000"/>
              </a:lnSpc>
              <a:spcBef>
                <a:spcPts val="0"/>
              </a:spcBef>
              <a:spcAft>
                <a:spcPts val="0"/>
              </a:spcAft>
              <a:buClr>
                <a:srgbClr val="FF0000"/>
              </a:buClr>
              <a:buSzPts val="1000"/>
              <a:buChar char="■"/>
            </a:pPr>
            <a:endParaRPr lang="ru-RU" sz="1500" dirty="0">
              <a:solidFill>
                <a:schemeClr val="dk1"/>
              </a:solidFill>
            </a:endParaRPr>
          </a:p>
          <a:p>
            <a:pPr marL="457200" lvl="0" indent="-292100" algn="l" rtl="0">
              <a:lnSpc>
                <a:spcPct val="150000"/>
              </a:lnSpc>
              <a:spcBef>
                <a:spcPts val="0"/>
              </a:spcBef>
              <a:spcAft>
                <a:spcPts val="0"/>
              </a:spcAft>
              <a:buClr>
                <a:srgbClr val="FF0000"/>
              </a:buClr>
              <a:buSzPts val="1000"/>
              <a:buChar char="■"/>
            </a:pP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По вопросам – в скайп, </a:t>
            </a:r>
            <a:r>
              <a:rPr lang="en-US" sz="1500" dirty="0" smtClean="0">
                <a:solidFill>
                  <a:schemeClr val="dk1"/>
                </a:solidFill>
              </a:rPr>
              <a:t>Slack </a:t>
            </a:r>
            <a:r>
              <a:rPr lang="ru-RU" sz="1500" dirty="0" smtClean="0">
                <a:solidFill>
                  <a:schemeClr val="dk1"/>
                </a:solidFill>
              </a:rPr>
              <a:t>или почту.</a:t>
            </a:r>
          </a:p>
          <a:p>
            <a:pPr marL="457200" lvl="8" indent="-292100">
              <a:lnSpc>
                <a:spcPct val="150000"/>
              </a:lnSpc>
              <a:buClr>
                <a:srgbClr val="FF0000"/>
              </a:buClr>
              <a:buSzPts val="1000"/>
              <a:buChar char="■"/>
            </a:pPr>
            <a:endParaRPr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4/33</a:t>
            </a:r>
            <a:endParaRPr lang="ru-RU" dirty="0"/>
          </a:p>
        </p:txBody>
      </p:sp>
    </p:spTree>
    <p:extLst>
      <p:ext uri="{BB962C8B-B14F-4D97-AF65-F5344CB8AC3E}">
        <p14:creationId xmlns:p14="http://schemas.microsoft.com/office/powerpoint/2010/main" val="1317950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Введение в</a:t>
            </a:r>
            <a:r>
              <a:rPr lang="ru-RU" sz="3800" b="1" dirty="0">
                <a:solidFill>
                  <a:schemeClr val="lt1"/>
                </a:solidFill>
              </a:rPr>
              <a:t>о</a:t>
            </a:r>
            <a:r>
              <a:rPr lang="ru-RU" sz="3800" b="1" dirty="0" smtClean="0">
                <a:solidFill>
                  <a:schemeClr val="lt1"/>
                </a:solidFill>
              </a:rPr>
              <a:t> </a:t>
            </a:r>
            <a:r>
              <a:rPr lang="en-US" sz="3800" b="1" dirty="0" err="1" smtClean="0">
                <a:solidFill>
                  <a:schemeClr val="lt1"/>
                </a:solidFill>
              </a:rPr>
              <a:t>Vue</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На этом занятии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Обзор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и сравнение его с </a:t>
            </a:r>
            <a:r>
              <a:rPr lang="en-US" sz="1500" dirty="0" smtClean="0">
                <a:solidFill>
                  <a:schemeClr val="dk1"/>
                </a:solidFill>
              </a:rPr>
              <a:t>Angular, React</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Запуск </a:t>
            </a:r>
            <a:r>
              <a:rPr lang="en-US" sz="1500" dirty="0" err="1" smtClean="0">
                <a:solidFill>
                  <a:schemeClr val="dk1"/>
                </a:solidFill>
              </a:rPr>
              <a:t>Vue</a:t>
            </a:r>
            <a:r>
              <a:rPr lang="en-US" sz="1500" dirty="0" smtClean="0">
                <a:solidFill>
                  <a:schemeClr val="dk1"/>
                </a:solidFill>
              </a:rPr>
              <a:t>-</a:t>
            </a:r>
            <a:r>
              <a:rPr lang="ru-RU" sz="1500" dirty="0" smtClean="0">
                <a:solidFill>
                  <a:schemeClr val="dk1"/>
                </a:solidFill>
              </a:rPr>
              <a:t>приложения (в браузере и создание через </a:t>
            </a:r>
            <a:r>
              <a:rPr lang="en-US" sz="1500" dirty="0" smtClean="0">
                <a:solidFill>
                  <a:schemeClr val="dk1"/>
                </a:solidFill>
              </a:rPr>
              <a:t>CLI)</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t>Синтаксис экземпляра </a:t>
            </a:r>
            <a:r>
              <a:rPr lang="en-US" sz="1500" dirty="0" err="1" smtClean="0"/>
              <a:t>Vue</a:t>
            </a:r>
            <a:r>
              <a:rPr lang="ru-RU" sz="1500" dirty="0" smtClean="0"/>
              <a:t>. </a:t>
            </a:r>
            <a:r>
              <a:rPr lang="ru-RU" sz="1200" dirty="0" smtClean="0">
                <a:solidFill>
                  <a:schemeClr val="bg2">
                    <a:lumMod val="60000"/>
                    <a:lumOff val="40000"/>
                  </a:schemeClr>
                </a:solidFill>
              </a:rPr>
              <a:t>Состояние, </a:t>
            </a:r>
            <a:r>
              <a:rPr lang="ru-RU" sz="1200" dirty="0" err="1" smtClean="0">
                <a:solidFill>
                  <a:schemeClr val="bg2">
                    <a:lumMod val="60000"/>
                    <a:lumOff val="40000"/>
                  </a:schemeClr>
                </a:solidFill>
              </a:rPr>
              <a:t>шаблонизация</a:t>
            </a:r>
            <a:r>
              <a:rPr lang="ru-RU" sz="1200" dirty="0" smtClean="0">
                <a:solidFill>
                  <a:schemeClr val="bg2">
                    <a:lumMod val="60000"/>
                    <a:lumOff val="40000"/>
                  </a:schemeClr>
                </a:solidFill>
              </a:rPr>
              <a:t> данных, методы и обработка событий, фильтры, условный и цикличный рендеринг, </a:t>
            </a:r>
            <a:r>
              <a:rPr lang="ru-RU" sz="1200" dirty="0" err="1" smtClean="0">
                <a:solidFill>
                  <a:schemeClr val="bg2">
                    <a:lumMod val="60000"/>
                    <a:lumOff val="40000"/>
                  </a:schemeClr>
                </a:solidFill>
              </a:rPr>
              <a:t>биндинг</a:t>
            </a:r>
            <a:r>
              <a:rPr lang="ru-RU" sz="1200" dirty="0" smtClean="0">
                <a:solidFill>
                  <a:schemeClr val="bg2">
                    <a:lumMod val="60000"/>
                    <a:lumOff val="40000"/>
                  </a:schemeClr>
                </a:solidFill>
              </a:rPr>
              <a:t> атрибутов, вычисляемые свойства, реактивность состояния.</a:t>
            </a:r>
          </a:p>
          <a:p>
            <a:pPr marL="457200" lvl="0" indent="-292100" algn="l" rtl="0">
              <a:lnSpc>
                <a:spcPct val="150000"/>
              </a:lnSpc>
              <a:spcBef>
                <a:spcPts val="0"/>
              </a:spcBef>
              <a:spcAft>
                <a:spcPts val="0"/>
              </a:spcAft>
              <a:buClr>
                <a:srgbClr val="FF0000"/>
              </a:buClr>
              <a:buSzPts val="1000"/>
              <a:buChar char="■"/>
            </a:pPr>
            <a:r>
              <a:rPr lang="ru-RU" sz="1500" dirty="0" smtClean="0"/>
              <a:t>Методы жизненного цикла экземпляра</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6/33</a:t>
            </a:r>
            <a:endParaRPr lang="ru-RU" dirty="0"/>
          </a:p>
        </p:txBody>
      </p:sp>
    </p:spTree>
    <p:extLst>
      <p:ext uri="{BB962C8B-B14F-4D97-AF65-F5344CB8AC3E}">
        <p14:creationId xmlns:p14="http://schemas.microsoft.com/office/powerpoint/2010/main" val="199788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Обзор </a:t>
            </a:r>
            <a:r>
              <a:rPr lang="en-US" sz="2800" b="1" dirty="0" err="1" smtClean="0">
                <a:solidFill>
                  <a:schemeClr val="dk1"/>
                </a:solidFill>
              </a:rPr>
              <a:t>Vue</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Текущая реализация (версия 2.0) выпущена в конце 2016 года.</a:t>
            </a:r>
          </a:p>
          <a:p>
            <a:pPr marL="457200" lvl="0" indent="-292100" algn="l" rtl="0">
              <a:lnSpc>
                <a:spcPct val="150000"/>
              </a:lnSpc>
              <a:spcBef>
                <a:spcPts val="0"/>
              </a:spcBef>
              <a:spcAft>
                <a:spcPts val="0"/>
              </a:spcAft>
              <a:buClr>
                <a:srgbClr val="FF0000"/>
              </a:buClr>
              <a:buSzPts val="1000"/>
              <a:buChar char="■"/>
            </a:pPr>
            <a:endParaRPr lang="ru-RU" sz="1500" dirty="0" smtClean="0"/>
          </a:p>
          <a:p>
            <a:pPr marL="165100" lvl="0" algn="l" rtl="0">
              <a:lnSpc>
                <a:spcPct val="150000"/>
              </a:lnSpc>
              <a:spcBef>
                <a:spcPts val="0"/>
              </a:spcBef>
              <a:spcAft>
                <a:spcPts val="0"/>
              </a:spcAft>
              <a:buClr>
                <a:srgbClr val="FF0000"/>
              </a:buClr>
              <a:buSzPts val="1000"/>
            </a:pPr>
            <a:r>
              <a:rPr lang="ru-RU" sz="1500" dirty="0" smtClean="0"/>
              <a:t>Базовые концепции</a:t>
            </a: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Предлагает реализацию </a:t>
            </a:r>
            <a:r>
              <a:rPr lang="en-US" sz="1500" dirty="0" smtClean="0"/>
              <a:t>MVVM</a:t>
            </a:r>
            <a:endParaRPr lang="ru-RU" sz="1500" dirty="0" smtClean="0"/>
          </a:p>
          <a:p>
            <a:pPr marL="457200" lvl="0" indent="-292100" algn="l" rtl="0">
              <a:lnSpc>
                <a:spcPct val="150000"/>
              </a:lnSpc>
              <a:spcBef>
                <a:spcPts val="0"/>
              </a:spcBef>
              <a:spcAft>
                <a:spcPts val="0"/>
              </a:spcAft>
              <a:buClr>
                <a:srgbClr val="FF0000"/>
              </a:buClr>
              <a:buSzPts val="1000"/>
              <a:buChar char="■"/>
            </a:pPr>
            <a:r>
              <a:rPr lang="ru-RU" sz="1500" dirty="0" smtClean="0"/>
              <a:t>Использует </a:t>
            </a:r>
            <a:r>
              <a:rPr lang="en-US" sz="1500" dirty="0" smtClean="0"/>
              <a:t>Virtual DOM</a:t>
            </a:r>
            <a:endParaRPr lang="ru-RU" sz="1500" dirty="0" smtClean="0"/>
          </a:p>
          <a:p>
            <a:pPr marL="457200" lvl="0" indent="-292100" algn="l" rtl="0">
              <a:lnSpc>
                <a:spcPct val="150000"/>
              </a:lnSpc>
              <a:spcBef>
                <a:spcPts val="0"/>
              </a:spcBef>
              <a:spcAft>
                <a:spcPts val="0"/>
              </a:spcAft>
              <a:buClr>
                <a:srgbClr val="FF0000"/>
              </a:buClr>
              <a:buSzPts val="1000"/>
              <a:buChar char="■"/>
            </a:pPr>
            <a:r>
              <a:rPr lang="ru-RU" sz="1500" dirty="0" smtClean="0"/>
              <a:t>Компонентно-ориентированный</a:t>
            </a:r>
          </a:p>
          <a:p>
            <a:pPr marL="457200" lvl="0" indent="-292100" algn="l" rtl="0">
              <a:lnSpc>
                <a:spcPct val="150000"/>
              </a:lnSpc>
              <a:spcBef>
                <a:spcPts val="0"/>
              </a:spcBef>
              <a:spcAft>
                <a:spcPts val="0"/>
              </a:spcAft>
              <a:buClr>
                <a:srgbClr val="FF0000"/>
              </a:buClr>
              <a:buSzPts val="1000"/>
              <a:buChar char="■"/>
            </a:pPr>
            <a:r>
              <a:rPr lang="ru-RU" sz="1500" dirty="0" smtClean="0"/>
              <a:t>Реактивный (автоматическая реактивность)</a:t>
            </a:r>
          </a:p>
          <a:p>
            <a:pPr marL="457200" lvl="0" indent="-292100" algn="l" rtl="0">
              <a:lnSpc>
                <a:spcPct val="150000"/>
              </a:lnSpc>
              <a:spcBef>
                <a:spcPts val="0"/>
              </a:spcBef>
              <a:spcAft>
                <a:spcPts val="0"/>
              </a:spcAft>
              <a:buClr>
                <a:srgbClr val="FF0000"/>
              </a:buClr>
              <a:buSzPts val="1000"/>
              <a:buChar char="■"/>
            </a:pPr>
            <a:r>
              <a:rPr lang="ru-RU" sz="1500" dirty="0" smtClean="0"/>
              <a:t>Масштабируемый и постепенно внедряемый</a:t>
            </a:r>
          </a:p>
          <a:p>
            <a:pPr marL="457200" lvl="0" indent="-292100" algn="l" rtl="0">
              <a:lnSpc>
                <a:spcPct val="150000"/>
              </a:lnSpc>
              <a:spcBef>
                <a:spcPts val="0"/>
              </a:spcBef>
              <a:spcAft>
                <a:spcPts val="0"/>
              </a:spcAft>
              <a:buClr>
                <a:srgbClr val="FF0000"/>
              </a:buClr>
              <a:buSzPts val="1000"/>
              <a:buChar char="■"/>
            </a:pPr>
            <a:r>
              <a:rPr lang="ru-RU" sz="1500" dirty="0" smtClean="0"/>
              <a:t>Использует исключительно </a:t>
            </a:r>
            <a:r>
              <a:rPr lang="en-US" sz="1500" dirty="0" smtClean="0"/>
              <a:t>HTML, CSS, </a:t>
            </a:r>
            <a:r>
              <a:rPr lang="en-US" sz="1500" dirty="0" err="1" smtClean="0"/>
              <a:t>Javascript</a:t>
            </a:r>
            <a:endParaRPr lang="en-US" sz="1500" dirty="0" smtClean="0"/>
          </a:p>
          <a:p>
            <a:pPr marL="457200" lvl="0" indent="-292100" algn="l" rtl="0">
              <a:lnSpc>
                <a:spcPct val="150000"/>
              </a:lnSpc>
              <a:spcBef>
                <a:spcPts val="0"/>
              </a:spcBef>
              <a:spcAft>
                <a:spcPts val="0"/>
              </a:spcAft>
              <a:buClr>
                <a:srgbClr val="FF0000"/>
              </a:buClr>
              <a:buSzPts val="1000"/>
              <a:buChar char="■"/>
            </a:pPr>
            <a:endParaRPr lang="ru-RU" sz="1500" dirty="0" smtClean="0"/>
          </a:p>
          <a:p>
            <a:pPr marL="457200" lvl="0" indent="-292100" algn="l" rtl="0">
              <a:lnSpc>
                <a:spcPct val="150000"/>
              </a:lnSpc>
              <a:spcBef>
                <a:spcPts val="0"/>
              </a:spcBef>
              <a:spcAft>
                <a:spcPts val="0"/>
              </a:spcAft>
              <a:buClr>
                <a:srgbClr val="FF0000"/>
              </a:buClr>
              <a:buSzPts val="1000"/>
              <a:buChar char="■"/>
            </a:pPr>
            <a:endParaRPr lang="ru-RU"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7/33</a:t>
            </a:r>
            <a:endParaRPr lang="ru-RU" dirty="0"/>
          </a:p>
        </p:txBody>
      </p:sp>
    </p:spTree>
    <p:extLst>
      <p:ext uri="{BB962C8B-B14F-4D97-AF65-F5344CB8AC3E}">
        <p14:creationId xmlns:p14="http://schemas.microsoft.com/office/powerpoint/2010/main" val="3671230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Сравнение большой тройки</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380870169"/>
              </p:ext>
            </p:extLst>
          </p:nvPr>
        </p:nvGraphicFramePr>
        <p:xfrm>
          <a:off x="226770" y="1217897"/>
          <a:ext cx="8529524" cy="332005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ru-RU" sz="1100" dirty="0" smtClean="0"/>
                        <a:t>Позиционирование</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Фреймворк</a:t>
                      </a:r>
                      <a:r>
                        <a:rPr lang="en-US" sz="1100" dirty="0" smtClean="0"/>
                        <a:t> c </a:t>
                      </a:r>
                      <a:r>
                        <a:rPr lang="ru-RU" sz="1100" dirty="0" smtClean="0"/>
                        <a:t>жестким</a:t>
                      </a:r>
                      <a:r>
                        <a:rPr lang="ru-RU" sz="1100" baseline="0" dirty="0" smtClean="0"/>
                        <a:t> подходом</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Библиотека</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Фреймворк со</a:t>
                      </a:r>
                      <a:r>
                        <a:rPr lang="ru-RU" sz="1100" baseline="0" dirty="0" smtClean="0"/>
                        <a:t> свободой выбора решения задач</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61679207"/>
                  </a:ext>
                </a:extLst>
              </a:tr>
              <a:tr h="381000">
                <a:tc>
                  <a:txBody>
                    <a:bodyPr/>
                    <a:lstStyle/>
                    <a:p>
                      <a:pPr marL="0" lvl="0" indent="0" algn="ctr" rtl="0">
                        <a:spcBef>
                          <a:spcPts val="0"/>
                        </a:spcBef>
                        <a:spcAft>
                          <a:spcPts val="0"/>
                        </a:spcAft>
                        <a:buNone/>
                      </a:pPr>
                      <a:r>
                        <a:rPr lang="ru-RU" sz="1100" dirty="0" smtClean="0"/>
                        <a:t>Стартовые знания</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r>
                        <a:rPr lang="en-US" sz="1100" dirty="0" smtClean="0"/>
                        <a:t>, Typescript, ES6 classes, NPM, Rx.js</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r>
                        <a:rPr lang="en-US" sz="1100" dirty="0" smtClean="0"/>
                        <a:t>, JSX, ES6+</a:t>
                      </a:r>
                      <a:r>
                        <a:rPr lang="en-US" sz="1100" baseline="0" dirty="0" smtClean="0"/>
                        <a:t> classes, </a:t>
                      </a:r>
                      <a:r>
                        <a:rPr lang="en-US" sz="1100" baseline="0" dirty="0" err="1" smtClean="0"/>
                        <a:t>Webpack</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ru-RU" sz="1100" dirty="0" smtClean="0"/>
                        <a:t>Размер</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143</a:t>
                      </a:r>
                      <a:r>
                        <a:rPr lang="en-US" sz="1100" baseline="0" dirty="0" smtClean="0"/>
                        <a:t> KB</a:t>
                      </a:r>
                      <a:r>
                        <a:rPr lang="en-US" sz="1100" dirty="0" smtClean="0"/>
                        <a:t> </a:t>
                      </a:r>
                      <a:r>
                        <a:rPr lang="en-US" sz="1100" dirty="0" err="1" smtClean="0"/>
                        <a:t>gzip</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35</a:t>
                      </a:r>
                      <a:r>
                        <a:rPr lang="en-US" sz="1100" baseline="0" dirty="0" smtClean="0"/>
                        <a:t> KB </a:t>
                      </a:r>
                      <a:r>
                        <a:rPr lang="en-US" sz="1100" dirty="0" err="1" smtClean="0"/>
                        <a:t>gzip</a:t>
                      </a:r>
                      <a:r>
                        <a:rPr lang="en-US" sz="1100" baseline="0" dirty="0" smtClean="0"/>
                        <a:t> (React + </a:t>
                      </a:r>
                      <a:r>
                        <a:rPr lang="en-US" sz="1100" baseline="0" dirty="0" err="1" smtClean="0"/>
                        <a:t>ReactDOM</a:t>
                      </a:r>
                      <a:r>
                        <a:rPr lang="en-US" sz="1100" baseline="0" dirty="0" smtClean="0"/>
                        <a: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30</a:t>
                      </a:r>
                      <a:r>
                        <a:rPr lang="en-US" sz="1100" baseline="0" dirty="0" smtClean="0"/>
                        <a:t> KB </a:t>
                      </a:r>
                      <a:r>
                        <a:rPr lang="en-US" sz="1100" baseline="0" dirty="0" err="1" smtClean="0"/>
                        <a:t>gzip</a:t>
                      </a:r>
                      <a:r>
                        <a:rPr lang="en-US" sz="1100" baseline="0" dirty="0" smtClean="0"/>
                        <a:t> (</a:t>
                      </a:r>
                      <a:r>
                        <a:rPr lang="en-US" sz="1100" baseline="0" dirty="0" err="1" smtClean="0"/>
                        <a:t>Vue</a:t>
                      </a:r>
                      <a:r>
                        <a:rPr lang="en-US" sz="1100" baseline="0" dirty="0" smtClean="0"/>
                        <a:t> +</a:t>
                      </a:r>
                      <a:r>
                        <a:rPr lang="en-US" sz="1100" baseline="0" dirty="0" err="1" smtClean="0"/>
                        <a:t>Vuex</a:t>
                      </a:r>
                      <a:r>
                        <a:rPr lang="en-US" sz="1100" baseline="0" dirty="0" smtClean="0"/>
                        <a:t>, +</a:t>
                      </a:r>
                      <a:r>
                        <a:rPr lang="en-US" sz="1100" baseline="0" dirty="0" err="1" smtClean="0"/>
                        <a:t>VueRouter</a:t>
                      </a:r>
                      <a:r>
                        <a:rPr lang="en-US" sz="1100" baseline="0" dirty="0" smtClean="0"/>
                        <a: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ru-RU" sz="1100" dirty="0" smtClean="0"/>
                        <a:t>Разработчик</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Google</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Facebook</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Open source</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230608666"/>
                  </a:ext>
                </a:extLst>
              </a:tr>
              <a:tr h="381000">
                <a:tc>
                  <a:txBody>
                    <a:bodyPr/>
                    <a:lstStyle/>
                    <a:p>
                      <a:pPr marL="0" lvl="0" indent="0" algn="ctr" rtl="0">
                        <a:spcBef>
                          <a:spcPts val="0"/>
                        </a:spcBef>
                        <a:spcAft>
                          <a:spcPts val="0"/>
                        </a:spcAft>
                        <a:buNone/>
                      </a:pPr>
                      <a:r>
                        <a:rPr lang="ru-RU" sz="1100" dirty="0" smtClean="0"/>
                        <a:t>Базовые единицы</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Typescript-based </a:t>
                      </a:r>
                      <a:r>
                        <a:rPr lang="ru-RU" sz="1100" dirty="0" smtClean="0"/>
                        <a:t>компонент (отдельные</a:t>
                      </a:r>
                      <a:r>
                        <a:rPr lang="ru-RU" sz="1100" baseline="0" dirty="0" smtClean="0"/>
                        <a:t> файлы</a:t>
                      </a:r>
                      <a:r>
                        <a:rPr lang="ru-RU" sz="1100" dirty="0" smtClean="0"/>
                        <a:t>)</a:t>
                      </a:r>
                    </a:p>
                    <a:p>
                      <a:pPr marL="0" lvl="0" indent="0" algn="ctr" rtl="0">
                        <a:spcBef>
                          <a:spcPts val="0"/>
                        </a:spcBef>
                        <a:spcAft>
                          <a:spcPts val="0"/>
                        </a:spcAft>
                        <a:buNone/>
                      </a:pPr>
                      <a:r>
                        <a:rPr lang="ru-RU" sz="1100" dirty="0" smtClean="0"/>
                        <a:t>Сервисы</a:t>
                      </a:r>
                      <a:r>
                        <a:rPr lang="en-US" sz="1100" baseline="0" dirty="0" smtClean="0"/>
                        <a:t> || </a:t>
                      </a:r>
                      <a:r>
                        <a:rPr lang="en-US" sz="1100" baseline="0" dirty="0" err="1" smtClean="0"/>
                        <a:t>NgRx</a:t>
                      </a:r>
                      <a:r>
                        <a:rPr lang="en-US" sz="1100" baseline="0" dirty="0" smtClean="0"/>
                        <a:t>, </a:t>
                      </a:r>
                      <a:r>
                        <a:rPr lang="en-US" sz="1100" baseline="0" dirty="0" err="1" smtClean="0"/>
                        <a:t>NgXs</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JSX-based </a:t>
                      </a:r>
                      <a:r>
                        <a:rPr lang="ru-RU" sz="1100" dirty="0" smtClean="0"/>
                        <a:t>компонент</a:t>
                      </a:r>
                    </a:p>
                    <a:p>
                      <a:pPr marL="0" lvl="0" indent="0" algn="ctr" rtl="0">
                        <a:spcBef>
                          <a:spcPts val="0"/>
                        </a:spcBef>
                        <a:spcAft>
                          <a:spcPts val="0"/>
                        </a:spcAft>
                        <a:buNone/>
                      </a:pPr>
                      <a:r>
                        <a:rPr lang="en-US" sz="1100" dirty="0" err="1" smtClean="0"/>
                        <a:t>Redux</a:t>
                      </a:r>
                      <a:r>
                        <a:rPr lang="en-US" sz="1100" dirty="0" smtClean="0"/>
                        <a:t>-</a:t>
                      </a:r>
                      <a:r>
                        <a:rPr lang="ru-RU" sz="1100" dirty="0" smtClean="0"/>
                        <a:t>хранилище</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HTML+CSS+JS</a:t>
                      </a:r>
                      <a:r>
                        <a:rPr lang="en-US" sz="1100" baseline="0" dirty="0" smtClean="0"/>
                        <a:t> – based </a:t>
                      </a:r>
                      <a:r>
                        <a:rPr lang="ru-RU" sz="1100" baseline="0" dirty="0" smtClean="0"/>
                        <a:t>компонент</a:t>
                      </a:r>
                    </a:p>
                    <a:p>
                      <a:pPr marL="0" lvl="0" indent="0" algn="ctr" rtl="0">
                        <a:spcBef>
                          <a:spcPts val="0"/>
                        </a:spcBef>
                        <a:spcAft>
                          <a:spcPts val="0"/>
                        </a:spcAft>
                        <a:buNone/>
                      </a:pPr>
                      <a:r>
                        <a:rPr lang="en-US" sz="1100" baseline="0" dirty="0" err="1" smtClean="0"/>
                        <a:t>Vuex</a:t>
                      </a:r>
                      <a:r>
                        <a:rPr lang="en-US" sz="1100" baseline="0" dirty="0" smtClean="0"/>
                        <a:t> - </a:t>
                      </a:r>
                      <a:r>
                        <a:rPr lang="ru-RU" sz="1100" baseline="0" dirty="0" smtClean="0"/>
                        <a:t>хранилище</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8374537"/>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8/33</a:t>
            </a:r>
            <a:endParaRPr lang="ru-RU" dirty="0"/>
          </a:p>
        </p:txBody>
      </p:sp>
    </p:spTree>
    <p:extLst>
      <p:ext uri="{BB962C8B-B14F-4D97-AF65-F5344CB8AC3E}">
        <p14:creationId xmlns:p14="http://schemas.microsoft.com/office/powerpoint/2010/main" val="383549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Сравнение большой тройки</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69250426"/>
              </p:ext>
            </p:extLst>
          </p:nvPr>
        </p:nvGraphicFramePr>
        <p:xfrm>
          <a:off x="376731" y="978835"/>
          <a:ext cx="2769782" cy="3428910"/>
        </p:xfrm>
        <a:graphic>
          <a:graphicData uri="http://schemas.openxmlformats.org/drawingml/2006/table">
            <a:tbl>
              <a:tblPr>
                <a:noFill/>
                <a:tableStyleId>{B0F8FA48-7EB7-4DD3-92C9-9F3FFB8CBEC5}</a:tableStyleId>
              </a:tblPr>
              <a:tblGrid>
                <a:gridCol w="2769782">
                  <a:extLst>
                    <a:ext uri="{9D8B030D-6E8A-4147-A177-3AD203B41FA5}">
                      <a16:colId xmlns:a16="http://schemas.microsoft.com/office/drawing/2014/main" val="20000"/>
                    </a:ext>
                  </a:extLst>
                </a:gridCol>
              </a:tblGrid>
              <a:tr h="358804">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Позволяет не</a:t>
                      </a:r>
                      <a:r>
                        <a:rPr lang="ru-RU" sz="1100" baseline="0" dirty="0" smtClean="0"/>
                        <a:t> выбирать среди множества решений, а использовать единый подход</a:t>
                      </a:r>
                    </a:p>
                    <a:p>
                      <a:pPr marL="171450" lvl="0" indent="-171450" algn="l" rtl="0">
                        <a:spcBef>
                          <a:spcPts val="0"/>
                        </a:spcBef>
                        <a:spcAft>
                          <a:spcPts val="0"/>
                        </a:spcAft>
                        <a:buFont typeface="Arial" panose="020B0604020202020204" pitchFamily="34" charset="0"/>
                        <a:buChar char="•"/>
                      </a:pPr>
                      <a:r>
                        <a:rPr lang="ru-RU" sz="1100" baseline="0" dirty="0" smtClean="0"/>
                        <a:t>Позволяет писать устойчивый код за счёт типизации</a:t>
                      </a:r>
                    </a:p>
                    <a:p>
                      <a:pPr marL="171450" lvl="0" indent="-171450" algn="l" rtl="0">
                        <a:spcBef>
                          <a:spcPts val="0"/>
                        </a:spcBef>
                        <a:spcAft>
                          <a:spcPts val="0"/>
                        </a:spcAft>
                        <a:buFont typeface="Arial" panose="020B0604020202020204" pitchFamily="34" charset="0"/>
                        <a:buChar char="•"/>
                      </a:pPr>
                      <a:r>
                        <a:rPr lang="ru-RU" sz="1100" baseline="0" dirty="0" smtClean="0"/>
                        <a:t>Декларативная </a:t>
                      </a:r>
                      <a:r>
                        <a:rPr lang="ru-RU" sz="1100" baseline="0" dirty="0" err="1" smtClean="0"/>
                        <a:t>шаблонизация</a:t>
                      </a:r>
                      <a:endParaRPr lang="en-US" sz="1100" baseline="0" dirty="0" smtClean="0"/>
                    </a:p>
                    <a:p>
                      <a:pPr marL="171450" lvl="0" indent="-171450" algn="l" rtl="0">
                        <a:spcBef>
                          <a:spcPts val="0"/>
                        </a:spcBef>
                        <a:spcAft>
                          <a:spcPts val="0"/>
                        </a:spcAft>
                        <a:buFont typeface="Arial" panose="020B0604020202020204" pitchFamily="34" charset="0"/>
                        <a:buChar char="•"/>
                      </a:pPr>
                      <a:r>
                        <a:rPr lang="ru-RU" sz="1100" baseline="0" dirty="0" smtClean="0"/>
                        <a:t>Возможность использовать языки шаблонов типа </a:t>
                      </a:r>
                      <a:r>
                        <a:rPr lang="en-US" sz="1100" baseline="0" dirty="0" smtClean="0"/>
                        <a:t>Pug</a:t>
                      </a:r>
                      <a:endParaRPr lang="ru-RU" sz="1100" baseline="0" dirty="0" smtClean="0"/>
                    </a:p>
                    <a:p>
                      <a:pPr marL="0" lvl="0" indent="0" algn="l" rtl="0">
                        <a:spcBef>
                          <a:spcPts val="0"/>
                        </a:spcBef>
                        <a:spcAft>
                          <a:spcPts val="0"/>
                        </a:spcAft>
                        <a:buNone/>
                      </a:pPr>
                      <a:endParaRPr sz="1100" dirty="0"/>
                    </a:p>
                  </a:txBody>
                  <a:tcPr marL="91425" marR="91425" marT="91425" marB="91425">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10001"/>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Избыточный,</a:t>
                      </a:r>
                      <a:r>
                        <a:rPr lang="ru-RU" sz="1100" baseline="0" dirty="0" smtClean="0"/>
                        <a:t> бюрократичный синтаксис с большим количеством кода на компонент</a:t>
                      </a:r>
                      <a:r>
                        <a:rPr lang="en-US" sz="1100" baseline="0" dirty="0" smtClean="0"/>
                        <a:t> (</a:t>
                      </a:r>
                      <a:r>
                        <a:rPr lang="en-US" sz="1100" baseline="0" dirty="0" err="1" smtClean="0"/>
                        <a:t>imho</a:t>
                      </a:r>
                      <a:r>
                        <a:rPr lang="ru-RU" sz="1100" baseline="0" dirty="0" smtClean="0"/>
                        <a:t>)</a:t>
                      </a:r>
                    </a:p>
                    <a:p>
                      <a:pPr marL="171450" lvl="0" indent="-171450" algn="l" rtl="0">
                        <a:spcBef>
                          <a:spcPts val="0"/>
                        </a:spcBef>
                        <a:spcAft>
                          <a:spcPts val="0"/>
                        </a:spcAft>
                        <a:buFont typeface="Arial" panose="020B0604020202020204" pitchFamily="34" charset="0"/>
                        <a:buChar char="•"/>
                      </a:pPr>
                      <a:r>
                        <a:rPr lang="ru-RU" sz="1100" dirty="0" smtClean="0"/>
                        <a:t>Большой размер </a:t>
                      </a:r>
                      <a:r>
                        <a:rPr lang="ru-RU" sz="1100" dirty="0" err="1" smtClean="0"/>
                        <a:t>фреймворка</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smtClean="0"/>
                        <a:t>Высокий порог вхождения</a:t>
                      </a:r>
                    </a:p>
                    <a:p>
                      <a:pPr marL="171450" lvl="0" indent="-171450" algn="l" rtl="0">
                        <a:spcBef>
                          <a:spcPts val="0"/>
                        </a:spcBef>
                        <a:spcAft>
                          <a:spcPts val="0"/>
                        </a:spcAft>
                        <a:buFont typeface="Arial" panose="020B0604020202020204" pitchFamily="34" charset="0"/>
                        <a:buChar char="•"/>
                      </a:pPr>
                      <a:r>
                        <a:rPr lang="ru-RU" sz="1100" dirty="0" smtClean="0"/>
                        <a:t>Относительно</a:t>
                      </a:r>
                      <a:r>
                        <a:rPr lang="ru-RU" sz="1100" baseline="0" dirty="0" smtClean="0"/>
                        <a:t> низкая скорость разработки </a:t>
                      </a:r>
                      <a:endParaRPr sz="1100" dirty="0"/>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10002"/>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graphicFrame>
        <p:nvGraphicFramePr>
          <p:cNvPr id="2" name="Таблица 1"/>
          <p:cNvGraphicFramePr>
            <a:graphicFrameLocks noGrp="1"/>
          </p:cNvGraphicFramePr>
          <p:nvPr>
            <p:extLst>
              <p:ext uri="{D42A27DB-BD31-4B8C-83A1-F6EECF244321}">
                <p14:modId xmlns:p14="http://schemas.microsoft.com/office/powerpoint/2010/main" val="3213599351"/>
              </p:ext>
            </p:extLst>
          </p:nvPr>
        </p:nvGraphicFramePr>
        <p:xfrm>
          <a:off x="3248445" y="978835"/>
          <a:ext cx="2918292" cy="3382823"/>
        </p:xfrm>
        <a:graphic>
          <a:graphicData uri="http://schemas.openxmlformats.org/drawingml/2006/table">
            <a:tbl>
              <a:tblPr>
                <a:noFill/>
                <a:tableStyleId>{B0F8FA48-7EB7-4DD3-92C9-9F3FFB8CBEC5}</a:tableStyleId>
              </a:tblPr>
              <a:tblGrid>
                <a:gridCol w="2918292">
                  <a:extLst>
                    <a:ext uri="{9D8B030D-6E8A-4147-A177-3AD203B41FA5}">
                      <a16:colId xmlns:a16="http://schemas.microsoft.com/office/drawing/2014/main" val="1155292901"/>
                    </a:ext>
                  </a:extLst>
                </a:gridCol>
              </a:tblGrid>
              <a:tr h="358804">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021731603"/>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Небольшой размер</a:t>
                      </a:r>
                      <a:endParaRPr lang="en-US" sz="1100" dirty="0" smtClean="0"/>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ru-RU" sz="1100" dirty="0" smtClean="0"/>
                        <a:t>Простое </a:t>
                      </a:r>
                      <a:r>
                        <a:rPr lang="en-US" sz="1100" dirty="0" smtClean="0"/>
                        <a:t>API</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smtClean="0"/>
                        <a:t>Огромное сообщество</a:t>
                      </a:r>
                      <a:r>
                        <a:rPr lang="ru-RU" sz="1100" baseline="0" dirty="0" smtClean="0"/>
                        <a:t> разработчиков</a:t>
                      </a:r>
                    </a:p>
                    <a:p>
                      <a:pPr marL="171450" lvl="0" indent="-171450" algn="l" rtl="0">
                        <a:spcBef>
                          <a:spcPts val="0"/>
                        </a:spcBef>
                        <a:spcAft>
                          <a:spcPts val="0"/>
                        </a:spcAft>
                        <a:buFont typeface="Arial" panose="020B0604020202020204" pitchFamily="34" charset="0"/>
                        <a:buChar char="•"/>
                      </a:pPr>
                      <a:r>
                        <a:rPr lang="ru-RU" sz="1100" baseline="0" dirty="0" err="1" smtClean="0"/>
                        <a:t>Однофайловые</a:t>
                      </a:r>
                      <a:r>
                        <a:rPr lang="ru-RU" sz="1100" baseline="0" dirty="0" smtClean="0"/>
                        <a:t> компоненты</a:t>
                      </a:r>
                    </a:p>
                    <a:p>
                      <a:pPr marL="171450" lvl="0" indent="-171450" algn="l" rtl="0">
                        <a:spcBef>
                          <a:spcPts val="0"/>
                        </a:spcBef>
                        <a:spcAft>
                          <a:spcPts val="0"/>
                        </a:spcAft>
                        <a:buFont typeface="Arial" panose="020B0604020202020204" pitchFamily="34" charset="0"/>
                        <a:buChar char="•"/>
                      </a:pPr>
                      <a:r>
                        <a:rPr lang="ru-RU" sz="1100" baseline="0" dirty="0" smtClean="0"/>
                        <a:t>Множество вакансий</a:t>
                      </a:r>
                      <a:endParaRPr sz="1100" dirty="0"/>
                    </a:p>
                  </a:txBody>
                  <a:tcPr marL="91425" marR="91425" marT="91425" marB="91425">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3110051725"/>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Существенное число кода приходится писать вручную</a:t>
                      </a:r>
                    </a:p>
                    <a:p>
                      <a:pPr marL="171450" lvl="0" indent="-171450" algn="l" rtl="0">
                        <a:spcBef>
                          <a:spcPts val="0"/>
                        </a:spcBef>
                        <a:spcAft>
                          <a:spcPts val="0"/>
                        </a:spcAft>
                        <a:buFont typeface="Arial" panose="020B0604020202020204" pitchFamily="34" charset="0"/>
                        <a:buChar char="•"/>
                      </a:pPr>
                      <a:r>
                        <a:rPr lang="ru-RU" sz="1100" dirty="0" smtClean="0"/>
                        <a:t>Процедурная</a:t>
                      </a:r>
                      <a:r>
                        <a:rPr lang="ru-RU" sz="1100" baseline="0" dirty="0" smtClean="0"/>
                        <a:t> </a:t>
                      </a:r>
                      <a:r>
                        <a:rPr lang="ru-RU" sz="1100" baseline="0" dirty="0" err="1" smtClean="0"/>
                        <a:t>шаблонизация</a:t>
                      </a:r>
                      <a:r>
                        <a:rPr lang="ru-RU" sz="1100" baseline="0" dirty="0" smtClean="0"/>
                        <a:t>, смешение вычислений и отображения</a:t>
                      </a:r>
                    </a:p>
                    <a:p>
                      <a:pPr marL="171450" lvl="0" indent="-171450" algn="l" rtl="0">
                        <a:spcBef>
                          <a:spcPts val="0"/>
                        </a:spcBef>
                        <a:spcAft>
                          <a:spcPts val="0"/>
                        </a:spcAft>
                        <a:buFont typeface="Arial" panose="020B0604020202020204" pitchFamily="34" charset="0"/>
                        <a:buChar char="•"/>
                      </a:pPr>
                      <a:r>
                        <a:rPr lang="ru-RU" sz="1100" baseline="0" dirty="0" smtClean="0"/>
                        <a:t>Стили и разметка на самом деле являются </a:t>
                      </a:r>
                      <a:r>
                        <a:rPr lang="en-US" sz="1100" baseline="0" dirty="0" err="1" smtClean="0"/>
                        <a:t>Javascript</a:t>
                      </a:r>
                      <a:r>
                        <a:rPr lang="en-US" sz="1100" baseline="0" dirty="0" smtClean="0"/>
                        <a:t>-</a:t>
                      </a:r>
                      <a:r>
                        <a:rPr lang="ru-RU" sz="1100" baseline="0" dirty="0" smtClean="0"/>
                        <a:t>кодом</a:t>
                      </a:r>
                    </a:p>
                    <a:p>
                      <a:pPr marL="171450" lvl="0" indent="-171450" algn="l" rtl="0">
                        <a:spcBef>
                          <a:spcPts val="0"/>
                        </a:spcBef>
                        <a:spcAft>
                          <a:spcPts val="0"/>
                        </a:spcAft>
                        <a:buFont typeface="Arial" panose="020B0604020202020204" pitchFamily="34" charset="0"/>
                        <a:buChar char="•"/>
                      </a:pPr>
                      <a:r>
                        <a:rPr lang="ru-RU" sz="1100" baseline="0" dirty="0" smtClean="0"/>
                        <a:t>Высокий порог вхождения</a:t>
                      </a:r>
                      <a:endParaRPr lang="en-US" sz="1100" baseline="0" dirty="0" smtClean="0"/>
                    </a:p>
                    <a:p>
                      <a:pPr marL="171450" lvl="0" indent="-171450" algn="l" rtl="0">
                        <a:spcBef>
                          <a:spcPts val="0"/>
                        </a:spcBef>
                        <a:spcAft>
                          <a:spcPts val="0"/>
                        </a:spcAft>
                        <a:buFont typeface="Arial" panose="020B0604020202020204" pitchFamily="34" charset="0"/>
                        <a:buChar char="•"/>
                      </a:pPr>
                      <a:r>
                        <a:rPr lang="en-US" sz="1100" baseline="0" dirty="0" smtClean="0"/>
                        <a:t>JSX – </a:t>
                      </a:r>
                      <a:r>
                        <a:rPr lang="ru-RU" sz="1100" baseline="0" dirty="0" smtClean="0"/>
                        <a:t>единственный признанный язык шаблонов</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913821977"/>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3918432774"/>
              </p:ext>
            </p:extLst>
          </p:nvPr>
        </p:nvGraphicFramePr>
        <p:xfrm>
          <a:off x="6268669" y="978835"/>
          <a:ext cx="2702463" cy="3950432"/>
        </p:xfrm>
        <a:graphic>
          <a:graphicData uri="http://schemas.openxmlformats.org/drawingml/2006/table">
            <a:tbl>
              <a:tblPr>
                <a:noFill/>
                <a:tableStyleId>{B0F8FA48-7EB7-4DD3-92C9-9F3FFB8CBEC5}</a:tableStyleId>
              </a:tblPr>
              <a:tblGrid>
                <a:gridCol w="2702463">
                  <a:extLst>
                    <a:ext uri="{9D8B030D-6E8A-4147-A177-3AD203B41FA5}">
                      <a16:colId xmlns:a16="http://schemas.microsoft.com/office/drawing/2014/main" val="2222236866"/>
                    </a:ext>
                  </a:extLst>
                </a:gridCol>
              </a:tblGrid>
              <a:tr h="358990">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758288068"/>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Небольшой размер</a:t>
                      </a:r>
                    </a:p>
                    <a:p>
                      <a:pPr marL="171450" lvl="0" indent="-171450" algn="l" rtl="0">
                        <a:spcBef>
                          <a:spcPts val="0"/>
                        </a:spcBef>
                        <a:spcAft>
                          <a:spcPts val="0"/>
                        </a:spcAft>
                        <a:buFont typeface="Arial" panose="020B0604020202020204" pitchFamily="34" charset="0"/>
                        <a:buChar char="•"/>
                      </a:pPr>
                      <a:r>
                        <a:rPr lang="ru-RU" sz="1100" dirty="0" smtClean="0"/>
                        <a:t>Простое </a:t>
                      </a:r>
                      <a:r>
                        <a:rPr lang="en-US" sz="1100" dirty="0" smtClean="0"/>
                        <a:t>API</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err="1" smtClean="0"/>
                        <a:t>Однофайловые</a:t>
                      </a:r>
                      <a:r>
                        <a:rPr lang="ru-RU" sz="1100" dirty="0" smtClean="0"/>
                        <a:t> компоненты</a:t>
                      </a:r>
                      <a:r>
                        <a:rPr lang="en-US" sz="1100" dirty="0" smtClean="0"/>
                        <a:t> </a:t>
                      </a:r>
                      <a:r>
                        <a:rPr lang="ru-RU" sz="1100" dirty="0" smtClean="0"/>
                        <a:t>по умолчанию</a:t>
                      </a:r>
                    </a:p>
                    <a:p>
                      <a:pPr marL="171450" lvl="0" indent="-171450" algn="l" rtl="0">
                        <a:spcBef>
                          <a:spcPts val="0"/>
                        </a:spcBef>
                        <a:spcAft>
                          <a:spcPts val="0"/>
                        </a:spcAft>
                        <a:buFont typeface="Arial" panose="020B0604020202020204" pitchFamily="34" charset="0"/>
                        <a:buChar char="•"/>
                      </a:pPr>
                      <a:r>
                        <a:rPr lang="ru-RU" sz="1100" dirty="0" smtClean="0"/>
                        <a:t>Использование</a:t>
                      </a:r>
                      <a:r>
                        <a:rPr lang="ru-RU" sz="1100" baseline="0" dirty="0" smtClean="0"/>
                        <a:t> </a:t>
                      </a:r>
                      <a:r>
                        <a:rPr lang="ru-RU" sz="1100" baseline="0" dirty="0" err="1" smtClean="0"/>
                        <a:t>нативных</a:t>
                      </a:r>
                      <a:r>
                        <a:rPr lang="ru-RU" sz="1100" baseline="0" dirty="0" smtClean="0"/>
                        <a:t> технологий для стилей и разметки</a:t>
                      </a:r>
                    </a:p>
                    <a:p>
                      <a:pPr marL="171450" lvl="0" indent="-171450" algn="l" rtl="0">
                        <a:spcBef>
                          <a:spcPts val="0"/>
                        </a:spcBef>
                        <a:spcAft>
                          <a:spcPts val="0"/>
                        </a:spcAft>
                        <a:buFont typeface="Arial" panose="020B0604020202020204" pitchFamily="34" charset="0"/>
                        <a:buChar char="•"/>
                      </a:pPr>
                      <a:r>
                        <a:rPr lang="ru-RU" sz="1100" baseline="0" dirty="0" smtClean="0"/>
                        <a:t>Низкий порог вхождения</a:t>
                      </a:r>
                    </a:p>
                    <a:p>
                      <a:pPr marL="171450" lvl="0" indent="-171450" algn="l" rtl="0">
                        <a:spcBef>
                          <a:spcPts val="0"/>
                        </a:spcBef>
                        <a:spcAft>
                          <a:spcPts val="0"/>
                        </a:spcAft>
                        <a:buFont typeface="Arial" panose="020B0604020202020204" pitchFamily="34" charset="0"/>
                        <a:buChar char="•"/>
                      </a:pPr>
                      <a:r>
                        <a:rPr lang="ru-RU" sz="1100" baseline="0" dirty="0" smtClean="0"/>
                        <a:t>Постепенное внедрение</a:t>
                      </a:r>
                    </a:p>
                    <a:p>
                      <a:pPr marL="171450" lvl="0" indent="-171450" algn="l" rtl="0">
                        <a:spcBef>
                          <a:spcPts val="0"/>
                        </a:spcBef>
                        <a:spcAft>
                          <a:spcPts val="0"/>
                        </a:spcAft>
                        <a:buFont typeface="Arial" panose="020B0604020202020204" pitchFamily="34" charset="0"/>
                        <a:buChar char="•"/>
                      </a:pPr>
                      <a:r>
                        <a:rPr lang="ru-RU" sz="1100" baseline="0" dirty="0" smtClean="0"/>
                        <a:t>Низкоуровневые взаимодействия реализованы под капотом</a:t>
                      </a:r>
                    </a:p>
                    <a:p>
                      <a:pPr marL="171450" lvl="0" indent="-171450" algn="l" rtl="0">
                        <a:spcBef>
                          <a:spcPts val="0"/>
                        </a:spcBef>
                        <a:spcAft>
                          <a:spcPts val="0"/>
                        </a:spcAft>
                        <a:buFont typeface="Arial" panose="020B0604020202020204" pitchFamily="34" charset="0"/>
                        <a:buChar char="•"/>
                      </a:pPr>
                      <a:r>
                        <a:rPr lang="ru-RU" sz="1100" baseline="0" dirty="0" smtClean="0"/>
                        <a:t>Декларативная </a:t>
                      </a:r>
                      <a:r>
                        <a:rPr lang="ru-RU" sz="1100" baseline="0" dirty="0" err="1" smtClean="0"/>
                        <a:t>шаблонизация</a:t>
                      </a:r>
                      <a:endParaRPr lang="ru-RU" sz="1100" baseline="0" dirty="0" smtClean="0"/>
                    </a:p>
                    <a:p>
                      <a:pPr marL="171450" lvl="0" indent="-171450" algn="l" rtl="0">
                        <a:spcBef>
                          <a:spcPts val="0"/>
                        </a:spcBef>
                        <a:spcAft>
                          <a:spcPts val="0"/>
                        </a:spcAft>
                        <a:buFont typeface="Arial" panose="020B0604020202020204" pitchFamily="34" charset="0"/>
                        <a:buChar char="•"/>
                      </a:pPr>
                      <a:r>
                        <a:rPr lang="ru-RU" sz="1100" baseline="0" dirty="0" smtClean="0"/>
                        <a:t>Возможность использовать языки шаблонов типа </a:t>
                      </a:r>
                      <a:r>
                        <a:rPr lang="en-US" sz="1100" baseline="0" dirty="0" smtClean="0"/>
                        <a:t>Pug</a:t>
                      </a:r>
                      <a:endParaRPr sz="1100" dirty="0"/>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643168277"/>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Чуть</a:t>
                      </a:r>
                      <a:r>
                        <a:rPr lang="ru-RU" sz="1100" baseline="0" dirty="0" smtClean="0"/>
                        <a:t> меньше развита экосистема и сообщество</a:t>
                      </a:r>
                    </a:p>
                    <a:p>
                      <a:pPr marL="171450" lvl="0" indent="-171450" algn="l" rtl="0">
                        <a:spcBef>
                          <a:spcPts val="0"/>
                        </a:spcBef>
                        <a:spcAft>
                          <a:spcPts val="0"/>
                        </a:spcAft>
                        <a:buFont typeface="Arial" panose="020B0604020202020204" pitchFamily="34" charset="0"/>
                        <a:buChar char="•"/>
                      </a:pPr>
                      <a:r>
                        <a:rPr lang="ru-RU" sz="1100" dirty="0" smtClean="0"/>
                        <a:t>Одна и та же задача может</a:t>
                      </a:r>
                      <a:r>
                        <a:rPr lang="ru-RU" sz="1100" baseline="0" dirty="0" smtClean="0"/>
                        <a:t> решаться несколькими способами</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1116979958"/>
                  </a:ext>
                </a:extLst>
              </a:tr>
            </a:tbl>
          </a:graphicData>
        </a:graphic>
      </p:graphicFrame>
      <p:sp>
        <p:nvSpPr>
          <p:cNvPr id="9" name="TextBox 8"/>
          <p:cNvSpPr txBox="1"/>
          <p:nvPr/>
        </p:nvSpPr>
        <p:spPr>
          <a:xfrm>
            <a:off x="8589536" y="65837"/>
            <a:ext cx="532518" cy="307777"/>
          </a:xfrm>
          <a:prstGeom prst="rect">
            <a:avLst/>
          </a:prstGeom>
          <a:noFill/>
        </p:spPr>
        <p:txBody>
          <a:bodyPr wrap="none" rtlCol="0">
            <a:spAutoFit/>
          </a:bodyPr>
          <a:lstStyle/>
          <a:p>
            <a:r>
              <a:rPr lang="ru-RU" dirty="0" smtClean="0"/>
              <a:t>9/33</a:t>
            </a:r>
            <a:endParaRPr lang="ru-RU" dirty="0"/>
          </a:p>
        </p:txBody>
      </p:sp>
    </p:spTree>
    <p:extLst>
      <p:ext uri="{BB962C8B-B14F-4D97-AF65-F5344CB8AC3E}">
        <p14:creationId xmlns:p14="http://schemas.microsoft.com/office/powerpoint/2010/main" val="170000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1904</TotalTime>
  <Words>1683</Words>
  <Application>Microsoft Office PowerPoint</Application>
  <PresentationFormat>Экран (16:9)</PresentationFormat>
  <Paragraphs>338</Paragraphs>
  <Slides>33</Slides>
  <Notes>33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33</vt:i4>
      </vt:variant>
    </vt:vector>
  </HeadingPairs>
  <TitlesOfParts>
    <vt:vector size="37" baseType="lpstr">
      <vt:lpstr>Arial</vt:lpstr>
      <vt:lpstr>Calibri</vt:lpstr>
      <vt:lpstr>Consolas</vt:lpstr>
      <vt:lpstr>iTechArt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Asus</cp:lastModifiedBy>
  <cp:revision>45</cp:revision>
  <dcterms:modified xsi:type="dcterms:W3CDTF">2020-11-04T17:51:42Z</dcterms:modified>
</cp:coreProperties>
</file>