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5"/>
  </p:notesMasterIdLst>
  <p:sldIdLst>
    <p:sldId id="256" r:id="rId2"/>
    <p:sldId id="257" r:id="rId3"/>
    <p:sldId id="262" r:id="rId4"/>
    <p:sldId id="269" r:id="rId5"/>
    <p:sldId id="263" r:id="rId6"/>
    <p:sldId id="273" r:id="rId7"/>
    <p:sldId id="274" r:id="rId8"/>
    <p:sldId id="275" r:id="rId9"/>
    <p:sldId id="277" r:id="rId10"/>
    <p:sldId id="278" r:id="rId11"/>
    <p:sldId id="279" r:id="rId12"/>
    <p:sldId id="276" r:id="rId13"/>
    <p:sldId id="280" r:id="rId14"/>
    <p:sldId id="258" r:id="rId15"/>
    <p:sldId id="271" r:id="rId16"/>
    <p:sldId id="272" r:id="rId17"/>
    <p:sldId id="260" r:id="rId18"/>
    <p:sldId id="261" r:id="rId19"/>
    <p:sldId id="264" r:id="rId20"/>
    <p:sldId id="265" r:id="rId21"/>
    <p:sldId id="266" r:id="rId22"/>
    <p:sldId id="267" r:id="rId23"/>
    <p:sldId id="26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9"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8FA48-7EB7-4DD3-92C9-9F3FFB8CBEC5}">
  <a:tblStyle styleId="{B0F8FA48-7EB7-4DD3-92C9-9F3FFB8CBE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26" y="450"/>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8T13:43:45.719" idx="9">
    <p:pos x="10" y="10"/>
    <p:text>https://medium.com/@stasonmars/%D1%80%D1%83%D0%BA%D0%BE%D0%B2%D0%BE%D0%B4%D1%81%D1%82%D0%B2%D0%BE-%D0%BF%D0%BE-%D1%82%D1%80%D1%91%D0%BC-%D1%81%D0%BF%D0%BE%D1%81%D0%BE%D0%B1%D0%B0%D0%BC-%D1%81%D1%82%D0%B8%D0%BB%D0%B8%D0%B7%D0%B0%D1%86%D0%B8%D0%B8-%D0%B2-react-2ca5c0c7464b</p:text>
    <p:extLst>
      <p:ext uri="{C676402C-5697-4E1C-873F-D02D1690AC5C}">
        <p15:threadingInfo xmlns:p15="http://schemas.microsoft.com/office/powerpoint/2012/main" timeZoneBias="-180"/>
      </p:ext>
    </p:extLst>
  </p:cm>
  <p:cm authorId="1" dt="2020-10-28T13:43:51.558" idx="10">
    <p:pos x="146" y="146"/>
    <p:text>https://styled-components.com/</p:text>
    <p:extLst>
      <p:ext uri="{C676402C-5697-4E1C-873F-D02D1690AC5C}">
        <p15:threadingInfo xmlns:p15="http://schemas.microsoft.com/office/powerpoint/2012/main" timeZoneBias="-180"/>
      </p:ext>
    </p:extLst>
  </p:cm>
  <p:cm authorId="1" dt="2020-10-28T13:44:06.842" idx="11">
    <p:pos x="282" y="282"/>
    <p:text>https://relevant.software/blog/angular-vs-react-vs-vue-js-choosing-a-javascript-framework-for-your-project/#Scalability</p:text>
    <p:extLst>
      <p:ext uri="{C676402C-5697-4E1C-873F-D02D1690AC5C}">
        <p15:threadingInfo xmlns:p15="http://schemas.microsoft.com/office/powerpoint/2012/main" timeZoneBias="-180"/>
      </p:ext>
    </p:extLst>
  </p:cm>
  <p:cm authorId="1" dt="2020-10-28T13:44:11.982" idx="12">
    <p:pos x="418" y="418"/>
    <p:text>https://ru.vuejs.org/v2/guide/comparison.html</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8T13:42:26.520" idx="2">
    <p:pos x="3903" y="1990"/>
    <p:text>https://react-bootstrap.github.io/</p:text>
    <p:extLst>
      <p:ext uri="{C676402C-5697-4E1C-873F-D02D1690AC5C}">
        <p15:threadingInfo xmlns:p15="http://schemas.microsoft.com/office/powerpoint/2012/main" timeZoneBias="-180"/>
      </p:ext>
    </p:extLst>
  </p:cm>
  <p:cm authorId="1" dt="2020-10-28T13:42:41.439" idx="3">
    <p:pos x="3719" y="2001"/>
    <p:text>https://material-ui.com/ru/</p:text>
    <p:extLst>
      <p:ext uri="{C676402C-5697-4E1C-873F-D02D1690AC5C}">
        <p15:threadingInfo xmlns:p15="http://schemas.microsoft.com/office/powerpoint/2012/main" timeZoneBias="-180"/>
      </p:ext>
    </p:extLst>
  </p:cm>
  <p:cm authorId="1" dt="2020-10-28T13:42:53.335" idx="4">
    <p:pos x="3763" y="1597"/>
    <p:text>https://reactrouter.com/web/guides/quick-start</p:text>
    <p:extLst>
      <p:ext uri="{C676402C-5697-4E1C-873F-D02D1690AC5C}">
        <p15:threadingInfo xmlns:p15="http://schemas.microsoft.com/office/powerpoint/2012/main" timeZoneBias="-180"/>
      </p:ext>
    </p:extLst>
  </p:cm>
  <p:cm authorId="1" dt="2020-10-28T13:42:59.206" idx="5">
    <p:pos x="2383" y="1987"/>
    <p:text>https://material.angular.io/guide/getting-started</p:text>
    <p:extLst>
      <p:ext uri="{C676402C-5697-4E1C-873F-D02D1690AC5C}">
        <p15:threadingInfo xmlns:p15="http://schemas.microsoft.com/office/powerpoint/2012/main" timeZoneBias="-180"/>
      </p:ext>
    </p:extLst>
  </p:cm>
  <p:cm authorId="1" dt="2020-10-28T13:43:07.079" idx="6">
    <p:pos x="1307" y="1925"/>
    <p:text>https://blog.bitsrc.io/11-angular-component-libraries-you-should-know-in-2018-e9f9c9d544ff</p:text>
    <p:extLst>
      <p:ext uri="{C676402C-5697-4E1C-873F-D02D1690AC5C}">
        <p15:threadingInfo xmlns:p15="http://schemas.microsoft.com/office/powerpoint/2012/main" timeZoneBias="-180"/>
      </p:ext>
    </p:extLst>
  </p:cm>
  <p:cm authorId="1" dt="2020-10-28T13:43:16.655" idx="7">
    <p:pos x="2448" y="1646"/>
    <p:text>https://angular.io/guide/router</p:text>
    <p:extLst>
      <p:ext uri="{C676402C-5697-4E1C-873F-D02D1690AC5C}">
        <p15:threadingInfo xmlns:p15="http://schemas.microsoft.com/office/powerpoint/2012/main" timeZoneBias="-180"/>
      </p:ext>
    </p:extLst>
  </p:cm>
  <p:cm authorId="1" dt="2020-10-28T13:46:01.935" idx="13">
    <p:pos x="5304" y="1866"/>
    <p:text>https://vuetifyjs.com/en/
https://quasar.dev/</p:text>
    <p:extLst>
      <p:ext uri="{C676402C-5697-4E1C-873F-D02D1690AC5C}">
        <p15:threadingInfo xmlns:p15="http://schemas.microsoft.com/office/powerpoint/2012/main" timeZoneBias="-180"/>
      </p:ext>
    </p:extLst>
  </p:cm>
  <p:cm authorId="1" dt="2020-10-28T13:47:02.246" idx="14">
    <p:pos x="2299" y="2184"/>
    <p:text>https://angular.io/guide/universal</p:text>
    <p:extLst>
      <p:ext uri="{C676402C-5697-4E1C-873F-D02D1690AC5C}">
        <p15:threadingInfo xmlns:p15="http://schemas.microsoft.com/office/powerpoint/2012/main" timeZoneBias="-180"/>
      </p:ext>
    </p:extLst>
  </p:cm>
  <p:cm authorId="1" dt="2020-10-28T13:47:24.142" idx="15">
    <p:pos x="3709" y="2184"/>
    <p:text>https://ru.reactjs.org/docs/react-dom-server.html</p:text>
    <p:extLst>
      <p:ext uri="{C676402C-5697-4E1C-873F-D02D1690AC5C}">
        <p15:threadingInfo xmlns:p15="http://schemas.microsoft.com/office/powerpoint/2012/main" timeZoneBias="-180"/>
      </p:ext>
    </p:extLst>
  </p:cm>
  <p:cm authorId="1" dt="2020-10-28T13:47:43.582" idx="16">
    <p:pos x="5143" y="2184"/>
    <p:text>https://ssr.vuejs.org/ru/
https://ru.nuxtjs.org/</p:text>
    <p:extLst>
      <p:ext uri="{C676402C-5697-4E1C-873F-D02D1690AC5C}">
        <p15:threadingInfo xmlns:p15="http://schemas.microsoft.com/office/powerpoint/2012/main" timeZoneBias="-180"/>
      </p:ext>
    </p:extLst>
  </p:cm>
  <p:cm authorId="1" dt="2020-10-28T13:48:19.086" idx="17">
    <p:pos x="2304" y="2424"/>
    <p:text>https://angular.io/guide/i18n</p:text>
    <p:extLst>
      <p:ext uri="{C676402C-5697-4E1C-873F-D02D1690AC5C}">
        <p15:threadingInfo xmlns:p15="http://schemas.microsoft.com/office/powerpoint/2012/main" timeZoneBias="-180"/>
      </p:ext>
    </p:extLst>
  </p:cm>
  <p:cm authorId="1" dt="2020-10-28T13:48:39.311" idx="18">
    <p:pos x="3659" y="2424"/>
    <p:text>https://github.com/i18next/react-i18next</p:text>
    <p:extLst>
      <p:ext uri="{C676402C-5697-4E1C-873F-D02D1690AC5C}">
        <p15:threadingInfo xmlns:p15="http://schemas.microsoft.com/office/powerpoint/2012/main" timeZoneBias="-180"/>
      </p:ext>
    </p:extLst>
  </p:cm>
  <p:cm authorId="1" dt="2020-10-28T13:49:23.914" idx="19">
    <p:pos x="4981" y="2424"/>
    <p:text>https://github.com/kazupon/vue-i18n</p:text>
    <p:extLst>
      <p:ext uri="{C676402C-5697-4E1C-873F-D02D1690AC5C}">
        <p15:threadingInfo xmlns:p15="http://schemas.microsoft.com/office/powerpoint/2012/main" timeZoneBias="-180"/>
      </p:ext>
    </p:extLst>
  </p:cm>
  <p:cm authorId="1" dt="2020-10-28T13:50:02.747" idx="20">
    <p:pos x="2447" y="2663"/>
    <p:text>https://angular.io/guide/animations</p:text>
    <p:extLst>
      <p:ext uri="{C676402C-5697-4E1C-873F-D02D1690AC5C}">
        <p15:threadingInfo xmlns:p15="http://schemas.microsoft.com/office/powerpoint/2012/main" timeZoneBias="-180"/>
      </p:ext>
    </p:extLst>
  </p:cm>
  <p:cm authorId="1" dt="2020-10-28T13:50:25.650" idx="21">
    <p:pos x="3728" y="2663"/>
    <p:text>https://www.npmjs.com/package/react-animations</p:text>
    <p:extLst>
      <p:ext uri="{C676402C-5697-4E1C-873F-D02D1690AC5C}">
        <p15:threadingInfo xmlns:p15="http://schemas.microsoft.com/office/powerpoint/2012/main" timeZoneBias="-180"/>
      </p:ext>
    </p:extLst>
  </p:cm>
  <p:cm authorId="1" dt="2020-10-28T13:50:59.050" idx="22">
    <p:pos x="4949" y="2663"/>
    <p:text>https://vuejs.org/v2/guide/transitions.html</p:text>
    <p:extLst>
      <p:ext uri="{C676402C-5697-4E1C-873F-D02D1690AC5C}">
        <p15:threadingInfo xmlns:p15="http://schemas.microsoft.com/office/powerpoint/2012/main" timeZoneBias="-180"/>
      </p:ext>
    </p:extLst>
  </p:cm>
  <p:cm authorId="1" dt="2020-10-28T13:52:30.701" idx="23">
    <p:pos x="2267" y="2903"/>
    <p:text>https://angular.io/guide/reactive-forms</p:text>
    <p:extLst>
      <p:ext uri="{C676402C-5697-4E1C-873F-D02D1690AC5C}">
        <p15:threadingInfo xmlns:p15="http://schemas.microsoft.com/office/powerpoint/2012/main" timeZoneBias="-180"/>
      </p:ext>
    </p:extLst>
  </p:cm>
  <p:cm authorId="1" dt="2020-10-28T13:53:10.934" idx="24">
    <p:pos x="3530" y="2903"/>
    <p:text>https://formik.org/docs/overview</p:text>
    <p:extLst>
      <p:ext uri="{C676402C-5697-4E1C-873F-D02D1690AC5C}">
        <p15:threadingInfo xmlns:p15="http://schemas.microsoft.com/office/powerpoint/2012/main" timeZoneBias="-180"/>
      </p:ext>
    </p:extLst>
  </p:cm>
  <p:cm authorId="1" dt="2020-10-28T13:53:40.965" idx="25">
    <p:pos x="5073" y="2903"/>
    <p:text>https://vuetifyjs.com/en/components/forms/</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28T13:56:25.121" idx="26">
    <p:pos x="5184" y="1138"/>
    <p:text>https://nativescript.org/</p:text>
    <p:extLst>
      <p:ext uri="{C676402C-5697-4E1C-873F-D02D1690AC5C}">
        <p15:threadingInfo xmlns:p15="http://schemas.microsoft.com/office/powerpoint/2012/main" timeZoneBias="-180"/>
      </p:ext>
    </p:extLst>
  </p:cm>
  <p:cm authorId="1" dt="2020-10-28T13:56:27.985" idx="27">
    <p:pos x="2405" y="1138"/>
    <p:text>https://nativescript.org/</p:text>
    <p:extLst>
      <p:ext uri="{C676402C-5697-4E1C-873F-D02D1690AC5C}">
        <p15:threadingInfo xmlns:p15="http://schemas.microsoft.com/office/powerpoint/2012/main" timeZoneBias="-180"/>
      </p:ext>
    </p:extLst>
  </p:cm>
  <p:cm authorId="1" dt="2020-10-28T13:56:37.560" idx="28">
    <p:pos x="3659" y="1138"/>
    <p:text>https://reactnative.dev/</p:text>
    <p:extLst>
      <p:ext uri="{C676402C-5697-4E1C-873F-D02D1690AC5C}">
        <p15:threadingInfo xmlns:p15="http://schemas.microsoft.com/office/powerpoint/2012/main" timeZoneBias="-180"/>
      </p:ext>
    </p:extLst>
  </p:cm>
  <p:cm authorId="1" dt="2020-10-28T13:58:59.877" idx="29">
    <p:pos x="5322" y="1378"/>
    <p:text>https://chrome.google.com/webstore/detail/vuejs-devtools/nhdogjmejiglipccpnnnanhbledajbpd</p:text>
    <p:extLst>
      <p:ext uri="{C676402C-5697-4E1C-873F-D02D1690AC5C}">
        <p15:threadingInfo xmlns:p15="http://schemas.microsoft.com/office/powerpoint/2012/main" timeZoneBias="-180"/>
      </p:ext>
    </p:extLst>
  </p:cm>
  <p:cm authorId="1" dt="2020-10-28T13:59:27.468" idx="30">
    <p:pos x="3940" y="1378"/>
    <p:text>https://chrome.google.com/webstore/detail/react-developer-tools/fmkadmapgofadopljbjfkapdkoienihi?hl=ru</p:text>
    <p:extLst>
      <p:ext uri="{C676402C-5697-4E1C-873F-D02D1690AC5C}">
        <p15:threadingInfo xmlns:p15="http://schemas.microsoft.com/office/powerpoint/2012/main" timeZoneBias="-180"/>
      </p:ext>
    </p:extLst>
  </p:cm>
  <p:cm authorId="1" dt="2020-10-28T13:59:43.924" idx="31">
    <p:pos x="2143" y="1378"/>
    <p:text>https://augury.rangle.io/</p:text>
    <p:extLst>
      <p:ext uri="{C676402C-5697-4E1C-873F-D02D1690AC5C}">
        <p15:threadingInfo xmlns:p15="http://schemas.microsoft.com/office/powerpoint/2012/main" timeZoneBias="-180"/>
      </p:ext>
    </p:extLst>
  </p:cm>
  <p:cm authorId="1" dt="2020-10-28T14:01:33.664" idx="32">
    <p:pos x="2520" y="1617"/>
    <p:text>https://angular.io/guide/testing</p:text>
    <p:extLst>
      <p:ext uri="{C676402C-5697-4E1C-873F-D02D1690AC5C}">
        <p15:threadingInfo xmlns:p15="http://schemas.microsoft.com/office/powerpoint/2012/main" timeZoneBias="-180"/>
      </p:ext>
    </p:extLst>
  </p:cm>
  <p:cm authorId="1" dt="2020-10-28T14:02:22.063" idx="33">
    <p:pos x="3843" y="1617"/>
    <p:text>https://ru.reactjs.org/docs/testing.html</p:text>
    <p:extLst>
      <p:ext uri="{C676402C-5697-4E1C-873F-D02D1690AC5C}">
        <p15:threadingInfo xmlns:p15="http://schemas.microsoft.com/office/powerpoint/2012/main" timeZoneBias="-180"/>
      </p:ext>
    </p:extLst>
  </p:cm>
  <p:cm authorId="1" dt="2020-10-28T14:02:48.399" idx="34">
    <p:pos x="5143" y="1617"/>
    <p:text>https://vue-test-utils.vuejs.org/ru/</p:text>
    <p:extLst>
      <p:ext uri="{C676402C-5697-4E1C-873F-D02D1690AC5C}">
        <p15:threadingInfo xmlns:p15="http://schemas.microsoft.com/office/powerpoint/2012/main" timeZoneBias="-180"/>
      </p:ext>
    </p:extLst>
  </p:cm>
  <p:cm authorId="1" dt="2020-10-28T14:03:01.999" idx="35">
    <p:pos x="5221" y="1719"/>
    <p:text>https://testing-library.com/docs/vue-testing-library/intro</p:text>
    <p:extLst>
      <p:ext uri="{C676402C-5697-4E1C-873F-D02D1690AC5C}">
        <p15:threadingInfo xmlns:p15="http://schemas.microsoft.com/office/powerpoint/2012/main" timeZoneBias="-180"/>
      </p:ext>
    </p:extLst>
  </p:cm>
  <p:cm authorId="1" dt="2020-10-28T14:04:19.435" idx="36">
    <p:pos x="2138" y="1935"/>
    <p:text>https://angular.io/guide/service-worker-getting-started</p:text>
    <p:extLst>
      <p:ext uri="{C676402C-5697-4E1C-873F-D02D1690AC5C}">
        <p15:threadingInfo xmlns:p15="http://schemas.microsoft.com/office/powerpoint/2012/main" timeZoneBias="-180"/>
      </p:ext>
    </p:extLst>
  </p:cm>
  <p:cm authorId="1" dt="2020-10-28T14:05:25.435" idx="37">
    <p:pos x="3903" y="2037"/>
    <p:text>https://create-react-app.dev/docs/making-a-progressive-web-app/</p:text>
    <p:extLst>
      <p:ext uri="{C676402C-5697-4E1C-873F-D02D1690AC5C}">
        <p15:threadingInfo xmlns:p15="http://schemas.microsoft.com/office/powerpoint/2012/main" timeZoneBias="-180"/>
      </p:ext>
    </p:extLst>
  </p:cm>
  <p:cm authorId="1" dt="2020-10-28T14:06:02.802" idx="38">
    <p:pos x="5244" y="1935"/>
    <p:text>https://cli.vuejs.org/ru/core-plugins/pwa.html</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eccac0a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eccac0a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10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096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848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600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eccac0a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eccac0a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eccac0ad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eccac0ad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eccac0a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8eccac0a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eccac0ade_0_76: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301" name="Google Shape;301;g8eccac0ad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8eccac0ade_0_137: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363" name="Google Shape;363;g8eccac0ad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eccac0a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eccac0a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eccac0ade_0_19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425" name="Google Shape;425;g8eccac0ade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8eccac0ade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8eccac0ade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52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eccac0ade_0_61: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84" name="Google Shape;284;g8eccac0a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94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23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17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eccac0ade_0_68: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92" name="Google Shape;292;g8eccac0a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674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template" type="title">
  <p:cSld name="TITLE">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p:cSld name="BLANK_8">
    <p:spTree>
      <p:nvGrpSpPr>
        <p:cNvPr id="1" name="Shape 196"/>
        <p:cNvGrpSpPr/>
        <p:nvPr/>
      </p:nvGrpSpPr>
      <p:grpSpPr>
        <a:xfrm>
          <a:off x="0" y="0"/>
          <a:ext cx="0" cy="0"/>
          <a:chOff x="0" y="0"/>
          <a:chExt cx="0" cy="0"/>
        </a:xfrm>
      </p:grpSpPr>
      <p:pic>
        <p:nvPicPr>
          <p:cNvPr id="197" name="Google Shape;197;p14"/>
          <p:cNvPicPr preferRelativeResize="0"/>
          <p:nvPr/>
        </p:nvPicPr>
        <p:blipFill>
          <a:blip r:embed="rId2">
            <a:alphaModFix/>
          </a:blip>
          <a:stretch>
            <a:fillRect/>
          </a:stretch>
        </p:blipFill>
        <p:spPr>
          <a:xfrm>
            <a:off x="2" y="0"/>
            <a:ext cx="9144000" cy="5154015"/>
          </a:xfrm>
          <a:prstGeom prst="rect">
            <a:avLst/>
          </a:prstGeom>
          <a:noFill/>
          <a:ln>
            <a:noFill/>
          </a:ln>
        </p:spPr>
      </p:pic>
      <p:sp>
        <p:nvSpPr>
          <p:cNvPr id="198" name="Google Shape;198;p14"/>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199" name="Google Shape;199;p14"/>
          <p:cNvPicPr preferRelativeResize="0"/>
          <p:nvPr/>
        </p:nvPicPr>
        <p:blipFill>
          <a:blip r:embed="rId3">
            <a:alphaModFix/>
          </a:blip>
          <a:stretch>
            <a:fillRect/>
          </a:stretch>
        </p:blipFill>
        <p:spPr>
          <a:xfrm>
            <a:off x="183125" y="67025"/>
            <a:ext cx="2108274" cy="826899"/>
          </a:xfrm>
          <a:prstGeom prst="rect">
            <a:avLst/>
          </a:prstGeom>
          <a:noFill/>
          <a:ln>
            <a:noFill/>
          </a:ln>
        </p:spPr>
      </p:pic>
      <p:sp>
        <p:nvSpPr>
          <p:cNvPr id="200" name="Google Shape;200;p14"/>
          <p:cNvSpPr txBox="1"/>
          <p:nvPr/>
        </p:nvSpPr>
        <p:spPr>
          <a:xfrm>
            <a:off x="1320025" y="3085750"/>
            <a:ext cx="5442600" cy="1194900"/>
          </a:xfrm>
          <a:prstGeom prst="rect">
            <a:avLst/>
          </a:prstGeom>
          <a:noFill/>
          <a:ln>
            <a:noFill/>
          </a:ln>
        </p:spPr>
        <p:txBody>
          <a:bodyPr spcFirstLastPara="1" wrap="square" lIns="91425" tIns="91425" rIns="91425" bIns="91425" anchor="t" anchorCtr="0">
            <a:noAutofit/>
          </a:bodyPr>
          <a:lstStyle/>
          <a:p>
            <a:pPr marL="0" lvl="0" indent="0" algn="r" rtl="0">
              <a:lnSpc>
                <a:spcPct val="96000"/>
              </a:lnSpc>
              <a:spcBef>
                <a:spcPts val="0"/>
              </a:spcBef>
              <a:spcAft>
                <a:spcPts val="0"/>
              </a:spcAft>
              <a:buClr>
                <a:schemeClr val="dk1"/>
              </a:buClr>
              <a:buSzPts val="1100"/>
              <a:buFont typeface="Arial"/>
              <a:buNone/>
            </a:pPr>
            <a:r>
              <a:rPr lang="en-US" sz="3600" b="1">
                <a:solidFill>
                  <a:schemeClr val="lt1"/>
                </a:solidFill>
              </a:rPr>
              <a:t>Lorem ipsum dolor sit amet, consectetur</a:t>
            </a: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spcBef>
                <a:spcPts val="0"/>
              </a:spcBef>
              <a:spcAft>
                <a:spcPts val="0"/>
              </a:spcAft>
              <a:buNone/>
            </a:pPr>
            <a:endParaRPr>
              <a:solidFill>
                <a:schemeClr val="lt1"/>
              </a:solidFill>
            </a:endParaRPr>
          </a:p>
        </p:txBody>
      </p:sp>
      <p:sp>
        <p:nvSpPr>
          <p:cNvPr id="201" name="Google Shape;201;p14"/>
          <p:cNvSpPr/>
          <p:nvPr/>
        </p:nvSpPr>
        <p:spPr>
          <a:xfrm>
            <a:off x="5883500" y="3743050"/>
            <a:ext cx="754200" cy="32700"/>
          </a:xfrm>
          <a:prstGeom prst="rect">
            <a:avLst/>
          </a:prstGeom>
          <a:solidFill>
            <a:srgbClr val="EB1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202"/>
        <p:cNvGrpSpPr/>
        <p:nvPr/>
      </p:nvGrpSpPr>
      <p:grpSpPr>
        <a:xfrm>
          <a:off x="0" y="0"/>
          <a:ext cx="0" cy="0"/>
          <a:chOff x="0" y="0"/>
          <a:chExt cx="0" cy="0"/>
        </a:xfrm>
      </p:grpSpPr>
      <p:sp>
        <p:nvSpPr>
          <p:cNvPr id="203" name="Google Shape;203;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04" name="Google Shape;204;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5" name="Google Shape;20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08" name="Google Shape;208;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209" name="Google Shape;20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x">
  <p:cSld name="TITLE_AND_BODY">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2" y="0"/>
            <a:ext cx="9144000" cy="5154015"/>
          </a:xfrm>
          <a:prstGeom prst="rect">
            <a:avLst/>
          </a:prstGeom>
          <a:noFill/>
          <a:ln>
            <a:noFill/>
          </a:ln>
        </p:spPr>
      </p:pic>
      <p:sp>
        <p:nvSpPr>
          <p:cNvPr id="14" name="Google Shape;14;p3"/>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15" name="Google Shape;15;p3"/>
          <p:cNvPicPr preferRelativeResize="0"/>
          <p:nvPr/>
        </p:nvPicPr>
        <p:blipFill>
          <a:blip r:embed="rId3">
            <a:alphaModFix/>
          </a:blip>
          <a:stretch>
            <a:fillRect/>
          </a:stretch>
        </p:blipFill>
        <p:spPr>
          <a:xfrm>
            <a:off x="183125" y="67025"/>
            <a:ext cx="2108274" cy="826899"/>
          </a:xfrm>
          <a:prstGeom prst="rect">
            <a:avLst/>
          </a:prstGeom>
          <a:noFill/>
          <a:ln>
            <a:noFill/>
          </a:ln>
        </p:spPr>
      </p:pic>
      <p:sp>
        <p:nvSpPr>
          <p:cNvPr id="16" name="Google Shape;16;p3"/>
          <p:cNvSpPr txBox="1"/>
          <p:nvPr/>
        </p:nvSpPr>
        <p:spPr>
          <a:xfrm>
            <a:off x="4391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a:solidFill>
                  <a:schemeClr val="lt1"/>
                </a:solidFill>
              </a:rPr>
              <a:t>Title 1</a:t>
            </a:r>
            <a:endParaRPr sz="3800" b="1">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type="blank">
  <p:cSld name="BLANK">
    <p:spTree>
      <p:nvGrpSpPr>
        <p:cNvPr id="1" name="Shape 27"/>
        <p:cNvGrpSpPr/>
        <p:nvPr/>
      </p:nvGrpSpPr>
      <p:grpSpPr>
        <a:xfrm>
          <a:off x="0" y="0"/>
          <a:ext cx="0" cy="0"/>
          <a:chOff x="0" y="0"/>
          <a:chExt cx="0" cy="0"/>
        </a:xfrm>
      </p:grpSpPr>
      <p:sp>
        <p:nvSpPr>
          <p:cNvPr id="28" name="Google Shape;28;p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sz="2800" b="1">
                <a:solidFill>
                  <a:schemeClr val="dk1"/>
                </a:solidFill>
              </a:rPr>
              <a:t>Slide 1</a:t>
            </a:r>
            <a:endParaRPr sz="2800" b="1">
              <a:solidFill>
                <a:schemeClr val="dk1"/>
              </a:solidFill>
            </a:endParaRPr>
          </a:p>
        </p:txBody>
      </p:sp>
      <p:sp>
        <p:nvSpPr>
          <p:cNvPr id="29" name="Google Shape;29;p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p:nvPr/>
        </p:nvSpPr>
        <p:spPr>
          <a:xfrm>
            <a:off x="1511750" y="1716200"/>
            <a:ext cx="6138900" cy="14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i="1">
                <a:solidFill>
                  <a:schemeClr val="dk1"/>
                </a:solidFill>
              </a:rPr>
              <a:t>Sed scelerisque orci ut odio feugiat aliquam. Morbi dapibus enim lectus, sed interdum velit euismod et. Maecenas et ullamcorper magna. Aenean bibendum feugiat posuere. Vestibulum ante ipsum primis in faucibus orci luctus et ultrices posuere cubilia Curae. Fusce dictum suscipit arcu.</a:t>
            </a:r>
            <a:endParaRPr i="1"/>
          </a:p>
        </p:txBody>
      </p:sp>
      <p:pic>
        <p:nvPicPr>
          <p:cNvPr id="31" name="Google Shape;31;p5"/>
          <p:cNvPicPr preferRelativeResize="0"/>
          <p:nvPr/>
        </p:nvPicPr>
        <p:blipFill>
          <a:blip r:embed="rId2">
            <a:alphaModFix/>
          </a:blip>
          <a:stretch>
            <a:fillRect/>
          </a:stretch>
        </p:blipFill>
        <p:spPr>
          <a:xfrm>
            <a:off x="1099900" y="1586850"/>
            <a:ext cx="453600" cy="452738"/>
          </a:xfrm>
          <a:prstGeom prst="rect">
            <a:avLst/>
          </a:prstGeom>
          <a:noFill/>
          <a:ln>
            <a:noFill/>
          </a:ln>
        </p:spPr>
      </p:pic>
      <p:pic>
        <p:nvPicPr>
          <p:cNvPr id="32" name="Google Shape;32;p5"/>
          <p:cNvPicPr preferRelativeResize="0"/>
          <p:nvPr/>
        </p:nvPicPr>
        <p:blipFill>
          <a:blip r:embed="rId2">
            <a:alphaModFix/>
          </a:blip>
          <a:stretch>
            <a:fillRect/>
          </a:stretch>
        </p:blipFill>
        <p:spPr>
          <a:xfrm rot="10800000">
            <a:off x="7055425" y="2574250"/>
            <a:ext cx="453600" cy="452738"/>
          </a:xfrm>
          <a:prstGeom prst="rect">
            <a:avLst/>
          </a:prstGeom>
          <a:noFill/>
          <a:ln>
            <a:noFill/>
          </a:ln>
        </p:spPr>
      </p:pic>
      <p:sp>
        <p:nvSpPr>
          <p:cNvPr id="33" name="Google Shape;33;p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ros and cons">
  <p:cSld name="BLANK_1">
    <p:spTree>
      <p:nvGrpSpPr>
        <p:cNvPr id="1" name="Shape 35"/>
        <p:cNvGrpSpPr/>
        <p:nvPr/>
      </p:nvGrpSpPr>
      <p:grpSpPr>
        <a:xfrm>
          <a:off x="0" y="0"/>
          <a:ext cx="0" cy="0"/>
          <a:chOff x="0" y="0"/>
          <a:chExt cx="0" cy="0"/>
        </a:xfrm>
      </p:grpSpPr>
      <p:sp>
        <p:nvSpPr>
          <p:cNvPr id="36" name="Google Shape;36;p6"/>
          <p:cNvSpPr/>
          <p:nvPr/>
        </p:nvSpPr>
        <p:spPr>
          <a:xfrm>
            <a:off x="4228750" y="-100"/>
            <a:ext cx="490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2</a:t>
            </a:r>
            <a:endParaRPr sz="2800" b="1">
              <a:solidFill>
                <a:schemeClr val="dk1"/>
              </a:solidFill>
            </a:endParaRPr>
          </a:p>
        </p:txBody>
      </p:sp>
      <p:sp>
        <p:nvSpPr>
          <p:cNvPr id="38" name="Google Shape;38;p6"/>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p:nvPr/>
        </p:nvSpPr>
        <p:spPr>
          <a:xfrm>
            <a:off x="15740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Pros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0" name="Google Shape;40;p6"/>
          <p:cNvSpPr txBox="1"/>
          <p:nvPr/>
        </p:nvSpPr>
        <p:spPr>
          <a:xfrm>
            <a:off x="10986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1" name="Google Shape;41;p6"/>
          <p:cNvSpPr/>
          <p:nvPr/>
        </p:nvSpPr>
        <p:spPr>
          <a:xfrm>
            <a:off x="16400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p:nvPr/>
        </p:nvSpPr>
        <p:spPr>
          <a:xfrm>
            <a:off x="58412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Cons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3" name="Google Shape;43;p6"/>
          <p:cNvSpPr txBox="1"/>
          <p:nvPr/>
        </p:nvSpPr>
        <p:spPr>
          <a:xfrm>
            <a:off x="53658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4" name="Google Shape;44;p6"/>
          <p:cNvSpPr/>
          <p:nvPr/>
        </p:nvSpPr>
        <p:spPr>
          <a:xfrm>
            <a:off x="59072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de sample">
  <p:cSld name="BLANK_2">
    <p:spTree>
      <p:nvGrpSpPr>
        <p:cNvPr id="1" name="Shape 47"/>
        <p:cNvGrpSpPr/>
        <p:nvPr/>
      </p:nvGrpSpPr>
      <p:grpSpPr>
        <a:xfrm>
          <a:off x="0" y="0"/>
          <a:ext cx="0" cy="0"/>
          <a:chOff x="0" y="0"/>
          <a:chExt cx="0" cy="0"/>
        </a:xfrm>
      </p:grpSpPr>
      <p:sp>
        <p:nvSpPr>
          <p:cNvPr id="48" name="Google Shape;48;p7"/>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3</a:t>
            </a:r>
            <a:endParaRPr sz="2800" b="1">
              <a:solidFill>
                <a:schemeClr val="dk1"/>
              </a:solidFill>
            </a:endParaRPr>
          </a:p>
        </p:txBody>
      </p:sp>
      <p:sp>
        <p:nvSpPr>
          <p:cNvPr id="49" name="Google Shape;49;p7"/>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667600" y="1025475"/>
            <a:ext cx="6673200" cy="3480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p:nvPr/>
        </p:nvSpPr>
        <p:spPr>
          <a:xfrm>
            <a:off x="689650" y="1109675"/>
            <a:ext cx="6069600" cy="32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rgbClr val="333333"/>
                </a:solidFill>
              </a:rPr>
              <a:t>int </a:t>
            </a:r>
            <a:r>
              <a:rPr lang="en-US" sz="1000">
                <a:solidFill>
                  <a:srgbClr val="990000"/>
                </a:solidFill>
              </a:rPr>
              <a:t>main</a:t>
            </a:r>
            <a:r>
              <a:rPr lang="en-US" sz="1000">
                <a:solidFill>
                  <a:srgbClr val="333333"/>
                </a:solidFill>
              </a:rPr>
              <a:t>(void)</a:t>
            </a:r>
            <a:endParaRPr sz="1000">
              <a:solidFill>
                <a:srgbClr val="333333"/>
              </a:solidFill>
            </a:endParaRPr>
          </a:p>
          <a:p>
            <a:pPr marL="0" lvl="0" indent="0" algn="l" rtl="0">
              <a:spcBef>
                <a:spcPts val="0"/>
              </a:spcBef>
              <a:spcAft>
                <a:spcPts val="0"/>
              </a:spcAft>
              <a:buNone/>
            </a:pP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int c, i, nwhite, nother;</a:t>
            </a:r>
            <a:endParaRPr sz="1000">
              <a:solidFill>
                <a:srgbClr val="333333"/>
              </a:solidFill>
            </a:endParaRPr>
          </a:p>
          <a:p>
            <a:pPr marL="0" lvl="0" indent="0" algn="l" rtl="0">
              <a:spcBef>
                <a:spcPts val="0"/>
              </a:spcBef>
              <a:spcAft>
                <a:spcPts val="0"/>
              </a:spcAft>
              <a:buNone/>
            </a:pPr>
            <a:r>
              <a:rPr lang="en-US" sz="1000">
                <a:solidFill>
                  <a:srgbClr val="333333"/>
                </a:solidFill>
              </a:rPr>
              <a:t>        int ndigit[</a:t>
            </a:r>
            <a:r>
              <a:rPr lang="en-US" sz="1000">
                <a:solidFill>
                  <a:srgbClr val="008080"/>
                </a:solidFill>
              </a:rPr>
              <a:t>10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nwhite = nother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for (i = </a:t>
            </a:r>
            <a:r>
              <a:rPr lang="en-US" sz="1000">
                <a:solidFill>
                  <a:srgbClr val="008080"/>
                </a:solidFill>
              </a:rPr>
              <a:t>0</a:t>
            </a:r>
            <a:r>
              <a:rPr lang="en-US" sz="1000">
                <a:solidFill>
                  <a:srgbClr val="333333"/>
                </a:solidFill>
              </a:rPr>
              <a:t>; i &lt; </a:t>
            </a:r>
            <a:r>
              <a:rPr lang="en-US" sz="1000">
                <a:solidFill>
                  <a:srgbClr val="008080"/>
                </a:solidFill>
              </a:rPr>
              <a:t>10</a:t>
            </a:r>
            <a:r>
              <a:rPr lang="en-US" sz="1000">
                <a:solidFill>
                  <a:srgbClr val="333333"/>
                </a:solidFill>
              </a:rPr>
              <a:t>; ++i)</a:t>
            </a:r>
            <a:endParaRPr sz="1000">
              <a:solidFill>
                <a:srgbClr val="333333"/>
              </a:solidFill>
            </a:endParaRPr>
          </a:p>
          <a:p>
            <a:pPr marL="0" lvl="0" indent="0" algn="l" rtl="0">
              <a:spcBef>
                <a:spcPts val="0"/>
              </a:spcBef>
              <a:spcAft>
                <a:spcPts val="0"/>
              </a:spcAft>
              <a:buNone/>
            </a:pPr>
            <a:r>
              <a:rPr lang="en-US" sz="1000">
                <a:solidFill>
                  <a:srgbClr val="333333"/>
                </a:solidFill>
              </a:rPr>
              <a:t>                ndigit[i]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while ((c = getchar()) != EOF)</a:t>
            </a:r>
            <a:endParaRPr sz="1000">
              <a:solidFill>
                <a:srgbClr val="333333"/>
              </a:solidFill>
            </a:endParaRPr>
          </a:p>
          <a:p>
            <a:pPr marL="0" lvl="0" indent="0" algn="l" rtl="0">
              <a:spcBef>
                <a:spcPts val="0"/>
              </a:spcBef>
              <a:spcAft>
                <a:spcPts val="0"/>
              </a:spcAft>
              <a:buNone/>
            </a:pPr>
            <a:r>
              <a:rPr lang="en-US" sz="1000" i="1">
                <a:solidFill>
                  <a:srgbClr val="999988"/>
                </a:solidFill>
              </a:rPr>
              <a:t>////// ________________________________</a:t>
            </a:r>
            <a:endParaRPr sz="1000">
              <a:solidFill>
                <a:srgbClr val="333333"/>
              </a:solidFill>
            </a:endParaRPr>
          </a:p>
          <a:p>
            <a:pPr marL="0" lvl="0" indent="0" algn="l" rtl="0">
              <a:spcBef>
                <a:spcPts val="0"/>
              </a:spcBef>
              <a:spcAft>
                <a:spcPts val="0"/>
              </a:spcAft>
              <a:buNone/>
            </a:pPr>
            <a:r>
              <a:rPr lang="en-US" sz="1000">
                <a:solidFill>
                  <a:srgbClr val="333333"/>
                </a:solidFill>
              </a:rPr>
              <a:t>                if (c &gt;= </a:t>
            </a:r>
            <a:r>
              <a:rPr lang="en-US" sz="1000">
                <a:solidFill>
                  <a:srgbClr val="DD1144"/>
                </a:solidFill>
              </a:rPr>
              <a:t>'0'</a:t>
            </a:r>
            <a:r>
              <a:rPr lang="en-US" sz="1000">
                <a:solidFill>
                  <a:srgbClr val="333333"/>
                </a:solidFill>
              </a:rPr>
              <a:t> &amp;&amp; c &lt;= </a:t>
            </a:r>
            <a:r>
              <a:rPr lang="en-US" sz="1000">
                <a:solidFill>
                  <a:srgbClr val="DD1144"/>
                </a:solidFill>
              </a:rPr>
              <a:t>'9'</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++ndigit[c - </a:t>
            </a:r>
            <a:r>
              <a:rPr lang="en-US" sz="1000">
                <a:solidFill>
                  <a:srgbClr val="DD1144"/>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i="1">
                <a:solidFill>
                  <a:srgbClr val="999988"/>
                </a:solidFill>
              </a:rPr>
              <a:t>////// ^^^^^^^^^^^^^^^^^^^^^^^^^^</a:t>
            </a:r>
            <a:endParaRPr sz="1000">
              <a:solidFill>
                <a:srgbClr val="333333"/>
              </a:solidFill>
            </a:endParaRPr>
          </a:p>
          <a:p>
            <a:pPr marL="0" lvl="0" indent="0" algn="l" rtl="0">
              <a:spcBef>
                <a:spcPts val="0"/>
              </a:spcBef>
              <a:spcAft>
                <a:spcPts val="0"/>
              </a:spcAft>
              <a:buNone/>
            </a:pPr>
            <a:r>
              <a:rPr lang="en-US" sz="1000">
                <a:solidFill>
                  <a:srgbClr val="333333"/>
                </a:solidFill>
              </a:rPr>
              <a:t>                else if (c == </a:t>
            </a:r>
            <a:r>
              <a:rPr lang="en-US" sz="1000">
                <a:solidFill>
                  <a:srgbClr val="DD1144"/>
                </a:solidFill>
              </a:rPr>
              <a:t>' '</a:t>
            </a:r>
            <a:r>
              <a:rPr lang="en-US" sz="1000">
                <a:solidFill>
                  <a:srgbClr val="333333"/>
                </a:solidFill>
              </a:rPr>
              <a:t> || c == </a:t>
            </a:r>
            <a:r>
              <a:rPr lang="en-US" sz="1000">
                <a:solidFill>
                  <a:srgbClr val="DD1144"/>
                </a:solidFill>
              </a:rPr>
              <a:t>'\n'</a:t>
            </a:r>
            <a:r>
              <a:rPr lang="en-US" sz="1000">
                <a:solidFill>
                  <a:srgbClr val="333333"/>
                </a:solidFill>
              </a:rPr>
              <a:t> || c == </a:t>
            </a:r>
            <a:r>
              <a:rPr lang="en-US" sz="1000">
                <a:solidFill>
                  <a:srgbClr val="DD1144"/>
                </a:solidFill>
              </a:rPr>
              <a:t>'\t'</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++nwhite;</a:t>
            </a:r>
            <a:endParaRPr sz="1000">
              <a:solidFill>
                <a:srgbClr val="333333"/>
              </a:solidFill>
            </a:endParaRPr>
          </a:p>
          <a:p>
            <a:pPr marL="0" lvl="0" indent="0" algn="l" rtl="0">
              <a:spcBef>
                <a:spcPts val="0"/>
              </a:spcBef>
              <a:spcAft>
                <a:spcPts val="0"/>
              </a:spcAft>
              <a:buNone/>
            </a:pPr>
            <a:r>
              <a:rPr lang="en-US" sz="1000">
                <a:solidFill>
                  <a:srgbClr val="333333"/>
                </a:solidFill>
              </a:rPr>
              <a:t>                else</a:t>
            </a:r>
            <a:endParaRPr sz="1000">
              <a:solidFill>
                <a:srgbClr val="333333"/>
              </a:solidFill>
            </a:endParaRPr>
          </a:p>
          <a:p>
            <a:pPr marL="0" lvl="0" indent="0" algn="l" rtl="0">
              <a:spcBef>
                <a:spcPts val="0"/>
              </a:spcBef>
              <a:spcAft>
                <a:spcPts val="0"/>
              </a:spcAft>
              <a:buNone/>
            </a:pPr>
            <a:r>
              <a:rPr lang="en-US" sz="1000">
                <a:solidFill>
                  <a:srgbClr val="333333"/>
                </a:solidFill>
              </a:rPr>
              <a:t>                        ++nother;</a:t>
            </a:r>
            <a:endParaRPr/>
          </a:p>
        </p:txBody>
      </p:sp>
      <p:sp>
        <p:nvSpPr>
          <p:cNvPr id="52" name="Google Shape;52;p7"/>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CUSTOM">
    <p:spTree>
      <p:nvGrpSpPr>
        <p:cNvPr id="1" name="Shape 61"/>
        <p:cNvGrpSpPr/>
        <p:nvPr/>
      </p:nvGrpSpPr>
      <p:grpSpPr>
        <a:xfrm>
          <a:off x="0" y="0"/>
          <a:ext cx="0" cy="0"/>
          <a:chOff x="0" y="0"/>
          <a:chExt cx="0" cy="0"/>
        </a:xfrm>
      </p:grpSpPr>
      <p:pic>
        <p:nvPicPr>
          <p:cNvPr id="62" name="Google Shape;62;p9"/>
          <p:cNvPicPr preferRelativeResize="0"/>
          <p:nvPr/>
        </p:nvPicPr>
        <p:blipFill>
          <a:blip r:embed="rId2">
            <a:alphaModFix/>
          </a:blip>
          <a:stretch>
            <a:fillRect/>
          </a:stretch>
        </p:blipFill>
        <p:spPr>
          <a:xfrm>
            <a:off x="0" y="-1"/>
            <a:ext cx="9143994" cy="5142018"/>
          </a:xfrm>
          <a:prstGeom prst="rect">
            <a:avLst/>
          </a:prstGeom>
          <a:noFill/>
          <a:ln>
            <a:noFill/>
          </a:ln>
        </p:spPr>
      </p:pic>
      <p:sp>
        <p:nvSpPr>
          <p:cNvPr id="63" name="Google Shape;63;p9"/>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64" name="Google Shape;64;p9"/>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a:solidFill>
                  <a:schemeClr val="lt1"/>
                </a:solidFill>
              </a:rPr>
              <a:t>Title 2</a:t>
            </a:r>
            <a:endParaRPr sz="3800" b="1">
              <a:solidFill>
                <a:schemeClr val="lt1"/>
              </a:solidFill>
            </a:endParaRPr>
          </a:p>
        </p:txBody>
      </p:sp>
      <p:sp>
        <p:nvSpPr>
          <p:cNvPr id="65" name="Google Shape;65;p9"/>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3 columns">
  <p:cSld name="CUSTOM_3">
    <p:spTree>
      <p:nvGrpSpPr>
        <p:cNvPr id="1" name="Shape 66"/>
        <p:cNvGrpSpPr/>
        <p:nvPr/>
      </p:nvGrpSpPr>
      <p:grpSpPr>
        <a:xfrm>
          <a:off x="0" y="0"/>
          <a:ext cx="0" cy="0"/>
          <a:chOff x="0" y="0"/>
          <a:chExt cx="0" cy="0"/>
        </a:xfrm>
      </p:grpSpPr>
      <p:sp>
        <p:nvSpPr>
          <p:cNvPr id="67" name="Google Shape;67;p10"/>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6</a:t>
            </a:r>
            <a:endParaRPr sz="2800" b="1">
              <a:solidFill>
                <a:schemeClr val="dk1"/>
              </a:solidFill>
            </a:endParaRPr>
          </a:p>
        </p:txBody>
      </p:sp>
      <p:sp>
        <p:nvSpPr>
          <p:cNvPr id="68" name="Google Shape;68;p10"/>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9" name="Google Shape;69;p10"/>
          <p:cNvGraphicFramePr/>
          <p:nvPr/>
        </p:nvGraphicFramePr>
        <p:xfrm>
          <a:off x="718900" y="1571050"/>
          <a:ext cx="3000000" cy="3000000"/>
        </p:xfrm>
        <a:graphic>
          <a:graphicData uri="http://schemas.openxmlformats.org/drawingml/2006/table">
            <a:tbl>
              <a:tblPr>
                <a:noFill/>
                <a:tableStyleId>{B0F8FA48-7EB7-4DD3-92C9-9F3FFB8CBEC5}</a:tableStyleId>
              </a:tblPr>
              <a:tblGrid>
                <a:gridCol w="2321200">
                  <a:extLst>
                    <a:ext uri="{9D8B030D-6E8A-4147-A177-3AD203B41FA5}">
                      <a16:colId xmlns:a16="http://schemas.microsoft.com/office/drawing/2014/main" val="20000"/>
                    </a:ext>
                  </a:extLst>
                </a:gridCol>
                <a:gridCol w="2682975">
                  <a:extLst>
                    <a:ext uri="{9D8B030D-6E8A-4147-A177-3AD203B41FA5}">
                      <a16:colId xmlns:a16="http://schemas.microsoft.com/office/drawing/2014/main" val="20001"/>
                    </a:ext>
                  </a:extLst>
                </a:gridCol>
                <a:gridCol w="2484550">
                  <a:extLst>
                    <a:ext uri="{9D8B030D-6E8A-4147-A177-3AD203B41FA5}">
                      <a16:colId xmlns:a16="http://schemas.microsoft.com/office/drawing/2014/main" val="20002"/>
                    </a:ext>
                  </a:extLst>
                </a:gridCol>
              </a:tblGrid>
              <a:tr h="531250">
                <a:tc>
                  <a:txBody>
                    <a:bodyPr/>
                    <a:lstStyle/>
                    <a:p>
                      <a:pPr marL="0" lvl="0" indent="0" algn="ctr" rtl="0">
                        <a:spcBef>
                          <a:spcPts val="500"/>
                        </a:spcBef>
                        <a:spcAft>
                          <a:spcPts val="0"/>
                        </a:spcAft>
                        <a:buNone/>
                      </a:pPr>
                      <a:r>
                        <a:rPr lang="en-US" sz="1300" b="1"/>
                        <a:t>N1</a:t>
                      </a:r>
                      <a:endParaRPr sz="1300"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N2</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N3</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rgbClr val="000000"/>
                          </a:solidFill>
                        </a:rPr>
                        <a:t>Full project plan and project management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0" name="Google Shape;70;p10"/>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USTOM_4">
    <p:spTree>
      <p:nvGrpSpPr>
        <p:cNvPr id="1" name="Shape 72"/>
        <p:cNvGrpSpPr/>
        <p:nvPr/>
      </p:nvGrpSpPr>
      <p:grpSpPr>
        <a:xfrm>
          <a:off x="0" y="0"/>
          <a:ext cx="0" cy="0"/>
          <a:chOff x="0" y="0"/>
          <a:chExt cx="0" cy="0"/>
        </a:xfrm>
      </p:grpSpPr>
      <p:sp>
        <p:nvSpPr>
          <p:cNvPr id="73" name="Google Shape;73;p11"/>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7</a:t>
            </a:r>
            <a:endParaRPr sz="2800" b="1">
              <a:solidFill>
                <a:schemeClr val="dk1"/>
              </a:solidFill>
            </a:endParaRPr>
          </a:p>
        </p:txBody>
      </p:sp>
      <p:sp>
        <p:nvSpPr>
          <p:cNvPr id="74" name="Google Shape;74;p11"/>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1"/>
          <p:cNvCxnSpPr/>
          <p:nvPr/>
        </p:nvCxnSpPr>
        <p:spPr>
          <a:xfrm>
            <a:off x="21332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76" name="Google Shape;76;p11"/>
          <p:cNvSpPr/>
          <p:nvPr/>
        </p:nvSpPr>
        <p:spPr>
          <a:xfrm>
            <a:off x="13192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13192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3192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13192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13192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13192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13192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13192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p:nvPr/>
        </p:nvSpPr>
        <p:spPr>
          <a:xfrm>
            <a:off x="13262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85" name="Google Shape;85;p11"/>
          <p:cNvSpPr txBox="1"/>
          <p:nvPr/>
        </p:nvSpPr>
        <p:spPr>
          <a:xfrm>
            <a:off x="13262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86" name="Google Shape;86;p11"/>
          <p:cNvSpPr txBox="1"/>
          <p:nvPr/>
        </p:nvSpPr>
        <p:spPr>
          <a:xfrm>
            <a:off x="13262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87" name="Google Shape;87;p11"/>
          <p:cNvSpPr txBox="1"/>
          <p:nvPr/>
        </p:nvSpPr>
        <p:spPr>
          <a:xfrm>
            <a:off x="13262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88" name="Google Shape;88;p11"/>
          <p:cNvSpPr txBox="1"/>
          <p:nvPr/>
        </p:nvSpPr>
        <p:spPr>
          <a:xfrm>
            <a:off x="13262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89" name="Google Shape;89;p11"/>
          <p:cNvSpPr txBox="1"/>
          <p:nvPr/>
        </p:nvSpPr>
        <p:spPr>
          <a:xfrm>
            <a:off x="13262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90" name="Google Shape;90;p11"/>
          <p:cNvSpPr txBox="1"/>
          <p:nvPr/>
        </p:nvSpPr>
        <p:spPr>
          <a:xfrm>
            <a:off x="13262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91" name="Google Shape;91;p11"/>
          <p:cNvSpPr txBox="1"/>
          <p:nvPr/>
        </p:nvSpPr>
        <p:spPr>
          <a:xfrm>
            <a:off x="13262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92" name="Google Shape;92;p11"/>
          <p:cNvCxnSpPr>
            <a:stCxn id="93" idx="2"/>
            <a:endCxn id="94" idx="0"/>
          </p:cNvCxnSpPr>
          <p:nvPr/>
        </p:nvCxnSpPr>
        <p:spPr>
          <a:xfrm>
            <a:off x="41906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95" name="Google Shape;95;p11"/>
          <p:cNvSpPr/>
          <p:nvPr/>
        </p:nvSpPr>
        <p:spPr>
          <a:xfrm>
            <a:off x="33766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33766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33766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33766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33766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33766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33766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33766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txBox="1"/>
          <p:nvPr/>
        </p:nvSpPr>
        <p:spPr>
          <a:xfrm>
            <a:off x="33836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03" name="Google Shape;103;p11"/>
          <p:cNvSpPr txBox="1"/>
          <p:nvPr/>
        </p:nvSpPr>
        <p:spPr>
          <a:xfrm>
            <a:off x="33836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04" name="Google Shape;104;p11"/>
          <p:cNvSpPr txBox="1"/>
          <p:nvPr/>
        </p:nvSpPr>
        <p:spPr>
          <a:xfrm>
            <a:off x="33836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05" name="Google Shape;105;p11"/>
          <p:cNvSpPr txBox="1"/>
          <p:nvPr/>
        </p:nvSpPr>
        <p:spPr>
          <a:xfrm>
            <a:off x="33836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06" name="Google Shape;106;p11"/>
          <p:cNvSpPr txBox="1"/>
          <p:nvPr/>
        </p:nvSpPr>
        <p:spPr>
          <a:xfrm>
            <a:off x="33836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07" name="Google Shape;107;p11"/>
          <p:cNvSpPr txBox="1"/>
          <p:nvPr/>
        </p:nvSpPr>
        <p:spPr>
          <a:xfrm>
            <a:off x="33836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08" name="Google Shape;108;p11"/>
          <p:cNvSpPr txBox="1"/>
          <p:nvPr/>
        </p:nvSpPr>
        <p:spPr>
          <a:xfrm>
            <a:off x="33836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09" name="Google Shape;109;p11"/>
          <p:cNvCxnSpPr/>
          <p:nvPr/>
        </p:nvCxnSpPr>
        <p:spPr>
          <a:xfrm>
            <a:off x="62480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10" name="Google Shape;110;p11"/>
          <p:cNvSpPr/>
          <p:nvPr/>
        </p:nvSpPr>
        <p:spPr>
          <a:xfrm>
            <a:off x="54340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54340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54340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54340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54340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54340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54340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54340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txBox="1"/>
          <p:nvPr/>
        </p:nvSpPr>
        <p:spPr>
          <a:xfrm>
            <a:off x="54410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19" name="Google Shape;119;p11"/>
          <p:cNvSpPr txBox="1"/>
          <p:nvPr/>
        </p:nvSpPr>
        <p:spPr>
          <a:xfrm>
            <a:off x="54410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20" name="Google Shape;120;p11"/>
          <p:cNvSpPr txBox="1"/>
          <p:nvPr/>
        </p:nvSpPr>
        <p:spPr>
          <a:xfrm>
            <a:off x="54410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21" name="Google Shape;121;p11"/>
          <p:cNvSpPr txBox="1"/>
          <p:nvPr/>
        </p:nvSpPr>
        <p:spPr>
          <a:xfrm>
            <a:off x="54410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22" name="Google Shape;122;p11"/>
          <p:cNvSpPr txBox="1"/>
          <p:nvPr/>
        </p:nvSpPr>
        <p:spPr>
          <a:xfrm>
            <a:off x="54410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23" name="Google Shape;123;p11"/>
          <p:cNvSpPr txBox="1"/>
          <p:nvPr/>
        </p:nvSpPr>
        <p:spPr>
          <a:xfrm>
            <a:off x="54410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24" name="Google Shape;124;p11"/>
          <p:cNvSpPr txBox="1"/>
          <p:nvPr/>
        </p:nvSpPr>
        <p:spPr>
          <a:xfrm>
            <a:off x="54410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25" name="Google Shape;125;p11"/>
          <p:cNvSpPr txBox="1"/>
          <p:nvPr/>
        </p:nvSpPr>
        <p:spPr>
          <a:xfrm>
            <a:off x="54410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94" name="Google Shape;94;p11"/>
          <p:cNvSpPr txBox="1"/>
          <p:nvPr/>
        </p:nvSpPr>
        <p:spPr>
          <a:xfrm>
            <a:off x="33836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26" name="Google Shape;126;p11"/>
          <p:cNvSpPr txBox="1"/>
          <p:nvPr/>
        </p:nvSpPr>
        <p:spPr>
          <a:xfrm>
            <a:off x="13262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1</a:t>
            </a:r>
            <a:endParaRPr sz="1000"/>
          </a:p>
        </p:txBody>
      </p:sp>
      <p:sp>
        <p:nvSpPr>
          <p:cNvPr id="127" name="Google Shape;127;p11"/>
          <p:cNvSpPr txBox="1"/>
          <p:nvPr/>
        </p:nvSpPr>
        <p:spPr>
          <a:xfrm>
            <a:off x="33836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2</a:t>
            </a:r>
            <a:endParaRPr sz="1000"/>
          </a:p>
        </p:txBody>
      </p:sp>
      <p:sp>
        <p:nvSpPr>
          <p:cNvPr id="128" name="Google Shape;128;p11"/>
          <p:cNvSpPr txBox="1"/>
          <p:nvPr/>
        </p:nvSpPr>
        <p:spPr>
          <a:xfrm>
            <a:off x="54410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3</a:t>
            </a:r>
            <a:endParaRPr sz="1000"/>
          </a:p>
        </p:txBody>
      </p:sp>
      <p:sp>
        <p:nvSpPr>
          <p:cNvPr id="129" name="Google Shape;129;p11"/>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with highlights)">
  <p:cSld name="CUSTOM_2">
    <p:spTree>
      <p:nvGrpSpPr>
        <p:cNvPr id="1" name="Shape 131"/>
        <p:cNvGrpSpPr/>
        <p:nvPr/>
      </p:nvGrpSpPr>
      <p:grpSpPr>
        <a:xfrm>
          <a:off x="0" y="0"/>
          <a:ext cx="0" cy="0"/>
          <a:chOff x="0" y="0"/>
          <a:chExt cx="0" cy="0"/>
        </a:xfrm>
      </p:grpSpPr>
      <p:sp>
        <p:nvSpPr>
          <p:cNvPr id="132" name="Google Shape;132;p12"/>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8</a:t>
            </a:r>
            <a:endParaRPr sz="2800" b="1">
              <a:solidFill>
                <a:schemeClr val="dk1"/>
              </a:solidFill>
            </a:endParaRPr>
          </a:p>
        </p:txBody>
      </p:sp>
      <p:sp>
        <p:nvSpPr>
          <p:cNvPr id="133" name="Google Shape;133;p12"/>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12"/>
          <p:cNvCxnSpPr/>
          <p:nvPr/>
        </p:nvCxnSpPr>
        <p:spPr>
          <a:xfrm>
            <a:off x="21332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35" name="Google Shape;135;p12"/>
          <p:cNvSpPr/>
          <p:nvPr/>
        </p:nvSpPr>
        <p:spPr>
          <a:xfrm>
            <a:off x="1319200" y="1205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1319200" y="1586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1319200" y="1967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1319200" y="2348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a:off x="1319200" y="2729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a:off x="13192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13192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13192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txBox="1"/>
          <p:nvPr/>
        </p:nvSpPr>
        <p:spPr>
          <a:xfrm>
            <a:off x="13262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4" name="Google Shape;144;p12"/>
          <p:cNvSpPr txBox="1"/>
          <p:nvPr/>
        </p:nvSpPr>
        <p:spPr>
          <a:xfrm>
            <a:off x="13262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5" name="Google Shape;145;p12"/>
          <p:cNvSpPr txBox="1"/>
          <p:nvPr/>
        </p:nvSpPr>
        <p:spPr>
          <a:xfrm>
            <a:off x="13262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6" name="Google Shape;146;p12"/>
          <p:cNvSpPr txBox="1"/>
          <p:nvPr/>
        </p:nvSpPr>
        <p:spPr>
          <a:xfrm>
            <a:off x="13262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7" name="Google Shape;147;p12"/>
          <p:cNvSpPr txBox="1"/>
          <p:nvPr/>
        </p:nvSpPr>
        <p:spPr>
          <a:xfrm>
            <a:off x="13262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8" name="Google Shape;148;p12"/>
          <p:cNvSpPr txBox="1"/>
          <p:nvPr/>
        </p:nvSpPr>
        <p:spPr>
          <a:xfrm>
            <a:off x="13262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49" name="Google Shape;149;p12"/>
          <p:cNvSpPr txBox="1"/>
          <p:nvPr/>
        </p:nvSpPr>
        <p:spPr>
          <a:xfrm>
            <a:off x="13262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0" name="Google Shape;150;p12"/>
          <p:cNvSpPr txBox="1"/>
          <p:nvPr/>
        </p:nvSpPr>
        <p:spPr>
          <a:xfrm>
            <a:off x="13262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51" name="Google Shape;151;p12"/>
          <p:cNvCxnSpPr>
            <a:stCxn id="152" idx="2"/>
            <a:endCxn id="153" idx="0"/>
          </p:cNvCxnSpPr>
          <p:nvPr/>
        </p:nvCxnSpPr>
        <p:spPr>
          <a:xfrm>
            <a:off x="41906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54" name="Google Shape;154;p12"/>
          <p:cNvSpPr/>
          <p:nvPr/>
        </p:nvSpPr>
        <p:spPr>
          <a:xfrm>
            <a:off x="33766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a:off x="33766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a:off x="33766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a:off x="33766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a:off x="3376600" y="2729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a:off x="3376600" y="3110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p:nvPr/>
        </p:nvSpPr>
        <p:spPr>
          <a:xfrm>
            <a:off x="3376600" y="3491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2"/>
          <p:cNvSpPr/>
          <p:nvPr/>
        </p:nvSpPr>
        <p:spPr>
          <a:xfrm>
            <a:off x="3376600" y="3872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txBox="1"/>
          <p:nvPr/>
        </p:nvSpPr>
        <p:spPr>
          <a:xfrm>
            <a:off x="33836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2" name="Google Shape;162;p12"/>
          <p:cNvSpPr txBox="1"/>
          <p:nvPr/>
        </p:nvSpPr>
        <p:spPr>
          <a:xfrm>
            <a:off x="33836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3" name="Google Shape;163;p12"/>
          <p:cNvSpPr txBox="1"/>
          <p:nvPr/>
        </p:nvSpPr>
        <p:spPr>
          <a:xfrm>
            <a:off x="33836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4" name="Google Shape;164;p12"/>
          <p:cNvSpPr txBox="1"/>
          <p:nvPr/>
        </p:nvSpPr>
        <p:spPr>
          <a:xfrm>
            <a:off x="33836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5" name="Google Shape;165;p12"/>
          <p:cNvSpPr txBox="1"/>
          <p:nvPr/>
        </p:nvSpPr>
        <p:spPr>
          <a:xfrm>
            <a:off x="33836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6" name="Google Shape;166;p12"/>
          <p:cNvSpPr txBox="1"/>
          <p:nvPr/>
        </p:nvSpPr>
        <p:spPr>
          <a:xfrm>
            <a:off x="33836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7" name="Google Shape;167;p12"/>
          <p:cNvSpPr txBox="1"/>
          <p:nvPr/>
        </p:nvSpPr>
        <p:spPr>
          <a:xfrm>
            <a:off x="33836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68" name="Google Shape;168;p12"/>
          <p:cNvCxnSpPr/>
          <p:nvPr/>
        </p:nvCxnSpPr>
        <p:spPr>
          <a:xfrm>
            <a:off x="62480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69" name="Google Shape;169;p12"/>
          <p:cNvSpPr/>
          <p:nvPr/>
        </p:nvSpPr>
        <p:spPr>
          <a:xfrm>
            <a:off x="54340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a:off x="54340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2"/>
          <p:cNvSpPr/>
          <p:nvPr/>
        </p:nvSpPr>
        <p:spPr>
          <a:xfrm>
            <a:off x="54340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2"/>
          <p:cNvSpPr/>
          <p:nvPr/>
        </p:nvSpPr>
        <p:spPr>
          <a:xfrm>
            <a:off x="54340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54340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2"/>
          <p:cNvSpPr/>
          <p:nvPr/>
        </p:nvSpPr>
        <p:spPr>
          <a:xfrm>
            <a:off x="54340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2"/>
          <p:cNvSpPr/>
          <p:nvPr/>
        </p:nvSpPr>
        <p:spPr>
          <a:xfrm>
            <a:off x="54340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2"/>
          <p:cNvSpPr/>
          <p:nvPr/>
        </p:nvSpPr>
        <p:spPr>
          <a:xfrm>
            <a:off x="54340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2"/>
          <p:cNvSpPr txBox="1"/>
          <p:nvPr/>
        </p:nvSpPr>
        <p:spPr>
          <a:xfrm>
            <a:off x="54410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8" name="Google Shape;178;p12"/>
          <p:cNvSpPr txBox="1"/>
          <p:nvPr/>
        </p:nvSpPr>
        <p:spPr>
          <a:xfrm>
            <a:off x="54410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9" name="Google Shape;179;p12"/>
          <p:cNvSpPr txBox="1"/>
          <p:nvPr/>
        </p:nvSpPr>
        <p:spPr>
          <a:xfrm>
            <a:off x="54410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0" name="Google Shape;180;p12"/>
          <p:cNvSpPr txBox="1"/>
          <p:nvPr/>
        </p:nvSpPr>
        <p:spPr>
          <a:xfrm>
            <a:off x="54410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1" name="Google Shape;181;p12"/>
          <p:cNvSpPr txBox="1"/>
          <p:nvPr/>
        </p:nvSpPr>
        <p:spPr>
          <a:xfrm>
            <a:off x="54410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2" name="Google Shape;182;p12"/>
          <p:cNvSpPr txBox="1"/>
          <p:nvPr/>
        </p:nvSpPr>
        <p:spPr>
          <a:xfrm>
            <a:off x="54410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3" name="Google Shape;183;p12"/>
          <p:cNvSpPr txBox="1"/>
          <p:nvPr/>
        </p:nvSpPr>
        <p:spPr>
          <a:xfrm>
            <a:off x="54410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4" name="Google Shape;184;p12"/>
          <p:cNvSpPr txBox="1"/>
          <p:nvPr/>
        </p:nvSpPr>
        <p:spPr>
          <a:xfrm>
            <a:off x="54410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3" name="Google Shape;153;p12"/>
          <p:cNvSpPr txBox="1"/>
          <p:nvPr/>
        </p:nvSpPr>
        <p:spPr>
          <a:xfrm>
            <a:off x="33836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5" name="Google Shape;185;p12"/>
          <p:cNvSpPr txBox="1"/>
          <p:nvPr/>
        </p:nvSpPr>
        <p:spPr>
          <a:xfrm>
            <a:off x="13262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1</a:t>
            </a:r>
            <a:endParaRPr sz="1000"/>
          </a:p>
        </p:txBody>
      </p:sp>
      <p:sp>
        <p:nvSpPr>
          <p:cNvPr id="186" name="Google Shape;186;p12"/>
          <p:cNvSpPr txBox="1"/>
          <p:nvPr/>
        </p:nvSpPr>
        <p:spPr>
          <a:xfrm>
            <a:off x="33836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2</a:t>
            </a:r>
            <a:endParaRPr sz="1000"/>
          </a:p>
        </p:txBody>
      </p:sp>
      <p:sp>
        <p:nvSpPr>
          <p:cNvPr id="187" name="Google Shape;187;p12"/>
          <p:cNvSpPr txBox="1"/>
          <p:nvPr/>
        </p:nvSpPr>
        <p:spPr>
          <a:xfrm>
            <a:off x="54410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3</a:t>
            </a:r>
            <a:endParaRPr sz="1000"/>
          </a:p>
        </p:txBody>
      </p:sp>
      <p:sp>
        <p:nvSpPr>
          <p:cNvPr id="188" name="Google Shape;188;p12"/>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hyperlink" Target="https://www.itechart.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mailto:dzianis.latushkin@itechart-group.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www.itechart.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7"/>
          <p:cNvPicPr preferRelativeResize="0"/>
          <p:nvPr/>
        </p:nvPicPr>
        <p:blipFill>
          <a:blip r:embed="rId3">
            <a:alphaModFix/>
          </a:blip>
          <a:stretch>
            <a:fillRect/>
          </a:stretch>
        </p:blipFill>
        <p:spPr>
          <a:xfrm>
            <a:off x="2" y="0"/>
            <a:ext cx="9144000" cy="5154015"/>
          </a:xfrm>
          <a:prstGeom prst="rect">
            <a:avLst/>
          </a:prstGeom>
          <a:noFill/>
          <a:ln>
            <a:noFill/>
          </a:ln>
        </p:spPr>
      </p:pic>
      <p:sp>
        <p:nvSpPr>
          <p:cNvPr id="215" name="Google Shape;215;p17"/>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216" name="Google Shape;216;p17"/>
          <p:cNvPicPr preferRelativeResize="0"/>
          <p:nvPr/>
        </p:nvPicPr>
        <p:blipFill>
          <a:blip r:embed="rId4">
            <a:alphaModFix/>
          </a:blip>
          <a:stretch>
            <a:fillRect/>
          </a:stretch>
        </p:blipFill>
        <p:spPr>
          <a:xfrm>
            <a:off x="183125" y="67025"/>
            <a:ext cx="2108274" cy="826899"/>
          </a:xfrm>
          <a:prstGeom prst="rect">
            <a:avLst/>
          </a:prstGeom>
          <a:noFill/>
          <a:ln>
            <a:noFill/>
          </a:ln>
        </p:spPr>
      </p:pic>
      <p:sp>
        <p:nvSpPr>
          <p:cNvPr id="217" name="Google Shape;217;p17"/>
          <p:cNvSpPr txBox="1"/>
          <p:nvPr/>
        </p:nvSpPr>
        <p:spPr>
          <a:xfrm>
            <a:off x="4391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dirty="0" smtClean="0">
                <a:solidFill>
                  <a:schemeClr val="lt1"/>
                </a:solidFill>
              </a:rPr>
              <a:t>Vue.js workshop</a:t>
            </a:r>
          </a:p>
          <a:p>
            <a:pPr marL="0" lvl="0" indent="0" algn="l" rtl="0">
              <a:spcBef>
                <a:spcPts val="0"/>
              </a:spcBef>
              <a:spcAft>
                <a:spcPts val="0"/>
              </a:spcAft>
              <a:buNone/>
            </a:pPr>
            <a:r>
              <a:rPr lang="ru-RU" sz="3800" b="1" dirty="0" smtClean="0">
                <a:solidFill>
                  <a:schemeClr val="lt1"/>
                </a:solidFill>
              </a:rPr>
              <a:t>1. Введение в работу с </a:t>
            </a:r>
            <a:r>
              <a:rPr lang="en-US" sz="3800" b="1" dirty="0" err="1" smtClean="0">
                <a:solidFill>
                  <a:schemeClr val="lt1"/>
                </a:solidFill>
              </a:rPr>
              <a:t>Vue</a:t>
            </a:r>
            <a:endParaRPr sz="3800" b="1" dirty="0">
              <a:solidFill>
                <a:schemeClr val="lt1"/>
              </a:solidFill>
            </a:endParaRPr>
          </a:p>
        </p:txBody>
      </p:sp>
      <p:sp>
        <p:nvSpPr>
          <p:cNvPr id="218" name="Google Shape;218;p17"/>
          <p:cNvSpPr txBox="1"/>
          <p:nvPr/>
        </p:nvSpPr>
        <p:spPr>
          <a:xfrm>
            <a:off x="443925" y="4546825"/>
            <a:ext cx="10104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FFFFFF"/>
                </a:solidFill>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itechart.com</a:t>
            </a:r>
            <a:endParaRPr sz="110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Экосистема</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382108048"/>
              </p:ext>
            </p:extLst>
          </p:nvPr>
        </p:nvGraphicFramePr>
        <p:xfrm>
          <a:off x="160876" y="969180"/>
          <a:ext cx="8529524" cy="3931860"/>
        </p:xfrm>
        <a:graphic>
          <a:graphicData uri="http://schemas.openxmlformats.org/drawingml/2006/table">
            <a:tbl>
              <a:tblPr>
                <a:noFill/>
                <a:tableStyleId>{B0F8FA48-7EB7-4DD3-92C9-9F3FFB8CBEC5}</a:tableStyleId>
              </a:tblPr>
              <a:tblGrid>
                <a:gridCol w="1822392">
                  <a:extLst>
                    <a:ext uri="{9D8B030D-6E8A-4147-A177-3AD203B41FA5}">
                      <a16:colId xmlns:a16="http://schemas.microsoft.com/office/drawing/2014/main" val="1585072580"/>
                    </a:ext>
                  </a:extLst>
                </a:gridCol>
                <a:gridCol w="2214077">
                  <a:extLst>
                    <a:ext uri="{9D8B030D-6E8A-4147-A177-3AD203B41FA5}">
                      <a16:colId xmlns:a16="http://schemas.microsoft.com/office/drawing/2014/main" val="20000"/>
                    </a:ext>
                  </a:extLst>
                </a:gridCol>
                <a:gridCol w="2332791">
                  <a:extLst>
                    <a:ext uri="{9D8B030D-6E8A-4147-A177-3AD203B41FA5}">
                      <a16:colId xmlns:a16="http://schemas.microsoft.com/office/drawing/2014/main" val="20001"/>
                    </a:ext>
                  </a:extLst>
                </a:gridCol>
                <a:gridCol w="2160264">
                  <a:extLst>
                    <a:ext uri="{9D8B030D-6E8A-4147-A177-3AD203B41FA5}">
                      <a16:colId xmlns:a16="http://schemas.microsoft.com/office/drawing/2014/main" val="20002"/>
                    </a:ext>
                  </a:extLst>
                </a:gridCol>
              </a:tblGrid>
              <a:tr h="340241">
                <a:tc>
                  <a:txBody>
                    <a:bodyPr/>
                    <a:lstStyle/>
                    <a:p>
                      <a:pPr marL="0" lvl="0" indent="0" algn="ctr" rtl="0">
                        <a:spcBef>
                          <a:spcPts val="500"/>
                        </a:spcBef>
                        <a:spcAft>
                          <a:spcPts val="0"/>
                        </a:spcAft>
                        <a:buNone/>
                      </a:pPr>
                      <a:endParaRPr sz="1300" b="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ru-RU" sz="1050" b="1" dirty="0" smtClean="0"/>
                        <a:t>Рендеринг</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ReactDOM</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ru-RU" sz="1050" b="1" dirty="0" smtClean="0"/>
                        <a:t>Глобальное состояние</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 (Services)</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Redux</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Vuex</a:t>
                      </a:r>
                      <a:r>
                        <a:rPr lang="en-US" sz="1050" dirty="0" smtClean="0"/>
                        <a:t>, </a:t>
                      </a:r>
                      <a:r>
                        <a:rPr lang="en-US" sz="1050" dirty="0" err="1" smtClean="0"/>
                        <a:t>Redux</a:t>
                      </a:r>
                      <a:r>
                        <a:rPr lang="en-US" sz="1050" dirty="0" smtClean="0"/>
                        <a:t> (compatible)</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230608666"/>
                  </a:ext>
                </a:extLst>
              </a:tr>
              <a:tr h="381000">
                <a:tc>
                  <a:txBody>
                    <a:bodyPr/>
                    <a:lstStyle/>
                    <a:p>
                      <a:pPr marL="0" lvl="0" indent="0" algn="ctr" rtl="0">
                        <a:spcBef>
                          <a:spcPts val="0"/>
                        </a:spcBef>
                        <a:spcAft>
                          <a:spcPts val="0"/>
                        </a:spcAft>
                        <a:buNone/>
                      </a:pPr>
                      <a:r>
                        <a:rPr lang="ru-RU" sz="1050" b="1" dirty="0" smtClean="0"/>
                        <a:t>Общение с сервером</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Rx.js</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3D-party</a:t>
                      </a:r>
                      <a:r>
                        <a:rPr lang="en-US" sz="1050" baseline="0" dirty="0" smtClean="0"/>
                        <a:t> (</a:t>
                      </a:r>
                      <a:r>
                        <a:rPr lang="en-US" sz="1050" baseline="0" dirty="0" err="1" smtClean="0"/>
                        <a:t>axios</a:t>
                      </a:r>
                      <a:r>
                        <a:rPr lang="en-US" sz="1050" baseline="0" dirty="0" smtClean="0"/>
                        <a:t>, fetch)</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3D-party</a:t>
                      </a:r>
                      <a:r>
                        <a:rPr lang="en-US" sz="1050" baseline="0" dirty="0" smtClean="0"/>
                        <a:t> (</a:t>
                      </a:r>
                      <a:r>
                        <a:rPr lang="en-US" sz="1050" baseline="0" dirty="0" err="1" smtClean="0"/>
                        <a:t>axios</a:t>
                      </a:r>
                      <a:r>
                        <a:rPr lang="en-US" sz="1050" baseline="0" dirty="0" smtClean="0"/>
                        <a:t>, fetch)</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18374537"/>
                  </a:ext>
                </a:extLst>
              </a:tr>
              <a:tr h="381000">
                <a:tc>
                  <a:txBody>
                    <a:bodyPr/>
                    <a:lstStyle/>
                    <a:p>
                      <a:pPr marL="0" lvl="0" indent="0" algn="ctr" rtl="0">
                        <a:spcBef>
                          <a:spcPts val="0"/>
                        </a:spcBef>
                        <a:spcAft>
                          <a:spcPts val="0"/>
                        </a:spcAft>
                        <a:buNone/>
                      </a:pPr>
                      <a:r>
                        <a:rPr lang="ru-RU" sz="1050" b="1" dirty="0" smtClean="0"/>
                        <a:t>Маршрутизация</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a:t>
                      </a:r>
                      <a:r>
                        <a:rPr lang="en-US" sz="1050" baseline="0" dirty="0" smtClean="0"/>
                        <a:t> (@angular/router)</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react-router-</a:t>
                      </a:r>
                      <a:r>
                        <a:rPr lang="en-US" sz="1050" dirty="0" err="1" smtClean="0"/>
                        <a:t>dom</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Router</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790547692"/>
                  </a:ext>
                </a:extLst>
              </a:tr>
              <a:tr h="381000">
                <a:tc>
                  <a:txBody>
                    <a:bodyPr/>
                    <a:lstStyle/>
                    <a:p>
                      <a:pPr marL="0" lvl="0" indent="0" algn="ctr" rtl="0">
                        <a:spcBef>
                          <a:spcPts val="0"/>
                        </a:spcBef>
                        <a:spcAft>
                          <a:spcPts val="0"/>
                        </a:spcAft>
                        <a:buNone/>
                      </a:pPr>
                      <a:r>
                        <a:rPr lang="ru-RU" sz="1050" b="1" dirty="0" smtClean="0"/>
                        <a:t>Библиотеки</a:t>
                      </a:r>
                      <a:r>
                        <a:rPr lang="ru-RU" sz="1050" b="1" baseline="0" dirty="0" smtClean="0"/>
                        <a:t> компонентов</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Angular/components, NG Bootstrap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Material </a:t>
                      </a:r>
                      <a:r>
                        <a:rPr lang="en-US" sz="1050" dirty="0" err="1" smtClean="0"/>
                        <a:t>Ui</a:t>
                      </a:r>
                      <a:r>
                        <a:rPr lang="en-US" sz="1050" dirty="0" smtClean="0"/>
                        <a:t>,</a:t>
                      </a:r>
                      <a:r>
                        <a:rPr lang="en-US" sz="1050" baseline="0" dirty="0" smtClean="0"/>
                        <a:t> React Bootstrap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Vuetify</a:t>
                      </a:r>
                      <a:r>
                        <a:rPr lang="en-US" sz="1050" dirty="0" smtClean="0"/>
                        <a:t>, Quasar, </a:t>
                      </a:r>
                      <a:r>
                        <a:rPr lang="en-US" sz="1050" dirty="0" err="1" smtClean="0"/>
                        <a:t>ElementUI</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410072348"/>
                  </a:ext>
                </a:extLst>
              </a:tr>
              <a:tr h="381000">
                <a:tc>
                  <a:txBody>
                    <a:bodyPr/>
                    <a:lstStyle/>
                    <a:p>
                      <a:pPr marL="0" lvl="0" indent="0" algn="ctr" rtl="0">
                        <a:spcBef>
                          <a:spcPts val="0"/>
                        </a:spcBef>
                        <a:spcAft>
                          <a:spcPts val="0"/>
                        </a:spcAft>
                        <a:buNone/>
                      </a:pPr>
                      <a:r>
                        <a:rPr lang="en-US" sz="1050" b="1" dirty="0" smtClean="0"/>
                        <a:t>SSR</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 Universal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ReactDOMServer</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SSR, Nuxt.js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50281950"/>
                  </a:ext>
                </a:extLst>
              </a:tr>
              <a:tr h="381000">
                <a:tc>
                  <a:txBody>
                    <a:bodyPr/>
                    <a:lstStyle/>
                    <a:p>
                      <a:pPr marL="0" lvl="0" indent="0" algn="ctr" rtl="0">
                        <a:spcBef>
                          <a:spcPts val="0"/>
                        </a:spcBef>
                        <a:spcAft>
                          <a:spcPts val="0"/>
                        </a:spcAft>
                        <a:buNone/>
                      </a:pPr>
                      <a:r>
                        <a:rPr lang="en-US" sz="1050" b="1" dirty="0" smtClean="0"/>
                        <a:t>i18n</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@angular/localize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React-i18next</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i18n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47463203"/>
                  </a:ext>
                </a:extLst>
              </a:tr>
              <a:tr h="381000">
                <a:tc>
                  <a:txBody>
                    <a:bodyPr/>
                    <a:lstStyle/>
                    <a:p>
                      <a:pPr marL="0" lvl="0" indent="0" algn="ctr" rtl="0">
                        <a:spcBef>
                          <a:spcPts val="0"/>
                        </a:spcBef>
                        <a:spcAft>
                          <a:spcPts val="0"/>
                        </a:spcAft>
                        <a:buNone/>
                      </a:pPr>
                      <a:r>
                        <a:rPr lang="ru-RU" sz="1050" b="1" dirty="0" smtClean="0"/>
                        <a:t>Анимации</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BrowserAnimationModule</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React-animations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Built-In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36281934"/>
                  </a:ext>
                </a:extLst>
              </a:tr>
              <a:tr h="381000">
                <a:tc>
                  <a:txBody>
                    <a:bodyPr/>
                    <a:lstStyle/>
                    <a:p>
                      <a:pPr marL="0" lvl="0" indent="0" algn="ctr" rtl="0">
                        <a:spcBef>
                          <a:spcPts val="0"/>
                        </a:spcBef>
                        <a:spcAft>
                          <a:spcPts val="0"/>
                        </a:spcAft>
                        <a:buNone/>
                      </a:pPr>
                      <a:r>
                        <a:rPr lang="ru-RU" sz="1050" b="1" dirty="0" smtClean="0"/>
                        <a:t>Построение</a:t>
                      </a:r>
                      <a:r>
                        <a:rPr lang="ru-RU" sz="1050" b="1" baseline="0" dirty="0" smtClean="0"/>
                        <a:t> форм</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@angular/forms</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Formik</a:t>
                      </a:r>
                      <a:r>
                        <a:rPr lang="en-US" sz="1050" baseline="0" dirty="0" smtClean="0"/>
                        <a:t>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Vuetify</a:t>
                      </a:r>
                      <a:r>
                        <a:rPr lang="en-US" sz="1050" dirty="0" smtClean="0"/>
                        <a:t> Forms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771481465"/>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extLst>
      <p:ext uri="{BB962C8B-B14F-4D97-AF65-F5344CB8AC3E}">
        <p14:creationId xmlns:p14="http://schemas.microsoft.com/office/powerpoint/2010/main" val="389598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Экосистема</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17577539"/>
              </p:ext>
            </p:extLst>
          </p:nvPr>
        </p:nvGraphicFramePr>
        <p:xfrm>
          <a:off x="226712" y="955475"/>
          <a:ext cx="8529524" cy="2529750"/>
        </p:xfrm>
        <a:graphic>
          <a:graphicData uri="http://schemas.openxmlformats.org/drawingml/2006/table">
            <a:tbl>
              <a:tblPr>
                <a:noFill/>
                <a:tableStyleId>{B0F8FA48-7EB7-4DD3-92C9-9F3FFB8CBEC5}</a:tableStyleId>
              </a:tblPr>
              <a:tblGrid>
                <a:gridCol w="1822392">
                  <a:extLst>
                    <a:ext uri="{9D8B030D-6E8A-4147-A177-3AD203B41FA5}">
                      <a16:colId xmlns:a16="http://schemas.microsoft.com/office/drawing/2014/main" val="1585072580"/>
                    </a:ext>
                  </a:extLst>
                </a:gridCol>
                <a:gridCol w="2214077">
                  <a:extLst>
                    <a:ext uri="{9D8B030D-6E8A-4147-A177-3AD203B41FA5}">
                      <a16:colId xmlns:a16="http://schemas.microsoft.com/office/drawing/2014/main" val="20000"/>
                    </a:ext>
                  </a:extLst>
                </a:gridCol>
                <a:gridCol w="2332791">
                  <a:extLst>
                    <a:ext uri="{9D8B030D-6E8A-4147-A177-3AD203B41FA5}">
                      <a16:colId xmlns:a16="http://schemas.microsoft.com/office/drawing/2014/main" val="20001"/>
                    </a:ext>
                  </a:extLst>
                </a:gridCol>
                <a:gridCol w="2160264">
                  <a:extLst>
                    <a:ext uri="{9D8B030D-6E8A-4147-A177-3AD203B41FA5}">
                      <a16:colId xmlns:a16="http://schemas.microsoft.com/office/drawing/2014/main" val="20002"/>
                    </a:ext>
                  </a:extLst>
                </a:gridCol>
              </a:tblGrid>
              <a:tr h="340241">
                <a:tc>
                  <a:txBody>
                    <a:bodyPr/>
                    <a:lstStyle/>
                    <a:p>
                      <a:pPr marL="0" lvl="0" indent="0" algn="ctr" rtl="0">
                        <a:spcBef>
                          <a:spcPts val="500"/>
                        </a:spcBef>
                        <a:spcAft>
                          <a:spcPts val="0"/>
                        </a:spcAft>
                        <a:buNone/>
                      </a:pPr>
                      <a:endParaRPr sz="1300" b="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050" b="1" dirty="0" smtClean="0"/>
                        <a:t>CLI</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Angular</a:t>
                      </a:r>
                      <a:r>
                        <a:rPr lang="en-US" sz="1050" baseline="0" dirty="0" smtClean="0"/>
                        <a:t> CLI</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Create</a:t>
                      </a:r>
                      <a:r>
                        <a:rPr lang="en-US" sz="1050" baseline="0" dirty="0" smtClean="0"/>
                        <a:t> React App</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CLI</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068942685"/>
                  </a:ext>
                </a:extLst>
              </a:tr>
              <a:tr h="381000">
                <a:tc>
                  <a:txBody>
                    <a:bodyPr/>
                    <a:lstStyle/>
                    <a:p>
                      <a:pPr marL="0" lvl="0" indent="0" algn="ctr" rtl="0">
                        <a:spcBef>
                          <a:spcPts val="0"/>
                        </a:spcBef>
                        <a:spcAft>
                          <a:spcPts val="0"/>
                        </a:spcAft>
                        <a:buNone/>
                      </a:pPr>
                      <a:r>
                        <a:rPr lang="en-US" sz="1050" b="1" dirty="0" smtClean="0"/>
                        <a:t>Mobile</a:t>
                      </a:r>
                      <a:r>
                        <a:rPr lang="en-US" sz="1050" b="1" baseline="0" dirty="0" smtClean="0"/>
                        <a:t> Development</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NativeScript</a:t>
                      </a:r>
                      <a:r>
                        <a:rPr lang="en-US" sz="1050" dirty="0" smtClean="0"/>
                        <a:t> +</a:t>
                      </a:r>
                      <a:r>
                        <a:rPr lang="en-US" sz="1050" baseline="0" dirty="0" smtClean="0"/>
                        <a:t> Angular</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a:t>
                      </a:r>
                      <a:r>
                        <a:rPr lang="en-US" sz="1050" baseline="0" dirty="0" smtClean="0"/>
                        <a:t> Native</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NativeScript</a:t>
                      </a:r>
                      <a:r>
                        <a:rPr lang="en-US" sz="1050" dirty="0" smtClean="0"/>
                        <a:t> + </a:t>
                      </a:r>
                      <a:r>
                        <a:rPr lang="en-US" sz="1050" dirty="0" err="1" smtClean="0"/>
                        <a:t>Vue</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529992803"/>
                  </a:ext>
                </a:extLst>
              </a:tr>
              <a:tr h="381000">
                <a:tc>
                  <a:txBody>
                    <a:bodyPr/>
                    <a:lstStyle/>
                    <a:p>
                      <a:pPr marL="0" lvl="0" indent="0" algn="ctr" rtl="0">
                        <a:spcBef>
                          <a:spcPts val="0"/>
                        </a:spcBef>
                        <a:spcAft>
                          <a:spcPts val="0"/>
                        </a:spcAft>
                        <a:buNone/>
                      </a:pPr>
                      <a:r>
                        <a:rPr lang="en-US" sz="1050" b="1" dirty="0" smtClean="0"/>
                        <a:t>Dev Tools</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Augury </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a:t>
                      </a:r>
                      <a:r>
                        <a:rPr lang="en-US" sz="1050" baseline="0" dirty="0" smtClean="0"/>
                        <a:t> </a:t>
                      </a:r>
                      <a:r>
                        <a:rPr lang="en-US" sz="1050" baseline="0" dirty="0" err="1" smtClean="0"/>
                        <a:t>DevTools</a:t>
                      </a:r>
                      <a:r>
                        <a:rPr lang="en-US" sz="1050" baseline="0" dirty="0" smtClean="0"/>
                        <a:t> Extension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a:t>
                      </a:r>
                      <a:r>
                        <a:rPr lang="en-US" sz="1050" dirty="0" err="1" smtClean="0"/>
                        <a:t>DevTools</a:t>
                      </a:r>
                      <a:r>
                        <a:rPr lang="en-US" sz="1050" baseline="0" dirty="0" smtClean="0"/>
                        <a:t> Extension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003758441"/>
                  </a:ext>
                </a:extLst>
              </a:tr>
              <a:tr h="381000">
                <a:tc>
                  <a:txBody>
                    <a:bodyPr/>
                    <a:lstStyle/>
                    <a:p>
                      <a:pPr marL="0" lvl="0" indent="0" algn="ctr" rtl="0">
                        <a:spcBef>
                          <a:spcPts val="0"/>
                        </a:spcBef>
                        <a:spcAft>
                          <a:spcPts val="0"/>
                        </a:spcAft>
                        <a:buNone/>
                      </a:pPr>
                      <a:r>
                        <a:rPr lang="en-US" sz="1050" b="1" dirty="0" smtClean="0"/>
                        <a:t>Testing</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Built-In (Jasmine) </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React Testing</a:t>
                      </a:r>
                      <a:r>
                        <a:rPr lang="en-US" sz="1050" baseline="0" dirty="0" smtClean="0"/>
                        <a:t> Library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Test </a:t>
                      </a:r>
                      <a:r>
                        <a:rPr lang="en-US" sz="1050" dirty="0" err="1" smtClean="0"/>
                        <a:t>Utils</a:t>
                      </a:r>
                      <a:r>
                        <a:rPr lang="en-US" sz="1050" dirty="0" smtClean="0"/>
                        <a:t> </a:t>
                      </a:r>
                    </a:p>
                    <a:p>
                      <a:pPr marL="0" lvl="0" indent="0" algn="ctr" rtl="0">
                        <a:spcBef>
                          <a:spcPts val="0"/>
                        </a:spcBef>
                        <a:spcAft>
                          <a:spcPts val="0"/>
                        </a:spcAft>
                        <a:buNone/>
                      </a:pPr>
                      <a:r>
                        <a:rPr lang="en-US" sz="1050" dirty="0" err="1" smtClean="0"/>
                        <a:t>Vue</a:t>
                      </a:r>
                      <a:r>
                        <a:rPr lang="en-US" sz="1050" baseline="0" dirty="0" smtClean="0"/>
                        <a:t> Testing Library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256674541"/>
                  </a:ext>
                </a:extLst>
              </a:tr>
              <a:tr h="381000">
                <a:tc>
                  <a:txBody>
                    <a:bodyPr/>
                    <a:lstStyle/>
                    <a:p>
                      <a:pPr marL="0" lvl="0" indent="0" algn="ctr" rtl="0">
                        <a:spcBef>
                          <a:spcPts val="0"/>
                        </a:spcBef>
                        <a:spcAft>
                          <a:spcPts val="0"/>
                        </a:spcAft>
                        <a:buNone/>
                      </a:pPr>
                      <a:r>
                        <a:rPr lang="en-US" sz="1050" b="1" dirty="0" smtClean="0"/>
                        <a:t>PWA</a:t>
                      </a:r>
                      <a:endParaRPr sz="1050" b="1"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baseline="0" dirty="0" smtClean="0"/>
                        <a:t>Built-In </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smtClean="0"/>
                        <a:t>Manual</a:t>
                      </a:r>
                      <a:br>
                        <a:rPr lang="en-US" sz="1050" dirty="0" smtClean="0"/>
                      </a:br>
                      <a:r>
                        <a:rPr lang="en-US" sz="1050" dirty="0" smtClean="0"/>
                        <a:t>Create React App</a:t>
                      </a:r>
                      <a:r>
                        <a:rPr lang="en-US" sz="1050" baseline="0" dirty="0" smtClean="0"/>
                        <a:t> option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err="1" smtClean="0"/>
                        <a:t>Vue</a:t>
                      </a:r>
                      <a:r>
                        <a:rPr lang="en-US" sz="1050" dirty="0" smtClean="0"/>
                        <a:t> CLI Plugin PWA </a:t>
                      </a:r>
                      <a:endParaRPr sz="105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947046206"/>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extLst>
      <p:ext uri="{BB962C8B-B14F-4D97-AF65-F5344CB8AC3E}">
        <p14:creationId xmlns:p14="http://schemas.microsoft.com/office/powerpoint/2010/main" val="152812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smtClean="0">
                <a:solidFill>
                  <a:schemeClr val="dk1"/>
                </a:solidFill>
              </a:rPr>
              <a:t>Hello World [1]</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pic>
        <p:nvPicPr>
          <p:cNvPr id="2" name="Рисунок 1"/>
          <p:cNvPicPr>
            <a:picLocks noChangeAspect="1"/>
          </p:cNvPicPr>
          <p:nvPr/>
        </p:nvPicPr>
        <p:blipFill>
          <a:blip r:embed="rId3"/>
          <a:stretch>
            <a:fillRect/>
          </a:stretch>
        </p:blipFill>
        <p:spPr>
          <a:xfrm>
            <a:off x="718900" y="954824"/>
            <a:ext cx="5811097" cy="4036626"/>
          </a:xfrm>
          <a:prstGeom prst="rect">
            <a:avLst/>
          </a:prstGeom>
        </p:spPr>
      </p:pic>
    </p:spTree>
    <p:extLst>
      <p:ext uri="{BB962C8B-B14F-4D97-AF65-F5344CB8AC3E}">
        <p14:creationId xmlns:p14="http://schemas.microsoft.com/office/powerpoint/2010/main" val="872989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smtClean="0">
                <a:solidFill>
                  <a:schemeClr val="dk1"/>
                </a:solidFill>
              </a:rPr>
              <a:t>Hello World</a:t>
            </a:r>
            <a:r>
              <a:rPr lang="ru-RU" sz="2800" b="1" dirty="0" smtClean="0">
                <a:solidFill>
                  <a:schemeClr val="dk1"/>
                </a:solidFill>
              </a:rPr>
              <a:t> </a:t>
            </a:r>
            <a:r>
              <a:rPr lang="en-US" sz="2800" b="1" smtClean="0">
                <a:solidFill>
                  <a:schemeClr val="dk1"/>
                </a:solidFill>
              </a:rPr>
              <a:t>[2]</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dirty="0" smtClean="0"/>
              <a:t>Приложение на </a:t>
            </a:r>
            <a:r>
              <a:rPr lang="en-US" dirty="0" err="1" smtClean="0"/>
              <a:t>Vue</a:t>
            </a:r>
            <a:r>
              <a:rPr lang="en-US" dirty="0" smtClean="0"/>
              <a:t> </a:t>
            </a:r>
            <a:r>
              <a:rPr lang="ru-RU" dirty="0" smtClean="0"/>
              <a:t>может быть запущено в обычной веб-странице.</a:t>
            </a:r>
          </a:p>
          <a:p>
            <a:pPr marL="457200" lvl="0" indent="-292100" algn="l" rtl="0">
              <a:lnSpc>
                <a:spcPct val="150000"/>
              </a:lnSpc>
              <a:spcBef>
                <a:spcPts val="0"/>
              </a:spcBef>
              <a:spcAft>
                <a:spcPts val="0"/>
              </a:spcAft>
              <a:buClr>
                <a:srgbClr val="FF0000"/>
              </a:buClr>
              <a:buSzPts val="1000"/>
              <a:buChar char="■"/>
            </a:pPr>
            <a:r>
              <a:rPr lang="ru-RU" dirty="0" smtClean="0"/>
              <a:t>Приложения на </a:t>
            </a:r>
            <a:r>
              <a:rPr lang="en-US" dirty="0" err="1" smtClean="0"/>
              <a:t>Vue</a:t>
            </a:r>
            <a:r>
              <a:rPr lang="en-US" dirty="0" smtClean="0"/>
              <a:t> </a:t>
            </a:r>
            <a:r>
              <a:rPr lang="ru-RU" dirty="0" smtClean="0"/>
              <a:t>можно писать в </a:t>
            </a:r>
            <a:r>
              <a:rPr lang="en-US" dirty="0" err="1" smtClean="0"/>
              <a:t>webpack</a:t>
            </a:r>
            <a:r>
              <a:rPr lang="en-US" dirty="0" smtClean="0"/>
              <a:t>-</a:t>
            </a:r>
            <a:r>
              <a:rPr lang="ru-RU" dirty="0" smtClean="0"/>
              <a:t>приложении с использованием </a:t>
            </a:r>
            <a:r>
              <a:rPr lang="en-US" dirty="0" err="1" smtClean="0"/>
              <a:t>vue</a:t>
            </a:r>
            <a:r>
              <a:rPr lang="en-US" dirty="0" smtClean="0"/>
              <a:t>-loader</a:t>
            </a:r>
            <a:r>
              <a:rPr lang="ru-RU" dirty="0" smtClean="0"/>
              <a:t>, однако для новых приложений это нежелательно.</a:t>
            </a:r>
          </a:p>
          <a:p>
            <a:pPr marL="457200" lvl="0" indent="-292100" algn="l" rtl="0">
              <a:lnSpc>
                <a:spcPct val="150000"/>
              </a:lnSpc>
              <a:spcBef>
                <a:spcPts val="0"/>
              </a:spcBef>
              <a:spcAft>
                <a:spcPts val="0"/>
              </a:spcAft>
              <a:buClr>
                <a:srgbClr val="FF0000"/>
              </a:buClr>
              <a:buSzPts val="1000"/>
              <a:buChar char="■"/>
            </a:pPr>
            <a:r>
              <a:rPr lang="ru-RU" dirty="0" smtClean="0"/>
              <a:t>Современные приложения, как правило, создаются при помощи </a:t>
            </a:r>
            <a:r>
              <a:rPr lang="en-US" dirty="0" err="1" smtClean="0"/>
              <a:t>Vue</a:t>
            </a:r>
            <a:r>
              <a:rPr lang="en-US" dirty="0" smtClean="0"/>
              <a:t> CLI</a:t>
            </a:r>
          </a:p>
          <a:p>
            <a:pPr marL="457200" lvl="0" indent="-292100" algn="l" rtl="0">
              <a:lnSpc>
                <a:spcPct val="150000"/>
              </a:lnSpc>
              <a:spcBef>
                <a:spcPts val="0"/>
              </a:spcBef>
              <a:spcAft>
                <a:spcPts val="0"/>
              </a:spcAft>
              <a:buClr>
                <a:srgbClr val="FF0000"/>
              </a:buClr>
              <a:buSzPts val="1000"/>
              <a:buChar char="■"/>
            </a:pPr>
            <a:endParaRPr lang="en-US" sz="1500" dirty="0"/>
          </a:p>
          <a:p>
            <a:pPr marL="457200" lvl="0" indent="-292100" algn="l" rtl="0">
              <a:lnSpc>
                <a:spcPct val="150000"/>
              </a:lnSpc>
              <a:spcBef>
                <a:spcPts val="0"/>
              </a:spcBef>
              <a:spcAft>
                <a:spcPts val="0"/>
              </a:spcAft>
              <a:buClr>
                <a:srgbClr val="FF0000"/>
              </a:buClr>
              <a:buSzPts val="1000"/>
              <a:buChar char="■"/>
            </a:pPr>
            <a:r>
              <a:rPr lang="en-US" dirty="0" smtClean="0">
                <a:latin typeface="Consolas" panose="020B0609020204030204" pitchFamily="49" charset="0"/>
              </a:rPr>
              <a:t>(</a:t>
            </a:r>
            <a:r>
              <a:rPr lang="en-US" dirty="0" err="1" smtClean="0">
                <a:latin typeface="Consolas" panose="020B0609020204030204" pitchFamily="49" charset="0"/>
              </a:rPr>
              <a:t>sudo</a:t>
            </a:r>
            <a:r>
              <a:rPr lang="en-US" dirty="0" smtClean="0">
                <a:latin typeface="Consolas" panose="020B0609020204030204" pitchFamily="49" charset="0"/>
              </a:rPr>
              <a:t>) </a:t>
            </a:r>
            <a:r>
              <a:rPr lang="en-US" dirty="0" err="1" smtClean="0">
                <a:latin typeface="Consolas" panose="020B0609020204030204" pitchFamily="49" charset="0"/>
              </a:rPr>
              <a:t>npm</a:t>
            </a:r>
            <a:r>
              <a:rPr lang="en-US" dirty="0" smtClean="0">
                <a:latin typeface="Consolas" panose="020B0609020204030204" pitchFamily="49" charset="0"/>
              </a:rPr>
              <a:t> install -g @</a:t>
            </a:r>
            <a:r>
              <a:rPr lang="en-US" dirty="0" err="1" smtClean="0">
                <a:latin typeface="Consolas" panose="020B0609020204030204" pitchFamily="49" charset="0"/>
              </a:rPr>
              <a:t>vue</a:t>
            </a:r>
            <a:r>
              <a:rPr lang="en-US" dirty="0" smtClean="0">
                <a:latin typeface="Consolas" panose="020B0609020204030204" pitchFamily="49" charset="0"/>
              </a:rPr>
              <a:t>/cli</a:t>
            </a:r>
          </a:p>
          <a:p>
            <a:pPr marL="457200" lvl="0" indent="-292100" algn="l" rtl="0">
              <a:lnSpc>
                <a:spcPct val="150000"/>
              </a:lnSpc>
              <a:spcBef>
                <a:spcPts val="0"/>
              </a:spcBef>
              <a:spcAft>
                <a:spcPts val="0"/>
              </a:spcAft>
              <a:buClr>
                <a:srgbClr val="FF0000"/>
              </a:buClr>
              <a:buSzPts val="1000"/>
              <a:buChar char="■"/>
            </a:pPr>
            <a:r>
              <a:rPr lang="en-US" dirty="0" smtClean="0">
                <a:latin typeface="Consolas" panose="020B0609020204030204" pitchFamily="49" charset="0"/>
              </a:rPr>
              <a:t>(</a:t>
            </a:r>
            <a:r>
              <a:rPr lang="en-US" dirty="0" err="1" smtClean="0">
                <a:latin typeface="Consolas" panose="020B0609020204030204" pitchFamily="49" charset="0"/>
              </a:rPr>
              <a:t>npx</a:t>
            </a:r>
            <a:r>
              <a:rPr lang="en-US" dirty="0" smtClean="0">
                <a:latin typeface="Consolas" panose="020B0609020204030204" pitchFamily="49" charset="0"/>
              </a:rPr>
              <a:t>) </a:t>
            </a:r>
            <a:r>
              <a:rPr lang="en-US" dirty="0" err="1" smtClean="0">
                <a:latin typeface="Consolas" panose="020B0609020204030204" pitchFamily="49" charset="0"/>
              </a:rPr>
              <a:t>vue</a:t>
            </a:r>
            <a:r>
              <a:rPr lang="en-US" dirty="0" smtClean="0">
                <a:latin typeface="Consolas" panose="020B0609020204030204" pitchFamily="49" charset="0"/>
              </a:rPr>
              <a:t> create app</a:t>
            </a:r>
          </a:p>
          <a:p>
            <a:pPr marL="457200" lvl="0" indent="-292100" algn="l" rtl="0">
              <a:lnSpc>
                <a:spcPct val="150000"/>
              </a:lnSpc>
              <a:spcBef>
                <a:spcPts val="0"/>
              </a:spcBef>
              <a:spcAft>
                <a:spcPts val="0"/>
              </a:spcAft>
              <a:buClr>
                <a:srgbClr val="FF0000"/>
              </a:buClr>
              <a:buSzPts val="1000"/>
              <a:buChar char="■"/>
            </a:pPr>
            <a:r>
              <a:rPr lang="en-US" dirty="0" smtClean="0">
                <a:latin typeface="Consolas" panose="020B0609020204030204" pitchFamily="49" charset="0"/>
              </a:rPr>
              <a:t>cd app</a:t>
            </a:r>
          </a:p>
          <a:p>
            <a:pPr marL="457200" lvl="0" indent="-292100" algn="l" rtl="0">
              <a:lnSpc>
                <a:spcPct val="150000"/>
              </a:lnSpc>
              <a:spcBef>
                <a:spcPts val="0"/>
              </a:spcBef>
              <a:spcAft>
                <a:spcPts val="0"/>
              </a:spcAft>
              <a:buClr>
                <a:srgbClr val="FF0000"/>
              </a:buClr>
              <a:buSzPts val="1000"/>
              <a:buChar char="■"/>
            </a:pPr>
            <a:r>
              <a:rPr lang="en-US" dirty="0" err="1" smtClean="0">
                <a:latin typeface="Consolas" panose="020B0609020204030204" pitchFamily="49" charset="0"/>
              </a:rPr>
              <a:t>npm</a:t>
            </a:r>
            <a:r>
              <a:rPr lang="en-US" dirty="0" smtClean="0">
                <a:latin typeface="Consolas" panose="020B0609020204030204" pitchFamily="49" charset="0"/>
              </a:rPr>
              <a:t> run serve (build)</a:t>
            </a:r>
          </a:p>
          <a:p>
            <a:pPr marL="457200" lvl="0" indent="-292100" algn="l" rtl="0">
              <a:lnSpc>
                <a:spcPct val="150000"/>
              </a:lnSpc>
              <a:spcBef>
                <a:spcPts val="0"/>
              </a:spcBef>
              <a:spcAft>
                <a:spcPts val="0"/>
              </a:spcAft>
              <a:buClr>
                <a:srgbClr val="FF0000"/>
              </a:buClr>
              <a:buSzPts val="1000"/>
              <a:buChar char="■"/>
            </a:pPr>
            <a:endParaRPr lang="en-US" sz="1500" dirty="0">
              <a:latin typeface="Consolas" panose="020B0609020204030204" pitchFamily="49" charset="0"/>
            </a:endParaRPr>
          </a:p>
          <a:p>
            <a:pPr marL="457200" indent="-292100">
              <a:lnSpc>
                <a:spcPct val="150000"/>
              </a:lnSpc>
              <a:buClr>
                <a:srgbClr val="FF0000"/>
              </a:buClr>
              <a:buSzPts val="1000"/>
              <a:buFont typeface="Arial"/>
              <a:buChar char="■"/>
            </a:pPr>
            <a:r>
              <a:rPr lang="en-US" dirty="0" err="1" smtClean="0"/>
              <a:t>Vue</a:t>
            </a:r>
            <a:r>
              <a:rPr lang="en-US" dirty="0" smtClean="0"/>
              <a:t> CLI </a:t>
            </a:r>
            <a:r>
              <a:rPr lang="ru-RU" dirty="0" smtClean="0"/>
              <a:t>поставляет дев-сервер, аналогичный </a:t>
            </a:r>
            <a:r>
              <a:rPr lang="en-US" dirty="0" err="1" smtClean="0"/>
              <a:t>webpack</a:t>
            </a:r>
            <a:r>
              <a:rPr lang="en-US" dirty="0" smtClean="0"/>
              <a:t>-dev-server</a:t>
            </a:r>
            <a:r>
              <a:rPr lang="ru-RU" dirty="0"/>
              <a:t> </a:t>
            </a:r>
            <a:r>
              <a:rPr lang="ru-RU" dirty="0" smtClean="0"/>
              <a:t>с </a:t>
            </a:r>
            <a:r>
              <a:rPr lang="en-US" dirty="0" smtClean="0"/>
              <a:t>Hot Reload – </a:t>
            </a:r>
            <a:r>
              <a:rPr lang="ru-RU" dirty="0" smtClean="0"/>
              <a:t>модулем.</a:t>
            </a:r>
            <a:endParaRPr lang="en-US" dirty="0"/>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extLst>
      <p:ext uri="{BB962C8B-B14F-4D97-AF65-F5344CB8AC3E}">
        <p14:creationId xmlns:p14="http://schemas.microsoft.com/office/powerpoint/2010/main" val="1593359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sz="2800" b="1">
                <a:solidFill>
                  <a:schemeClr val="dk1"/>
                </a:solidFill>
              </a:rPr>
              <a:t>Slide 1</a:t>
            </a:r>
            <a:endParaRPr sz="2800" b="1">
              <a:solidFill>
                <a:schemeClr val="dk1"/>
              </a:solidFill>
            </a:endParaRPr>
          </a:p>
        </p:txBody>
      </p:sp>
      <p:sp>
        <p:nvSpPr>
          <p:cNvPr id="237" name="Google Shape;237;p19"/>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txBox="1"/>
          <p:nvPr/>
        </p:nvSpPr>
        <p:spPr>
          <a:xfrm>
            <a:off x="1511750" y="1716200"/>
            <a:ext cx="6138900" cy="14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i="1">
                <a:solidFill>
                  <a:schemeClr val="dk1"/>
                </a:solidFill>
              </a:rPr>
              <a:t>Sed scelerisque orci ut odio feugiat aliquam. Morbi dapibus enim lectus, sed interdum velit euismod et. Maecenas et ullamcorper magna. Aenean bibendum feugiat posuere. Vestibulum ante ipsum primis in faucibus orci luctus et ultrices posuere cubilia Curae. Fusce dictum suscipit arcu.</a:t>
            </a:r>
            <a:endParaRPr i="1"/>
          </a:p>
        </p:txBody>
      </p:sp>
      <p:pic>
        <p:nvPicPr>
          <p:cNvPr id="239" name="Google Shape;239;p19"/>
          <p:cNvPicPr preferRelativeResize="0"/>
          <p:nvPr/>
        </p:nvPicPr>
        <p:blipFill>
          <a:blip r:embed="rId3">
            <a:alphaModFix/>
          </a:blip>
          <a:stretch>
            <a:fillRect/>
          </a:stretch>
        </p:blipFill>
        <p:spPr>
          <a:xfrm>
            <a:off x="1099900" y="1586850"/>
            <a:ext cx="453600" cy="452738"/>
          </a:xfrm>
          <a:prstGeom prst="rect">
            <a:avLst/>
          </a:prstGeom>
          <a:noFill/>
          <a:ln>
            <a:noFill/>
          </a:ln>
        </p:spPr>
      </p:pic>
      <p:pic>
        <p:nvPicPr>
          <p:cNvPr id="240" name="Google Shape;240;p19"/>
          <p:cNvPicPr preferRelativeResize="0"/>
          <p:nvPr/>
        </p:nvPicPr>
        <p:blipFill>
          <a:blip r:embed="rId3">
            <a:alphaModFix/>
          </a:blip>
          <a:stretch>
            <a:fillRect/>
          </a:stretch>
        </p:blipFill>
        <p:spPr>
          <a:xfrm rot="10800000">
            <a:off x="7055425" y="2574250"/>
            <a:ext cx="453600" cy="452738"/>
          </a:xfrm>
          <a:prstGeom prst="rect">
            <a:avLst/>
          </a:prstGeom>
          <a:noFill/>
          <a:ln>
            <a:noFill/>
          </a:ln>
        </p:spPr>
      </p:pic>
      <p:sp>
        <p:nvSpPr>
          <p:cNvPr id="241" name="Google Shape;241;p19"/>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23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30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p:nvPr/>
        </p:nvSpPr>
        <p:spPr>
          <a:xfrm>
            <a:off x="4228750" y="-100"/>
            <a:ext cx="490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a:solidFill>
                  <a:schemeClr val="dk1"/>
                </a:solidFill>
              </a:rPr>
              <a:t>Slide 2</a:t>
            </a:r>
            <a:endParaRPr sz="2800" b="1" dirty="0">
              <a:solidFill>
                <a:schemeClr val="dk1"/>
              </a:solidFill>
            </a:endParaRPr>
          </a:p>
        </p:txBody>
      </p:sp>
      <p:sp>
        <p:nvSpPr>
          <p:cNvPr id="254" name="Google Shape;254;p21"/>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txBox="1"/>
          <p:nvPr/>
        </p:nvSpPr>
        <p:spPr>
          <a:xfrm>
            <a:off x="15740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Pros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256" name="Google Shape;256;p21"/>
          <p:cNvSpPr txBox="1"/>
          <p:nvPr/>
        </p:nvSpPr>
        <p:spPr>
          <a:xfrm>
            <a:off x="10986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dirty="0">
                <a:solidFill>
                  <a:schemeClr val="dk1"/>
                </a:solidFill>
              </a:rPr>
              <a:t>Lorem ipsum dolor sit </a:t>
            </a:r>
            <a:endParaRPr sz="1100" dirty="0"/>
          </a:p>
          <a:p>
            <a:pPr marL="457200" lvl="0" indent="-298450" algn="l" rtl="0">
              <a:spcBef>
                <a:spcPts val="0"/>
              </a:spcBef>
              <a:spcAft>
                <a:spcPts val="0"/>
              </a:spcAft>
              <a:buClr>
                <a:srgbClr val="EB1C23"/>
              </a:buClr>
              <a:buSzPts val="1100"/>
              <a:buChar char="■"/>
            </a:pPr>
            <a:r>
              <a:rPr lang="en-US" sz="1100" dirty="0">
                <a:solidFill>
                  <a:schemeClr val="dk1"/>
                </a:solidFill>
              </a:rPr>
              <a:t>Lorem ipsum dolor sit </a:t>
            </a:r>
            <a:endParaRPr sz="1100" dirty="0"/>
          </a:p>
          <a:p>
            <a:pPr marL="457200" lvl="0" indent="-298450" algn="l" rtl="0">
              <a:spcBef>
                <a:spcPts val="0"/>
              </a:spcBef>
              <a:spcAft>
                <a:spcPts val="0"/>
              </a:spcAft>
              <a:buClr>
                <a:srgbClr val="EB1C23"/>
              </a:buClr>
              <a:buSzPts val="1100"/>
              <a:buChar char="■"/>
            </a:pPr>
            <a:r>
              <a:rPr lang="en-US" sz="1100" dirty="0">
                <a:solidFill>
                  <a:schemeClr val="dk1"/>
                </a:solidFill>
              </a:rPr>
              <a:t>Lorem ipsum dolor sit </a:t>
            </a:r>
            <a:endParaRPr sz="1100" dirty="0">
              <a:solidFill>
                <a:schemeClr val="dk1"/>
              </a:solidFill>
            </a:endParaRPr>
          </a:p>
          <a:p>
            <a:pPr marL="457200" lvl="0" indent="-298450" algn="l" rtl="0">
              <a:spcBef>
                <a:spcPts val="0"/>
              </a:spcBef>
              <a:spcAft>
                <a:spcPts val="0"/>
              </a:spcAft>
              <a:buClr>
                <a:srgbClr val="EB1C23"/>
              </a:buClr>
              <a:buSzPts val="1100"/>
              <a:buChar char="■"/>
            </a:pPr>
            <a:r>
              <a:rPr lang="en-US" sz="1100" dirty="0">
                <a:solidFill>
                  <a:schemeClr val="dk1"/>
                </a:solidFill>
              </a:rPr>
              <a:t>Lorem ipsum dolor sit </a:t>
            </a:r>
            <a:endParaRPr sz="1100" dirty="0">
              <a:solidFill>
                <a:schemeClr val="dk1"/>
              </a:solidFill>
            </a:endParaRPr>
          </a:p>
          <a:p>
            <a:pPr marL="457200" lvl="0" indent="-298450" algn="l" rtl="0">
              <a:spcBef>
                <a:spcPts val="0"/>
              </a:spcBef>
              <a:spcAft>
                <a:spcPts val="0"/>
              </a:spcAft>
              <a:buClr>
                <a:srgbClr val="EB1C23"/>
              </a:buClr>
              <a:buSzPts val="1100"/>
              <a:buChar char="■"/>
            </a:pPr>
            <a:r>
              <a:rPr lang="en-US" sz="1100" dirty="0">
                <a:solidFill>
                  <a:schemeClr val="dk1"/>
                </a:solidFill>
              </a:rPr>
              <a:t>Lorem ipsum dolor sit </a:t>
            </a:r>
            <a:endParaRPr sz="1100" dirty="0">
              <a:solidFill>
                <a:schemeClr val="dk1"/>
              </a:solidFill>
            </a:endParaRPr>
          </a:p>
          <a:p>
            <a:pPr marL="457200" lvl="0" indent="-298450" algn="l" rtl="0">
              <a:spcBef>
                <a:spcPts val="0"/>
              </a:spcBef>
              <a:spcAft>
                <a:spcPts val="0"/>
              </a:spcAft>
              <a:buClr>
                <a:srgbClr val="EB1C23"/>
              </a:buClr>
              <a:buSzPts val="1100"/>
              <a:buChar char="■"/>
            </a:pPr>
            <a:r>
              <a:rPr lang="en-US" sz="1100" dirty="0">
                <a:solidFill>
                  <a:schemeClr val="dk1"/>
                </a:solidFill>
              </a:rPr>
              <a:t>Lorem ipsum dolor sit </a:t>
            </a:r>
            <a:endParaRPr sz="1100" dirty="0">
              <a:solidFill>
                <a:schemeClr val="dk1"/>
              </a:solidFill>
            </a:endParaRPr>
          </a:p>
          <a:p>
            <a:pPr marL="0" lvl="0" indent="0" algn="l" rtl="0">
              <a:spcBef>
                <a:spcPts val="0"/>
              </a:spcBef>
              <a:spcAft>
                <a:spcPts val="0"/>
              </a:spcAft>
              <a:buNone/>
            </a:pPr>
            <a:endParaRPr sz="1100" dirty="0"/>
          </a:p>
        </p:txBody>
      </p:sp>
      <p:sp>
        <p:nvSpPr>
          <p:cNvPr id="257" name="Google Shape;257;p21"/>
          <p:cNvSpPr/>
          <p:nvPr/>
        </p:nvSpPr>
        <p:spPr>
          <a:xfrm>
            <a:off x="16400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txBox="1"/>
          <p:nvPr/>
        </p:nvSpPr>
        <p:spPr>
          <a:xfrm>
            <a:off x="58412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Cons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259" name="Google Shape;259;p21"/>
          <p:cNvSpPr txBox="1"/>
          <p:nvPr/>
        </p:nvSpPr>
        <p:spPr>
          <a:xfrm>
            <a:off x="53658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260" name="Google Shape;260;p21"/>
          <p:cNvSpPr/>
          <p:nvPr/>
        </p:nvSpPr>
        <p:spPr>
          <a:xfrm>
            <a:off x="59072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2"/>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3</a:t>
            </a:r>
            <a:endParaRPr sz="2800" b="1">
              <a:solidFill>
                <a:schemeClr val="dk1"/>
              </a:solidFill>
            </a:endParaRPr>
          </a:p>
        </p:txBody>
      </p:sp>
      <p:sp>
        <p:nvSpPr>
          <p:cNvPr id="268" name="Google Shape;268;p22"/>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667600" y="1025475"/>
            <a:ext cx="6673200" cy="3480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txBox="1"/>
          <p:nvPr/>
        </p:nvSpPr>
        <p:spPr>
          <a:xfrm>
            <a:off x="689650" y="1109675"/>
            <a:ext cx="6069600" cy="32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rgbClr val="333333"/>
                </a:solidFill>
              </a:rPr>
              <a:t>int </a:t>
            </a:r>
            <a:r>
              <a:rPr lang="en-US" sz="1000">
                <a:solidFill>
                  <a:srgbClr val="990000"/>
                </a:solidFill>
              </a:rPr>
              <a:t>main</a:t>
            </a:r>
            <a:r>
              <a:rPr lang="en-US" sz="1000">
                <a:solidFill>
                  <a:srgbClr val="333333"/>
                </a:solidFill>
              </a:rPr>
              <a:t>(void)</a:t>
            </a:r>
            <a:endParaRPr sz="1000">
              <a:solidFill>
                <a:srgbClr val="333333"/>
              </a:solidFill>
            </a:endParaRPr>
          </a:p>
          <a:p>
            <a:pPr marL="0" lvl="0" indent="0" algn="l" rtl="0">
              <a:spcBef>
                <a:spcPts val="0"/>
              </a:spcBef>
              <a:spcAft>
                <a:spcPts val="0"/>
              </a:spcAft>
              <a:buNone/>
            </a:pP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int c, i, nwhite, nother;</a:t>
            </a:r>
            <a:endParaRPr sz="1000">
              <a:solidFill>
                <a:srgbClr val="333333"/>
              </a:solidFill>
            </a:endParaRPr>
          </a:p>
          <a:p>
            <a:pPr marL="0" lvl="0" indent="0" algn="l" rtl="0">
              <a:spcBef>
                <a:spcPts val="0"/>
              </a:spcBef>
              <a:spcAft>
                <a:spcPts val="0"/>
              </a:spcAft>
              <a:buNone/>
            </a:pPr>
            <a:r>
              <a:rPr lang="en-US" sz="1000">
                <a:solidFill>
                  <a:srgbClr val="333333"/>
                </a:solidFill>
              </a:rPr>
              <a:t>        int ndigit[</a:t>
            </a:r>
            <a:r>
              <a:rPr lang="en-US" sz="1000">
                <a:solidFill>
                  <a:srgbClr val="008080"/>
                </a:solidFill>
              </a:rPr>
              <a:t>10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nwhite = nother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for (i = </a:t>
            </a:r>
            <a:r>
              <a:rPr lang="en-US" sz="1000">
                <a:solidFill>
                  <a:srgbClr val="008080"/>
                </a:solidFill>
              </a:rPr>
              <a:t>0</a:t>
            </a:r>
            <a:r>
              <a:rPr lang="en-US" sz="1000">
                <a:solidFill>
                  <a:srgbClr val="333333"/>
                </a:solidFill>
              </a:rPr>
              <a:t>; i &lt; </a:t>
            </a:r>
            <a:r>
              <a:rPr lang="en-US" sz="1000">
                <a:solidFill>
                  <a:srgbClr val="008080"/>
                </a:solidFill>
              </a:rPr>
              <a:t>10</a:t>
            </a:r>
            <a:r>
              <a:rPr lang="en-US" sz="1000">
                <a:solidFill>
                  <a:srgbClr val="333333"/>
                </a:solidFill>
              </a:rPr>
              <a:t>; ++i)</a:t>
            </a:r>
            <a:endParaRPr sz="1000">
              <a:solidFill>
                <a:srgbClr val="333333"/>
              </a:solidFill>
            </a:endParaRPr>
          </a:p>
          <a:p>
            <a:pPr marL="0" lvl="0" indent="0" algn="l" rtl="0">
              <a:spcBef>
                <a:spcPts val="0"/>
              </a:spcBef>
              <a:spcAft>
                <a:spcPts val="0"/>
              </a:spcAft>
              <a:buNone/>
            </a:pPr>
            <a:r>
              <a:rPr lang="en-US" sz="1000">
                <a:solidFill>
                  <a:srgbClr val="333333"/>
                </a:solidFill>
              </a:rPr>
              <a:t>                ndigit[i]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while ((c = getchar()) != EOF)</a:t>
            </a:r>
            <a:endParaRPr sz="1000">
              <a:solidFill>
                <a:srgbClr val="333333"/>
              </a:solidFill>
            </a:endParaRPr>
          </a:p>
          <a:p>
            <a:pPr marL="0" lvl="0" indent="0" algn="l" rtl="0">
              <a:spcBef>
                <a:spcPts val="0"/>
              </a:spcBef>
              <a:spcAft>
                <a:spcPts val="0"/>
              </a:spcAft>
              <a:buNone/>
            </a:pPr>
            <a:r>
              <a:rPr lang="en-US" sz="1000" i="1">
                <a:solidFill>
                  <a:srgbClr val="999988"/>
                </a:solidFill>
              </a:rPr>
              <a:t>////// ________________________________</a:t>
            </a:r>
            <a:endParaRPr sz="1000">
              <a:solidFill>
                <a:srgbClr val="333333"/>
              </a:solidFill>
            </a:endParaRPr>
          </a:p>
          <a:p>
            <a:pPr marL="0" lvl="0" indent="0" algn="l" rtl="0">
              <a:spcBef>
                <a:spcPts val="0"/>
              </a:spcBef>
              <a:spcAft>
                <a:spcPts val="0"/>
              </a:spcAft>
              <a:buNone/>
            </a:pPr>
            <a:r>
              <a:rPr lang="en-US" sz="1000">
                <a:solidFill>
                  <a:srgbClr val="333333"/>
                </a:solidFill>
              </a:rPr>
              <a:t>                if (c &gt;= </a:t>
            </a:r>
            <a:r>
              <a:rPr lang="en-US" sz="1000">
                <a:solidFill>
                  <a:srgbClr val="DD1144"/>
                </a:solidFill>
              </a:rPr>
              <a:t>'0'</a:t>
            </a:r>
            <a:r>
              <a:rPr lang="en-US" sz="1000">
                <a:solidFill>
                  <a:srgbClr val="333333"/>
                </a:solidFill>
              </a:rPr>
              <a:t> &amp;&amp; c &lt;= </a:t>
            </a:r>
            <a:r>
              <a:rPr lang="en-US" sz="1000">
                <a:solidFill>
                  <a:srgbClr val="DD1144"/>
                </a:solidFill>
              </a:rPr>
              <a:t>'9'</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++ndigit[c - </a:t>
            </a:r>
            <a:r>
              <a:rPr lang="en-US" sz="1000">
                <a:solidFill>
                  <a:srgbClr val="DD1144"/>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i="1">
                <a:solidFill>
                  <a:srgbClr val="999988"/>
                </a:solidFill>
              </a:rPr>
              <a:t>////// ^^^^^^^^^^^^^^^^^^^^^^^^^^</a:t>
            </a:r>
            <a:endParaRPr sz="1000">
              <a:solidFill>
                <a:srgbClr val="333333"/>
              </a:solidFill>
            </a:endParaRPr>
          </a:p>
          <a:p>
            <a:pPr marL="0" lvl="0" indent="0" algn="l" rtl="0">
              <a:spcBef>
                <a:spcPts val="0"/>
              </a:spcBef>
              <a:spcAft>
                <a:spcPts val="0"/>
              </a:spcAft>
              <a:buNone/>
            </a:pPr>
            <a:r>
              <a:rPr lang="en-US" sz="1000">
                <a:solidFill>
                  <a:srgbClr val="333333"/>
                </a:solidFill>
              </a:rPr>
              <a:t>                else if (c == </a:t>
            </a:r>
            <a:r>
              <a:rPr lang="en-US" sz="1000">
                <a:solidFill>
                  <a:srgbClr val="DD1144"/>
                </a:solidFill>
              </a:rPr>
              <a:t>' '</a:t>
            </a:r>
            <a:r>
              <a:rPr lang="en-US" sz="1000">
                <a:solidFill>
                  <a:srgbClr val="333333"/>
                </a:solidFill>
              </a:rPr>
              <a:t> || c == </a:t>
            </a:r>
            <a:r>
              <a:rPr lang="en-US" sz="1000">
                <a:solidFill>
                  <a:srgbClr val="DD1144"/>
                </a:solidFill>
              </a:rPr>
              <a:t>'\n'</a:t>
            </a:r>
            <a:r>
              <a:rPr lang="en-US" sz="1000">
                <a:solidFill>
                  <a:srgbClr val="333333"/>
                </a:solidFill>
              </a:rPr>
              <a:t> || c == </a:t>
            </a:r>
            <a:r>
              <a:rPr lang="en-US" sz="1000">
                <a:solidFill>
                  <a:srgbClr val="DD1144"/>
                </a:solidFill>
              </a:rPr>
              <a:t>'\t'</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++nwhite;</a:t>
            </a:r>
            <a:endParaRPr sz="1000">
              <a:solidFill>
                <a:srgbClr val="333333"/>
              </a:solidFill>
            </a:endParaRPr>
          </a:p>
          <a:p>
            <a:pPr marL="0" lvl="0" indent="0" algn="l" rtl="0">
              <a:spcBef>
                <a:spcPts val="0"/>
              </a:spcBef>
              <a:spcAft>
                <a:spcPts val="0"/>
              </a:spcAft>
              <a:buNone/>
            </a:pPr>
            <a:r>
              <a:rPr lang="en-US" sz="1000">
                <a:solidFill>
                  <a:srgbClr val="333333"/>
                </a:solidFill>
              </a:rPr>
              <a:t>                else</a:t>
            </a:r>
            <a:endParaRPr sz="1000">
              <a:solidFill>
                <a:srgbClr val="333333"/>
              </a:solidFill>
            </a:endParaRPr>
          </a:p>
          <a:p>
            <a:pPr marL="0" lvl="0" indent="0" algn="l" rtl="0">
              <a:spcBef>
                <a:spcPts val="0"/>
              </a:spcBef>
              <a:spcAft>
                <a:spcPts val="0"/>
              </a:spcAft>
              <a:buNone/>
            </a:pPr>
            <a:r>
              <a:rPr lang="en-US" sz="1000">
                <a:solidFill>
                  <a:srgbClr val="333333"/>
                </a:solidFill>
              </a:rPr>
              <a:t>                        ++nother;</a:t>
            </a:r>
            <a:endParaRPr/>
          </a:p>
        </p:txBody>
      </p:sp>
      <p:sp>
        <p:nvSpPr>
          <p:cNvPr id="271" name="Google Shape;271;p22"/>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6</a:t>
            </a:r>
            <a:endParaRPr sz="2800" b="1">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nvGraphicFramePr>
        <p:xfrm>
          <a:off x="718900" y="1571050"/>
          <a:ext cx="7488725" cy="2085640"/>
        </p:xfrm>
        <a:graphic>
          <a:graphicData uri="http://schemas.openxmlformats.org/drawingml/2006/table">
            <a:tbl>
              <a:tblPr>
                <a:noFill/>
                <a:tableStyleId>{B0F8FA48-7EB7-4DD3-92C9-9F3FFB8CBEC5}</a:tableStyleId>
              </a:tblPr>
              <a:tblGrid>
                <a:gridCol w="2321200">
                  <a:extLst>
                    <a:ext uri="{9D8B030D-6E8A-4147-A177-3AD203B41FA5}">
                      <a16:colId xmlns:a16="http://schemas.microsoft.com/office/drawing/2014/main" val="20000"/>
                    </a:ext>
                  </a:extLst>
                </a:gridCol>
                <a:gridCol w="2682975">
                  <a:extLst>
                    <a:ext uri="{9D8B030D-6E8A-4147-A177-3AD203B41FA5}">
                      <a16:colId xmlns:a16="http://schemas.microsoft.com/office/drawing/2014/main" val="20001"/>
                    </a:ext>
                  </a:extLst>
                </a:gridCol>
                <a:gridCol w="2484550">
                  <a:extLst>
                    <a:ext uri="{9D8B030D-6E8A-4147-A177-3AD203B41FA5}">
                      <a16:colId xmlns:a16="http://schemas.microsoft.com/office/drawing/2014/main" val="20002"/>
                    </a:ext>
                  </a:extLst>
                </a:gridCol>
              </a:tblGrid>
              <a:tr h="531250">
                <a:tc>
                  <a:txBody>
                    <a:bodyPr/>
                    <a:lstStyle/>
                    <a:p>
                      <a:pPr marL="0" lvl="0" indent="0" algn="ctr" rtl="0">
                        <a:spcBef>
                          <a:spcPts val="500"/>
                        </a:spcBef>
                        <a:spcAft>
                          <a:spcPts val="0"/>
                        </a:spcAft>
                        <a:buNone/>
                      </a:pPr>
                      <a:r>
                        <a:rPr lang="en-US" sz="1300" b="1"/>
                        <a:t>N1</a:t>
                      </a:r>
                      <a:endParaRPr sz="1300"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N2</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N3</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rgbClr val="000000"/>
                          </a:solidFill>
                        </a:rPr>
                        <a:t>Full project plan and project management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8"/>
          <p:cNvSpPr/>
          <p:nvPr/>
        </p:nvSpPr>
        <p:spPr>
          <a:xfrm>
            <a:off x="-7025" y="3024400"/>
            <a:ext cx="9144000" cy="2118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p:nvPr/>
        </p:nvSpPr>
        <p:spPr>
          <a:xfrm>
            <a:off x="2002700" y="1161150"/>
            <a:ext cx="3417600" cy="14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1600" b="1" dirty="0" smtClean="0"/>
              <a:t>Денис </a:t>
            </a:r>
            <a:r>
              <a:rPr lang="ru-RU" sz="1600" b="1" dirty="0" err="1" smtClean="0"/>
              <a:t>Латушкин</a:t>
            </a:r>
            <a:endParaRPr sz="1600" b="1" dirty="0"/>
          </a:p>
          <a:p>
            <a:pPr marL="0" lvl="0" indent="0" algn="l" rtl="0">
              <a:spcBef>
                <a:spcPts val="0"/>
              </a:spcBef>
              <a:spcAft>
                <a:spcPts val="0"/>
              </a:spcAft>
              <a:buNone/>
            </a:pPr>
            <a:r>
              <a:rPr lang="en-US" dirty="0" smtClean="0">
                <a:solidFill>
                  <a:schemeClr val="dk1"/>
                </a:solidFill>
              </a:rPr>
              <a:t>Lead Software </a:t>
            </a:r>
            <a:r>
              <a:rPr lang="en-US" dirty="0">
                <a:solidFill>
                  <a:schemeClr val="dk1"/>
                </a:solidFill>
              </a:rPr>
              <a:t>engineer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US" dirty="0"/>
              <a:t>Department: </a:t>
            </a:r>
            <a:r>
              <a:rPr lang="en-US" dirty="0" smtClean="0"/>
              <a:t>U5 JS</a:t>
            </a:r>
            <a:endParaRPr dirty="0"/>
          </a:p>
        </p:txBody>
      </p:sp>
      <p:sp>
        <p:nvSpPr>
          <p:cNvPr id="225" name="Google Shape;225;p18"/>
          <p:cNvSpPr txBox="1"/>
          <p:nvPr/>
        </p:nvSpPr>
        <p:spPr>
          <a:xfrm>
            <a:off x="2062050" y="3233875"/>
            <a:ext cx="3417600" cy="14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Contact information:</a:t>
            </a:r>
            <a:endParaRPr b="1" dirty="0"/>
          </a:p>
          <a:p>
            <a:pPr marL="0" lvl="0" indent="0" algn="l" rtl="0">
              <a:spcBef>
                <a:spcPts val="0"/>
              </a:spcBef>
              <a:spcAft>
                <a:spcPts val="0"/>
              </a:spcAft>
              <a:buNone/>
            </a:pPr>
            <a:endParaRPr sz="1100" dirty="0"/>
          </a:p>
          <a:p>
            <a:pPr marL="0" lvl="0" indent="0" algn="l" rtl="0">
              <a:spcBef>
                <a:spcPts val="0"/>
              </a:spcBef>
              <a:spcAft>
                <a:spcPts val="0"/>
              </a:spcAft>
              <a:buNone/>
            </a:pPr>
            <a:r>
              <a:rPr lang="en-US" sz="1100" dirty="0" smtClean="0"/>
              <a:t>Slack: </a:t>
            </a:r>
            <a:r>
              <a:rPr lang="en-US" sz="1100" dirty="0" err="1" smtClean="0"/>
              <a:t>Dzianis</a:t>
            </a:r>
            <a:r>
              <a:rPr lang="en-US" sz="1100" dirty="0" smtClean="0"/>
              <a:t> </a:t>
            </a:r>
            <a:r>
              <a:rPr lang="en-US" sz="1100" dirty="0" err="1" smtClean="0"/>
              <a:t>Latushkin</a:t>
            </a:r>
            <a:endParaRPr sz="1100" dirty="0"/>
          </a:p>
          <a:p>
            <a:pPr marL="0" lvl="0" indent="0" algn="l" rtl="0">
              <a:spcBef>
                <a:spcPts val="0"/>
              </a:spcBef>
              <a:spcAft>
                <a:spcPts val="0"/>
              </a:spcAft>
              <a:buNone/>
            </a:pPr>
            <a:r>
              <a:rPr lang="en-US" sz="1100" dirty="0"/>
              <a:t>Email: </a:t>
            </a:r>
            <a:r>
              <a:rPr lang="en-US" sz="1100" dirty="0" smtClean="0">
                <a:hlinkClick r:id="rId3"/>
              </a:rPr>
              <a:t>dzianis.latushkin</a:t>
            </a:r>
            <a:r>
              <a:rPr lang="en-US" sz="1100" dirty="0" smtClean="0">
                <a:hlinkClick r:id="rId3"/>
              </a:rPr>
              <a:t>@itechart-group.com</a:t>
            </a:r>
            <a:endParaRPr lang="en-US" sz="1100" dirty="0" smtClean="0"/>
          </a:p>
          <a:p>
            <a:pPr marL="0" lvl="0" indent="0" algn="l" rtl="0">
              <a:spcBef>
                <a:spcPts val="0"/>
              </a:spcBef>
              <a:spcAft>
                <a:spcPts val="0"/>
              </a:spcAft>
              <a:buNone/>
            </a:pPr>
            <a:r>
              <a:rPr lang="hu-HU" sz="1100" dirty="0" smtClean="0"/>
              <a:t>Sky</a:t>
            </a:r>
            <a:r>
              <a:rPr lang="en-US" sz="1100" dirty="0" err="1" smtClean="0"/>
              <a:t>pe</a:t>
            </a:r>
            <a:r>
              <a:rPr lang="en-US" sz="1100" dirty="0" smtClean="0"/>
              <a:t>: </a:t>
            </a:r>
            <a:endParaRPr sz="1100" dirty="0"/>
          </a:p>
        </p:txBody>
      </p:sp>
      <p:sp>
        <p:nvSpPr>
          <p:cNvPr id="226" name="Google Shape;226;p18"/>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ru-RU" sz="2800" b="1" dirty="0" smtClean="0">
                <a:solidFill>
                  <a:schemeClr val="dk1"/>
                </a:solidFill>
              </a:rPr>
              <a:t>Контакты</a:t>
            </a:r>
            <a:endParaRPr sz="2800" b="1" dirty="0">
              <a:solidFill>
                <a:schemeClr val="dk1"/>
              </a:solidFill>
            </a:endParaRPr>
          </a:p>
        </p:txBody>
      </p:sp>
      <p:sp>
        <p:nvSpPr>
          <p:cNvPr id="227" name="Google Shape;227;p18"/>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rot="5400000">
            <a:off x="1641950" y="3676000"/>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00" y="1161150"/>
            <a:ext cx="1062671" cy="1062671"/>
          </a:xfrm>
          <a:prstGeom prst="ellipse">
            <a:avLst/>
          </a:prstGeom>
          <a:ln w="63500" cap="rnd">
            <a:noFill/>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6"/>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7</a:t>
            </a:r>
            <a:endParaRPr sz="2800" b="1">
              <a:solidFill>
                <a:schemeClr val="dk1"/>
              </a:solidFill>
            </a:endParaRPr>
          </a:p>
        </p:txBody>
      </p:sp>
      <p:sp>
        <p:nvSpPr>
          <p:cNvPr id="304" name="Google Shape;304;p26"/>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26"/>
          <p:cNvCxnSpPr/>
          <p:nvPr/>
        </p:nvCxnSpPr>
        <p:spPr>
          <a:xfrm>
            <a:off x="21332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306" name="Google Shape;306;p26"/>
          <p:cNvSpPr/>
          <p:nvPr/>
        </p:nvSpPr>
        <p:spPr>
          <a:xfrm>
            <a:off x="13192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13192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13192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13192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13192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13192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13192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13192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txBox="1"/>
          <p:nvPr/>
        </p:nvSpPr>
        <p:spPr>
          <a:xfrm>
            <a:off x="13262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15" name="Google Shape;315;p26"/>
          <p:cNvSpPr txBox="1"/>
          <p:nvPr/>
        </p:nvSpPr>
        <p:spPr>
          <a:xfrm>
            <a:off x="13262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16" name="Google Shape;316;p26"/>
          <p:cNvSpPr txBox="1"/>
          <p:nvPr/>
        </p:nvSpPr>
        <p:spPr>
          <a:xfrm>
            <a:off x="13262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17" name="Google Shape;317;p26"/>
          <p:cNvSpPr txBox="1"/>
          <p:nvPr/>
        </p:nvSpPr>
        <p:spPr>
          <a:xfrm>
            <a:off x="13262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18" name="Google Shape;318;p26"/>
          <p:cNvSpPr txBox="1"/>
          <p:nvPr/>
        </p:nvSpPr>
        <p:spPr>
          <a:xfrm>
            <a:off x="13262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19" name="Google Shape;319;p26"/>
          <p:cNvSpPr txBox="1"/>
          <p:nvPr/>
        </p:nvSpPr>
        <p:spPr>
          <a:xfrm>
            <a:off x="13262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20" name="Google Shape;320;p26"/>
          <p:cNvSpPr txBox="1"/>
          <p:nvPr/>
        </p:nvSpPr>
        <p:spPr>
          <a:xfrm>
            <a:off x="13262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21" name="Google Shape;321;p26"/>
          <p:cNvSpPr txBox="1"/>
          <p:nvPr/>
        </p:nvSpPr>
        <p:spPr>
          <a:xfrm>
            <a:off x="13262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322" name="Google Shape;322;p26"/>
          <p:cNvCxnSpPr>
            <a:stCxn id="323" idx="2"/>
            <a:endCxn id="324" idx="0"/>
          </p:cNvCxnSpPr>
          <p:nvPr/>
        </p:nvCxnSpPr>
        <p:spPr>
          <a:xfrm>
            <a:off x="41906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325" name="Google Shape;325;p26"/>
          <p:cNvSpPr/>
          <p:nvPr/>
        </p:nvSpPr>
        <p:spPr>
          <a:xfrm>
            <a:off x="33766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33766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33766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33766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33766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33766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33766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33766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txBox="1"/>
          <p:nvPr/>
        </p:nvSpPr>
        <p:spPr>
          <a:xfrm>
            <a:off x="33836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33" name="Google Shape;333;p26"/>
          <p:cNvSpPr txBox="1"/>
          <p:nvPr/>
        </p:nvSpPr>
        <p:spPr>
          <a:xfrm>
            <a:off x="33836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34" name="Google Shape;334;p26"/>
          <p:cNvSpPr txBox="1"/>
          <p:nvPr/>
        </p:nvSpPr>
        <p:spPr>
          <a:xfrm>
            <a:off x="33836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35" name="Google Shape;335;p26"/>
          <p:cNvSpPr txBox="1"/>
          <p:nvPr/>
        </p:nvSpPr>
        <p:spPr>
          <a:xfrm>
            <a:off x="33836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36" name="Google Shape;336;p26"/>
          <p:cNvSpPr txBox="1"/>
          <p:nvPr/>
        </p:nvSpPr>
        <p:spPr>
          <a:xfrm>
            <a:off x="33836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37" name="Google Shape;337;p26"/>
          <p:cNvSpPr txBox="1"/>
          <p:nvPr/>
        </p:nvSpPr>
        <p:spPr>
          <a:xfrm>
            <a:off x="33836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38" name="Google Shape;338;p26"/>
          <p:cNvSpPr txBox="1"/>
          <p:nvPr/>
        </p:nvSpPr>
        <p:spPr>
          <a:xfrm>
            <a:off x="33836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339" name="Google Shape;339;p26"/>
          <p:cNvCxnSpPr/>
          <p:nvPr/>
        </p:nvCxnSpPr>
        <p:spPr>
          <a:xfrm>
            <a:off x="62480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340" name="Google Shape;340;p26"/>
          <p:cNvSpPr/>
          <p:nvPr/>
        </p:nvSpPr>
        <p:spPr>
          <a:xfrm>
            <a:off x="54340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54340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54340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54340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54340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54340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54340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54340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txBox="1"/>
          <p:nvPr/>
        </p:nvSpPr>
        <p:spPr>
          <a:xfrm>
            <a:off x="54410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49" name="Google Shape;349;p26"/>
          <p:cNvSpPr txBox="1"/>
          <p:nvPr/>
        </p:nvSpPr>
        <p:spPr>
          <a:xfrm>
            <a:off x="54410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50" name="Google Shape;350;p26"/>
          <p:cNvSpPr txBox="1"/>
          <p:nvPr/>
        </p:nvSpPr>
        <p:spPr>
          <a:xfrm>
            <a:off x="54410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51" name="Google Shape;351;p26"/>
          <p:cNvSpPr txBox="1"/>
          <p:nvPr/>
        </p:nvSpPr>
        <p:spPr>
          <a:xfrm>
            <a:off x="54410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52" name="Google Shape;352;p26"/>
          <p:cNvSpPr txBox="1"/>
          <p:nvPr/>
        </p:nvSpPr>
        <p:spPr>
          <a:xfrm>
            <a:off x="54410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53" name="Google Shape;353;p26"/>
          <p:cNvSpPr txBox="1"/>
          <p:nvPr/>
        </p:nvSpPr>
        <p:spPr>
          <a:xfrm>
            <a:off x="54410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54" name="Google Shape;354;p26"/>
          <p:cNvSpPr txBox="1"/>
          <p:nvPr/>
        </p:nvSpPr>
        <p:spPr>
          <a:xfrm>
            <a:off x="54410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55" name="Google Shape;355;p26"/>
          <p:cNvSpPr txBox="1"/>
          <p:nvPr/>
        </p:nvSpPr>
        <p:spPr>
          <a:xfrm>
            <a:off x="54410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24" name="Google Shape;324;p26"/>
          <p:cNvSpPr txBox="1"/>
          <p:nvPr/>
        </p:nvSpPr>
        <p:spPr>
          <a:xfrm>
            <a:off x="33836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56" name="Google Shape;356;p26"/>
          <p:cNvSpPr txBox="1"/>
          <p:nvPr/>
        </p:nvSpPr>
        <p:spPr>
          <a:xfrm>
            <a:off x="13262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1</a:t>
            </a:r>
            <a:endParaRPr sz="1000"/>
          </a:p>
        </p:txBody>
      </p:sp>
      <p:sp>
        <p:nvSpPr>
          <p:cNvPr id="357" name="Google Shape;357;p26"/>
          <p:cNvSpPr txBox="1"/>
          <p:nvPr/>
        </p:nvSpPr>
        <p:spPr>
          <a:xfrm>
            <a:off x="33836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2</a:t>
            </a:r>
            <a:endParaRPr sz="1000"/>
          </a:p>
        </p:txBody>
      </p:sp>
      <p:sp>
        <p:nvSpPr>
          <p:cNvPr id="358" name="Google Shape;358;p26"/>
          <p:cNvSpPr txBox="1"/>
          <p:nvPr/>
        </p:nvSpPr>
        <p:spPr>
          <a:xfrm>
            <a:off x="54410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3</a:t>
            </a:r>
            <a:endParaRPr sz="1000"/>
          </a:p>
        </p:txBody>
      </p:sp>
      <p:sp>
        <p:nvSpPr>
          <p:cNvPr id="359" name="Google Shape;359;p26"/>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8</a:t>
            </a:r>
            <a:endParaRPr sz="2800" b="1">
              <a:solidFill>
                <a:schemeClr val="dk1"/>
              </a:solidFill>
            </a:endParaRPr>
          </a:p>
        </p:txBody>
      </p:sp>
      <p:sp>
        <p:nvSpPr>
          <p:cNvPr id="366" name="Google Shape;366;p27"/>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7" name="Google Shape;367;p27"/>
          <p:cNvCxnSpPr/>
          <p:nvPr/>
        </p:nvCxnSpPr>
        <p:spPr>
          <a:xfrm>
            <a:off x="21332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368" name="Google Shape;368;p27"/>
          <p:cNvSpPr/>
          <p:nvPr/>
        </p:nvSpPr>
        <p:spPr>
          <a:xfrm>
            <a:off x="1319200" y="1205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1319200" y="1586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1319200" y="1967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1319200" y="2348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1319200" y="2729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13192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13192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13192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txBox="1"/>
          <p:nvPr/>
        </p:nvSpPr>
        <p:spPr>
          <a:xfrm>
            <a:off x="13262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377" name="Google Shape;377;p27"/>
          <p:cNvSpPr txBox="1"/>
          <p:nvPr/>
        </p:nvSpPr>
        <p:spPr>
          <a:xfrm>
            <a:off x="13262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378" name="Google Shape;378;p27"/>
          <p:cNvSpPr txBox="1"/>
          <p:nvPr/>
        </p:nvSpPr>
        <p:spPr>
          <a:xfrm>
            <a:off x="13262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379" name="Google Shape;379;p27"/>
          <p:cNvSpPr txBox="1"/>
          <p:nvPr/>
        </p:nvSpPr>
        <p:spPr>
          <a:xfrm>
            <a:off x="13262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FFFFFF"/>
                </a:solidFill>
              </a:rPr>
              <a:t>Text 1</a:t>
            </a:r>
            <a:endParaRPr sz="1200" dirty="0">
              <a:solidFill>
                <a:srgbClr val="FFFFFF"/>
              </a:solidFill>
            </a:endParaRPr>
          </a:p>
        </p:txBody>
      </p:sp>
      <p:sp>
        <p:nvSpPr>
          <p:cNvPr id="380" name="Google Shape;380;p27"/>
          <p:cNvSpPr txBox="1"/>
          <p:nvPr/>
        </p:nvSpPr>
        <p:spPr>
          <a:xfrm>
            <a:off x="13262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381" name="Google Shape;381;p27"/>
          <p:cNvSpPr txBox="1"/>
          <p:nvPr/>
        </p:nvSpPr>
        <p:spPr>
          <a:xfrm>
            <a:off x="13262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82" name="Google Shape;382;p27"/>
          <p:cNvSpPr txBox="1"/>
          <p:nvPr/>
        </p:nvSpPr>
        <p:spPr>
          <a:xfrm>
            <a:off x="13262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83" name="Google Shape;383;p27"/>
          <p:cNvSpPr txBox="1"/>
          <p:nvPr/>
        </p:nvSpPr>
        <p:spPr>
          <a:xfrm>
            <a:off x="13262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384" name="Google Shape;384;p27"/>
          <p:cNvCxnSpPr>
            <a:stCxn id="385" idx="2"/>
            <a:endCxn id="386" idx="0"/>
          </p:cNvCxnSpPr>
          <p:nvPr/>
        </p:nvCxnSpPr>
        <p:spPr>
          <a:xfrm>
            <a:off x="41906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387" name="Google Shape;387;p27"/>
          <p:cNvSpPr/>
          <p:nvPr/>
        </p:nvSpPr>
        <p:spPr>
          <a:xfrm>
            <a:off x="33766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33766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33766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33766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3376600" y="2729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3376600" y="3110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3376600" y="3491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3376600" y="3872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txBox="1"/>
          <p:nvPr/>
        </p:nvSpPr>
        <p:spPr>
          <a:xfrm>
            <a:off x="33836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95" name="Google Shape;395;p27"/>
          <p:cNvSpPr txBox="1"/>
          <p:nvPr/>
        </p:nvSpPr>
        <p:spPr>
          <a:xfrm>
            <a:off x="33836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96" name="Google Shape;396;p27"/>
          <p:cNvSpPr txBox="1"/>
          <p:nvPr/>
        </p:nvSpPr>
        <p:spPr>
          <a:xfrm>
            <a:off x="33836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97" name="Google Shape;397;p27"/>
          <p:cNvSpPr txBox="1"/>
          <p:nvPr/>
        </p:nvSpPr>
        <p:spPr>
          <a:xfrm>
            <a:off x="33836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98" name="Google Shape;398;p27"/>
          <p:cNvSpPr txBox="1"/>
          <p:nvPr/>
        </p:nvSpPr>
        <p:spPr>
          <a:xfrm>
            <a:off x="33836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99" name="Google Shape;399;p27"/>
          <p:cNvSpPr txBox="1"/>
          <p:nvPr/>
        </p:nvSpPr>
        <p:spPr>
          <a:xfrm>
            <a:off x="33836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400" name="Google Shape;400;p27"/>
          <p:cNvSpPr txBox="1"/>
          <p:nvPr/>
        </p:nvSpPr>
        <p:spPr>
          <a:xfrm>
            <a:off x="33836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401" name="Google Shape;401;p27"/>
          <p:cNvCxnSpPr/>
          <p:nvPr/>
        </p:nvCxnSpPr>
        <p:spPr>
          <a:xfrm>
            <a:off x="62480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402" name="Google Shape;402;p27"/>
          <p:cNvSpPr/>
          <p:nvPr/>
        </p:nvSpPr>
        <p:spPr>
          <a:xfrm>
            <a:off x="54340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54340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54340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54340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54340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54340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54340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54340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txBox="1"/>
          <p:nvPr/>
        </p:nvSpPr>
        <p:spPr>
          <a:xfrm>
            <a:off x="54410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411" name="Google Shape;411;p27"/>
          <p:cNvSpPr txBox="1"/>
          <p:nvPr/>
        </p:nvSpPr>
        <p:spPr>
          <a:xfrm>
            <a:off x="54410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412" name="Google Shape;412;p27"/>
          <p:cNvSpPr txBox="1"/>
          <p:nvPr/>
        </p:nvSpPr>
        <p:spPr>
          <a:xfrm>
            <a:off x="54410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413" name="Google Shape;413;p27"/>
          <p:cNvSpPr txBox="1"/>
          <p:nvPr/>
        </p:nvSpPr>
        <p:spPr>
          <a:xfrm>
            <a:off x="54410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414" name="Google Shape;414;p27"/>
          <p:cNvSpPr txBox="1"/>
          <p:nvPr/>
        </p:nvSpPr>
        <p:spPr>
          <a:xfrm>
            <a:off x="54410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415" name="Google Shape;415;p27"/>
          <p:cNvSpPr txBox="1"/>
          <p:nvPr/>
        </p:nvSpPr>
        <p:spPr>
          <a:xfrm>
            <a:off x="54410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416" name="Google Shape;416;p27"/>
          <p:cNvSpPr txBox="1"/>
          <p:nvPr/>
        </p:nvSpPr>
        <p:spPr>
          <a:xfrm>
            <a:off x="54410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417" name="Google Shape;417;p27"/>
          <p:cNvSpPr txBox="1"/>
          <p:nvPr/>
        </p:nvSpPr>
        <p:spPr>
          <a:xfrm>
            <a:off x="54410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386" name="Google Shape;386;p27"/>
          <p:cNvSpPr txBox="1"/>
          <p:nvPr/>
        </p:nvSpPr>
        <p:spPr>
          <a:xfrm>
            <a:off x="33836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418" name="Google Shape;418;p27"/>
          <p:cNvSpPr txBox="1"/>
          <p:nvPr/>
        </p:nvSpPr>
        <p:spPr>
          <a:xfrm>
            <a:off x="13262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1</a:t>
            </a:r>
            <a:endParaRPr sz="1000"/>
          </a:p>
        </p:txBody>
      </p:sp>
      <p:sp>
        <p:nvSpPr>
          <p:cNvPr id="419" name="Google Shape;419;p27"/>
          <p:cNvSpPr txBox="1"/>
          <p:nvPr/>
        </p:nvSpPr>
        <p:spPr>
          <a:xfrm>
            <a:off x="33836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2</a:t>
            </a:r>
            <a:endParaRPr sz="1000"/>
          </a:p>
        </p:txBody>
      </p:sp>
      <p:sp>
        <p:nvSpPr>
          <p:cNvPr id="420" name="Google Shape;420;p27"/>
          <p:cNvSpPr txBox="1"/>
          <p:nvPr/>
        </p:nvSpPr>
        <p:spPr>
          <a:xfrm>
            <a:off x="54410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3</a:t>
            </a:r>
            <a:endParaRPr sz="1000"/>
          </a:p>
        </p:txBody>
      </p:sp>
      <p:sp>
        <p:nvSpPr>
          <p:cNvPr id="421" name="Google Shape;421;p27"/>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8"/>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a:solidFill>
                  <a:schemeClr val="dk1"/>
                </a:solidFill>
              </a:rPr>
              <a:t>Slide 9</a:t>
            </a:r>
            <a:endParaRPr sz="2800" b="1" dirty="0">
              <a:solidFill>
                <a:schemeClr val="dk1"/>
              </a:solidFill>
            </a:endParaRPr>
          </a:p>
        </p:txBody>
      </p:sp>
      <p:sp>
        <p:nvSpPr>
          <p:cNvPr id="428" name="Google Shape;428;p28"/>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29"/>
          <p:cNvPicPr preferRelativeResize="0"/>
          <p:nvPr/>
        </p:nvPicPr>
        <p:blipFill>
          <a:blip r:embed="rId3">
            <a:alphaModFix/>
          </a:blip>
          <a:stretch>
            <a:fillRect/>
          </a:stretch>
        </p:blipFill>
        <p:spPr>
          <a:xfrm>
            <a:off x="2" y="0"/>
            <a:ext cx="9144000" cy="5154015"/>
          </a:xfrm>
          <a:prstGeom prst="rect">
            <a:avLst/>
          </a:prstGeom>
          <a:noFill/>
          <a:ln>
            <a:noFill/>
          </a:ln>
        </p:spPr>
      </p:pic>
      <p:sp>
        <p:nvSpPr>
          <p:cNvPr id="436" name="Google Shape;436;p29"/>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sp>
        <p:nvSpPr>
          <p:cNvPr id="437" name="Google Shape;437;p29"/>
          <p:cNvSpPr txBox="1"/>
          <p:nvPr/>
        </p:nvSpPr>
        <p:spPr>
          <a:xfrm>
            <a:off x="443925" y="4546825"/>
            <a:ext cx="10104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FFFFFF"/>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itechart.com</a:t>
            </a:r>
            <a:endParaRPr sz="1100">
              <a:solidFill>
                <a:srgbClr val="FFFFFF"/>
              </a:solidFill>
            </a:endParaRPr>
          </a:p>
        </p:txBody>
      </p:sp>
      <p:pic>
        <p:nvPicPr>
          <p:cNvPr id="438" name="Google Shape;438;p29"/>
          <p:cNvPicPr preferRelativeResize="0"/>
          <p:nvPr/>
        </p:nvPicPr>
        <p:blipFill>
          <a:blip r:embed="rId5">
            <a:alphaModFix/>
          </a:blip>
          <a:stretch>
            <a:fillRect/>
          </a:stretch>
        </p:blipFill>
        <p:spPr>
          <a:xfrm>
            <a:off x="183125" y="67025"/>
            <a:ext cx="2108274" cy="826899"/>
          </a:xfrm>
          <a:prstGeom prst="rect">
            <a:avLst/>
          </a:prstGeom>
          <a:noFill/>
          <a:ln>
            <a:noFill/>
          </a:ln>
        </p:spPr>
      </p:pic>
      <p:sp>
        <p:nvSpPr>
          <p:cNvPr id="439" name="Google Shape;439;p29"/>
          <p:cNvSpPr txBox="1"/>
          <p:nvPr/>
        </p:nvSpPr>
        <p:spPr>
          <a:xfrm>
            <a:off x="1320025" y="3085750"/>
            <a:ext cx="5442600" cy="1194900"/>
          </a:xfrm>
          <a:prstGeom prst="rect">
            <a:avLst/>
          </a:prstGeom>
          <a:noFill/>
          <a:ln>
            <a:noFill/>
          </a:ln>
        </p:spPr>
        <p:txBody>
          <a:bodyPr spcFirstLastPara="1" wrap="square" lIns="91425" tIns="91425" rIns="91425" bIns="91425" anchor="t" anchorCtr="0">
            <a:noAutofit/>
          </a:bodyPr>
          <a:lstStyle/>
          <a:p>
            <a:pPr marL="0" lvl="0" indent="0" algn="r" rtl="0">
              <a:lnSpc>
                <a:spcPct val="96000"/>
              </a:lnSpc>
              <a:spcBef>
                <a:spcPts val="0"/>
              </a:spcBef>
              <a:spcAft>
                <a:spcPts val="0"/>
              </a:spcAft>
              <a:buClr>
                <a:schemeClr val="dk1"/>
              </a:buClr>
              <a:buSzPts val="1100"/>
              <a:buFont typeface="Arial"/>
              <a:buNone/>
            </a:pPr>
            <a:r>
              <a:rPr lang="en-US" sz="3600" b="1">
                <a:solidFill>
                  <a:schemeClr val="lt1"/>
                </a:solidFill>
              </a:rPr>
              <a:t>Lorem ipsum dolor sit amet, consectetur</a:t>
            </a: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spcBef>
                <a:spcPts val="0"/>
              </a:spcBef>
              <a:spcAft>
                <a:spcPts val="0"/>
              </a:spcAft>
              <a:buNone/>
            </a:pPr>
            <a:endParaRPr>
              <a:solidFill>
                <a:schemeClr val="lt1"/>
              </a:solidFill>
            </a:endParaRPr>
          </a:p>
        </p:txBody>
      </p:sp>
      <p:sp>
        <p:nvSpPr>
          <p:cNvPr id="440" name="Google Shape;440;p29"/>
          <p:cNvSpPr/>
          <p:nvPr/>
        </p:nvSpPr>
        <p:spPr>
          <a:xfrm>
            <a:off x="5883500" y="3743050"/>
            <a:ext cx="754200" cy="32700"/>
          </a:xfrm>
          <a:prstGeom prst="rect">
            <a:avLst/>
          </a:prstGeom>
          <a:solidFill>
            <a:srgbClr val="EB1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О чем </a:t>
            </a:r>
            <a:r>
              <a:rPr lang="ru-RU" sz="2800" b="1" dirty="0" err="1" smtClean="0">
                <a:solidFill>
                  <a:schemeClr val="dk1"/>
                </a:solidFill>
              </a:rPr>
              <a:t>воркшоп</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Сравнение </a:t>
            </a:r>
            <a:r>
              <a:rPr lang="en-US" sz="1500" dirty="0" err="1" smtClean="0">
                <a:solidFill>
                  <a:schemeClr val="dk1"/>
                </a:solidFill>
              </a:rPr>
              <a:t>Vue</a:t>
            </a:r>
            <a:r>
              <a:rPr lang="en-US" sz="1500" dirty="0" smtClean="0">
                <a:solidFill>
                  <a:schemeClr val="dk1"/>
                </a:solidFill>
              </a:rPr>
              <a:t> </a:t>
            </a:r>
            <a:r>
              <a:rPr lang="ru-RU" sz="1500" dirty="0" smtClean="0">
                <a:solidFill>
                  <a:schemeClr val="dk1"/>
                </a:solidFill>
              </a:rPr>
              <a:t>с </a:t>
            </a:r>
            <a:r>
              <a:rPr lang="en-US" sz="1500" dirty="0" smtClean="0">
                <a:solidFill>
                  <a:schemeClr val="dk1"/>
                </a:solidFill>
              </a:rPr>
              <a:t>React, Angular (Big 3)</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Синтаксис </a:t>
            </a:r>
            <a:r>
              <a:rPr lang="en-US" sz="1500" dirty="0" err="1" smtClean="0">
                <a:solidFill>
                  <a:schemeClr val="dk1"/>
                </a:solidFill>
              </a:rPr>
              <a:t>Vue</a:t>
            </a:r>
            <a:r>
              <a:rPr lang="ru-RU" sz="1500" dirty="0" smtClean="0">
                <a:solidFill>
                  <a:schemeClr val="dk1"/>
                </a:solidFill>
              </a:rPr>
              <a:t>, возможности по управлению экземпляром</a:t>
            </a:r>
          </a:p>
          <a:p>
            <a:pPr marL="457200" lvl="0" indent="-292100" algn="l" rtl="0">
              <a:lnSpc>
                <a:spcPct val="150000"/>
              </a:lnSpc>
              <a:spcBef>
                <a:spcPts val="0"/>
              </a:spcBef>
              <a:spcAft>
                <a:spcPts val="0"/>
              </a:spcAft>
              <a:buClr>
                <a:srgbClr val="FF0000"/>
              </a:buClr>
              <a:buSzPts val="1000"/>
              <a:buChar char="■"/>
            </a:pPr>
            <a:r>
              <a:rPr lang="ru-RU" sz="1500" dirty="0" err="1" smtClean="0">
                <a:solidFill>
                  <a:schemeClr val="dk1"/>
                </a:solidFill>
              </a:rPr>
              <a:t>Мультикомпонентная</a:t>
            </a:r>
            <a:r>
              <a:rPr lang="ru-RU" sz="1500" dirty="0" smtClean="0">
                <a:solidFill>
                  <a:schemeClr val="dk1"/>
                </a:solidFill>
              </a:rPr>
              <a:t> архитектура во </a:t>
            </a:r>
            <a:r>
              <a:rPr lang="en-US" sz="1500" dirty="0" err="1" smtClean="0">
                <a:solidFill>
                  <a:schemeClr val="dk1"/>
                </a:solidFill>
              </a:rPr>
              <a:t>Vue</a:t>
            </a: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Библиотека состояния </a:t>
            </a:r>
            <a:r>
              <a:rPr lang="en-US" sz="1500" dirty="0" err="1" smtClean="0">
                <a:solidFill>
                  <a:schemeClr val="dk1"/>
                </a:solidFill>
              </a:rPr>
              <a:t>Vuex</a:t>
            </a:r>
            <a:endParaRPr lang="hu-H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Паттерны проектирования приложений на </a:t>
            </a:r>
            <a:r>
              <a:rPr lang="en-US" sz="1500" dirty="0" err="1" smtClean="0">
                <a:solidFill>
                  <a:schemeClr val="dk1"/>
                </a:solidFill>
              </a:rPr>
              <a:t>Vue</a:t>
            </a:r>
            <a:endParaRPr lang="en-US"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Экосистема </a:t>
            </a:r>
            <a:r>
              <a:rPr lang="en-US" sz="1500" dirty="0" err="1" smtClean="0">
                <a:solidFill>
                  <a:schemeClr val="dk1"/>
                </a:solidFill>
              </a:rPr>
              <a:t>Vue</a:t>
            </a:r>
            <a:r>
              <a:rPr lang="en-US" sz="1500" dirty="0" smtClean="0">
                <a:solidFill>
                  <a:schemeClr val="dk1"/>
                </a:solidFill>
              </a:rPr>
              <a:t>: </a:t>
            </a:r>
            <a:r>
              <a:rPr lang="en-US" sz="1500" dirty="0" err="1" smtClean="0">
                <a:solidFill>
                  <a:schemeClr val="dk1"/>
                </a:solidFill>
              </a:rPr>
              <a:t>VueRouter</a:t>
            </a:r>
            <a:r>
              <a:rPr lang="en-US" sz="1500" dirty="0" smtClean="0">
                <a:solidFill>
                  <a:schemeClr val="dk1"/>
                </a:solidFill>
              </a:rPr>
              <a:t>, </a:t>
            </a:r>
            <a:r>
              <a:rPr lang="en-US" sz="1500" dirty="0" err="1" smtClean="0">
                <a:solidFill>
                  <a:schemeClr val="dk1"/>
                </a:solidFill>
              </a:rPr>
              <a:t>Vue</a:t>
            </a:r>
            <a:r>
              <a:rPr lang="en-US" sz="1500" dirty="0" smtClean="0">
                <a:solidFill>
                  <a:schemeClr val="dk1"/>
                </a:solidFill>
              </a:rPr>
              <a:t> i18n, </a:t>
            </a:r>
            <a:r>
              <a:rPr lang="en-US" sz="1500" dirty="0" err="1" smtClean="0">
                <a:solidFill>
                  <a:schemeClr val="dk1"/>
                </a:solidFill>
              </a:rPr>
              <a:t>Vue</a:t>
            </a:r>
            <a:r>
              <a:rPr lang="en-US" sz="1500" dirty="0" smtClean="0">
                <a:solidFill>
                  <a:schemeClr val="dk1"/>
                </a:solidFill>
              </a:rPr>
              <a:t> CLI, </a:t>
            </a:r>
            <a:r>
              <a:rPr lang="en-US" sz="1500" dirty="0" err="1" smtClean="0">
                <a:solidFill>
                  <a:schemeClr val="dk1"/>
                </a:solidFill>
              </a:rPr>
              <a:t>Vuetify</a:t>
            </a:r>
            <a:r>
              <a:rPr lang="ru-RU" sz="1500" dirty="0" smtClean="0">
                <a:solidFill>
                  <a:schemeClr val="dk1"/>
                </a:solidFill>
              </a:rPr>
              <a:t> и аналоги</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Как работает </a:t>
            </a:r>
            <a:r>
              <a:rPr lang="en-US" sz="1500" dirty="0" err="1" smtClean="0">
                <a:solidFill>
                  <a:schemeClr val="dk1"/>
                </a:solidFill>
              </a:rPr>
              <a:t>Vue</a:t>
            </a:r>
            <a:r>
              <a:rPr lang="en-US" sz="1500" dirty="0" smtClean="0">
                <a:solidFill>
                  <a:schemeClr val="dk1"/>
                </a:solidFill>
              </a:rPr>
              <a:t> </a:t>
            </a:r>
            <a:r>
              <a:rPr lang="ru-RU" sz="1500" dirty="0" smtClean="0">
                <a:solidFill>
                  <a:schemeClr val="dk1"/>
                </a:solidFill>
              </a:rPr>
              <a:t>под капотом. Альтернативные способы работы на </a:t>
            </a:r>
            <a:r>
              <a:rPr lang="en-US" sz="1500" dirty="0" err="1" smtClean="0">
                <a:solidFill>
                  <a:schemeClr val="dk1"/>
                </a:solidFill>
              </a:rPr>
              <a:t>Vue</a:t>
            </a:r>
            <a:endParaRPr lang="en-US"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Анонс возможностей </a:t>
            </a:r>
            <a:r>
              <a:rPr lang="en-US" sz="1500" dirty="0" err="1" smtClean="0">
                <a:solidFill>
                  <a:schemeClr val="dk1"/>
                </a:solidFill>
              </a:rPr>
              <a:t>Vue</a:t>
            </a:r>
            <a:r>
              <a:rPr lang="en-US" sz="1500" dirty="0" smtClean="0">
                <a:solidFill>
                  <a:schemeClr val="dk1"/>
                </a:solidFill>
              </a:rPr>
              <a:t> 3</a:t>
            </a:r>
            <a:endParaRPr sz="1500" dirty="0">
              <a:solidFill>
                <a:schemeClr val="dk1"/>
              </a:solidFill>
            </a:endParaRPr>
          </a:p>
          <a:p>
            <a:pPr marL="0" lvl="0" indent="0" algn="l" rtl="0">
              <a:lnSpc>
                <a:spcPct val="150000"/>
              </a:lnSpc>
              <a:spcBef>
                <a:spcPts val="0"/>
              </a:spcBef>
              <a:spcAft>
                <a:spcPts val="0"/>
              </a:spcAft>
              <a:buNone/>
            </a:pPr>
            <a:endParaRPr sz="1500" dirty="0"/>
          </a:p>
          <a:p>
            <a:pPr marL="0" lvl="0" indent="0" algn="l" rtl="0">
              <a:lnSpc>
                <a:spcPct val="100000"/>
              </a:lnSpc>
              <a:spcBef>
                <a:spcPts val="1000"/>
              </a:spcBef>
              <a:spcAft>
                <a:spcPts val="0"/>
              </a:spcAft>
              <a:buNone/>
            </a:pPr>
            <a:endParaRPr sz="1500" dirty="0">
              <a:solidFill>
                <a:srgbClr val="000000"/>
              </a:solidFill>
            </a:endParaRPr>
          </a:p>
          <a:p>
            <a:pPr marL="0" lvl="0" indent="0" algn="l" rtl="0">
              <a:lnSpc>
                <a:spcPct val="100000"/>
              </a:lnSpc>
              <a:spcBef>
                <a:spcPts val="1000"/>
              </a:spcBef>
              <a:spcAft>
                <a:spcPts val="0"/>
              </a:spcAft>
              <a:buNone/>
            </a:pPr>
            <a:endParaRPr sz="1500" dirty="0">
              <a:solidFill>
                <a:srgbClr val="000000"/>
              </a:solidFill>
            </a:endParaRPr>
          </a:p>
          <a:p>
            <a:pPr marL="0" marR="0" lvl="0" indent="0" algn="l" rtl="0">
              <a:lnSpc>
                <a:spcPct val="100000"/>
              </a:lnSpc>
              <a:spcBef>
                <a:spcPts val="1000"/>
              </a:spcBef>
              <a:spcAft>
                <a:spcPts val="0"/>
              </a:spcAft>
              <a:buNone/>
            </a:pPr>
            <a:endParaRPr sz="1500" dirty="0"/>
          </a:p>
          <a:p>
            <a:pPr marL="0" marR="0" lvl="0" indent="0" algn="l" rtl="0">
              <a:lnSpc>
                <a:spcPct val="100000"/>
              </a:lnSpc>
              <a:spcBef>
                <a:spcPts val="1000"/>
              </a:spcBef>
              <a:spcAft>
                <a:spcPts val="0"/>
              </a:spcAft>
              <a:buNone/>
            </a:pPr>
            <a:endParaRPr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Формат проведения</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4 двухчасовые лекции раз в неделю</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Домашнее задание после каждого занятия. Сдаётся и </a:t>
            </a:r>
            <a:r>
              <a:rPr lang="ru-RU" sz="1500" dirty="0" err="1" smtClean="0">
                <a:solidFill>
                  <a:schemeClr val="dk1"/>
                </a:solidFill>
              </a:rPr>
              <a:t>ревьюится</a:t>
            </a:r>
            <a:r>
              <a:rPr lang="ru-RU" sz="1500" dirty="0" smtClean="0">
                <a:solidFill>
                  <a:schemeClr val="dk1"/>
                </a:solidFill>
              </a:rPr>
              <a:t> в формате </a:t>
            </a:r>
            <a:r>
              <a:rPr lang="en-US" sz="1500" dirty="0" smtClean="0">
                <a:solidFill>
                  <a:schemeClr val="dk1"/>
                </a:solidFill>
              </a:rPr>
              <a:t>Pull Request.</a:t>
            </a: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Итоговый проект как защита результатов курса. Защита на 5-м занятии индивидуально. </a:t>
            </a:r>
          </a:p>
          <a:p>
            <a:pPr marL="457200" lvl="0" indent="-292100" algn="l" rtl="0">
              <a:lnSpc>
                <a:spcPct val="150000"/>
              </a:lnSpc>
              <a:spcBef>
                <a:spcPts val="0"/>
              </a:spcBef>
              <a:spcAft>
                <a:spcPts val="0"/>
              </a:spcAft>
              <a:buClr>
                <a:srgbClr val="FF0000"/>
              </a:buClr>
              <a:buSzPts val="1000"/>
              <a:buChar char="■"/>
            </a:pPr>
            <a:endParaRPr lang="ru-RU" sz="1500" dirty="0">
              <a:solidFill>
                <a:schemeClr val="dk1"/>
              </a:solidFill>
            </a:endParaRPr>
          </a:p>
          <a:p>
            <a:pPr marL="457200" lvl="0" indent="-292100" algn="l" rtl="0">
              <a:lnSpc>
                <a:spcPct val="150000"/>
              </a:lnSpc>
              <a:spcBef>
                <a:spcPts val="0"/>
              </a:spcBef>
              <a:spcAft>
                <a:spcPts val="0"/>
              </a:spcAft>
              <a:buClr>
                <a:srgbClr val="FF0000"/>
              </a:buClr>
              <a:buSzPts val="1000"/>
              <a:buChar char="■"/>
            </a:pP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По вопросам – в скайп, </a:t>
            </a:r>
            <a:r>
              <a:rPr lang="en-US" sz="1500" dirty="0" smtClean="0">
                <a:solidFill>
                  <a:schemeClr val="dk1"/>
                </a:solidFill>
              </a:rPr>
              <a:t>Slack </a:t>
            </a:r>
            <a:r>
              <a:rPr lang="ru-RU" sz="1500" dirty="0" smtClean="0">
                <a:solidFill>
                  <a:schemeClr val="dk1"/>
                </a:solidFill>
              </a:rPr>
              <a:t>или почту.</a:t>
            </a:r>
          </a:p>
          <a:p>
            <a:pPr marL="457200" lvl="8" indent="-292100">
              <a:lnSpc>
                <a:spcPct val="150000"/>
              </a:lnSpc>
              <a:buClr>
                <a:srgbClr val="FF0000"/>
              </a:buClr>
              <a:buSzPts val="1000"/>
              <a:buChar char="■"/>
            </a:pPr>
            <a:endParaRPr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extLst>
      <p:ext uri="{BB962C8B-B14F-4D97-AF65-F5344CB8AC3E}">
        <p14:creationId xmlns:p14="http://schemas.microsoft.com/office/powerpoint/2010/main" val="1317950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a:blip r:embed="rId3">
            <a:alphaModFix/>
          </a:blip>
          <a:stretch>
            <a:fillRect/>
          </a:stretch>
        </p:blipFill>
        <p:spPr>
          <a:xfrm>
            <a:off x="0" y="-1"/>
            <a:ext cx="9143994" cy="5142018"/>
          </a:xfrm>
          <a:prstGeom prst="rect">
            <a:avLst/>
          </a:prstGeom>
          <a:noFill/>
          <a:ln>
            <a:noFill/>
          </a:ln>
        </p:spPr>
      </p:pic>
      <p:sp>
        <p:nvSpPr>
          <p:cNvPr id="287" name="Google Shape;287;p24"/>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288" name="Google Shape;288;p24"/>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3800" b="1" dirty="0" smtClean="0">
                <a:solidFill>
                  <a:schemeClr val="lt1"/>
                </a:solidFill>
              </a:rPr>
              <a:t>Введение в</a:t>
            </a:r>
            <a:r>
              <a:rPr lang="ru-RU" sz="3800" b="1" dirty="0">
                <a:solidFill>
                  <a:schemeClr val="lt1"/>
                </a:solidFill>
              </a:rPr>
              <a:t>о</a:t>
            </a:r>
            <a:r>
              <a:rPr lang="ru-RU" sz="3800" b="1" dirty="0" smtClean="0">
                <a:solidFill>
                  <a:schemeClr val="lt1"/>
                </a:solidFill>
              </a:rPr>
              <a:t> </a:t>
            </a:r>
            <a:r>
              <a:rPr lang="en-US" sz="3800" b="1" dirty="0" err="1" smtClean="0">
                <a:solidFill>
                  <a:schemeClr val="lt1"/>
                </a:solidFill>
              </a:rPr>
              <a:t>Vue</a:t>
            </a:r>
            <a:endParaRPr sz="3800" b="1" dirty="0">
              <a:solidFill>
                <a:schemeClr val="lt1"/>
              </a:solidFill>
            </a:endParaRPr>
          </a:p>
        </p:txBody>
      </p:sp>
      <p:sp>
        <p:nvSpPr>
          <p:cNvPr id="289" name="Google Shape;289;p24"/>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На этом занятии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Обзор </a:t>
            </a:r>
            <a:r>
              <a:rPr lang="en-US" sz="1500" dirty="0" err="1" smtClean="0">
                <a:solidFill>
                  <a:schemeClr val="dk1"/>
                </a:solidFill>
              </a:rPr>
              <a:t>Vue</a:t>
            </a:r>
            <a:r>
              <a:rPr lang="en-US" sz="1500" dirty="0" smtClean="0">
                <a:solidFill>
                  <a:schemeClr val="dk1"/>
                </a:solidFill>
              </a:rPr>
              <a:t> </a:t>
            </a:r>
            <a:r>
              <a:rPr lang="ru-RU" sz="1500" dirty="0" smtClean="0">
                <a:solidFill>
                  <a:schemeClr val="dk1"/>
                </a:solidFill>
              </a:rPr>
              <a:t>и сравнение его с </a:t>
            </a:r>
            <a:r>
              <a:rPr lang="en-US" sz="1500" dirty="0" smtClean="0">
                <a:solidFill>
                  <a:schemeClr val="dk1"/>
                </a:solidFill>
              </a:rPr>
              <a:t>Angular, React</a:t>
            </a:r>
          </a:p>
          <a:p>
            <a:pPr marL="457200" lvl="0" indent="-292100" algn="l" rtl="0">
              <a:lnSpc>
                <a:spcPct val="150000"/>
              </a:lnSpc>
              <a:spcBef>
                <a:spcPts val="0"/>
              </a:spcBef>
              <a:spcAft>
                <a:spcPts val="0"/>
              </a:spcAft>
              <a:buClr>
                <a:srgbClr val="FF0000"/>
              </a:buClr>
              <a:buSzPts val="1000"/>
              <a:buChar char="■"/>
            </a:pPr>
            <a:r>
              <a:rPr lang="ru-RU" sz="1500" dirty="0" smtClean="0">
                <a:solidFill>
                  <a:schemeClr val="dk1"/>
                </a:solidFill>
              </a:rPr>
              <a:t>Запуск </a:t>
            </a:r>
            <a:r>
              <a:rPr lang="en-US" sz="1500" dirty="0" err="1" smtClean="0">
                <a:solidFill>
                  <a:schemeClr val="dk1"/>
                </a:solidFill>
              </a:rPr>
              <a:t>Vue</a:t>
            </a:r>
            <a:r>
              <a:rPr lang="en-US" sz="1500" dirty="0" smtClean="0">
                <a:solidFill>
                  <a:schemeClr val="dk1"/>
                </a:solidFill>
              </a:rPr>
              <a:t>-</a:t>
            </a:r>
            <a:r>
              <a:rPr lang="ru-RU" sz="1500" dirty="0" smtClean="0">
                <a:solidFill>
                  <a:schemeClr val="dk1"/>
                </a:solidFill>
              </a:rPr>
              <a:t>приложения (в браузере и создание через </a:t>
            </a:r>
            <a:r>
              <a:rPr lang="en-US" sz="1500" dirty="0" smtClean="0">
                <a:solidFill>
                  <a:schemeClr val="dk1"/>
                </a:solidFill>
              </a:rPr>
              <a:t>CLI)</a:t>
            </a:r>
            <a:endParaRPr lang="ru-RU" sz="1500" dirty="0" smtClean="0">
              <a:solidFill>
                <a:schemeClr val="dk1"/>
              </a:solidFill>
            </a:endParaRPr>
          </a:p>
          <a:p>
            <a:pPr marL="457200" lvl="0" indent="-292100" algn="l" rtl="0">
              <a:lnSpc>
                <a:spcPct val="150000"/>
              </a:lnSpc>
              <a:spcBef>
                <a:spcPts val="0"/>
              </a:spcBef>
              <a:spcAft>
                <a:spcPts val="0"/>
              </a:spcAft>
              <a:buClr>
                <a:srgbClr val="FF0000"/>
              </a:buClr>
              <a:buSzPts val="1000"/>
              <a:buChar char="■"/>
            </a:pPr>
            <a:r>
              <a:rPr lang="ru-RU" sz="1500" dirty="0" smtClean="0"/>
              <a:t>Синтаксис экземпляра </a:t>
            </a:r>
            <a:r>
              <a:rPr lang="en-US" sz="1500" dirty="0" err="1" smtClean="0"/>
              <a:t>Vue</a:t>
            </a:r>
            <a:r>
              <a:rPr lang="ru-RU" sz="1500" dirty="0" smtClean="0"/>
              <a:t>. </a:t>
            </a:r>
            <a:r>
              <a:rPr lang="ru-RU" sz="1200" dirty="0" smtClean="0">
                <a:solidFill>
                  <a:schemeClr val="bg2">
                    <a:lumMod val="60000"/>
                    <a:lumOff val="40000"/>
                  </a:schemeClr>
                </a:solidFill>
              </a:rPr>
              <a:t>Состояние, </a:t>
            </a:r>
            <a:r>
              <a:rPr lang="ru-RU" sz="1200" dirty="0" err="1" smtClean="0">
                <a:solidFill>
                  <a:schemeClr val="bg2">
                    <a:lumMod val="60000"/>
                    <a:lumOff val="40000"/>
                  </a:schemeClr>
                </a:solidFill>
              </a:rPr>
              <a:t>шаблонизация</a:t>
            </a:r>
            <a:r>
              <a:rPr lang="ru-RU" sz="1200" dirty="0" smtClean="0">
                <a:solidFill>
                  <a:schemeClr val="bg2">
                    <a:lumMod val="60000"/>
                    <a:lumOff val="40000"/>
                  </a:schemeClr>
                </a:solidFill>
              </a:rPr>
              <a:t> данных, методы и обработка событий, фильтры, условный и цикличный рендеринг, </a:t>
            </a:r>
            <a:r>
              <a:rPr lang="ru-RU" sz="1200" dirty="0" err="1" smtClean="0">
                <a:solidFill>
                  <a:schemeClr val="bg2">
                    <a:lumMod val="60000"/>
                    <a:lumOff val="40000"/>
                  </a:schemeClr>
                </a:solidFill>
              </a:rPr>
              <a:t>биндинг</a:t>
            </a:r>
            <a:r>
              <a:rPr lang="ru-RU" sz="1200" dirty="0" smtClean="0">
                <a:solidFill>
                  <a:schemeClr val="bg2">
                    <a:lumMod val="60000"/>
                    <a:lumOff val="40000"/>
                  </a:schemeClr>
                </a:solidFill>
              </a:rPr>
              <a:t> атрибутов, вычисляемые свойства, реактивность состояния.</a:t>
            </a:r>
          </a:p>
          <a:p>
            <a:pPr marL="457200" lvl="0" indent="-292100" algn="l" rtl="0">
              <a:lnSpc>
                <a:spcPct val="150000"/>
              </a:lnSpc>
              <a:spcBef>
                <a:spcPts val="0"/>
              </a:spcBef>
              <a:spcAft>
                <a:spcPts val="0"/>
              </a:spcAft>
              <a:buClr>
                <a:srgbClr val="FF0000"/>
              </a:buClr>
              <a:buSzPts val="1000"/>
              <a:buChar char="■"/>
            </a:pPr>
            <a:r>
              <a:rPr lang="ru-RU" sz="1500" dirty="0" smtClean="0"/>
              <a:t>Методы жизненного цикла экземпляра</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extLst>
      <p:ext uri="{BB962C8B-B14F-4D97-AF65-F5344CB8AC3E}">
        <p14:creationId xmlns:p14="http://schemas.microsoft.com/office/powerpoint/2010/main" val="199788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Обзор </a:t>
            </a:r>
            <a:r>
              <a:rPr lang="en-US" sz="2800" b="1" dirty="0" err="1" smtClean="0">
                <a:solidFill>
                  <a:schemeClr val="dk1"/>
                </a:solidFill>
              </a:rPr>
              <a:t>Vue</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Текущая реализация (версия 2.0) выпущена в конце 2016 года.</a:t>
            </a:r>
          </a:p>
          <a:p>
            <a:pPr marL="457200" lvl="0" indent="-292100" algn="l" rtl="0">
              <a:lnSpc>
                <a:spcPct val="150000"/>
              </a:lnSpc>
              <a:spcBef>
                <a:spcPts val="0"/>
              </a:spcBef>
              <a:spcAft>
                <a:spcPts val="0"/>
              </a:spcAft>
              <a:buClr>
                <a:srgbClr val="FF0000"/>
              </a:buClr>
              <a:buSzPts val="1000"/>
              <a:buChar char="■"/>
            </a:pPr>
            <a:endParaRPr lang="ru-RU" sz="1500" dirty="0" smtClean="0"/>
          </a:p>
          <a:p>
            <a:pPr marL="165100" lvl="0" algn="l" rtl="0">
              <a:lnSpc>
                <a:spcPct val="150000"/>
              </a:lnSpc>
              <a:spcBef>
                <a:spcPts val="0"/>
              </a:spcBef>
              <a:spcAft>
                <a:spcPts val="0"/>
              </a:spcAft>
              <a:buClr>
                <a:srgbClr val="FF0000"/>
              </a:buClr>
              <a:buSzPts val="1000"/>
            </a:pPr>
            <a:r>
              <a:rPr lang="ru-RU" sz="1500" dirty="0" smtClean="0"/>
              <a:t>Базовые концепции</a:t>
            </a: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Предлагает реализацию </a:t>
            </a:r>
            <a:r>
              <a:rPr lang="en-US" sz="1500" dirty="0" smtClean="0"/>
              <a:t>MVVM</a:t>
            </a:r>
            <a:endParaRPr lang="ru-RU" sz="1500" dirty="0" smtClean="0"/>
          </a:p>
          <a:p>
            <a:pPr marL="457200" lvl="0" indent="-292100" algn="l" rtl="0">
              <a:lnSpc>
                <a:spcPct val="150000"/>
              </a:lnSpc>
              <a:spcBef>
                <a:spcPts val="0"/>
              </a:spcBef>
              <a:spcAft>
                <a:spcPts val="0"/>
              </a:spcAft>
              <a:buClr>
                <a:srgbClr val="FF0000"/>
              </a:buClr>
              <a:buSzPts val="1000"/>
              <a:buChar char="■"/>
            </a:pPr>
            <a:r>
              <a:rPr lang="ru-RU" sz="1500" dirty="0" smtClean="0"/>
              <a:t>Использует </a:t>
            </a:r>
            <a:r>
              <a:rPr lang="en-US" sz="1500" dirty="0" smtClean="0"/>
              <a:t>Virtual DOM</a:t>
            </a:r>
            <a:endParaRPr lang="ru-RU" sz="1500" dirty="0" smtClean="0"/>
          </a:p>
          <a:p>
            <a:pPr marL="457200" lvl="0" indent="-292100" algn="l" rtl="0">
              <a:lnSpc>
                <a:spcPct val="150000"/>
              </a:lnSpc>
              <a:spcBef>
                <a:spcPts val="0"/>
              </a:spcBef>
              <a:spcAft>
                <a:spcPts val="0"/>
              </a:spcAft>
              <a:buClr>
                <a:srgbClr val="FF0000"/>
              </a:buClr>
              <a:buSzPts val="1000"/>
              <a:buChar char="■"/>
            </a:pPr>
            <a:r>
              <a:rPr lang="ru-RU" sz="1500" dirty="0" smtClean="0"/>
              <a:t>Компонентно-ориентированный</a:t>
            </a:r>
          </a:p>
          <a:p>
            <a:pPr marL="457200" lvl="0" indent="-292100" algn="l" rtl="0">
              <a:lnSpc>
                <a:spcPct val="150000"/>
              </a:lnSpc>
              <a:spcBef>
                <a:spcPts val="0"/>
              </a:spcBef>
              <a:spcAft>
                <a:spcPts val="0"/>
              </a:spcAft>
              <a:buClr>
                <a:srgbClr val="FF0000"/>
              </a:buClr>
              <a:buSzPts val="1000"/>
              <a:buChar char="■"/>
            </a:pPr>
            <a:r>
              <a:rPr lang="ru-RU" sz="1500" dirty="0" smtClean="0"/>
              <a:t>Реактивный (автоматическая реактивность)</a:t>
            </a:r>
          </a:p>
          <a:p>
            <a:pPr marL="457200" lvl="0" indent="-292100" algn="l" rtl="0">
              <a:lnSpc>
                <a:spcPct val="150000"/>
              </a:lnSpc>
              <a:spcBef>
                <a:spcPts val="0"/>
              </a:spcBef>
              <a:spcAft>
                <a:spcPts val="0"/>
              </a:spcAft>
              <a:buClr>
                <a:srgbClr val="FF0000"/>
              </a:buClr>
              <a:buSzPts val="1000"/>
              <a:buChar char="■"/>
            </a:pPr>
            <a:r>
              <a:rPr lang="ru-RU" sz="1500" dirty="0" smtClean="0"/>
              <a:t>Масштабируемый и постепенно внедряемый</a:t>
            </a:r>
          </a:p>
          <a:p>
            <a:pPr marL="457200" lvl="0" indent="-292100" algn="l" rtl="0">
              <a:lnSpc>
                <a:spcPct val="150000"/>
              </a:lnSpc>
              <a:spcBef>
                <a:spcPts val="0"/>
              </a:spcBef>
              <a:spcAft>
                <a:spcPts val="0"/>
              </a:spcAft>
              <a:buClr>
                <a:srgbClr val="FF0000"/>
              </a:buClr>
              <a:buSzPts val="1000"/>
              <a:buChar char="■"/>
            </a:pPr>
            <a:r>
              <a:rPr lang="ru-RU" sz="1500" dirty="0" smtClean="0"/>
              <a:t>Использует исключительно </a:t>
            </a:r>
            <a:r>
              <a:rPr lang="en-US" sz="1500" dirty="0" smtClean="0"/>
              <a:t>HTML, CSS, </a:t>
            </a:r>
            <a:r>
              <a:rPr lang="en-US" sz="1500" dirty="0" err="1" smtClean="0"/>
              <a:t>Javascript</a:t>
            </a:r>
            <a:endParaRPr lang="en-US" sz="1500" dirty="0" smtClean="0"/>
          </a:p>
          <a:p>
            <a:pPr marL="457200" lvl="0" indent="-292100" algn="l" rtl="0">
              <a:lnSpc>
                <a:spcPct val="150000"/>
              </a:lnSpc>
              <a:spcBef>
                <a:spcPts val="0"/>
              </a:spcBef>
              <a:spcAft>
                <a:spcPts val="0"/>
              </a:spcAft>
              <a:buClr>
                <a:srgbClr val="FF0000"/>
              </a:buClr>
              <a:buSzPts val="1000"/>
              <a:buChar char="■"/>
            </a:pPr>
            <a:endParaRPr lang="ru-RU" sz="1500" dirty="0" smtClean="0"/>
          </a:p>
          <a:p>
            <a:pPr marL="457200" lvl="0" indent="-292100" algn="l" rtl="0">
              <a:lnSpc>
                <a:spcPct val="150000"/>
              </a:lnSpc>
              <a:spcBef>
                <a:spcPts val="0"/>
              </a:spcBef>
              <a:spcAft>
                <a:spcPts val="0"/>
              </a:spcAft>
              <a:buClr>
                <a:srgbClr val="FF0000"/>
              </a:buClr>
              <a:buSzPts val="1000"/>
              <a:buChar char="■"/>
            </a:pPr>
            <a:endParaRPr lang="ru-RU"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extLst>
      <p:ext uri="{BB962C8B-B14F-4D97-AF65-F5344CB8AC3E}">
        <p14:creationId xmlns:p14="http://schemas.microsoft.com/office/powerpoint/2010/main" val="3671230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Сравнение большой тройки</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3677235803"/>
              </p:ext>
            </p:extLst>
          </p:nvPr>
        </p:nvGraphicFramePr>
        <p:xfrm>
          <a:off x="226770" y="1217897"/>
          <a:ext cx="8529524" cy="3320050"/>
        </p:xfrm>
        <a:graphic>
          <a:graphicData uri="http://schemas.openxmlformats.org/drawingml/2006/table">
            <a:tbl>
              <a:tblPr>
                <a:noFill/>
                <a:tableStyleId>{B0F8FA48-7EB7-4DD3-92C9-9F3FFB8CBEC5}</a:tableStyleId>
              </a:tblPr>
              <a:tblGrid>
                <a:gridCol w="1822392">
                  <a:extLst>
                    <a:ext uri="{9D8B030D-6E8A-4147-A177-3AD203B41FA5}">
                      <a16:colId xmlns:a16="http://schemas.microsoft.com/office/drawing/2014/main" val="1585072580"/>
                    </a:ext>
                  </a:extLst>
                </a:gridCol>
                <a:gridCol w="2214077">
                  <a:extLst>
                    <a:ext uri="{9D8B030D-6E8A-4147-A177-3AD203B41FA5}">
                      <a16:colId xmlns:a16="http://schemas.microsoft.com/office/drawing/2014/main" val="20000"/>
                    </a:ext>
                  </a:extLst>
                </a:gridCol>
                <a:gridCol w="2332791">
                  <a:extLst>
                    <a:ext uri="{9D8B030D-6E8A-4147-A177-3AD203B41FA5}">
                      <a16:colId xmlns:a16="http://schemas.microsoft.com/office/drawing/2014/main" val="20001"/>
                    </a:ext>
                  </a:extLst>
                </a:gridCol>
                <a:gridCol w="2160264">
                  <a:extLst>
                    <a:ext uri="{9D8B030D-6E8A-4147-A177-3AD203B41FA5}">
                      <a16:colId xmlns:a16="http://schemas.microsoft.com/office/drawing/2014/main" val="20002"/>
                    </a:ext>
                  </a:extLst>
                </a:gridCol>
              </a:tblGrid>
              <a:tr h="531250">
                <a:tc>
                  <a:txBody>
                    <a:bodyPr/>
                    <a:lstStyle/>
                    <a:p>
                      <a:pPr marL="0" lvl="0" indent="0" algn="ctr" rtl="0">
                        <a:spcBef>
                          <a:spcPts val="500"/>
                        </a:spcBef>
                        <a:spcAft>
                          <a:spcPts val="0"/>
                        </a:spcAft>
                        <a:buNone/>
                      </a:pPr>
                      <a:endParaRPr sz="1300" b="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ru-RU" sz="1100" dirty="0" smtClean="0"/>
                        <a:t>Позиционирование</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Фреймворк</a:t>
                      </a:r>
                      <a:r>
                        <a:rPr lang="en-US" sz="1100" dirty="0" smtClean="0"/>
                        <a:t> c </a:t>
                      </a:r>
                      <a:r>
                        <a:rPr lang="ru-RU" sz="1100" dirty="0" smtClean="0"/>
                        <a:t>жестким</a:t>
                      </a:r>
                      <a:r>
                        <a:rPr lang="ru-RU" sz="1100" baseline="0" dirty="0" smtClean="0"/>
                        <a:t> подходом</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Библиотека</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Фреймворк со</a:t>
                      </a:r>
                      <a:r>
                        <a:rPr lang="ru-RU" sz="1100" baseline="0" dirty="0" smtClean="0"/>
                        <a:t> свободой выбора решения задач</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61679207"/>
                  </a:ext>
                </a:extLst>
              </a:tr>
              <a:tr h="381000">
                <a:tc>
                  <a:txBody>
                    <a:bodyPr/>
                    <a:lstStyle/>
                    <a:p>
                      <a:pPr marL="0" lvl="0" indent="0" algn="ctr" rtl="0">
                        <a:spcBef>
                          <a:spcPts val="0"/>
                        </a:spcBef>
                        <a:spcAft>
                          <a:spcPts val="0"/>
                        </a:spcAft>
                        <a:buNone/>
                      </a:pPr>
                      <a:r>
                        <a:rPr lang="ru-RU" sz="1100" dirty="0" smtClean="0"/>
                        <a:t>Стартовые знания</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 CSS, </a:t>
                      </a:r>
                      <a:r>
                        <a:rPr lang="en-US" sz="1100" dirty="0" err="1" smtClean="0"/>
                        <a:t>Javascript</a:t>
                      </a:r>
                      <a:r>
                        <a:rPr lang="en-US" sz="1100" dirty="0" smtClean="0"/>
                        <a:t>, Typescript, ES6 classes, NPM, Rx.js</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 CSS, </a:t>
                      </a:r>
                      <a:r>
                        <a:rPr lang="en-US" sz="1100" dirty="0" err="1" smtClean="0"/>
                        <a:t>Javascript</a:t>
                      </a:r>
                      <a:r>
                        <a:rPr lang="en-US" sz="1100" dirty="0" smtClean="0"/>
                        <a:t>, JSX, ES6+</a:t>
                      </a:r>
                      <a:r>
                        <a:rPr lang="en-US" sz="1100" baseline="0" dirty="0" smtClean="0"/>
                        <a:t> classes, </a:t>
                      </a:r>
                      <a:r>
                        <a:rPr lang="en-US" sz="1100" baseline="0" dirty="0" err="1" smtClean="0"/>
                        <a:t>Webpack</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 CSS, </a:t>
                      </a:r>
                      <a:r>
                        <a:rPr lang="en-US" sz="1100" dirty="0" err="1" smtClean="0"/>
                        <a:t>Javascript</a:t>
                      </a:r>
                      <a:r>
                        <a:rPr lang="en-US" sz="1100" dirty="0" smtClean="0"/>
                        <a:t>, (NPM + </a:t>
                      </a:r>
                      <a:r>
                        <a:rPr lang="en-US" sz="1100" dirty="0" err="1" smtClean="0"/>
                        <a:t>Webpack</a:t>
                      </a:r>
                      <a:r>
                        <a:rPr lang="en-US" sz="1100" dirty="0" smtClean="0"/>
                        <a:t>)</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ru-RU" sz="1100" dirty="0" smtClean="0"/>
                        <a:t>Размер</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143</a:t>
                      </a:r>
                      <a:r>
                        <a:rPr lang="en-US" sz="1100" baseline="0" dirty="0" smtClean="0"/>
                        <a:t> KB</a:t>
                      </a:r>
                      <a:r>
                        <a:rPr lang="en-US" sz="1100" dirty="0" smtClean="0"/>
                        <a:t> </a:t>
                      </a:r>
                      <a:r>
                        <a:rPr lang="en-US" sz="1100" dirty="0" err="1" smtClean="0"/>
                        <a:t>gzip</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35</a:t>
                      </a:r>
                      <a:r>
                        <a:rPr lang="en-US" sz="1100" baseline="0" dirty="0" smtClean="0"/>
                        <a:t> KB </a:t>
                      </a:r>
                      <a:r>
                        <a:rPr lang="en-US" sz="1100" dirty="0" err="1" smtClean="0"/>
                        <a:t>gzip</a:t>
                      </a:r>
                      <a:r>
                        <a:rPr lang="en-US" sz="1100" baseline="0" dirty="0" smtClean="0"/>
                        <a:t> (React + </a:t>
                      </a:r>
                      <a:r>
                        <a:rPr lang="en-US" sz="1100" baseline="0" dirty="0" err="1" smtClean="0"/>
                        <a:t>ReactDOM</a:t>
                      </a:r>
                      <a:r>
                        <a:rPr lang="en-US" sz="1100" baseline="0" dirty="0" smtClean="0"/>
                        <a:t>)</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ru-RU" sz="1100" dirty="0" smtClean="0"/>
                        <a:t>30</a:t>
                      </a:r>
                      <a:r>
                        <a:rPr lang="en-US" sz="1100" baseline="0" dirty="0" smtClean="0"/>
                        <a:t> KB </a:t>
                      </a:r>
                      <a:r>
                        <a:rPr lang="en-US" sz="1100" baseline="0" dirty="0" err="1" smtClean="0"/>
                        <a:t>gzip</a:t>
                      </a:r>
                      <a:r>
                        <a:rPr lang="en-US" sz="1100" baseline="0" dirty="0" smtClean="0"/>
                        <a:t> (</a:t>
                      </a:r>
                      <a:r>
                        <a:rPr lang="en-US" sz="1100" baseline="0" dirty="0" err="1" smtClean="0"/>
                        <a:t>Vue</a:t>
                      </a:r>
                      <a:r>
                        <a:rPr lang="en-US" sz="1100" baseline="0" dirty="0" smtClean="0"/>
                        <a:t> +</a:t>
                      </a:r>
                      <a:r>
                        <a:rPr lang="en-US" sz="1100" baseline="0" dirty="0" err="1" smtClean="0"/>
                        <a:t>Vuex</a:t>
                      </a:r>
                      <a:r>
                        <a:rPr lang="en-US" sz="1100" baseline="0" dirty="0" smtClean="0"/>
                        <a:t>, +</a:t>
                      </a:r>
                      <a:r>
                        <a:rPr lang="en-US" sz="1100" baseline="0" dirty="0" err="1" smtClean="0"/>
                        <a:t>VueRouter</a:t>
                      </a:r>
                      <a:r>
                        <a:rPr lang="en-US" sz="1100" baseline="0" dirty="0" smtClean="0"/>
                        <a:t>)</a:t>
                      </a:r>
                      <a:endParaRPr sz="1100" dirty="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ru-RU" sz="1100" dirty="0" smtClean="0"/>
                        <a:t>Разработчик</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Google</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Facebook</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Open source</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230608666"/>
                  </a:ext>
                </a:extLst>
              </a:tr>
              <a:tr h="381000">
                <a:tc>
                  <a:txBody>
                    <a:bodyPr/>
                    <a:lstStyle/>
                    <a:p>
                      <a:pPr marL="0" lvl="0" indent="0" algn="ctr" rtl="0">
                        <a:spcBef>
                          <a:spcPts val="0"/>
                        </a:spcBef>
                        <a:spcAft>
                          <a:spcPts val="0"/>
                        </a:spcAft>
                        <a:buNone/>
                      </a:pPr>
                      <a:r>
                        <a:rPr lang="ru-RU" sz="1100" dirty="0" smtClean="0"/>
                        <a:t>Базовые единицы</a:t>
                      </a:r>
                      <a:endParaRPr sz="1100"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Typescript-based </a:t>
                      </a:r>
                      <a:r>
                        <a:rPr lang="ru-RU" sz="1100" dirty="0" smtClean="0"/>
                        <a:t>компонент (4 файла)</a:t>
                      </a:r>
                    </a:p>
                    <a:p>
                      <a:pPr marL="0" lvl="0" indent="0" algn="ctr" rtl="0">
                        <a:spcBef>
                          <a:spcPts val="0"/>
                        </a:spcBef>
                        <a:spcAft>
                          <a:spcPts val="0"/>
                        </a:spcAft>
                        <a:buNone/>
                      </a:pPr>
                      <a:r>
                        <a:rPr lang="ru-RU" sz="1100" dirty="0" smtClean="0"/>
                        <a:t>Сервисы</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JSX-based </a:t>
                      </a:r>
                      <a:r>
                        <a:rPr lang="ru-RU" sz="1100" dirty="0" smtClean="0"/>
                        <a:t>компонент</a:t>
                      </a:r>
                    </a:p>
                    <a:p>
                      <a:pPr marL="0" lvl="0" indent="0" algn="ctr" rtl="0">
                        <a:spcBef>
                          <a:spcPts val="0"/>
                        </a:spcBef>
                        <a:spcAft>
                          <a:spcPts val="0"/>
                        </a:spcAft>
                        <a:buNone/>
                      </a:pPr>
                      <a:r>
                        <a:rPr lang="en-US" sz="1100" dirty="0" err="1" smtClean="0"/>
                        <a:t>Redux</a:t>
                      </a:r>
                      <a:r>
                        <a:rPr lang="en-US" sz="1100" dirty="0" smtClean="0"/>
                        <a:t>-</a:t>
                      </a:r>
                      <a:r>
                        <a:rPr lang="ru-RU" sz="1100" dirty="0" smtClean="0"/>
                        <a:t>хранилище</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smtClean="0"/>
                        <a:t>HTML+CSS+JS</a:t>
                      </a:r>
                      <a:r>
                        <a:rPr lang="en-US" sz="1100" baseline="0" dirty="0" smtClean="0"/>
                        <a:t> – based </a:t>
                      </a:r>
                      <a:r>
                        <a:rPr lang="ru-RU" sz="1100" baseline="0" dirty="0" smtClean="0"/>
                        <a:t>компонент</a:t>
                      </a:r>
                    </a:p>
                    <a:p>
                      <a:pPr marL="0" lvl="0" indent="0" algn="ctr" rtl="0">
                        <a:spcBef>
                          <a:spcPts val="0"/>
                        </a:spcBef>
                        <a:spcAft>
                          <a:spcPts val="0"/>
                        </a:spcAft>
                        <a:buNone/>
                      </a:pPr>
                      <a:r>
                        <a:rPr lang="en-US" sz="1100" baseline="0" dirty="0" err="1" smtClean="0"/>
                        <a:t>Vuex</a:t>
                      </a:r>
                      <a:r>
                        <a:rPr lang="en-US" sz="1100" baseline="0" dirty="0" smtClean="0"/>
                        <a:t> - </a:t>
                      </a:r>
                      <a:r>
                        <a:rPr lang="ru-RU" sz="1100" baseline="0" dirty="0" smtClean="0"/>
                        <a:t>хранилище</a:t>
                      </a:r>
                      <a:endParaRPr sz="11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18374537"/>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extLst>
      <p:ext uri="{BB962C8B-B14F-4D97-AF65-F5344CB8AC3E}">
        <p14:creationId xmlns:p14="http://schemas.microsoft.com/office/powerpoint/2010/main" val="383549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Сравнение большой тройки</a:t>
            </a:r>
            <a:endParaRPr sz="2800" b="1" dirty="0">
              <a:solidFill>
                <a:schemeClr val="dk1"/>
              </a:solidFill>
            </a:endParaRPr>
          </a:p>
        </p:txBody>
      </p:sp>
      <p:sp>
        <p:nvSpPr>
          <p:cNvPr id="295" name="Google Shape;295;p2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6" name="Google Shape;296;p25"/>
          <p:cNvGraphicFramePr/>
          <p:nvPr>
            <p:extLst>
              <p:ext uri="{D42A27DB-BD31-4B8C-83A1-F6EECF244321}">
                <p14:modId xmlns:p14="http://schemas.microsoft.com/office/powerpoint/2010/main" val="1444223446"/>
              </p:ext>
            </p:extLst>
          </p:nvPr>
        </p:nvGraphicFramePr>
        <p:xfrm>
          <a:off x="376731" y="978835"/>
          <a:ext cx="2769782" cy="3428910"/>
        </p:xfrm>
        <a:graphic>
          <a:graphicData uri="http://schemas.openxmlformats.org/drawingml/2006/table">
            <a:tbl>
              <a:tblPr>
                <a:noFill/>
                <a:tableStyleId>{B0F8FA48-7EB7-4DD3-92C9-9F3FFB8CBEC5}</a:tableStyleId>
              </a:tblPr>
              <a:tblGrid>
                <a:gridCol w="2769782">
                  <a:extLst>
                    <a:ext uri="{9D8B030D-6E8A-4147-A177-3AD203B41FA5}">
                      <a16:colId xmlns:a16="http://schemas.microsoft.com/office/drawing/2014/main" val="20000"/>
                    </a:ext>
                  </a:extLst>
                </a:gridCol>
              </a:tblGrid>
              <a:tr h="358804">
                <a:tc>
                  <a:txBody>
                    <a:bodyPr/>
                    <a:lstStyle/>
                    <a:p>
                      <a:pPr marL="0" lvl="0" indent="0" algn="ctr" rtl="0">
                        <a:spcBef>
                          <a:spcPts val="500"/>
                        </a:spcBef>
                        <a:spcAft>
                          <a:spcPts val="0"/>
                        </a:spcAft>
                        <a:buNone/>
                      </a:pPr>
                      <a:r>
                        <a:rPr lang="en-US" sz="1300" b="1" dirty="0" smtClean="0">
                          <a:solidFill>
                            <a:srgbClr val="CC3300"/>
                          </a:solidFill>
                        </a:rPr>
                        <a:t>Angular</a:t>
                      </a:r>
                      <a:endParaRPr sz="1300" b="1" dirty="0">
                        <a:solidFill>
                          <a:srgbClr val="CC3300"/>
                        </a:solidFill>
                      </a:endParaRPr>
                    </a:p>
                  </a:txBody>
                  <a:tcPr marL="91425" marR="91425" marT="91425" marB="91425">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1310243">
                <a:tc>
                  <a:txBody>
                    <a:bodyPr/>
                    <a:lstStyle/>
                    <a:p>
                      <a:pPr marL="171450" lvl="0" indent="-171450" algn="l" rtl="0">
                        <a:spcBef>
                          <a:spcPts val="0"/>
                        </a:spcBef>
                        <a:spcAft>
                          <a:spcPts val="0"/>
                        </a:spcAft>
                        <a:buFont typeface="Arial" panose="020B0604020202020204" pitchFamily="34" charset="0"/>
                        <a:buChar char="•"/>
                      </a:pPr>
                      <a:r>
                        <a:rPr lang="ru-RU" sz="1100" dirty="0" smtClean="0"/>
                        <a:t>Позволяет не</a:t>
                      </a:r>
                      <a:r>
                        <a:rPr lang="ru-RU" sz="1100" baseline="0" dirty="0" smtClean="0"/>
                        <a:t> выбирать среди множества решений, а использовать единый подход</a:t>
                      </a:r>
                    </a:p>
                    <a:p>
                      <a:pPr marL="171450" lvl="0" indent="-171450" algn="l" rtl="0">
                        <a:spcBef>
                          <a:spcPts val="0"/>
                        </a:spcBef>
                        <a:spcAft>
                          <a:spcPts val="0"/>
                        </a:spcAft>
                        <a:buFont typeface="Arial" panose="020B0604020202020204" pitchFamily="34" charset="0"/>
                        <a:buChar char="•"/>
                      </a:pPr>
                      <a:r>
                        <a:rPr lang="ru-RU" sz="1100" baseline="0" dirty="0" smtClean="0"/>
                        <a:t>Позволяет писать устойчивый код за счёт типизации</a:t>
                      </a:r>
                    </a:p>
                    <a:p>
                      <a:pPr marL="171450" lvl="0" indent="-171450" algn="l" rtl="0">
                        <a:spcBef>
                          <a:spcPts val="0"/>
                        </a:spcBef>
                        <a:spcAft>
                          <a:spcPts val="0"/>
                        </a:spcAft>
                        <a:buFont typeface="Arial" panose="020B0604020202020204" pitchFamily="34" charset="0"/>
                        <a:buChar char="•"/>
                      </a:pPr>
                      <a:r>
                        <a:rPr lang="ru-RU" sz="1100" baseline="0" dirty="0" smtClean="0"/>
                        <a:t>Декларативная </a:t>
                      </a:r>
                      <a:r>
                        <a:rPr lang="ru-RU" sz="1100" baseline="0" dirty="0" err="1" smtClean="0"/>
                        <a:t>шаблонизация</a:t>
                      </a:r>
                      <a:endParaRPr lang="en-US" sz="1100" baseline="0" dirty="0" smtClean="0"/>
                    </a:p>
                    <a:p>
                      <a:pPr marL="171450" lvl="0" indent="-171450" algn="l" rtl="0">
                        <a:spcBef>
                          <a:spcPts val="0"/>
                        </a:spcBef>
                        <a:spcAft>
                          <a:spcPts val="0"/>
                        </a:spcAft>
                        <a:buFont typeface="Arial" panose="020B0604020202020204" pitchFamily="34" charset="0"/>
                        <a:buChar char="•"/>
                      </a:pPr>
                      <a:r>
                        <a:rPr lang="ru-RU" sz="1100" baseline="0" dirty="0" smtClean="0"/>
                        <a:t>Возможность использовать языки шаблонов типа </a:t>
                      </a:r>
                      <a:r>
                        <a:rPr lang="en-US" sz="1100" baseline="0" dirty="0" smtClean="0"/>
                        <a:t>Pug</a:t>
                      </a:r>
                      <a:endParaRPr lang="ru-RU" sz="1100" baseline="0" dirty="0" smtClean="0"/>
                    </a:p>
                    <a:p>
                      <a:pPr marL="0" lvl="0" indent="0" algn="l" rtl="0">
                        <a:spcBef>
                          <a:spcPts val="0"/>
                        </a:spcBef>
                        <a:spcAft>
                          <a:spcPts val="0"/>
                        </a:spcAft>
                        <a:buNone/>
                      </a:pPr>
                      <a:endParaRPr sz="1100" dirty="0"/>
                    </a:p>
                  </a:txBody>
                  <a:tcPr marL="91425" marR="91425" marT="91425" marB="91425">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rgbClr val="00CC00">
                        <a:alpha val="40000"/>
                      </a:srgbClr>
                    </a:solidFill>
                  </a:tcPr>
                </a:tc>
                <a:extLst>
                  <a:ext uri="{0D108BD9-81ED-4DB2-BD59-A6C34878D82A}">
                    <a16:rowId xmlns:a16="http://schemas.microsoft.com/office/drawing/2014/main" val="10001"/>
                  </a:ext>
                </a:extLst>
              </a:tr>
              <a:tr h="1207292">
                <a:tc>
                  <a:txBody>
                    <a:bodyPr/>
                    <a:lstStyle/>
                    <a:p>
                      <a:pPr marL="171450" lvl="0" indent="-171450" algn="l" rtl="0">
                        <a:spcBef>
                          <a:spcPts val="0"/>
                        </a:spcBef>
                        <a:spcAft>
                          <a:spcPts val="0"/>
                        </a:spcAft>
                        <a:buFont typeface="Arial" panose="020B0604020202020204" pitchFamily="34" charset="0"/>
                        <a:buChar char="•"/>
                      </a:pPr>
                      <a:r>
                        <a:rPr lang="ru-RU" sz="1100" dirty="0" smtClean="0"/>
                        <a:t>Избыточный,</a:t>
                      </a:r>
                      <a:r>
                        <a:rPr lang="ru-RU" sz="1100" baseline="0" dirty="0" smtClean="0"/>
                        <a:t> бюрократичный синтаксис с большим количеством кода на компонент</a:t>
                      </a:r>
                    </a:p>
                    <a:p>
                      <a:pPr marL="171450" lvl="0" indent="-171450" algn="l" rtl="0">
                        <a:spcBef>
                          <a:spcPts val="0"/>
                        </a:spcBef>
                        <a:spcAft>
                          <a:spcPts val="0"/>
                        </a:spcAft>
                        <a:buFont typeface="Arial" panose="020B0604020202020204" pitchFamily="34" charset="0"/>
                        <a:buChar char="•"/>
                      </a:pPr>
                      <a:r>
                        <a:rPr lang="ru-RU" sz="1100" dirty="0" smtClean="0"/>
                        <a:t>Большой размер </a:t>
                      </a:r>
                      <a:r>
                        <a:rPr lang="ru-RU" sz="1100" dirty="0" err="1" smtClean="0"/>
                        <a:t>фреймворка</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smtClean="0"/>
                        <a:t>Высокий порог вхождения</a:t>
                      </a:r>
                    </a:p>
                    <a:p>
                      <a:pPr marL="171450" lvl="0" indent="-171450" algn="l" rtl="0">
                        <a:spcBef>
                          <a:spcPts val="0"/>
                        </a:spcBef>
                        <a:spcAft>
                          <a:spcPts val="0"/>
                        </a:spcAft>
                        <a:buFont typeface="Arial" panose="020B0604020202020204" pitchFamily="34" charset="0"/>
                        <a:buChar char="•"/>
                      </a:pPr>
                      <a:r>
                        <a:rPr lang="ru-RU" sz="1100" dirty="0" smtClean="0"/>
                        <a:t>Относительно</a:t>
                      </a:r>
                      <a:r>
                        <a:rPr lang="ru-RU" sz="1100" baseline="0" dirty="0" smtClean="0"/>
                        <a:t> низкая скорость разработки</a:t>
                      </a:r>
                      <a:endParaRPr sz="1100" dirty="0"/>
                    </a:p>
                  </a:txBody>
                  <a:tcPr marL="91425" marR="91425" marT="91425" marB="91425">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rgbClr val="FF3300">
                        <a:alpha val="18824"/>
                      </a:srgbClr>
                    </a:solidFill>
                  </a:tcPr>
                </a:tc>
                <a:extLst>
                  <a:ext uri="{0D108BD9-81ED-4DB2-BD59-A6C34878D82A}">
                    <a16:rowId xmlns:a16="http://schemas.microsoft.com/office/drawing/2014/main" val="10002"/>
                  </a:ext>
                </a:extLst>
              </a:tr>
            </a:tbl>
          </a:graphicData>
        </a:graphic>
      </p:graphicFrame>
      <p:sp>
        <p:nvSpPr>
          <p:cNvPr id="297" name="Google Shape;297;p2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graphicFrame>
        <p:nvGraphicFramePr>
          <p:cNvPr id="2" name="Таблица 1"/>
          <p:cNvGraphicFramePr>
            <a:graphicFrameLocks noGrp="1"/>
          </p:cNvGraphicFramePr>
          <p:nvPr>
            <p:extLst>
              <p:ext uri="{D42A27DB-BD31-4B8C-83A1-F6EECF244321}">
                <p14:modId xmlns:p14="http://schemas.microsoft.com/office/powerpoint/2010/main" val="3213599351"/>
              </p:ext>
            </p:extLst>
          </p:nvPr>
        </p:nvGraphicFramePr>
        <p:xfrm>
          <a:off x="3248445" y="978835"/>
          <a:ext cx="2918292" cy="3382823"/>
        </p:xfrm>
        <a:graphic>
          <a:graphicData uri="http://schemas.openxmlformats.org/drawingml/2006/table">
            <a:tbl>
              <a:tblPr>
                <a:noFill/>
                <a:tableStyleId>{B0F8FA48-7EB7-4DD3-92C9-9F3FFB8CBEC5}</a:tableStyleId>
              </a:tblPr>
              <a:tblGrid>
                <a:gridCol w="2918292">
                  <a:extLst>
                    <a:ext uri="{9D8B030D-6E8A-4147-A177-3AD203B41FA5}">
                      <a16:colId xmlns:a16="http://schemas.microsoft.com/office/drawing/2014/main" val="1155292901"/>
                    </a:ext>
                  </a:extLst>
                </a:gridCol>
              </a:tblGrid>
              <a:tr h="358804">
                <a:tc>
                  <a:txBody>
                    <a:bodyPr/>
                    <a:lstStyle/>
                    <a:p>
                      <a:pPr marL="0" lvl="0" indent="0" algn="ctr" rtl="0">
                        <a:spcBef>
                          <a:spcPts val="500"/>
                        </a:spcBef>
                        <a:spcAft>
                          <a:spcPts val="0"/>
                        </a:spcAft>
                        <a:buNone/>
                      </a:pPr>
                      <a:r>
                        <a:rPr lang="en-US" sz="1300" b="1" dirty="0" smtClean="0">
                          <a:solidFill>
                            <a:srgbClr val="0070C0"/>
                          </a:solidFill>
                        </a:rPr>
                        <a:t>React</a:t>
                      </a:r>
                      <a:endParaRPr sz="1300" b="1" dirty="0">
                        <a:solidFill>
                          <a:srgbClr val="0070C0"/>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021731603"/>
                  </a:ext>
                </a:extLst>
              </a:tr>
              <a:tr h="1310243">
                <a:tc>
                  <a:txBody>
                    <a:bodyPr/>
                    <a:lstStyle/>
                    <a:p>
                      <a:pPr marL="171450" lvl="0" indent="-171450" algn="l" rtl="0">
                        <a:spcBef>
                          <a:spcPts val="0"/>
                        </a:spcBef>
                        <a:spcAft>
                          <a:spcPts val="0"/>
                        </a:spcAft>
                        <a:buFont typeface="Arial" panose="020B0604020202020204" pitchFamily="34" charset="0"/>
                        <a:buChar char="•"/>
                      </a:pPr>
                      <a:r>
                        <a:rPr lang="ru-RU" sz="1100" dirty="0" smtClean="0"/>
                        <a:t>Небольшой </a:t>
                      </a:r>
                      <a:r>
                        <a:rPr lang="ru-RU" sz="1100" dirty="0" smtClean="0"/>
                        <a:t>размер</a:t>
                      </a:r>
                      <a:endParaRPr lang="en-US" sz="1100" dirty="0" smtClean="0"/>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ru-RU" sz="1100" dirty="0" smtClean="0"/>
                        <a:t>Простое </a:t>
                      </a:r>
                      <a:r>
                        <a:rPr lang="en-US" sz="1100" dirty="0" smtClean="0"/>
                        <a:t>API</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smtClean="0"/>
                        <a:t>Огромное </a:t>
                      </a:r>
                      <a:r>
                        <a:rPr lang="ru-RU" sz="1100" dirty="0" smtClean="0"/>
                        <a:t>сообщество</a:t>
                      </a:r>
                      <a:r>
                        <a:rPr lang="ru-RU" sz="1100" baseline="0" dirty="0" smtClean="0"/>
                        <a:t> разработчиков</a:t>
                      </a:r>
                    </a:p>
                    <a:p>
                      <a:pPr marL="171450" lvl="0" indent="-171450" algn="l" rtl="0">
                        <a:spcBef>
                          <a:spcPts val="0"/>
                        </a:spcBef>
                        <a:spcAft>
                          <a:spcPts val="0"/>
                        </a:spcAft>
                        <a:buFont typeface="Arial" panose="020B0604020202020204" pitchFamily="34" charset="0"/>
                        <a:buChar char="•"/>
                      </a:pPr>
                      <a:r>
                        <a:rPr lang="ru-RU" sz="1100" baseline="0" dirty="0" err="1" smtClean="0"/>
                        <a:t>Однофайловые</a:t>
                      </a:r>
                      <a:r>
                        <a:rPr lang="ru-RU" sz="1100" baseline="0" dirty="0" smtClean="0"/>
                        <a:t> компоненты</a:t>
                      </a:r>
                    </a:p>
                    <a:p>
                      <a:pPr marL="171450" lvl="0" indent="-171450" algn="l" rtl="0">
                        <a:spcBef>
                          <a:spcPts val="0"/>
                        </a:spcBef>
                        <a:spcAft>
                          <a:spcPts val="0"/>
                        </a:spcAft>
                        <a:buFont typeface="Arial" panose="020B0604020202020204" pitchFamily="34" charset="0"/>
                        <a:buChar char="•"/>
                      </a:pPr>
                      <a:r>
                        <a:rPr lang="ru-RU" sz="1100" baseline="0" dirty="0" smtClean="0"/>
                        <a:t>Множество вакансий</a:t>
                      </a:r>
                      <a:endParaRPr sz="1100" dirty="0"/>
                    </a:p>
                  </a:txBody>
                  <a:tcPr marL="91425" marR="91425" marT="91425" marB="91425">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00CC00">
                        <a:alpha val="40000"/>
                      </a:srgbClr>
                    </a:solidFill>
                  </a:tcPr>
                </a:tc>
                <a:extLst>
                  <a:ext uri="{0D108BD9-81ED-4DB2-BD59-A6C34878D82A}">
                    <a16:rowId xmlns:a16="http://schemas.microsoft.com/office/drawing/2014/main" val="3110051725"/>
                  </a:ext>
                </a:extLst>
              </a:tr>
              <a:tr h="1207292">
                <a:tc>
                  <a:txBody>
                    <a:bodyPr/>
                    <a:lstStyle/>
                    <a:p>
                      <a:pPr marL="171450" lvl="0" indent="-171450" algn="l" rtl="0">
                        <a:spcBef>
                          <a:spcPts val="0"/>
                        </a:spcBef>
                        <a:spcAft>
                          <a:spcPts val="0"/>
                        </a:spcAft>
                        <a:buFont typeface="Arial" panose="020B0604020202020204" pitchFamily="34" charset="0"/>
                        <a:buChar char="•"/>
                      </a:pPr>
                      <a:r>
                        <a:rPr lang="ru-RU" sz="1100" dirty="0" smtClean="0"/>
                        <a:t>Существенное число кода приходится писать вручную</a:t>
                      </a:r>
                    </a:p>
                    <a:p>
                      <a:pPr marL="171450" lvl="0" indent="-171450" algn="l" rtl="0">
                        <a:spcBef>
                          <a:spcPts val="0"/>
                        </a:spcBef>
                        <a:spcAft>
                          <a:spcPts val="0"/>
                        </a:spcAft>
                        <a:buFont typeface="Arial" panose="020B0604020202020204" pitchFamily="34" charset="0"/>
                        <a:buChar char="•"/>
                      </a:pPr>
                      <a:r>
                        <a:rPr lang="ru-RU" sz="1100" dirty="0" smtClean="0"/>
                        <a:t>Процедурная</a:t>
                      </a:r>
                      <a:r>
                        <a:rPr lang="ru-RU" sz="1100" baseline="0" dirty="0" smtClean="0"/>
                        <a:t> </a:t>
                      </a:r>
                      <a:r>
                        <a:rPr lang="ru-RU" sz="1100" baseline="0" dirty="0" err="1" smtClean="0"/>
                        <a:t>шаблонизация</a:t>
                      </a:r>
                      <a:r>
                        <a:rPr lang="ru-RU" sz="1100" baseline="0" dirty="0" smtClean="0"/>
                        <a:t>, смешение вычислений </a:t>
                      </a:r>
                      <a:r>
                        <a:rPr lang="ru-RU" sz="1100" baseline="0" dirty="0" smtClean="0"/>
                        <a:t>и отображения</a:t>
                      </a:r>
                    </a:p>
                    <a:p>
                      <a:pPr marL="171450" lvl="0" indent="-171450" algn="l" rtl="0">
                        <a:spcBef>
                          <a:spcPts val="0"/>
                        </a:spcBef>
                        <a:spcAft>
                          <a:spcPts val="0"/>
                        </a:spcAft>
                        <a:buFont typeface="Arial" panose="020B0604020202020204" pitchFamily="34" charset="0"/>
                        <a:buChar char="•"/>
                      </a:pPr>
                      <a:r>
                        <a:rPr lang="ru-RU" sz="1100" baseline="0" dirty="0" smtClean="0"/>
                        <a:t>Стили и разметка на самом деле являются </a:t>
                      </a:r>
                      <a:r>
                        <a:rPr lang="en-US" sz="1100" baseline="0" dirty="0" err="1" smtClean="0"/>
                        <a:t>Javascript</a:t>
                      </a:r>
                      <a:r>
                        <a:rPr lang="en-US" sz="1100" baseline="0" dirty="0" smtClean="0"/>
                        <a:t>-</a:t>
                      </a:r>
                      <a:r>
                        <a:rPr lang="ru-RU" sz="1100" baseline="0" dirty="0" smtClean="0"/>
                        <a:t>кодом</a:t>
                      </a:r>
                    </a:p>
                    <a:p>
                      <a:pPr marL="171450" lvl="0" indent="-171450" algn="l" rtl="0">
                        <a:spcBef>
                          <a:spcPts val="0"/>
                        </a:spcBef>
                        <a:spcAft>
                          <a:spcPts val="0"/>
                        </a:spcAft>
                        <a:buFont typeface="Arial" panose="020B0604020202020204" pitchFamily="34" charset="0"/>
                        <a:buChar char="•"/>
                      </a:pPr>
                      <a:r>
                        <a:rPr lang="ru-RU" sz="1100" baseline="0" dirty="0" smtClean="0"/>
                        <a:t>Высокий порог вхождения</a:t>
                      </a:r>
                      <a:endParaRPr lang="en-US" sz="1100" baseline="0" dirty="0" smtClean="0"/>
                    </a:p>
                    <a:p>
                      <a:pPr marL="171450" lvl="0" indent="-171450" algn="l" rtl="0">
                        <a:spcBef>
                          <a:spcPts val="0"/>
                        </a:spcBef>
                        <a:spcAft>
                          <a:spcPts val="0"/>
                        </a:spcAft>
                        <a:buFont typeface="Arial" panose="020B0604020202020204" pitchFamily="34" charset="0"/>
                        <a:buChar char="•"/>
                      </a:pPr>
                      <a:r>
                        <a:rPr lang="en-US" sz="1100" baseline="0" dirty="0" smtClean="0"/>
                        <a:t>JSX – </a:t>
                      </a:r>
                      <a:r>
                        <a:rPr lang="ru-RU" sz="1100" baseline="0" dirty="0" smtClean="0"/>
                        <a:t>единственный признанный </a:t>
                      </a:r>
                      <a:r>
                        <a:rPr lang="ru-RU" sz="1100" baseline="0" dirty="0" smtClean="0"/>
                        <a:t>язык шаблонов</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F3300">
                        <a:alpha val="18824"/>
                      </a:srgbClr>
                    </a:solidFill>
                  </a:tcPr>
                </a:tc>
                <a:extLst>
                  <a:ext uri="{0D108BD9-81ED-4DB2-BD59-A6C34878D82A}">
                    <a16:rowId xmlns:a16="http://schemas.microsoft.com/office/drawing/2014/main" val="913821977"/>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3527455628"/>
              </p:ext>
            </p:extLst>
          </p:nvPr>
        </p:nvGraphicFramePr>
        <p:xfrm>
          <a:off x="6268669" y="978835"/>
          <a:ext cx="2702463" cy="3782792"/>
        </p:xfrm>
        <a:graphic>
          <a:graphicData uri="http://schemas.openxmlformats.org/drawingml/2006/table">
            <a:tbl>
              <a:tblPr>
                <a:noFill/>
                <a:tableStyleId>{B0F8FA48-7EB7-4DD3-92C9-9F3FFB8CBEC5}</a:tableStyleId>
              </a:tblPr>
              <a:tblGrid>
                <a:gridCol w="2702463">
                  <a:extLst>
                    <a:ext uri="{9D8B030D-6E8A-4147-A177-3AD203B41FA5}">
                      <a16:colId xmlns:a16="http://schemas.microsoft.com/office/drawing/2014/main" val="2222236866"/>
                    </a:ext>
                  </a:extLst>
                </a:gridCol>
              </a:tblGrid>
              <a:tr h="358990">
                <a:tc>
                  <a:txBody>
                    <a:bodyPr/>
                    <a:lstStyle/>
                    <a:p>
                      <a:pPr marL="0" lvl="0" indent="0" algn="ctr" rtl="0">
                        <a:spcBef>
                          <a:spcPts val="500"/>
                        </a:spcBef>
                        <a:spcAft>
                          <a:spcPts val="0"/>
                        </a:spcAft>
                        <a:buNone/>
                      </a:pPr>
                      <a:r>
                        <a:rPr lang="en-US" sz="1300" b="1" dirty="0" err="1" smtClean="0">
                          <a:solidFill>
                            <a:srgbClr val="00B050"/>
                          </a:solidFill>
                        </a:rPr>
                        <a:t>Vue</a:t>
                      </a:r>
                      <a:endParaRPr sz="1300" b="1" dirty="0">
                        <a:solidFill>
                          <a:srgbClr val="00B050"/>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758288068"/>
                  </a:ext>
                </a:extLst>
              </a:tr>
              <a:tr h="1310243">
                <a:tc>
                  <a:txBody>
                    <a:bodyPr/>
                    <a:lstStyle/>
                    <a:p>
                      <a:pPr marL="171450" lvl="0" indent="-171450" algn="l" rtl="0">
                        <a:spcBef>
                          <a:spcPts val="0"/>
                        </a:spcBef>
                        <a:spcAft>
                          <a:spcPts val="0"/>
                        </a:spcAft>
                        <a:buFont typeface="Arial" panose="020B0604020202020204" pitchFamily="34" charset="0"/>
                        <a:buChar char="•"/>
                      </a:pPr>
                      <a:r>
                        <a:rPr lang="ru-RU" sz="1100" dirty="0" smtClean="0"/>
                        <a:t>Небольшой размер</a:t>
                      </a:r>
                    </a:p>
                    <a:p>
                      <a:pPr marL="171450" lvl="0" indent="-171450" algn="l" rtl="0">
                        <a:spcBef>
                          <a:spcPts val="0"/>
                        </a:spcBef>
                        <a:spcAft>
                          <a:spcPts val="0"/>
                        </a:spcAft>
                        <a:buFont typeface="Arial" panose="020B0604020202020204" pitchFamily="34" charset="0"/>
                        <a:buChar char="•"/>
                      </a:pPr>
                      <a:r>
                        <a:rPr lang="ru-RU" sz="1100" dirty="0" smtClean="0"/>
                        <a:t>Простое </a:t>
                      </a:r>
                      <a:r>
                        <a:rPr lang="en-US" sz="1100" dirty="0" smtClean="0"/>
                        <a:t>API</a:t>
                      </a:r>
                      <a:endParaRPr lang="ru-RU" sz="1100" dirty="0" smtClean="0"/>
                    </a:p>
                    <a:p>
                      <a:pPr marL="171450" lvl="0" indent="-171450" algn="l" rtl="0">
                        <a:spcBef>
                          <a:spcPts val="0"/>
                        </a:spcBef>
                        <a:spcAft>
                          <a:spcPts val="0"/>
                        </a:spcAft>
                        <a:buFont typeface="Arial" panose="020B0604020202020204" pitchFamily="34" charset="0"/>
                        <a:buChar char="•"/>
                      </a:pPr>
                      <a:r>
                        <a:rPr lang="ru-RU" sz="1100" dirty="0" err="1" smtClean="0"/>
                        <a:t>Однофайловые</a:t>
                      </a:r>
                      <a:r>
                        <a:rPr lang="ru-RU" sz="1100" dirty="0" smtClean="0"/>
                        <a:t> компоненты</a:t>
                      </a:r>
                    </a:p>
                    <a:p>
                      <a:pPr marL="171450" lvl="0" indent="-171450" algn="l" rtl="0">
                        <a:spcBef>
                          <a:spcPts val="0"/>
                        </a:spcBef>
                        <a:spcAft>
                          <a:spcPts val="0"/>
                        </a:spcAft>
                        <a:buFont typeface="Arial" panose="020B0604020202020204" pitchFamily="34" charset="0"/>
                        <a:buChar char="•"/>
                      </a:pPr>
                      <a:r>
                        <a:rPr lang="ru-RU" sz="1100" dirty="0" smtClean="0"/>
                        <a:t>Использование</a:t>
                      </a:r>
                      <a:r>
                        <a:rPr lang="ru-RU" sz="1100" baseline="0" dirty="0" smtClean="0"/>
                        <a:t> </a:t>
                      </a:r>
                      <a:r>
                        <a:rPr lang="ru-RU" sz="1100" baseline="0" dirty="0" err="1" smtClean="0"/>
                        <a:t>нативных</a:t>
                      </a:r>
                      <a:r>
                        <a:rPr lang="ru-RU" sz="1100" baseline="0" dirty="0" smtClean="0"/>
                        <a:t> технологий для стилей и разметки</a:t>
                      </a:r>
                    </a:p>
                    <a:p>
                      <a:pPr marL="171450" lvl="0" indent="-171450" algn="l" rtl="0">
                        <a:spcBef>
                          <a:spcPts val="0"/>
                        </a:spcBef>
                        <a:spcAft>
                          <a:spcPts val="0"/>
                        </a:spcAft>
                        <a:buFont typeface="Arial" panose="020B0604020202020204" pitchFamily="34" charset="0"/>
                        <a:buChar char="•"/>
                      </a:pPr>
                      <a:r>
                        <a:rPr lang="ru-RU" sz="1100" baseline="0" dirty="0" smtClean="0"/>
                        <a:t>Низкий порог вхождения</a:t>
                      </a:r>
                    </a:p>
                    <a:p>
                      <a:pPr marL="171450" lvl="0" indent="-171450" algn="l" rtl="0">
                        <a:spcBef>
                          <a:spcPts val="0"/>
                        </a:spcBef>
                        <a:spcAft>
                          <a:spcPts val="0"/>
                        </a:spcAft>
                        <a:buFont typeface="Arial" panose="020B0604020202020204" pitchFamily="34" charset="0"/>
                        <a:buChar char="•"/>
                      </a:pPr>
                      <a:r>
                        <a:rPr lang="ru-RU" sz="1100" baseline="0" dirty="0" smtClean="0"/>
                        <a:t>Постепенное внедрение</a:t>
                      </a:r>
                    </a:p>
                    <a:p>
                      <a:pPr marL="171450" lvl="0" indent="-171450" algn="l" rtl="0">
                        <a:spcBef>
                          <a:spcPts val="0"/>
                        </a:spcBef>
                        <a:spcAft>
                          <a:spcPts val="0"/>
                        </a:spcAft>
                        <a:buFont typeface="Arial" panose="020B0604020202020204" pitchFamily="34" charset="0"/>
                        <a:buChar char="•"/>
                      </a:pPr>
                      <a:r>
                        <a:rPr lang="ru-RU" sz="1100" baseline="0" dirty="0" smtClean="0"/>
                        <a:t>Низкоуровневые взаимодействия реализованы под капотом</a:t>
                      </a:r>
                    </a:p>
                    <a:p>
                      <a:pPr marL="171450" lvl="0" indent="-171450" algn="l" rtl="0">
                        <a:spcBef>
                          <a:spcPts val="0"/>
                        </a:spcBef>
                        <a:spcAft>
                          <a:spcPts val="0"/>
                        </a:spcAft>
                        <a:buFont typeface="Arial" panose="020B0604020202020204" pitchFamily="34" charset="0"/>
                        <a:buChar char="•"/>
                      </a:pPr>
                      <a:r>
                        <a:rPr lang="ru-RU" sz="1100" baseline="0" dirty="0" smtClean="0"/>
                        <a:t>Декларативная </a:t>
                      </a:r>
                      <a:r>
                        <a:rPr lang="ru-RU" sz="1100" baseline="0" dirty="0" err="1" smtClean="0"/>
                        <a:t>шаблонизация</a:t>
                      </a:r>
                      <a:endParaRPr lang="ru-RU" sz="1100" baseline="0" dirty="0" smtClean="0"/>
                    </a:p>
                    <a:p>
                      <a:pPr marL="171450" lvl="0" indent="-171450" algn="l" rtl="0">
                        <a:spcBef>
                          <a:spcPts val="0"/>
                        </a:spcBef>
                        <a:spcAft>
                          <a:spcPts val="0"/>
                        </a:spcAft>
                        <a:buFont typeface="Arial" panose="020B0604020202020204" pitchFamily="34" charset="0"/>
                        <a:buChar char="•"/>
                      </a:pPr>
                      <a:r>
                        <a:rPr lang="ru-RU" sz="1100" baseline="0" dirty="0" smtClean="0"/>
                        <a:t>Возможность использовать языки шаблонов типа </a:t>
                      </a:r>
                      <a:r>
                        <a:rPr lang="en-US" sz="1100" baseline="0" dirty="0" smtClean="0"/>
                        <a:t>Pug</a:t>
                      </a:r>
                      <a:endParaRPr sz="1100" dirty="0"/>
                    </a:p>
                  </a:txBody>
                  <a:tcPr marL="91425" marR="91425" marT="91425" marB="91425">
                    <a:lnL w="9525" cap="flat" cmpd="sng" algn="ctr">
                      <a:noFill/>
                      <a:prstDash val="solid"/>
                      <a:round/>
                      <a:headEnd type="none" w="sm" len="sm"/>
                      <a:tailEnd type="none" w="sm" len="sm"/>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00CC00">
                        <a:alpha val="40000"/>
                      </a:srgbClr>
                    </a:solidFill>
                  </a:tcPr>
                </a:tc>
                <a:extLst>
                  <a:ext uri="{0D108BD9-81ED-4DB2-BD59-A6C34878D82A}">
                    <a16:rowId xmlns:a16="http://schemas.microsoft.com/office/drawing/2014/main" val="643168277"/>
                  </a:ext>
                </a:extLst>
              </a:tr>
              <a:tr h="1207292">
                <a:tc>
                  <a:txBody>
                    <a:bodyPr/>
                    <a:lstStyle/>
                    <a:p>
                      <a:pPr marL="171450" lvl="0" indent="-171450" algn="l" rtl="0">
                        <a:spcBef>
                          <a:spcPts val="0"/>
                        </a:spcBef>
                        <a:spcAft>
                          <a:spcPts val="0"/>
                        </a:spcAft>
                        <a:buFont typeface="Arial" panose="020B0604020202020204" pitchFamily="34" charset="0"/>
                        <a:buChar char="•"/>
                      </a:pPr>
                      <a:r>
                        <a:rPr lang="ru-RU" sz="1100" dirty="0" smtClean="0"/>
                        <a:t>Чуть</a:t>
                      </a:r>
                      <a:r>
                        <a:rPr lang="ru-RU" sz="1100" baseline="0" dirty="0" smtClean="0"/>
                        <a:t> меньше развита экосистема</a:t>
                      </a:r>
                    </a:p>
                    <a:p>
                      <a:pPr marL="171450" lvl="0" indent="-171450" algn="l" rtl="0">
                        <a:spcBef>
                          <a:spcPts val="0"/>
                        </a:spcBef>
                        <a:spcAft>
                          <a:spcPts val="0"/>
                        </a:spcAft>
                        <a:buFont typeface="Arial" panose="020B0604020202020204" pitchFamily="34" charset="0"/>
                        <a:buChar char="•"/>
                      </a:pPr>
                      <a:r>
                        <a:rPr lang="ru-RU" sz="1100" dirty="0" smtClean="0"/>
                        <a:t>Одна и та же задача может</a:t>
                      </a:r>
                      <a:r>
                        <a:rPr lang="ru-RU" sz="1100" baseline="0" dirty="0" smtClean="0"/>
                        <a:t> решаться несколькими способами</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F3300">
                        <a:alpha val="18824"/>
                      </a:srgbClr>
                    </a:solidFill>
                  </a:tcPr>
                </a:tc>
                <a:extLst>
                  <a:ext uri="{0D108BD9-81ED-4DB2-BD59-A6C34878D82A}">
                    <a16:rowId xmlns:a16="http://schemas.microsoft.com/office/drawing/2014/main" val="1116979958"/>
                  </a:ext>
                </a:extLst>
              </a:tr>
            </a:tbl>
          </a:graphicData>
        </a:graphic>
      </p:graphicFrame>
    </p:spTree>
    <p:extLst>
      <p:ext uri="{BB962C8B-B14F-4D97-AF65-F5344CB8AC3E}">
        <p14:creationId xmlns:p14="http://schemas.microsoft.com/office/powerpoint/2010/main" val="170000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1143</Words>
  <Application>Microsoft Office PowerPoint</Application>
  <PresentationFormat>Экран (16:9)</PresentationFormat>
  <Paragraphs>315</Paragraphs>
  <Slides>23</Slides>
  <Notes>21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23</vt:i4>
      </vt:variant>
    </vt:vector>
  </HeadingPairs>
  <TitlesOfParts>
    <vt:vector size="27" baseType="lpstr">
      <vt:lpstr>Arial</vt:lpstr>
      <vt:lpstr>Calibri</vt:lpstr>
      <vt:lpstr>Consolas</vt:lpstr>
      <vt:lpstr>iTechArt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Asus</cp:lastModifiedBy>
  <cp:revision>14</cp:revision>
  <dcterms:modified xsi:type="dcterms:W3CDTF">2020-10-28T11:22:38Z</dcterms:modified>
</cp:coreProperties>
</file>