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1DE"/>
          </a:solidFill>
        </a:fill>
      </a:tcStyle>
    </a:wholeTbl>
    <a:band2H>
      <a:tcTxStyle/>
      <a:tcStyle>
        <a:tcBdr/>
        <a:fill>
          <a:solidFill>
            <a:srgbClr val="EBF1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5F0"/>
          </a:solidFill>
        </a:fill>
      </a:tcStyle>
    </a:wholeTbl>
    <a:band2H>
      <a:tcTxStyle/>
      <a:tcStyle>
        <a:tcBdr/>
        <a:fill>
          <a:solidFill>
            <a:srgbClr val="F9FA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F7FC"/>
          </a:solidFill>
        </a:fill>
      </a:tcStyle>
    </a:wholeTbl>
    <a:band2H>
      <a:tcTxStyle/>
      <a:tcStyle>
        <a:tcBdr/>
        <a:fill>
          <a:solidFill>
            <a:srgbClr val="F9FB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94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9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04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r>
              <a:t>제목 텍스트</a:t>
            </a:r>
          </a:p>
        </p:txBody>
      </p:sp>
      <p:sp>
        <p:nvSpPr>
          <p:cNvPr id="105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3pPr marL="1234438" indent="-320038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4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r>
              <a:t>제목 텍스트</a:t>
            </a:r>
          </a:p>
        </p:txBody>
      </p:sp>
      <p:sp>
        <p:nvSpPr>
          <p:cNvPr id="12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lIns="45718" tIns="45718" rIns="45718" bIns="45718"/>
          <a:lstStyle>
            <a:lvl3pPr marL="1234438" indent="-320038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34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제목 텍스트</a:t>
            </a:r>
          </a:p>
        </p:txBody>
      </p:sp>
      <p:sp>
        <p:nvSpPr>
          <p:cNvPr id="1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6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endParaRPr/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4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r>
              <a:t>제목 텍스트</a:t>
            </a:r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6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6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74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52779" y="6505574"/>
            <a:ext cx="2223425" cy="22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0" y="6406787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2" descr="그림 2"/>
          <p:cNvPicPr>
            <a:picLocks noChangeAspect="1"/>
          </p:cNvPicPr>
          <p:nvPr/>
        </p:nvPicPr>
        <p:blipFill>
          <a:blip r:embed="rId2"/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직사각형 1"/>
          <p:cNvSpPr/>
          <p:nvPr/>
        </p:nvSpPr>
        <p:spPr>
          <a:xfrm>
            <a:off x="-24802" y="0"/>
            <a:ext cx="1221680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7" name="TextBox 3"/>
          <p:cNvSpPr txBox="1"/>
          <p:nvPr/>
        </p:nvSpPr>
        <p:spPr>
          <a:xfrm>
            <a:off x="1393803" y="1742074"/>
            <a:ext cx="9361861" cy="183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코로나 백신 관리 및 보고 프로그램</a:t>
            </a:r>
          </a:p>
          <a:p>
            <a:pPr algn="ctr">
              <a:defRPr sz="5400" b="1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(백신어딨지 PRO)</a:t>
            </a:r>
          </a:p>
        </p:txBody>
      </p:sp>
      <p:sp>
        <p:nvSpPr>
          <p:cNvPr id="188" name="TextBox 4"/>
          <p:cNvSpPr txBox="1"/>
          <p:nvPr/>
        </p:nvSpPr>
        <p:spPr>
          <a:xfrm>
            <a:off x="4957450" y="3801943"/>
            <a:ext cx="2234571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2020110761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김영호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2020115974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한강민</a:t>
            </a:r>
            <a:endParaRPr lang="en-US"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2020111790 </a:t>
            </a:r>
            <a:r>
              <a:rPr lang="ko-KR" altLang="en-US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배지훈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89" name="TextBox 5"/>
          <p:cNvSpPr txBox="1"/>
          <p:nvPr/>
        </p:nvSpPr>
        <p:spPr>
          <a:xfrm>
            <a:off x="147317" y="158115"/>
            <a:ext cx="1699508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JAVA   Team   Project  1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팀</a:t>
            </a:r>
            <a:r>
              <a:t> </a:t>
            </a:r>
          </a:p>
        </p:txBody>
      </p:sp>
      <p:sp>
        <p:nvSpPr>
          <p:cNvPr id="190" name="직선 연결선 6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TextBox 7"/>
          <p:cNvSpPr txBox="1"/>
          <p:nvPr/>
        </p:nvSpPr>
        <p:spPr>
          <a:xfrm>
            <a:off x="9919199" y="6267420"/>
            <a:ext cx="2090584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2021 Java Programming </a:t>
            </a:r>
          </a:p>
        </p:txBody>
      </p:sp>
      <p:sp>
        <p:nvSpPr>
          <p:cNvPr id="192" name="TextBox 8"/>
          <p:cNvSpPr txBox="1"/>
          <p:nvPr/>
        </p:nvSpPr>
        <p:spPr>
          <a:xfrm>
            <a:off x="9281965" y="6505574"/>
            <a:ext cx="2663907" cy="22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Template 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그룹 2"/>
          <p:cNvGrpSpPr/>
          <p:nvPr/>
        </p:nvGrpSpPr>
        <p:grpSpPr>
          <a:xfrm>
            <a:off x="8117030" y="513343"/>
            <a:ext cx="3656588" cy="3695746"/>
            <a:chOff x="0" y="104014"/>
            <a:chExt cx="3656586" cy="3695744"/>
          </a:xfrm>
        </p:grpSpPr>
        <p:sp>
          <p:nvSpPr>
            <p:cNvPr id="293" name="이등변 삼각형 7"/>
            <p:cNvSpPr/>
            <p:nvPr/>
          </p:nvSpPr>
          <p:spPr>
            <a:xfrm rot="5400000">
              <a:off x="2404599" y="422903"/>
              <a:ext cx="1344727" cy="1159248"/>
            </a:xfrm>
            <a:prstGeom prst="triangl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94" name="이등변 삼각형 8"/>
            <p:cNvSpPr/>
            <p:nvPr/>
          </p:nvSpPr>
          <p:spPr>
            <a:xfrm rot="16200000" flipH="1">
              <a:off x="1018970" y="196753"/>
              <a:ext cx="1344726" cy="1159248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95" name="이등변 삼각형 9"/>
            <p:cNvSpPr/>
            <p:nvPr/>
          </p:nvSpPr>
          <p:spPr>
            <a:xfrm rot="5400000">
              <a:off x="1266662" y="1248009"/>
              <a:ext cx="1344728" cy="1159251"/>
            </a:xfrm>
            <a:prstGeom prst="triangle">
              <a:avLst/>
            </a:prstGeom>
            <a:solidFill>
              <a:schemeClr val="accent3"/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96" name="이등변 삼각형 11"/>
            <p:cNvSpPr/>
            <p:nvPr/>
          </p:nvSpPr>
          <p:spPr>
            <a:xfrm rot="16200000">
              <a:off x="1505069" y="1993773"/>
              <a:ext cx="1344726" cy="1159249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97" name="이등변 삼각형 12"/>
            <p:cNvSpPr/>
            <p:nvPr/>
          </p:nvSpPr>
          <p:spPr>
            <a:xfrm rot="5400000" flipH="1">
              <a:off x="925448" y="2547773"/>
              <a:ext cx="1344726" cy="1159249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98" name="이등변 삼각형 13"/>
            <p:cNvSpPr/>
            <p:nvPr/>
          </p:nvSpPr>
          <p:spPr>
            <a:xfrm rot="16200000">
              <a:off x="-92738" y="1146112"/>
              <a:ext cx="1344725" cy="1159250"/>
            </a:xfrm>
            <a:prstGeom prst="triangl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305" name="그룹 5"/>
          <p:cNvGrpSpPr/>
          <p:nvPr/>
        </p:nvGrpSpPr>
        <p:grpSpPr>
          <a:xfrm>
            <a:off x="573486" y="2211257"/>
            <a:ext cx="7097038" cy="2127107"/>
            <a:chOff x="0" y="0"/>
            <a:chExt cx="7097036" cy="2127106"/>
          </a:xfrm>
        </p:grpSpPr>
        <p:grpSp>
          <p:nvGrpSpPr>
            <p:cNvPr id="302" name="그룹 1"/>
            <p:cNvGrpSpPr/>
            <p:nvPr/>
          </p:nvGrpSpPr>
          <p:grpSpPr>
            <a:xfrm>
              <a:off x="123094" y="1323442"/>
              <a:ext cx="6973943" cy="803664"/>
              <a:chOff x="-1" y="0"/>
              <a:chExt cx="6973941" cy="803663"/>
            </a:xfrm>
          </p:grpSpPr>
          <p:sp>
            <p:nvSpPr>
              <p:cNvPr id="300" name="TextBox 17"/>
              <p:cNvSpPr txBox="1"/>
              <p:nvPr/>
            </p:nvSpPr>
            <p:spPr>
              <a:xfrm>
                <a:off x="-2" y="0"/>
                <a:ext cx="6508181" cy="803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4400" b="1" spc="-150">
                    <a:solidFill>
                      <a:srgbClr val="FFFFFF">
                        <a:alpha val="7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Country  </a:t>
                </a:r>
                <a:r>
                  <a:rPr>
                    <a:latin typeface="THE명품고딕L"/>
                    <a:ea typeface="THE명품고딕L"/>
                    <a:cs typeface="THE명품고딕L"/>
                    <a:sym typeface="THE명품고딕L"/>
                  </a:rPr>
                  <a:t>기능 및 클래스 설계</a:t>
                </a:r>
              </a:p>
            </p:txBody>
          </p:sp>
          <p:sp>
            <p:nvSpPr>
              <p:cNvPr id="301" name="TextBox 20"/>
              <p:cNvSpPr txBox="1"/>
              <p:nvPr/>
            </p:nvSpPr>
            <p:spPr>
              <a:xfrm>
                <a:off x="465760" y="0"/>
                <a:ext cx="6508181" cy="803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4400" b="1" spc="-150">
                    <a:solidFill>
                      <a:srgbClr val="CCCCCC">
                        <a:alpha val="1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Country  </a:t>
                </a:r>
                <a:r>
                  <a:rPr>
                    <a:latin typeface="THE명품고딕L"/>
                    <a:ea typeface="THE명품고딕L"/>
                    <a:cs typeface="THE명품고딕L"/>
                    <a:sym typeface="THE명품고딕L"/>
                  </a:rPr>
                  <a:t>기능 및 클래스 설계</a:t>
                </a:r>
              </a:p>
            </p:txBody>
          </p:sp>
        </p:grpSp>
        <p:sp>
          <p:nvSpPr>
            <p:cNvPr id="303" name="TextBox 10"/>
            <p:cNvSpPr txBox="1"/>
            <p:nvPr/>
          </p:nvSpPr>
          <p:spPr>
            <a:xfrm>
              <a:off x="-1" y="-1"/>
              <a:ext cx="3076830" cy="1226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 spc="-150">
                  <a:solidFill>
                    <a:srgbClr val="8ECDCD">
                      <a:alpha val="70000"/>
                    </a:srgbClr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Part 2.</a:t>
              </a:r>
            </a:p>
          </p:txBody>
        </p:sp>
        <p:sp>
          <p:nvSpPr>
            <p:cNvPr id="304" name="직선 연결선 4"/>
            <p:cNvSpPr/>
            <p:nvPr/>
          </p:nvSpPr>
          <p:spPr>
            <a:xfrm>
              <a:off x="61509" y="1217976"/>
              <a:ext cx="5080011" cy="4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6" name="TextBox 16"/>
          <p:cNvSpPr txBox="1"/>
          <p:nvPr/>
        </p:nvSpPr>
        <p:spPr>
          <a:xfrm>
            <a:off x="9852779" y="6505574"/>
            <a:ext cx="2223425" cy="22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09" name="직선 연결선 1"/>
          <p:cNvSpPr/>
          <p:nvPr/>
        </p:nvSpPr>
        <p:spPr>
          <a:xfrm>
            <a:off x="139700" y="491292"/>
            <a:ext cx="1993903" cy="6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0" name="TextBox 2"/>
          <p:cNvSpPr txBox="1"/>
          <p:nvPr/>
        </p:nvSpPr>
        <p:spPr>
          <a:xfrm>
            <a:off x="114363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2020115974 </a:t>
            </a:r>
            <a:r>
              <a:rPr lang="ko-KR" altLang="en-US"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한강민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11" name="TextBox 3"/>
          <p:cNvSpPr txBox="1"/>
          <p:nvPr/>
        </p:nvSpPr>
        <p:spPr>
          <a:xfrm>
            <a:off x="211513" y="652392"/>
            <a:ext cx="1978379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Problem :</a:t>
            </a:r>
          </a:p>
        </p:txBody>
      </p:sp>
      <p:sp>
        <p:nvSpPr>
          <p:cNvPr id="312" name="TextBox 5"/>
          <p:cNvSpPr txBox="1"/>
          <p:nvPr/>
        </p:nvSpPr>
        <p:spPr>
          <a:xfrm>
            <a:off x="2334970" y="683169"/>
            <a:ext cx="4290189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JAVA로 구현할 백신의 기능들</a:t>
            </a:r>
          </a:p>
        </p:txBody>
      </p:sp>
      <p:sp>
        <p:nvSpPr>
          <p:cNvPr id="313" name="TextBox 6"/>
          <p:cNvSpPr txBox="1"/>
          <p:nvPr/>
        </p:nvSpPr>
        <p:spPr>
          <a:xfrm>
            <a:off x="2334971" y="1180990"/>
            <a:ext cx="104279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Country</a:t>
            </a:r>
          </a:p>
        </p:txBody>
      </p:sp>
      <p:sp>
        <p:nvSpPr>
          <p:cNvPr id="314" name="TextBox 12"/>
          <p:cNvSpPr txBox="1"/>
          <p:nvPr/>
        </p:nvSpPr>
        <p:spPr>
          <a:xfrm>
            <a:off x="1654242" y="2106029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특정 국가의 예산과 백신 재고 수를 계산하여 제공하는 기능</a:t>
            </a:r>
          </a:p>
        </p:txBody>
      </p:sp>
      <p:sp>
        <p:nvSpPr>
          <p:cNvPr id="315" name="TextBox 13"/>
          <p:cNvSpPr txBox="1"/>
          <p:nvPr/>
        </p:nvSpPr>
        <p:spPr>
          <a:xfrm>
            <a:off x="1674189" y="2758419"/>
            <a:ext cx="9790102" cy="3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2. 백신 출시 일자와 백신의 사용 기한 만료 일자를 알려주는 기능(Vaccine과 연동)</a:t>
            </a:r>
          </a:p>
        </p:txBody>
      </p:sp>
      <p:sp>
        <p:nvSpPr>
          <p:cNvPr id="316" name="TextBox 14"/>
          <p:cNvSpPr txBox="1"/>
          <p:nvPr/>
        </p:nvSpPr>
        <p:spPr>
          <a:xfrm>
            <a:off x="1674189" y="3365608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3. 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지역별로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백신을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할당하여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재고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및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접종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</a:t>
            </a:r>
            <a:r>
              <a:rPr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관리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17" name="TextBox 15"/>
          <p:cNvSpPr txBox="1"/>
          <p:nvPr/>
        </p:nvSpPr>
        <p:spPr>
          <a:xfrm>
            <a:off x="1697049" y="4018002"/>
            <a:ext cx="9135679" cy="3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4. 국가의 백신 보유량을 추가하거나 줄이는 기능</a:t>
            </a:r>
          </a:p>
        </p:txBody>
      </p:sp>
      <p:sp>
        <p:nvSpPr>
          <p:cNvPr id="318" name="TextBox 18"/>
          <p:cNvSpPr txBox="1"/>
          <p:nvPr/>
        </p:nvSpPr>
        <p:spPr>
          <a:xfrm>
            <a:off x="1684778" y="4670397"/>
            <a:ext cx="9135679" cy="92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5. 백신 접종 장소와 백신 접종 인구를 보여주는 기능</a:t>
            </a:r>
          </a:p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6. 백신 접종 인구와 지역별 총 인구를 바탕으로 연령대별 접종률을 계산하는 기능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21" name="직선 연결선 1"/>
          <p:cNvSpPr/>
          <p:nvPr/>
        </p:nvSpPr>
        <p:spPr>
          <a:xfrm>
            <a:off x="139700" y="491292"/>
            <a:ext cx="1993903" cy="6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2" name="TextBox 2"/>
          <p:cNvSpPr txBox="1"/>
          <p:nvPr/>
        </p:nvSpPr>
        <p:spPr>
          <a:xfrm>
            <a:off x="139699" y="158117"/>
            <a:ext cx="411322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2020115974 </a:t>
            </a:r>
            <a:r>
              <a:rPr lang="ko-KR" altLang="en-US"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한강민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23" name="TextBox 3"/>
          <p:cNvSpPr txBox="1"/>
          <p:nvPr/>
        </p:nvSpPr>
        <p:spPr>
          <a:xfrm>
            <a:off x="550447" y="652392"/>
            <a:ext cx="1639447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Menu1 :</a:t>
            </a:r>
          </a:p>
        </p:txBody>
      </p:sp>
      <p:sp>
        <p:nvSpPr>
          <p:cNvPr id="324" name="TextBox 5"/>
          <p:cNvSpPr txBox="1"/>
          <p:nvPr/>
        </p:nvSpPr>
        <p:spPr>
          <a:xfrm>
            <a:off x="2334972" y="683169"/>
            <a:ext cx="8640189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국가의 현재 예산과 백신 재고 현황(전국), 백신 관리 기능 제공</a:t>
            </a:r>
          </a:p>
        </p:txBody>
      </p:sp>
      <p:sp>
        <p:nvSpPr>
          <p:cNvPr id="325" name="TextBox 6"/>
          <p:cNvSpPr txBox="1"/>
          <p:nvPr/>
        </p:nvSpPr>
        <p:spPr>
          <a:xfrm>
            <a:off x="2334971" y="1180990"/>
            <a:ext cx="104279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Country</a:t>
            </a:r>
          </a:p>
        </p:txBody>
      </p:sp>
      <p:grpSp>
        <p:nvGrpSpPr>
          <p:cNvPr id="338" name="그룹"/>
          <p:cNvGrpSpPr/>
          <p:nvPr/>
        </p:nvGrpSpPr>
        <p:grpSpPr>
          <a:xfrm>
            <a:off x="1559539" y="1690875"/>
            <a:ext cx="5650309" cy="2445025"/>
            <a:chOff x="-2" y="0"/>
            <a:chExt cx="5650308" cy="2445023"/>
          </a:xfrm>
        </p:grpSpPr>
        <p:grpSp>
          <p:nvGrpSpPr>
            <p:cNvPr id="328" name="국가명 : 대한민국(Republic of Korea)…"/>
            <p:cNvGrpSpPr/>
            <p:nvPr/>
          </p:nvGrpSpPr>
          <p:grpSpPr>
            <a:xfrm>
              <a:off x="-3" y="20720"/>
              <a:ext cx="5650309" cy="2424304"/>
              <a:chOff x="-1" y="0"/>
              <a:chExt cx="5650308" cy="2424302"/>
            </a:xfrm>
          </p:grpSpPr>
          <p:sp>
            <p:nvSpPr>
              <p:cNvPr id="326" name="직사각형"/>
              <p:cNvSpPr/>
              <p:nvPr/>
            </p:nvSpPr>
            <p:spPr>
              <a:xfrm>
                <a:off x="-2" y="-1"/>
                <a:ext cx="5650310" cy="242430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국가명 : 대한민국(Republic of Korea)…"/>
              <p:cNvSpPr txBox="1"/>
              <p:nvPr/>
            </p:nvSpPr>
            <p:spPr>
              <a:xfrm>
                <a:off x="12698" y="871024"/>
                <a:ext cx="5624910" cy="682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rPr dirty="0" err="1"/>
                  <a:t>국가명</a:t>
                </a:r>
                <a:r>
                  <a:rPr dirty="0"/>
                  <a:t> : </a:t>
                </a:r>
                <a:r>
                  <a:rPr dirty="0" err="1"/>
                  <a:t>대한민국</a:t>
                </a:r>
                <a:r>
                  <a:rPr dirty="0"/>
                  <a:t>(Republic of Korea)</a:t>
                </a:r>
              </a:p>
              <a:p>
                <a:r>
                  <a:rPr dirty="0" err="1"/>
                  <a:t>현재</a:t>
                </a:r>
                <a:r>
                  <a:rPr dirty="0"/>
                  <a:t> </a:t>
                </a:r>
                <a:r>
                  <a:rPr dirty="0" err="1"/>
                  <a:t>예산</a:t>
                </a:r>
                <a:r>
                  <a:rPr dirty="0"/>
                  <a:t>(</a:t>
                </a:r>
                <a:r>
                  <a:rPr dirty="0" err="1"/>
                  <a:t>코로나</a:t>
                </a:r>
                <a:r>
                  <a:rPr dirty="0"/>
                  <a:t> 19 </a:t>
                </a:r>
                <a:r>
                  <a:rPr dirty="0" err="1"/>
                  <a:t>백신</a:t>
                </a:r>
                <a:r>
                  <a:rPr dirty="0"/>
                  <a:t> </a:t>
                </a:r>
                <a:r>
                  <a:rPr dirty="0" err="1"/>
                  <a:t>편성</a:t>
                </a:r>
                <a:r>
                  <a:rPr dirty="0"/>
                  <a:t>) : </a:t>
                </a:r>
              </a:p>
            </p:txBody>
          </p:sp>
        </p:grpSp>
        <p:grpSp>
          <p:nvGrpSpPr>
            <p:cNvPr id="331" name="현재 백신 현황"/>
            <p:cNvGrpSpPr/>
            <p:nvPr/>
          </p:nvGrpSpPr>
          <p:grpSpPr>
            <a:xfrm>
              <a:off x="-2" y="-1"/>
              <a:ext cx="5650306" cy="386844"/>
              <a:chOff x="-1" y="0"/>
              <a:chExt cx="5650305" cy="386842"/>
            </a:xfrm>
          </p:grpSpPr>
          <p:sp>
            <p:nvSpPr>
              <p:cNvPr id="329" name="직사각형"/>
              <p:cNvSpPr/>
              <p:nvPr/>
            </p:nvSpPr>
            <p:spPr>
              <a:xfrm>
                <a:off x="-2" y="20723"/>
                <a:ext cx="5650306" cy="345401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rgbClr val="35797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0" name="현재 백신 현황"/>
              <p:cNvSpPr txBox="1"/>
              <p:nvPr/>
            </p:nvSpPr>
            <p:spPr>
              <a:xfrm>
                <a:off x="12699" y="-1"/>
                <a:ext cx="5624906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현재 백신 현황</a:t>
                </a:r>
              </a:p>
            </p:txBody>
          </p:sp>
        </p:grpSp>
        <p:grpSp>
          <p:nvGrpSpPr>
            <p:cNvPr id="334" name="전국 재고 현황"/>
            <p:cNvGrpSpPr/>
            <p:nvPr/>
          </p:nvGrpSpPr>
          <p:grpSpPr>
            <a:xfrm>
              <a:off x="65740" y="1506496"/>
              <a:ext cx="1761305" cy="386844"/>
              <a:chOff x="0" y="-1"/>
              <a:chExt cx="1761303" cy="386842"/>
            </a:xfrm>
          </p:grpSpPr>
          <p:sp>
            <p:nvSpPr>
              <p:cNvPr id="332" name="직사각형"/>
              <p:cNvSpPr/>
              <p:nvPr/>
            </p:nvSpPr>
            <p:spPr>
              <a:xfrm>
                <a:off x="-1" y="20722"/>
                <a:ext cx="1761304" cy="345403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전국 재고 현황"/>
              <p:cNvSpPr txBox="1"/>
              <p:nvPr/>
            </p:nvSpPr>
            <p:spPr>
              <a:xfrm>
                <a:off x="12699" y="-2"/>
                <a:ext cx="1735904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전국 재고 현황</a:t>
                </a:r>
              </a:p>
            </p:txBody>
          </p:sp>
        </p:grpSp>
        <p:grpSp>
          <p:nvGrpSpPr>
            <p:cNvPr id="337" name="지역별 재고 현황"/>
            <p:cNvGrpSpPr/>
            <p:nvPr/>
          </p:nvGrpSpPr>
          <p:grpSpPr>
            <a:xfrm>
              <a:off x="1944499" y="1506496"/>
              <a:ext cx="1761304" cy="386844"/>
              <a:chOff x="0" y="-1"/>
              <a:chExt cx="1761302" cy="386842"/>
            </a:xfrm>
          </p:grpSpPr>
          <p:sp>
            <p:nvSpPr>
              <p:cNvPr id="335" name="직사각형"/>
              <p:cNvSpPr/>
              <p:nvPr/>
            </p:nvSpPr>
            <p:spPr>
              <a:xfrm>
                <a:off x="-1" y="20722"/>
                <a:ext cx="1761304" cy="345403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6" name="지역별 재고 현황"/>
              <p:cNvSpPr txBox="1"/>
              <p:nvPr/>
            </p:nvSpPr>
            <p:spPr>
              <a:xfrm>
                <a:off x="12699" y="-2"/>
                <a:ext cx="1735904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지역별 재고 현황</a:t>
                </a:r>
              </a:p>
            </p:txBody>
          </p:sp>
        </p:grpSp>
      </p:grpSp>
      <p:grpSp>
        <p:nvGrpSpPr>
          <p:cNvPr id="348" name="그룹"/>
          <p:cNvGrpSpPr/>
          <p:nvPr/>
        </p:nvGrpSpPr>
        <p:grpSpPr>
          <a:xfrm>
            <a:off x="351007" y="4707911"/>
            <a:ext cx="4769598" cy="2110478"/>
            <a:chOff x="0" y="0"/>
            <a:chExt cx="4769596" cy="2110476"/>
          </a:xfrm>
        </p:grpSpPr>
        <p:grpSp>
          <p:nvGrpSpPr>
            <p:cNvPr id="341" name="현재 백신 접종 인구:…"/>
            <p:cNvGrpSpPr/>
            <p:nvPr/>
          </p:nvGrpSpPr>
          <p:grpSpPr>
            <a:xfrm>
              <a:off x="-1" y="31227"/>
              <a:ext cx="4769598" cy="2079250"/>
              <a:chOff x="0" y="0"/>
              <a:chExt cx="4769596" cy="2079249"/>
            </a:xfrm>
          </p:grpSpPr>
          <p:sp>
            <p:nvSpPr>
              <p:cNvPr id="339" name="직사각형"/>
              <p:cNvSpPr/>
              <p:nvPr/>
            </p:nvSpPr>
            <p:spPr>
              <a:xfrm>
                <a:off x="0" y="16411"/>
                <a:ext cx="4769597" cy="204642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0" name="현재 백신 접종 인구:…"/>
              <p:cNvSpPr txBox="1"/>
              <p:nvPr/>
            </p:nvSpPr>
            <p:spPr>
              <a:xfrm>
                <a:off x="10720" y="0"/>
                <a:ext cx="4748156" cy="207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endParaRPr/>
              </a:p>
              <a:p>
                <a:r>
                  <a:t>현재 백신 접종 인구:</a:t>
                </a:r>
              </a:p>
              <a:p>
                <a:r>
                  <a:t>전국 백신 재고(회사별):</a:t>
                </a:r>
              </a:p>
              <a:p>
                <a:pPr lvl="2"/>
                <a:r>
                  <a:t>AZ: </a:t>
                </a:r>
              </a:p>
              <a:p>
                <a:pPr lvl="2"/>
                <a:r>
                  <a:t>Pfizer:</a:t>
                </a:r>
              </a:p>
              <a:p>
                <a:pPr lvl="2"/>
                <a:r>
                  <a:t>Moderna:</a:t>
                </a:r>
              </a:p>
              <a:p>
                <a:pPr lvl="2"/>
                <a:r>
                  <a:t>……</a:t>
                </a:r>
              </a:p>
            </p:txBody>
          </p:sp>
        </p:grpSp>
        <p:grpSp>
          <p:nvGrpSpPr>
            <p:cNvPr id="344" name="전국 백신 재고 현황 및 접종 현황"/>
            <p:cNvGrpSpPr/>
            <p:nvPr/>
          </p:nvGrpSpPr>
          <p:grpSpPr>
            <a:xfrm>
              <a:off x="-1" y="-1"/>
              <a:ext cx="4769598" cy="386844"/>
              <a:chOff x="0" y="0"/>
              <a:chExt cx="4769596" cy="386842"/>
            </a:xfrm>
          </p:grpSpPr>
          <p:sp>
            <p:nvSpPr>
              <p:cNvPr id="342" name="직사각형"/>
              <p:cNvSpPr/>
              <p:nvPr/>
            </p:nvSpPr>
            <p:spPr>
              <a:xfrm>
                <a:off x="0" y="47640"/>
                <a:ext cx="4769597" cy="291563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rgbClr val="35797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전국 백신 재고 현황 및 접종 현황"/>
              <p:cNvSpPr txBox="1"/>
              <p:nvPr/>
            </p:nvSpPr>
            <p:spPr>
              <a:xfrm>
                <a:off x="10720" y="-1"/>
                <a:ext cx="4748156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전국 백신 재고 현황 및 접종 현황</a:t>
                </a:r>
              </a:p>
            </p:txBody>
          </p:sp>
        </p:grpSp>
        <p:grpSp>
          <p:nvGrpSpPr>
            <p:cNvPr id="347" name="백신 관리"/>
            <p:cNvGrpSpPr/>
            <p:nvPr/>
          </p:nvGrpSpPr>
          <p:grpSpPr>
            <a:xfrm>
              <a:off x="2758777" y="890461"/>
              <a:ext cx="1486772" cy="646857"/>
              <a:chOff x="0" y="0"/>
              <a:chExt cx="1486770" cy="646856"/>
            </a:xfrm>
          </p:grpSpPr>
          <p:sp>
            <p:nvSpPr>
              <p:cNvPr id="345" name="직사각형"/>
              <p:cNvSpPr/>
              <p:nvPr/>
            </p:nvSpPr>
            <p:spPr>
              <a:xfrm>
                <a:off x="-1" y="-1"/>
                <a:ext cx="1486772" cy="646857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6" name="백신 관리"/>
              <p:cNvSpPr txBox="1"/>
              <p:nvPr/>
            </p:nvSpPr>
            <p:spPr>
              <a:xfrm>
                <a:off x="10720" y="130005"/>
                <a:ext cx="1465331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백신 관리</a:t>
                </a:r>
              </a:p>
            </p:txBody>
          </p:sp>
        </p:grpSp>
      </p:grpSp>
      <p:grpSp>
        <p:nvGrpSpPr>
          <p:cNvPr id="370" name="그룹"/>
          <p:cNvGrpSpPr/>
          <p:nvPr/>
        </p:nvGrpSpPr>
        <p:grpSpPr>
          <a:xfrm>
            <a:off x="6236325" y="4278135"/>
            <a:ext cx="5650306" cy="2602666"/>
            <a:chOff x="-2" y="0"/>
            <a:chExt cx="5650305" cy="2602664"/>
          </a:xfrm>
        </p:grpSpPr>
        <p:grpSp>
          <p:nvGrpSpPr>
            <p:cNvPr id="351" name="백신을 도입하거나 유효기간이 만료된 백신 또는 불량 백신을…"/>
            <p:cNvGrpSpPr/>
            <p:nvPr/>
          </p:nvGrpSpPr>
          <p:grpSpPr>
            <a:xfrm>
              <a:off x="-3" y="20721"/>
              <a:ext cx="5650307" cy="2581944"/>
              <a:chOff x="-1" y="0"/>
              <a:chExt cx="5650305" cy="2581942"/>
            </a:xfrm>
          </p:grpSpPr>
          <p:sp>
            <p:nvSpPr>
              <p:cNvPr id="349" name="직사각형"/>
              <p:cNvSpPr/>
              <p:nvPr/>
            </p:nvSpPr>
            <p:spPr>
              <a:xfrm>
                <a:off x="-2" y="-1"/>
                <a:ext cx="5650307" cy="258194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0" name="백신을 도입하거나 유효기간이 만료된 백신 또는 불량 백신을…"/>
              <p:cNvSpPr txBox="1"/>
              <p:nvPr/>
            </p:nvSpPr>
            <p:spPr>
              <a:xfrm>
                <a:off x="12698" y="949844"/>
                <a:ext cx="5624907" cy="682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lvl="2"/>
                <a:r>
                  <a:t>백신을 도입하거나 유효기간이 만료된 백신 또는 불량 백신을</a:t>
                </a:r>
              </a:p>
              <a:p>
                <a:pPr lvl="2"/>
                <a:r>
                  <a:t>폐기합니다.</a:t>
                </a:r>
              </a:p>
            </p:txBody>
          </p:sp>
        </p:grpSp>
        <p:grpSp>
          <p:nvGrpSpPr>
            <p:cNvPr id="354" name="백신 관리"/>
            <p:cNvGrpSpPr/>
            <p:nvPr/>
          </p:nvGrpSpPr>
          <p:grpSpPr>
            <a:xfrm>
              <a:off x="-3" y="-1"/>
              <a:ext cx="5650307" cy="386843"/>
              <a:chOff x="-1" y="0"/>
              <a:chExt cx="5650305" cy="386842"/>
            </a:xfrm>
          </p:grpSpPr>
          <p:sp>
            <p:nvSpPr>
              <p:cNvPr id="352" name="직사각형"/>
              <p:cNvSpPr/>
              <p:nvPr/>
            </p:nvSpPr>
            <p:spPr>
              <a:xfrm>
                <a:off x="-2" y="20723"/>
                <a:ext cx="5650307" cy="3454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rgbClr val="35797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3" name="백신 관리"/>
              <p:cNvSpPr txBox="1"/>
              <p:nvPr/>
            </p:nvSpPr>
            <p:spPr>
              <a:xfrm>
                <a:off x="12698" y="-1"/>
                <a:ext cx="5624907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백신 관리</a:t>
                </a:r>
              </a:p>
            </p:txBody>
          </p:sp>
        </p:grpSp>
        <p:grpSp>
          <p:nvGrpSpPr>
            <p:cNvPr id="357" name="백신 도입"/>
            <p:cNvGrpSpPr/>
            <p:nvPr/>
          </p:nvGrpSpPr>
          <p:grpSpPr>
            <a:xfrm>
              <a:off x="508305" y="2088487"/>
              <a:ext cx="1761304" cy="386844"/>
              <a:chOff x="-1" y="0"/>
              <a:chExt cx="1761302" cy="386842"/>
            </a:xfrm>
          </p:grpSpPr>
          <p:sp>
            <p:nvSpPr>
              <p:cNvPr id="355" name="직사각형"/>
              <p:cNvSpPr/>
              <p:nvPr/>
            </p:nvSpPr>
            <p:spPr>
              <a:xfrm>
                <a:off x="-2" y="11310"/>
                <a:ext cx="1761304" cy="364227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6" name="백신 도입"/>
              <p:cNvSpPr txBox="1"/>
              <p:nvPr/>
            </p:nvSpPr>
            <p:spPr>
              <a:xfrm>
                <a:off x="12699" y="-1"/>
                <a:ext cx="1735904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백신 도입</a:t>
                </a:r>
              </a:p>
            </p:txBody>
          </p:sp>
        </p:grpSp>
        <p:grpSp>
          <p:nvGrpSpPr>
            <p:cNvPr id="360" name="백신 폐기"/>
            <p:cNvGrpSpPr/>
            <p:nvPr/>
          </p:nvGrpSpPr>
          <p:grpSpPr>
            <a:xfrm>
              <a:off x="2589495" y="2088487"/>
              <a:ext cx="1761304" cy="386844"/>
              <a:chOff x="0" y="0"/>
              <a:chExt cx="1761302" cy="386842"/>
            </a:xfrm>
          </p:grpSpPr>
          <p:sp>
            <p:nvSpPr>
              <p:cNvPr id="358" name="직사각형"/>
              <p:cNvSpPr/>
              <p:nvPr/>
            </p:nvSpPr>
            <p:spPr>
              <a:xfrm>
                <a:off x="-1" y="11310"/>
                <a:ext cx="1761304" cy="364227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백신 폐기"/>
              <p:cNvSpPr txBox="1"/>
              <p:nvPr/>
            </p:nvSpPr>
            <p:spPr>
              <a:xfrm>
                <a:off x="12699" y="-1"/>
                <a:ext cx="1735904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백신 폐기</a:t>
                </a:r>
              </a:p>
            </p:txBody>
          </p:sp>
        </p:grpSp>
        <p:grpSp>
          <p:nvGrpSpPr>
            <p:cNvPr id="363" name="백신 회사 선택 드롭다운 메뉴"/>
            <p:cNvGrpSpPr/>
            <p:nvPr/>
          </p:nvGrpSpPr>
          <p:grpSpPr>
            <a:xfrm>
              <a:off x="500492" y="1369753"/>
              <a:ext cx="4388536" cy="386843"/>
              <a:chOff x="-1" y="0"/>
              <a:chExt cx="4388535" cy="386842"/>
            </a:xfrm>
          </p:grpSpPr>
          <p:sp>
            <p:nvSpPr>
              <p:cNvPr id="361" name="직사각형"/>
              <p:cNvSpPr/>
              <p:nvPr/>
            </p:nvSpPr>
            <p:spPr>
              <a:xfrm>
                <a:off x="-2" y="20722"/>
                <a:ext cx="4388537" cy="345403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2" name="백신 회사 선택 드롭다운 메뉴"/>
              <p:cNvSpPr txBox="1"/>
              <p:nvPr/>
            </p:nvSpPr>
            <p:spPr>
              <a:xfrm>
                <a:off x="12698" y="-2"/>
                <a:ext cx="4363137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백신 회사 선택 드롭다운 메뉴</a:t>
                </a:r>
              </a:p>
            </p:txBody>
          </p:sp>
        </p:grpSp>
        <p:sp>
          <p:nvSpPr>
            <p:cNvPr id="364" name="직사각형"/>
            <p:cNvSpPr/>
            <p:nvPr/>
          </p:nvSpPr>
          <p:spPr>
            <a:xfrm>
              <a:off x="4589458" y="1431464"/>
              <a:ext cx="236129" cy="263426"/>
            </a:xfrm>
            <a:prstGeom prst="rect">
              <a:avLst/>
            </a:prstGeom>
            <a:solidFill>
              <a:srgbClr val="00F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선"/>
            <p:cNvSpPr/>
            <p:nvPr/>
          </p:nvSpPr>
          <p:spPr>
            <a:xfrm flipV="1">
              <a:off x="4709636" y="1489335"/>
              <a:ext cx="109613" cy="12228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선"/>
            <p:cNvSpPr/>
            <p:nvPr/>
          </p:nvSpPr>
          <p:spPr>
            <a:xfrm>
              <a:off x="4606483" y="1491887"/>
              <a:ext cx="107326" cy="11973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69" name="백신 양 입력"/>
            <p:cNvGrpSpPr/>
            <p:nvPr/>
          </p:nvGrpSpPr>
          <p:grpSpPr>
            <a:xfrm>
              <a:off x="508307" y="1728805"/>
              <a:ext cx="3341771" cy="386843"/>
              <a:chOff x="0" y="0"/>
              <a:chExt cx="3341770" cy="386842"/>
            </a:xfrm>
          </p:grpSpPr>
          <p:sp>
            <p:nvSpPr>
              <p:cNvPr id="367" name="직사각형"/>
              <p:cNvSpPr/>
              <p:nvPr/>
            </p:nvSpPr>
            <p:spPr>
              <a:xfrm>
                <a:off x="0" y="11310"/>
                <a:ext cx="3341771" cy="364227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8" name="백신 양 입력"/>
              <p:cNvSpPr txBox="1"/>
              <p:nvPr/>
            </p:nvSpPr>
            <p:spPr>
              <a:xfrm>
                <a:off x="12700" y="-2"/>
                <a:ext cx="3316371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백신 양 입력</a:t>
                </a:r>
              </a:p>
            </p:txBody>
          </p:sp>
        </p:grpSp>
      </p:grpSp>
      <p:sp>
        <p:nvSpPr>
          <p:cNvPr id="371" name="1. 현재 국가의 예산을 표시하고, 전국과 지역별 재고 현황…"/>
          <p:cNvSpPr txBox="1"/>
          <p:nvPr/>
        </p:nvSpPr>
        <p:spPr>
          <a:xfrm>
            <a:off x="7225040" y="2429060"/>
            <a:ext cx="5216655" cy="68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1. 현재 국가의 예산을 표시하고, 전국과 지역별 재고 현황</a:t>
            </a:r>
          </a:p>
          <a:p>
            <a:r>
              <a:t>화면으로 이동할 수 있게 함.</a:t>
            </a:r>
          </a:p>
        </p:txBody>
      </p:sp>
      <p:sp>
        <p:nvSpPr>
          <p:cNvPr id="372" name="3. 백신 관리 화면에서는 백신 신규 도입 및 폐기에 따른…"/>
          <p:cNvSpPr txBox="1"/>
          <p:nvPr/>
        </p:nvSpPr>
        <p:spPr>
          <a:xfrm>
            <a:off x="7323910" y="3303937"/>
            <a:ext cx="5421484" cy="9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3. 백신 관리 화면에서는 백신 신규 도입 및 폐기에 따른</a:t>
            </a:r>
          </a:p>
          <a:p>
            <a:r>
              <a:t>양 변화를 관리할 수 있도록 UI를 구성함.</a:t>
            </a:r>
          </a:p>
          <a:p>
            <a:r>
              <a:t>도입 시 현재 예산을 초과하는 경우 도입을 재검토하도록 함.</a:t>
            </a:r>
          </a:p>
        </p:txBody>
      </p:sp>
      <p:sp>
        <p:nvSpPr>
          <p:cNvPr id="373" name="선"/>
          <p:cNvSpPr/>
          <p:nvPr/>
        </p:nvSpPr>
        <p:spPr>
          <a:xfrm flipH="1">
            <a:off x="2309603" y="3600291"/>
            <a:ext cx="262982" cy="11011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선"/>
          <p:cNvSpPr/>
          <p:nvPr/>
        </p:nvSpPr>
        <p:spPr>
          <a:xfrm flipV="1">
            <a:off x="5232879" y="5352079"/>
            <a:ext cx="894310" cy="2476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5" name="2. 백신회사별 전국 재고 현황과 접종 현황을 제공함."/>
          <p:cNvSpPr txBox="1"/>
          <p:nvPr/>
        </p:nvSpPr>
        <p:spPr>
          <a:xfrm>
            <a:off x="1364597" y="4180054"/>
            <a:ext cx="475766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2. 백신회사별 전국 재고 현황과 접종 현황을 제공함.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78" name="직선 연결선 1"/>
          <p:cNvSpPr/>
          <p:nvPr/>
        </p:nvSpPr>
        <p:spPr>
          <a:xfrm>
            <a:off x="139700" y="491292"/>
            <a:ext cx="1993903" cy="6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9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2020115974 </a:t>
            </a:r>
            <a:r>
              <a:rPr lang="ko-KR" altLang="en-US"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한강민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80" name="TextBox 3"/>
          <p:cNvSpPr txBox="1"/>
          <p:nvPr/>
        </p:nvSpPr>
        <p:spPr>
          <a:xfrm>
            <a:off x="550447" y="652392"/>
            <a:ext cx="1639447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Menu2 :</a:t>
            </a:r>
          </a:p>
        </p:txBody>
      </p:sp>
      <p:sp>
        <p:nvSpPr>
          <p:cNvPr id="381" name="TextBox 5"/>
          <p:cNvSpPr txBox="1"/>
          <p:nvPr/>
        </p:nvSpPr>
        <p:spPr>
          <a:xfrm>
            <a:off x="2334972" y="683169"/>
            <a:ext cx="5990520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지역별 재고 할당 및 접종량 관리 기능 제공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2334971" y="1180990"/>
            <a:ext cx="104279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Country</a:t>
            </a:r>
          </a:p>
        </p:txBody>
      </p:sp>
      <p:grpSp>
        <p:nvGrpSpPr>
          <p:cNvPr id="403" name="그룹"/>
          <p:cNvGrpSpPr/>
          <p:nvPr/>
        </p:nvGrpSpPr>
        <p:grpSpPr>
          <a:xfrm>
            <a:off x="494191" y="3267008"/>
            <a:ext cx="5650312" cy="2661115"/>
            <a:chOff x="-3" y="-1"/>
            <a:chExt cx="5650310" cy="2661113"/>
          </a:xfrm>
        </p:grpSpPr>
        <p:grpSp>
          <p:nvGrpSpPr>
            <p:cNvPr id="396" name="그룹"/>
            <p:cNvGrpSpPr/>
            <p:nvPr/>
          </p:nvGrpSpPr>
          <p:grpSpPr>
            <a:xfrm>
              <a:off x="-4" y="-2"/>
              <a:ext cx="5650312" cy="2661115"/>
              <a:chOff x="-3" y="0"/>
              <a:chExt cx="5650310" cy="2661113"/>
            </a:xfrm>
          </p:grpSpPr>
          <p:grpSp>
            <p:nvGrpSpPr>
              <p:cNvPr id="385" name="선택한 회사의 현재 총 백신의 수 :…"/>
              <p:cNvGrpSpPr/>
              <p:nvPr/>
            </p:nvGrpSpPr>
            <p:grpSpPr>
              <a:xfrm>
                <a:off x="-3" y="79168"/>
                <a:ext cx="5650310" cy="2581946"/>
                <a:chOff x="0" y="-1"/>
                <a:chExt cx="5650308" cy="2581945"/>
              </a:xfrm>
            </p:grpSpPr>
            <p:sp>
              <p:nvSpPr>
                <p:cNvPr id="383" name="직사각형"/>
                <p:cNvSpPr/>
                <p:nvPr/>
              </p:nvSpPr>
              <p:spPr>
                <a:xfrm>
                  <a:off x="-1" y="-2"/>
                  <a:ext cx="5650309" cy="258194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4" name="선택한 회사의 현재 총 백신의 수 :…"/>
                <p:cNvSpPr txBox="1"/>
                <p:nvPr/>
              </p:nvSpPr>
              <p:spPr>
                <a:xfrm>
                  <a:off x="12699" y="949844"/>
                  <a:ext cx="5624909" cy="6822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/>
                <a:p>
                  <a:pPr lvl="2"/>
                  <a:r>
                    <a:t>선택한 회사의 현재 총 백신의 수 :</a:t>
                  </a:r>
                </a:p>
                <a:p>
                  <a:pPr lvl="2"/>
                  <a:r>
                    <a:t>어느 지역으로 할당하시겠습니까?</a:t>
                  </a:r>
                </a:p>
              </p:txBody>
            </p:sp>
          </p:grpSp>
          <p:grpSp>
            <p:nvGrpSpPr>
              <p:cNvPr id="395" name="그룹"/>
              <p:cNvGrpSpPr/>
              <p:nvPr/>
            </p:nvGrpSpPr>
            <p:grpSpPr>
              <a:xfrm>
                <a:off x="-4" y="-1"/>
                <a:ext cx="5650312" cy="1895391"/>
                <a:chOff x="-1" y="0"/>
                <a:chExt cx="5650310" cy="1895389"/>
              </a:xfrm>
            </p:grpSpPr>
            <p:grpSp>
              <p:nvGrpSpPr>
                <p:cNvPr id="388" name="지역별 재고 할당"/>
                <p:cNvGrpSpPr/>
                <p:nvPr/>
              </p:nvGrpSpPr>
              <p:grpSpPr>
                <a:xfrm>
                  <a:off x="-2" y="0"/>
                  <a:ext cx="5650311" cy="386843"/>
                  <a:chOff x="-1" y="0"/>
                  <a:chExt cx="5650310" cy="386842"/>
                </a:xfrm>
              </p:grpSpPr>
              <p:sp>
                <p:nvSpPr>
                  <p:cNvPr id="386" name="직사각형"/>
                  <p:cNvSpPr/>
                  <p:nvPr/>
                </p:nvSpPr>
                <p:spPr>
                  <a:xfrm>
                    <a:off x="-2" y="20723"/>
                    <a:ext cx="5650312" cy="34540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5400" cap="flat">
                    <a:solidFill>
                      <a:srgbClr val="35797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87" name="지역별 재고 할당"/>
                  <p:cNvSpPr txBox="1"/>
                  <p:nvPr/>
                </p:nvSpPr>
                <p:spPr>
                  <a:xfrm>
                    <a:off x="12698" y="0"/>
                    <a:ext cx="5624912" cy="38684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>
                      <a:defRPr>
                        <a:solidFill>
                          <a:srgbClr val="FFFFFF"/>
                        </a:solidFill>
                      </a:defRPr>
                    </a:lvl1pPr>
                  </a:lstStyle>
                  <a:p>
                    <a:r>
                      <a:t>지역별 재고 할당</a:t>
                    </a:r>
                  </a:p>
                </p:txBody>
              </p:sp>
            </p:grpSp>
            <p:grpSp>
              <p:nvGrpSpPr>
                <p:cNvPr id="391" name="지역 및 수량 입력"/>
                <p:cNvGrpSpPr/>
                <p:nvPr/>
              </p:nvGrpSpPr>
              <p:grpSpPr>
                <a:xfrm>
                  <a:off x="215559" y="1508546"/>
                  <a:ext cx="3290975" cy="386844"/>
                  <a:chOff x="0" y="0"/>
                  <a:chExt cx="3290973" cy="386842"/>
                </a:xfrm>
              </p:grpSpPr>
              <p:sp>
                <p:nvSpPr>
                  <p:cNvPr id="389" name="직사각형"/>
                  <p:cNvSpPr/>
                  <p:nvPr/>
                </p:nvSpPr>
                <p:spPr>
                  <a:xfrm>
                    <a:off x="0" y="11310"/>
                    <a:ext cx="3290975" cy="364228"/>
                  </a:xfrm>
                  <a:prstGeom prst="rect">
                    <a:avLst/>
                  </a:prstGeom>
                  <a:solidFill>
                    <a:schemeClr val="accent3">
                      <a:satOff val="-15284"/>
                      <a:lumOff val="-1745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0" name="지역 및 수량 입력"/>
                  <p:cNvSpPr txBox="1"/>
                  <p:nvPr/>
                </p:nvSpPr>
                <p:spPr>
                  <a:xfrm>
                    <a:off x="12700" y="-1"/>
                    <a:ext cx="3265575" cy="38684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r>
                      <a:t>지역 및 수량 입력</a:t>
                    </a:r>
                  </a:p>
                </p:txBody>
              </p:sp>
            </p:grpSp>
            <p:grpSp>
              <p:nvGrpSpPr>
                <p:cNvPr id="394" name="백신 회사 선택 드롭다운 메뉴"/>
                <p:cNvGrpSpPr/>
                <p:nvPr/>
              </p:nvGrpSpPr>
              <p:grpSpPr>
                <a:xfrm>
                  <a:off x="154134" y="449911"/>
                  <a:ext cx="4388542" cy="386844"/>
                  <a:chOff x="0" y="0"/>
                  <a:chExt cx="4388541" cy="386842"/>
                </a:xfrm>
              </p:grpSpPr>
              <p:sp>
                <p:nvSpPr>
                  <p:cNvPr id="392" name="직사각형"/>
                  <p:cNvSpPr/>
                  <p:nvPr/>
                </p:nvSpPr>
                <p:spPr>
                  <a:xfrm>
                    <a:off x="-1" y="20722"/>
                    <a:ext cx="4388542" cy="345403"/>
                  </a:xfrm>
                  <a:prstGeom prst="rect">
                    <a:avLst/>
                  </a:prstGeom>
                  <a:solidFill>
                    <a:schemeClr val="accent3">
                      <a:satOff val="-15284"/>
                      <a:lumOff val="-1745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3" name="백신 회사 선택 드롭다운 메뉴"/>
                  <p:cNvSpPr txBox="1"/>
                  <p:nvPr/>
                </p:nvSpPr>
                <p:spPr>
                  <a:xfrm>
                    <a:off x="12699" y="-1"/>
                    <a:ext cx="4363142" cy="38684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r>
                      <a:t>백신 회사 선택 드롭다운 메뉴</a:t>
                    </a:r>
                  </a:p>
                </p:txBody>
              </p:sp>
            </p:grpSp>
          </p:grpSp>
        </p:grpSp>
        <p:sp>
          <p:nvSpPr>
            <p:cNvPr id="397" name="직사각형"/>
            <p:cNvSpPr/>
            <p:nvPr/>
          </p:nvSpPr>
          <p:spPr>
            <a:xfrm>
              <a:off x="4273939" y="506371"/>
              <a:ext cx="236130" cy="263426"/>
            </a:xfrm>
            <a:prstGeom prst="rect">
              <a:avLst/>
            </a:prstGeom>
            <a:solidFill>
              <a:srgbClr val="00F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98" name="선"/>
            <p:cNvSpPr/>
            <p:nvPr/>
          </p:nvSpPr>
          <p:spPr>
            <a:xfrm flipV="1">
              <a:off x="4388773" y="584652"/>
              <a:ext cx="109613" cy="12228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선"/>
            <p:cNvSpPr/>
            <p:nvPr/>
          </p:nvSpPr>
          <p:spPr>
            <a:xfrm>
              <a:off x="4285620" y="587203"/>
              <a:ext cx="107326" cy="11973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2" name="할당"/>
            <p:cNvGrpSpPr/>
            <p:nvPr/>
          </p:nvGrpSpPr>
          <p:grpSpPr>
            <a:xfrm>
              <a:off x="3775197" y="1487539"/>
              <a:ext cx="1128175" cy="364228"/>
              <a:chOff x="0" y="-1"/>
              <a:chExt cx="1128173" cy="364227"/>
            </a:xfrm>
          </p:grpSpPr>
          <p:sp>
            <p:nvSpPr>
              <p:cNvPr id="400" name="직사각형"/>
              <p:cNvSpPr/>
              <p:nvPr/>
            </p:nvSpPr>
            <p:spPr>
              <a:xfrm>
                <a:off x="0" y="-2"/>
                <a:ext cx="1128174" cy="364229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1" name="할당"/>
              <p:cNvSpPr txBox="1"/>
              <p:nvPr/>
            </p:nvSpPr>
            <p:spPr>
              <a:xfrm>
                <a:off x="12700" y="3043"/>
                <a:ext cx="1102774" cy="358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할당</a:t>
                </a:r>
              </a:p>
            </p:txBody>
          </p:sp>
        </p:grpSp>
      </p:grpSp>
      <p:grpSp>
        <p:nvGrpSpPr>
          <p:cNvPr id="426" name="그룹"/>
          <p:cNvGrpSpPr/>
          <p:nvPr/>
        </p:nvGrpSpPr>
        <p:grpSpPr>
          <a:xfrm>
            <a:off x="6408713" y="2555288"/>
            <a:ext cx="8313108" cy="3808282"/>
            <a:chOff x="0" y="-1"/>
            <a:chExt cx="8313107" cy="3808280"/>
          </a:xfrm>
        </p:grpSpPr>
        <p:sp>
          <p:nvSpPr>
            <p:cNvPr id="404" name="사각형"/>
            <p:cNvSpPr/>
            <p:nvPr/>
          </p:nvSpPr>
          <p:spPr>
            <a:xfrm>
              <a:off x="1548429" y="214139"/>
              <a:ext cx="263426" cy="263425"/>
            </a:xfrm>
            <a:prstGeom prst="rect">
              <a:avLst/>
            </a:prstGeom>
            <a:solidFill>
              <a:srgbClr val="FF0013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05" name="사각형"/>
            <p:cNvSpPr/>
            <p:nvPr/>
          </p:nvSpPr>
          <p:spPr>
            <a:xfrm>
              <a:off x="1245555" y="202016"/>
              <a:ext cx="263425" cy="263425"/>
            </a:xfrm>
            <a:prstGeom prst="rect">
              <a:avLst/>
            </a:prstGeom>
            <a:solidFill>
              <a:srgbClr val="00F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06" name="사각형"/>
            <p:cNvSpPr/>
            <p:nvPr/>
          </p:nvSpPr>
          <p:spPr>
            <a:xfrm>
              <a:off x="942680" y="202016"/>
              <a:ext cx="263426" cy="263425"/>
            </a:xfrm>
            <a:prstGeom prst="rect">
              <a:avLst/>
            </a:prstGeom>
            <a:solidFill>
              <a:srgbClr val="00F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grpSp>
          <p:nvGrpSpPr>
            <p:cNvPr id="409" name="지역을 선택하여 주십시오."/>
            <p:cNvGrpSpPr/>
            <p:nvPr/>
          </p:nvGrpSpPr>
          <p:grpSpPr>
            <a:xfrm>
              <a:off x="0" y="20719"/>
              <a:ext cx="5064825" cy="3787561"/>
              <a:chOff x="0" y="0"/>
              <a:chExt cx="5064823" cy="3787559"/>
            </a:xfrm>
          </p:grpSpPr>
          <p:sp>
            <p:nvSpPr>
              <p:cNvPr id="407" name="직사각형"/>
              <p:cNvSpPr/>
              <p:nvPr/>
            </p:nvSpPr>
            <p:spPr>
              <a:xfrm>
                <a:off x="0" y="-1"/>
                <a:ext cx="5064825" cy="37875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8" name="지역을 선택하여 주십시오."/>
              <p:cNvSpPr txBox="1"/>
              <p:nvPr/>
            </p:nvSpPr>
            <p:spPr>
              <a:xfrm>
                <a:off x="12700" y="1560657"/>
                <a:ext cx="5039425" cy="66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지역을 선택하여 주십시오.</a:t>
                </a:r>
              </a:p>
            </p:txBody>
          </p:sp>
        </p:grpSp>
        <p:grpSp>
          <p:nvGrpSpPr>
            <p:cNvPr id="412" name="지역별 재고 현황 및 접종 현황"/>
            <p:cNvGrpSpPr/>
            <p:nvPr/>
          </p:nvGrpSpPr>
          <p:grpSpPr>
            <a:xfrm>
              <a:off x="0" y="-2"/>
              <a:ext cx="5064825" cy="386844"/>
              <a:chOff x="0" y="0"/>
              <a:chExt cx="5064823" cy="386842"/>
            </a:xfrm>
          </p:grpSpPr>
          <p:sp>
            <p:nvSpPr>
              <p:cNvPr id="410" name="직사각형"/>
              <p:cNvSpPr/>
              <p:nvPr/>
            </p:nvSpPr>
            <p:spPr>
              <a:xfrm>
                <a:off x="0" y="20723"/>
                <a:ext cx="5064825" cy="345401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rgbClr val="35797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1" name="지역별 재고 현황 및 접종 현황"/>
              <p:cNvSpPr txBox="1"/>
              <p:nvPr/>
            </p:nvSpPr>
            <p:spPr>
              <a:xfrm>
                <a:off x="12700" y="-2"/>
                <a:ext cx="5039425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지역별 재고 현황 및 접종 현황</a:t>
                </a:r>
              </a:p>
            </p:txBody>
          </p:sp>
        </p:grpSp>
        <p:sp>
          <p:nvSpPr>
            <p:cNvPr id="413" name="직사각형"/>
            <p:cNvSpPr/>
            <p:nvPr/>
          </p:nvSpPr>
          <p:spPr>
            <a:xfrm>
              <a:off x="4778826" y="73832"/>
              <a:ext cx="236130" cy="263425"/>
            </a:xfrm>
            <a:prstGeom prst="rect">
              <a:avLst/>
            </a:prstGeom>
            <a:solidFill>
              <a:srgbClr val="FF0013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14" name="직사각형"/>
            <p:cNvSpPr/>
            <p:nvPr/>
          </p:nvSpPr>
          <p:spPr>
            <a:xfrm>
              <a:off x="4507334" y="61709"/>
              <a:ext cx="236130" cy="263425"/>
            </a:xfrm>
            <a:prstGeom prst="rect">
              <a:avLst/>
            </a:prstGeom>
            <a:solidFill>
              <a:srgbClr val="00F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15" name="직사각형"/>
            <p:cNvSpPr/>
            <p:nvPr/>
          </p:nvSpPr>
          <p:spPr>
            <a:xfrm>
              <a:off x="4235843" y="61709"/>
              <a:ext cx="236130" cy="263425"/>
            </a:xfrm>
            <a:prstGeom prst="rect">
              <a:avLst/>
            </a:prstGeom>
            <a:solidFill>
              <a:srgbClr val="00F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grpSp>
          <p:nvGrpSpPr>
            <p:cNvPr id="418" name="지역 선택 드롭다운 메뉴"/>
            <p:cNvGrpSpPr/>
            <p:nvPr/>
          </p:nvGrpSpPr>
          <p:grpSpPr>
            <a:xfrm>
              <a:off x="58928" y="1506495"/>
              <a:ext cx="4388535" cy="386844"/>
              <a:chOff x="0" y="-1"/>
              <a:chExt cx="4388534" cy="386842"/>
            </a:xfrm>
          </p:grpSpPr>
          <p:sp>
            <p:nvSpPr>
              <p:cNvPr id="416" name="직사각형"/>
              <p:cNvSpPr/>
              <p:nvPr/>
            </p:nvSpPr>
            <p:spPr>
              <a:xfrm>
                <a:off x="-1" y="20722"/>
                <a:ext cx="4388535" cy="345402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7" name="지역 선택 드롭다운 메뉴"/>
              <p:cNvSpPr txBox="1"/>
              <p:nvPr/>
            </p:nvSpPr>
            <p:spPr>
              <a:xfrm>
                <a:off x="12699" y="-2"/>
                <a:ext cx="4363135" cy="386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지역 선택 드롭다운 메뉴</a:t>
                </a:r>
              </a:p>
            </p:txBody>
          </p:sp>
        </p:grpSp>
        <p:sp>
          <p:nvSpPr>
            <p:cNvPr id="419" name="직사각형"/>
            <p:cNvSpPr/>
            <p:nvPr/>
          </p:nvSpPr>
          <p:spPr>
            <a:xfrm>
              <a:off x="4147891" y="1568206"/>
              <a:ext cx="236130" cy="263425"/>
            </a:xfrm>
            <a:prstGeom prst="rect">
              <a:avLst/>
            </a:prstGeom>
            <a:solidFill>
              <a:srgbClr val="00F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20" name="선"/>
            <p:cNvSpPr/>
            <p:nvPr/>
          </p:nvSpPr>
          <p:spPr>
            <a:xfrm flipV="1">
              <a:off x="4268069" y="1626077"/>
              <a:ext cx="109613" cy="12228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선"/>
            <p:cNvSpPr/>
            <p:nvPr/>
          </p:nvSpPr>
          <p:spPr>
            <a:xfrm>
              <a:off x="4164916" y="1628628"/>
              <a:ext cx="107326" cy="11973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TextBox 14"/>
            <p:cNvSpPr txBox="1"/>
            <p:nvPr/>
          </p:nvSpPr>
          <p:spPr>
            <a:xfrm>
              <a:off x="124052" y="1968421"/>
              <a:ext cx="8189056" cy="1804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선택 지역의 백신 현황입니다.</a:t>
              </a:r>
            </a:p>
            <a:p>
              <a:pPr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백신 접종 장소:</a:t>
              </a:r>
            </a:p>
            <a:p>
              <a:pPr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백신 접종 인구:</a:t>
              </a:r>
            </a:p>
            <a:p>
              <a:pPr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백신 접종률:</a:t>
              </a:r>
            </a:p>
            <a:p>
              <a:pPr lvl="1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연령대별 접종률: 30대: 40대: 50대: 60대: 70대 이상:</a:t>
              </a:r>
            </a:p>
            <a:p>
              <a:pPr lvl="1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현재 30세 미만의 접종은 중지</a:t>
              </a:r>
            </a:p>
          </p:txBody>
        </p:sp>
        <p:grpSp>
          <p:nvGrpSpPr>
            <p:cNvPr id="425" name="지역별 재고 할당 및 지역 백신 관리"/>
            <p:cNvGrpSpPr/>
            <p:nvPr/>
          </p:nvGrpSpPr>
          <p:grpSpPr>
            <a:xfrm>
              <a:off x="2891842" y="2350238"/>
              <a:ext cx="1761304" cy="798937"/>
              <a:chOff x="0" y="0"/>
              <a:chExt cx="1761302" cy="798935"/>
            </a:xfrm>
          </p:grpSpPr>
          <p:sp>
            <p:nvSpPr>
              <p:cNvPr id="423" name="직사각형"/>
              <p:cNvSpPr/>
              <p:nvPr/>
            </p:nvSpPr>
            <p:spPr>
              <a:xfrm>
                <a:off x="-1" y="-1"/>
                <a:ext cx="1761303" cy="798936"/>
              </a:xfrm>
              <a:prstGeom prst="rect">
                <a:avLst/>
              </a:prstGeom>
              <a:solidFill>
                <a:schemeClr val="accent3">
                  <a:satOff val="-15284"/>
                  <a:lumOff val="-1745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24" name="지역별 재고 할당 및 지역 백신 관리"/>
              <p:cNvSpPr txBox="1"/>
              <p:nvPr/>
            </p:nvSpPr>
            <p:spPr>
              <a:xfrm>
                <a:off x="12700" y="58341"/>
                <a:ext cx="1735903" cy="682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r>
                  <a:t>지역별 재고 할당 및 지역 백신 관리</a:t>
                </a:r>
              </a:p>
            </p:txBody>
          </p:sp>
        </p:grpSp>
      </p:grpSp>
      <p:sp>
        <p:nvSpPr>
          <p:cNvPr id="427" name="4. 특정 회사의 백신을 특정양만큼 지역에 할당할 수 있는 화면"/>
          <p:cNvSpPr txBox="1"/>
          <p:nvPr/>
        </p:nvSpPr>
        <p:spPr>
          <a:xfrm>
            <a:off x="511080" y="2356066"/>
            <a:ext cx="561213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4. 특정 회사의 백신을 특정양만큼 지역에 할당할 수 있는 화면</a:t>
            </a:r>
          </a:p>
        </p:txBody>
      </p:sp>
      <p:sp>
        <p:nvSpPr>
          <p:cNvPr id="428" name="5.지역별, 연령별로 접종률과 접종 인구를 제공하여 향후 방역 대책에…"/>
          <p:cNvSpPr txBox="1"/>
          <p:nvPr/>
        </p:nvSpPr>
        <p:spPr>
          <a:xfrm>
            <a:off x="6420098" y="1884258"/>
            <a:ext cx="6205350" cy="68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5.지역별, 연령별로 접종률과 접종 인구를 제공하여 향후 방역 대책에</a:t>
            </a:r>
          </a:p>
          <a:p>
            <a:r>
              <a:t>활용할 수 있도록 메뉴를 구성함.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31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2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2020115974 </a:t>
            </a:r>
            <a:r>
              <a:rPr lang="ko-KR" altLang="en-US" dirty="0" err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한강민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433" name="TextBox 3"/>
          <p:cNvSpPr txBox="1"/>
          <p:nvPr/>
        </p:nvSpPr>
        <p:spPr>
          <a:xfrm>
            <a:off x="753050" y="652392"/>
            <a:ext cx="1436843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Class :</a:t>
            </a:r>
          </a:p>
        </p:txBody>
      </p:sp>
      <p:sp>
        <p:nvSpPr>
          <p:cNvPr id="434" name="TextBox 5"/>
          <p:cNvSpPr txBox="1"/>
          <p:nvPr/>
        </p:nvSpPr>
        <p:spPr>
          <a:xfrm>
            <a:off x="2334971" y="667782"/>
            <a:ext cx="3642265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Country Class Diagram</a:t>
            </a:r>
          </a:p>
        </p:txBody>
      </p:sp>
      <p:pic>
        <p:nvPicPr>
          <p:cNvPr id="435" name="스크린샷 2021-05-01 오후 4.13.43.png" descr="스크린샷 2021-05-01 오후 4.13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51" y="1654037"/>
            <a:ext cx="4899594" cy="5342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그룹 2"/>
          <p:cNvGrpSpPr/>
          <p:nvPr/>
        </p:nvGrpSpPr>
        <p:grpSpPr>
          <a:xfrm>
            <a:off x="8117035" y="513342"/>
            <a:ext cx="3656579" cy="3695741"/>
            <a:chOff x="0" y="104014"/>
            <a:chExt cx="3656577" cy="3695739"/>
          </a:xfrm>
        </p:grpSpPr>
        <p:sp>
          <p:nvSpPr>
            <p:cNvPr id="437" name="이등변 삼각형 7"/>
            <p:cNvSpPr/>
            <p:nvPr/>
          </p:nvSpPr>
          <p:spPr>
            <a:xfrm rot="5400000">
              <a:off x="2404594" y="422904"/>
              <a:ext cx="1344724" cy="1159244"/>
            </a:xfrm>
            <a:prstGeom prst="triangl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38" name="이등변 삼각형 8"/>
            <p:cNvSpPr/>
            <p:nvPr/>
          </p:nvSpPr>
          <p:spPr>
            <a:xfrm rot="16200000" flipH="1">
              <a:off x="1018967" y="196753"/>
              <a:ext cx="1344722" cy="1159244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39" name="이등변 삼각형 9"/>
            <p:cNvSpPr/>
            <p:nvPr/>
          </p:nvSpPr>
          <p:spPr>
            <a:xfrm rot="5400000">
              <a:off x="1266659" y="1248009"/>
              <a:ext cx="1344724" cy="1159245"/>
            </a:xfrm>
            <a:prstGeom prst="triangle">
              <a:avLst/>
            </a:prstGeom>
            <a:solidFill>
              <a:schemeClr val="accent3"/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40" name="이등변 삼각형 11"/>
            <p:cNvSpPr/>
            <p:nvPr/>
          </p:nvSpPr>
          <p:spPr>
            <a:xfrm rot="16200000">
              <a:off x="1505065" y="1993773"/>
              <a:ext cx="1344723" cy="1159244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41" name="이등변 삼각형 12"/>
            <p:cNvSpPr/>
            <p:nvPr/>
          </p:nvSpPr>
          <p:spPr>
            <a:xfrm rot="5400000" flipH="1">
              <a:off x="925445" y="2547772"/>
              <a:ext cx="1344722" cy="1159243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42" name="이등변 삼각형 13"/>
            <p:cNvSpPr/>
            <p:nvPr/>
          </p:nvSpPr>
          <p:spPr>
            <a:xfrm rot="16200000">
              <a:off x="-92739" y="1146112"/>
              <a:ext cx="1344721" cy="1159244"/>
            </a:xfrm>
            <a:prstGeom prst="triangl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449" name="그룹 5"/>
          <p:cNvGrpSpPr/>
          <p:nvPr/>
        </p:nvGrpSpPr>
        <p:grpSpPr>
          <a:xfrm>
            <a:off x="573487" y="2211260"/>
            <a:ext cx="5141515" cy="2038656"/>
            <a:chOff x="0" y="0"/>
            <a:chExt cx="5141513" cy="2038654"/>
          </a:xfrm>
        </p:grpSpPr>
        <p:grpSp>
          <p:nvGrpSpPr>
            <p:cNvPr id="446" name="그룹 1"/>
            <p:cNvGrpSpPr/>
            <p:nvPr/>
          </p:nvGrpSpPr>
          <p:grpSpPr>
            <a:xfrm>
              <a:off x="30294" y="1330497"/>
              <a:ext cx="4809202" cy="708158"/>
              <a:chOff x="0" y="0"/>
              <a:chExt cx="4809201" cy="708156"/>
            </a:xfrm>
          </p:grpSpPr>
          <p:sp>
            <p:nvSpPr>
              <p:cNvPr id="444" name="TextBox 17"/>
              <p:cNvSpPr txBox="1"/>
              <p:nvPr/>
            </p:nvSpPr>
            <p:spPr>
              <a:xfrm>
                <a:off x="-1" y="0"/>
                <a:ext cx="4048854" cy="7081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4400" b="1" spc="-150">
                    <a:solidFill>
                      <a:srgbClr val="FFFFFF">
                        <a:alpha val="7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t>Company Class</a:t>
                </a:r>
              </a:p>
            </p:txBody>
          </p:sp>
          <p:sp>
            <p:nvSpPr>
              <p:cNvPr id="445" name="TextBox 20"/>
              <p:cNvSpPr txBox="1"/>
              <p:nvPr/>
            </p:nvSpPr>
            <p:spPr>
              <a:xfrm>
                <a:off x="760349" y="0"/>
                <a:ext cx="4048853" cy="7081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4400" b="1" spc="-150">
                    <a:solidFill>
                      <a:srgbClr val="CCCCCC">
                        <a:alpha val="1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t>Company Class</a:t>
                </a:r>
              </a:p>
            </p:txBody>
          </p:sp>
        </p:grpSp>
        <p:sp>
          <p:nvSpPr>
            <p:cNvPr id="447" name="TextBox 10"/>
            <p:cNvSpPr txBox="1"/>
            <p:nvPr/>
          </p:nvSpPr>
          <p:spPr>
            <a:xfrm>
              <a:off x="-1" y="0"/>
              <a:ext cx="3076832" cy="122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 spc="-150">
                  <a:solidFill>
                    <a:srgbClr val="8ECDCD">
                      <a:alpha val="70000"/>
                    </a:srgbClr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Part 3.</a:t>
              </a:r>
            </a:p>
          </p:txBody>
        </p:sp>
        <p:sp>
          <p:nvSpPr>
            <p:cNvPr id="448" name="직선 연결선 4"/>
            <p:cNvSpPr/>
            <p:nvPr/>
          </p:nvSpPr>
          <p:spPr>
            <a:xfrm>
              <a:off x="61511" y="1217974"/>
              <a:ext cx="5080003" cy="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0" name="TextBox 16"/>
          <p:cNvSpPr txBox="1"/>
          <p:nvPr/>
        </p:nvSpPr>
        <p:spPr>
          <a:xfrm>
            <a:off x="9852779" y="6505575"/>
            <a:ext cx="2223427" cy="22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53" name="직선 연결선 1"/>
          <p:cNvSpPr/>
          <p:nvPr/>
        </p:nvSpPr>
        <p:spPr>
          <a:xfrm>
            <a:off x="139700" y="491292"/>
            <a:ext cx="1993903" cy="6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4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2020111790 </a:t>
            </a:r>
            <a:r>
              <a:rPr lang="ko-KR" altLang="en-US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배지훈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455" name="TextBox 3"/>
          <p:cNvSpPr txBox="1"/>
          <p:nvPr/>
        </p:nvSpPr>
        <p:spPr>
          <a:xfrm>
            <a:off x="211513" y="652392"/>
            <a:ext cx="1978379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Problem :</a:t>
            </a:r>
          </a:p>
        </p:txBody>
      </p:sp>
      <p:sp>
        <p:nvSpPr>
          <p:cNvPr id="456" name="TextBox 5"/>
          <p:cNvSpPr txBox="1"/>
          <p:nvPr/>
        </p:nvSpPr>
        <p:spPr>
          <a:xfrm>
            <a:off x="2334970" y="683169"/>
            <a:ext cx="5166406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JAVA로 구현할 Company의 기능들</a:t>
            </a:r>
          </a:p>
        </p:txBody>
      </p:sp>
      <p:sp>
        <p:nvSpPr>
          <p:cNvPr id="457" name="TextBox 6"/>
          <p:cNvSpPr txBox="1"/>
          <p:nvPr/>
        </p:nvSpPr>
        <p:spPr>
          <a:xfrm>
            <a:off x="2334971" y="1180990"/>
            <a:ext cx="104279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Country</a:t>
            </a:r>
          </a:p>
        </p:txBody>
      </p:sp>
      <p:sp>
        <p:nvSpPr>
          <p:cNvPr id="458" name="TextBox 12"/>
          <p:cNvSpPr txBox="1"/>
          <p:nvPr/>
        </p:nvSpPr>
        <p:spPr>
          <a:xfrm>
            <a:off x="1654242" y="2106029"/>
            <a:ext cx="9135679" cy="37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1.  코로나 백신과 관련이 있는 회사들의 데이터 정리</a:t>
            </a:r>
          </a:p>
        </p:txBody>
      </p:sp>
      <p:sp>
        <p:nvSpPr>
          <p:cNvPr id="459" name="TextBox 13"/>
          <p:cNvSpPr txBox="1"/>
          <p:nvPr/>
        </p:nvSpPr>
        <p:spPr>
          <a:xfrm>
            <a:off x="1654242" y="2735084"/>
            <a:ext cx="9790102" cy="37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2. 회사들을 백신 개발 성공/ 백신 개발 중/ 위탁생산 카테고리로 분류</a:t>
            </a:r>
          </a:p>
        </p:txBody>
      </p:sp>
      <p:sp>
        <p:nvSpPr>
          <p:cNvPr id="460" name="TextBox 14"/>
          <p:cNvSpPr txBox="1"/>
          <p:nvPr/>
        </p:nvSpPr>
        <p:spPr>
          <a:xfrm>
            <a:off x="1674189" y="3365608"/>
            <a:ext cx="9135679" cy="3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3. 개발에 성공한 회사의 경우 백신을 보급하는 Country 데이터와 Vaccine 데이터 저장 </a:t>
            </a:r>
          </a:p>
        </p:txBody>
      </p:sp>
      <p:sp>
        <p:nvSpPr>
          <p:cNvPr id="461" name="TextBox 15"/>
          <p:cNvSpPr txBox="1"/>
          <p:nvPr/>
        </p:nvSpPr>
        <p:spPr>
          <a:xfrm>
            <a:off x="1697049" y="4018002"/>
            <a:ext cx="9135679" cy="37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4. 백신 개발 중인 회사의 경우 Vaccine 클래스의 객체를 이용해 개발 중인 백신 분류, 진척도 저장 </a:t>
            </a:r>
          </a:p>
        </p:txBody>
      </p:sp>
      <p:sp>
        <p:nvSpPr>
          <p:cNvPr id="462" name="TextBox 18"/>
          <p:cNvSpPr txBox="1"/>
          <p:nvPr/>
        </p:nvSpPr>
        <p:spPr>
          <a:xfrm>
            <a:off x="1674189" y="4947394"/>
            <a:ext cx="9135679" cy="3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5. 위탁 생산 업체의 데이터 관리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65" name="직선 연결선 1"/>
          <p:cNvSpPr/>
          <p:nvPr/>
        </p:nvSpPr>
        <p:spPr>
          <a:xfrm>
            <a:off x="139700" y="491292"/>
            <a:ext cx="1993903" cy="6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6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2020111790 </a:t>
            </a:r>
            <a:r>
              <a:rPr lang="ko-KR" altLang="en-US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배지훈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467" name="TextBox 3"/>
          <p:cNvSpPr txBox="1"/>
          <p:nvPr/>
        </p:nvSpPr>
        <p:spPr>
          <a:xfrm>
            <a:off x="550447" y="652392"/>
            <a:ext cx="1639447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Menu2 :</a:t>
            </a:r>
          </a:p>
        </p:txBody>
      </p:sp>
      <p:sp>
        <p:nvSpPr>
          <p:cNvPr id="468" name="TextBox 5"/>
          <p:cNvSpPr txBox="1"/>
          <p:nvPr/>
        </p:nvSpPr>
        <p:spPr>
          <a:xfrm>
            <a:off x="2334971" y="683169"/>
            <a:ext cx="3252633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Company Class GUI</a:t>
            </a:r>
          </a:p>
        </p:txBody>
      </p:sp>
      <p:sp>
        <p:nvSpPr>
          <p:cNvPr id="469" name="TextBox 6"/>
          <p:cNvSpPr txBox="1"/>
          <p:nvPr/>
        </p:nvSpPr>
        <p:spPr>
          <a:xfrm>
            <a:off x="2334971" y="1180990"/>
            <a:ext cx="104279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Country</a:t>
            </a:r>
          </a:p>
        </p:txBody>
      </p:sp>
      <p:pic>
        <p:nvPicPr>
          <p:cNvPr id="470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6" y="1734984"/>
            <a:ext cx="6119067" cy="4923179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TextBox 3"/>
          <p:cNvSpPr txBox="1"/>
          <p:nvPr/>
        </p:nvSpPr>
        <p:spPr>
          <a:xfrm>
            <a:off x="6343134" y="2512541"/>
            <a:ext cx="318295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1. 표를 이용해 대략적인 정보 표시</a:t>
            </a:r>
          </a:p>
        </p:txBody>
      </p:sp>
      <p:sp>
        <p:nvSpPr>
          <p:cNvPr id="472" name="TextBox 4"/>
          <p:cNvSpPr txBox="1"/>
          <p:nvPr/>
        </p:nvSpPr>
        <p:spPr>
          <a:xfrm>
            <a:off x="6343134" y="3014703"/>
            <a:ext cx="505803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2. 회사 세부 정보 버튼을 이용해 세부 정보 표시 </a:t>
            </a:r>
          </a:p>
        </p:txBody>
      </p:sp>
      <p:sp>
        <p:nvSpPr>
          <p:cNvPr id="473" name="TextBox 5"/>
          <p:cNvSpPr txBox="1"/>
          <p:nvPr/>
        </p:nvSpPr>
        <p:spPr>
          <a:xfrm>
            <a:off x="6343134" y="5274276"/>
            <a:ext cx="4744998" cy="9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3. 정보 추가 GUI에서 개발여부 드롭다운(개발 완료, 개발 중, 위탁 생산)의 탭에 따라서 아래에 각기 다른 정보 입력창 표시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76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7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2020111790 </a:t>
            </a:r>
            <a:r>
              <a:rPr lang="ko-KR" altLang="en-US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배지훈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478" name="TextBox 3"/>
          <p:cNvSpPr txBox="1"/>
          <p:nvPr/>
        </p:nvSpPr>
        <p:spPr>
          <a:xfrm>
            <a:off x="753050" y="652392"/>
            <a:ext cx="1436843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Class :</a:t>
            </a:r>
          </a:p>
        </p:txBody>
      </p:sp>
      <p:sp>
        <p:nvSpPr>
          <p:cNvPr id="479" name="TextBox 5"/>
          <p:cNvSpPr txBox="1"/>
          <p:nvPr/>
        </p:nvSpPr>
        <p:spPr>
          <a:xfrm>
            <a:off x="2334971" y="667782"/>
            <a:ext cx="3938805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Company Class Diagram</a:t>
            </a:r>
          </a:p>
        </p:txBody>
      </p:sp>
      <p:pic>
        <p:nvPicPr>
          <p:cNvPr id="480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69" y="1889556"/>
            <a:ext cx="6561064" cy="4831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그룹 2"/>
          <p:cNvGrpSpPr/>
          <p:nvPr/>
        </p:nvGrpSpPr>
        <p:grpSpPr>
          <a:xfrm>
            <a:off x="8117032" y="513340"/>
            <a:ext cx="3656585" cy="3695749"/>
            <a:chOff x="0" y="104014"/>
            <a:chExt cx="3656584" cy="3695747"/>
          </a:xfrm>
        </p:grpSpPr>
        <p:sp>
          <p:nvSpPr>
            <p:cNvPr id="482" name="이등변 삼각형 7"/>
            <p:cNvSpPr/>
            <p:nvPr/>
          </p:nvSpPr>
          <p:spPr>
            <a:xfrm rot="5400000">
              <a:off x="2404597" y="422906"/>
              <a:ext cx="1344728" cy="1159247"/>
            </a:xfrm>
            <a:prstGeom prst="triangl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83" name="이등변 삼각형 8"/>
            <p:cNvSpPr/>
            <p:nvPr/>
          </p:nvSpPr>
          <p:spPr>
            <a:xfrm rot="16200000" flipH="1">
              <a:off x="1018968" y="196754"/>
              <a:ext cx="1344726" cy="1159248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84" name="이등변 삼각형 9"/>
            <p:cNvSpPr/>
            <p:nvPr/>
          </p:nvSpPr>
          <p:spPr>
            <a:xfrm rot="5400000">
              <a:off x="1266660" y="1248011"/>
              <a:ext cx="1344730" cy="1159250"/>
            </a:xfrm>
            <a:prstGeom prst="triangle">
              <a:avLst/>
            </a:prstGeom>
            <a:solidFill>
              <a:schemeClr val="accent3"/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85" name="이등변 삼각형 11"/>
            <p:cNvSpPr/>
            <p:nvPr/>
          </p:nvSpPr>
          <p:spPr>
            <a:xfrm rot="16200000">
              <a:off x="1505067" y="1993777"/>
              <a:ext cx="1344728" cy="1159247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86" name="이등변 삼각형 12"/>
            <p:cNvSpPr/>
            <p:nvPr/>
          </p:nvSpPr>
          <p:spPr>
            <a:xfrm rot="5400000" flipH="1">
              <a:off x="925446" y="2547776"/>
              <a:ext cx="1344727" cy="115924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87" name="이등변 삼각형 13"/>
            <p:cNvSpPr/>
            <p:nvPr/>
          </p:nvSpPr>
          <p:spPr>
            <a:xfrm rot="16200000">
              <a:off x="-92739" y="1146114"/>
              <a:ext cx="1344726" cy="1159249"/>
            </a:xfrm>
            <a:prstGeom prst="triangl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494" name="그룹 5"/>
          <p:cNvGrpSpPr/>
          <p:nvPr/>
        </p:nvGrpSpPr>
        <p:grpSpPr>
          <a:xfrm>
            <a:off x="573483" y="2211257"/>
            <a:ext cx="5141522" cy="2031597"/>
            <a:chOff x="-1" y="-1"/>
            <a:chExt cx="5141520" cy="2031596"/>
          </a:xfrm>
        </p:grpSpPr>
        <p:grpSp>
          <p:nvGrpSpPr>
            <p:cNvPr id="491" name="그룹 1"/>
            <p:cNvGrpSpPr/>
            <p:nvPr/>
          </p:nvGrpSpPr>
          <p:grpSpPr>
            <a:xfrm>
              <a:off x="123095" y="1323440"/>
              <a:ext cx="4934731" cy="708156"/>
              <a:chOff x="0" y="-1"/>
              <a:chExt cx="4934730" cy="708154"/>
            </a:xfrm>
          </p:grpSpPr>
          <p:sp>
            <p:nvSpPr>
              <p:cNvPr id="489" name="TextBox 17"/>
              <p:cNvSpPr txBox="1"/>
              <p:nvPr/>
            </p:nvSpPr>
            <p:spPr>
              <a:xfrm>
                <a:off x="-2" y="-2"/>
                <a:ext cx="4468969" cy="7081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4400" b="1" spc="-150">
                    <a:solidFill>
                      <a:srgbClr val="FFFFFF">
                        <a:alpha val="7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t>Project MileStone</a:t>
                </a:r>
              </a:p>
            </p:txBody>
          </p:sp>
          <p:sp>
            <p:nvSpPr>
              <p:cNvPr id="490" name="TextBox 20"/>
              <p:cNvSpPr txBox="1"/>
              <p:nvPr/>
            </p:nvSpPr>
            <p:spPr>
              <a:xfrm>
                <a:off x="465762" y="-2"/>
                <a:ext cx="4468968" cy="7081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4400" b="1" spc="-150">
                    <a:solidFill>
                      <a:srgbClr val="CCCCCC">
                        <a:alpha val="1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t>Project MileStone</a:t>
                </a:r>
              </a:p>
            </p:txBody>
          </p:sp>
        </p:grpSp>
        <p:sp>
          <p:nvSpPr>
            <p:cNvPr id="492" name="TextBox 10"/>
            <p:cNvSpPr txBox="1"/>
            <p:nvPr/>
          </p:nvSpPr>
          <p:spPr>
            <a:xfrm>
              <a:off x="-1" y="-2"/>
              <a:ext cx="3076830" cy="1226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 spc="-150">
                  <a:solidFill>
                    <a:srgbClr val="8ECDCD">
                      <a:alpha val="70000"/>
                    </a:srgbClr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Part 4.</a:t>
              </a:r>
            </a:p>
          </p:txBody>
        </p:sp>
        <p:sp>
          <p:nvSpPr>
            <p:cNvPr id="493" name="직선 연결선 4"/>
            <p:cNvSpPr/>
            <p:nvPr/>
          </p:nvSpPr>
          <p:spPr>
            <a:xfrm>
              <a:off x="61510" y="1217975"/>
              <a:ext cx="5080010" cy="5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5" name="TextBox 16"/>
          <p:cNvSpPr txBox="1"/>
          <p:nvPr/>
        </p:nvSpPr>
        <p:spPr>
          <a:xfrm>
            <a:off x="9852779" y="6505574"/>
            <a:ext cx="2223425" cy="22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7" descr="그림 7"/>
          <p:cNvPicPr>
            <a:picLocks noChangeAspect="1"/>
          </p:cNvPicPr>
          <p:nvPr/>
        </p:nvPicPr>
        <p:blipFill>
          <a:blip r:embed="rId2"/>
          <a:srcRect t="3907" b="11720"/>
          <a:stretch>
            <a:fillRect/>
          </a:stretch>
        </p:blipFill>
        <p:spPr>
          <a:xfrm>
            <a:off x="0" y="-3"/>
            <a:ext cx="12192000" cy="6858007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직사각형 21"/>
          <p:cNvSpPr/>
          <p:nvPr/>
        </p:nvSpPr>
        <p:spPr>
          <a:xfrm>
            <a:off x="-3" y="0"/>
            <a:ext cx="12237088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96" name="타원 2"/>
          <p:cNvSpPr/>
          <p:nvPr/>
        </p:nvSpPr>
        <p:spPr>
          <a:xfrm>
            <a:off x="1219199" y="2247829"/>
            <a:ext cx="388691" cy="388691"/>
          </a:xfrm>
          <a:prstGeom prst="ellipse">
            <a:avLst/>
          </a:prstGeom>
          <a:ln w="1016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97" name="TextBox 8"/>
          <p:cNvSpPr txBox="1"/>
          <p:nvPr/>
        </p:nvSpPr>
        <p:spPr>
          <a:xfrm>
            <a:off x="1759542" y="2273230"/>
            <a:ext cx="485546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001</a:t>
            </a:r>
          </a:p>
        </p:txBody>
      </p:sp>
      <p:sp>
        <p:nvSpPr>
          <p:cNvPr id="198" name="TextBox 9"/>
          <p:cNvSpPr txBox="1"/>
          <p:nvPr/>
        </p:nvSpPr>
        <p:spPr>
          <a:xfrm>
            <a:off x="1759542" y="3542048"/>
            <a:ext cx="485546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002</a:t>
            </a:r>
          </a:p>
        </p:txBody>
      </p:sp>
      <p:sp>
        <p:nvSpPr>
          <p:cNvPr id="199" name="TextBox 10"/>
          <p:cNvSpPr txBox="1"/>
          <p:nvPr/>
        </p:nvSpPr>
        <p:spPr>
          <a:xfrm>
            <a:off x="1759542" y="4805641"/>
            <a:ext cx="485546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003</a:t>
            </a:r>
          </a:p>
        </p:txBody>
      </p:sp>
      <p:sp>
        <p:nvSpPr>
          <p:cNvPr id="200" name="TextBox 11"/>
          <p:cNvSpPr txBox="1"/>
          <p:nvPr/>
        </p:nvSpPr>
        <p:spPr>
          <a:xfrm>
            <a:off x="1759542" y="6069236"/>
            <a:ext cx="485546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004</a:t>
            </a:r>
          </a:p>
        </p:txBody>
      </p:sp>
      <p:sp>
        <p:nvSpPr>
          <p:cNvPr id="201" name="TextBox 12"/>
          <p:cNvSpPr txBox="1"/>
          <p:nvPr/>
        </p:nvSpPr>
        <p:spPr>
          <a:xfrm>
            <a:off x="2304885" y="2273230"/>
            <a:ext cx="24189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pc="-15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Vaccine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기능 및 클래스 설계</a:t>
            </a:r>
          </a:p>
        </p:txBody>
      </p:sp>
      <p:sp>
        <p:nvSpPr>
          <p:cNvPr id="202" name="TextBox 13"/>
          <p:cNvSpPr txBox="1"/>
          <p:nvPr/>
        </p:nvSpPr>
        <p:spPr>
          <a:xfrm>
            <a:off x="2304886" y="3542048"/>
            <a:ext cx="237858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pc="-15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Country 기능 및 클래스 설계</a:t>
            </a:r>
          </a:p>
        </p:txBody>
      </p:sp>
      <p:sp>
        <p:nvSpPr>
          <p:cNvPr id="203" name="TextBox 14"/>
          <p:cNvSpPr txBox="1"/>
          <p:nvPr/>
        </p:nvSpPr>
        <p:spPr>
          <a:xfrm>
            <a:off x="2304885" y="4805641"/>
            <a:ext cx="146996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pc="-15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Company Class</a:t>
            </a:r>
          </a:p>
        </p:txBody>
      </p:sp>
      <p:sp>
        <p:nvSpPr>
          <p:cNvPr id="204" name="TextBox 15"/>
          <p:cNvSpPr txBox="1"/>
          <p:nvPr/>
        </p:nvSpPr>
        <p:spPr>
          <a:xfrm>
            <a:off x="2304886" y="6069236"/>
            <a:ext cx="157180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pc="-15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Project MileStone</a:t>
            </a:r>
          </a:p>
        </p:txBody>
      </p:sp>
      <p:sp>
        <p:nvSpPr>
          <p:cNvPr id="205" name="TextBox 16"/>
          <p:cNvSpPr txBox="1"/>
          <p:nvPr/>
        </p:nvSpPr>
        <p:spPr>
          <a:xfrm>
            <a:off x="2304885" y="2674192"/>
            <a:ext cx="3449957" cy="61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30000"/>
              </a:lnSpc>
              <a:buSzPct val="100000"/>
              <a:buChar char="▪"/>
              <a:defRPr sz="1400" spc="-150">
                <a:solidFill>
                  <a:srgbClr val="FFFFFF"/>
                </a:solidFill>
                <a:latin typeface="Noto Sans CJK KR Thin"/>
                <a:ea typeface="Noto Sans CJK KR Thin"/>
                <a:cs typeface="Noto Sans CJK KR Thin"/>
                <a:sym typeface="Noto Sans CJK KR Thin"/>
              </a:defRPr>
            </a:pPr>
            <a:r>
              <a:t>Vaccine 의 기능</a:t>
            </a:r>
          </a:p>
          <a:p>
            <a:pPr marL="180975" indent="-180975">
              <a:lnSpc>
                <a:spcPct val="130000"/>
              </a:lnSpc>
              <a:buSzPct val="100000"/>
              <a:buChar char="▪"/>
              <a:defRPr sz="1400" spc="-150">
                <a:solidFill>
                  <a:srgbClr val="FFFFFF"/>
                </a:solidFill>
                <a:latin typeface="Noto Sans CJK KR Thin"/>
                <a:ea typeface="Noto Sans CJK KR Thin"/>
                <a:cs typeface="Noto Sans CJK KR Thin"/>
                <a:sym typeface="Noto Sans CJK KR Thin"/>
              </a:defRPr>
            </a:pPr>
            <a:r>
              <a:t>Vaccine의 클래스 설계 다이어그램</a:t>
            </a:r>
          </a:p>
        </p:txBody>
      </p:sp>
      <p:sp>
        <p:nvSpPr>
          <p:cNvPr id="206" name="TextBox 17"/>
          <p:cNvSpPr txBox="1"/>
          <p:nvPr/>
        </p:nvSpPr>
        <p:spPr>
          <a:xfrm>
            <a:off x="2362594" y="3938944"/>
            <a:ext cx="3449955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180975" indent="-180975">
              <a:lnSpc>
                <a:spcPct val="130000"/>
              </a:lnSpc>
              <a:buSzPct val="100000"/>
              <a:buChar char="▪"/>
              <a:defRPr sz="1400" spc="-150">
                <a:solidFill>
                  <a:srgbClr val="FFFFFF"/>
                </a:solidFill>
                <a:latin typeface="Noto Sans CJK KR Thin"/>
                <a:ea typeface="Noto Sans CJK KR Thin"/>
                <a:cs typeface="Noto Sans CJK KR Thin"/>
                <a:sym typeface="Noto Sans CJK KR Thin"/>
              </a:defRPr>
            </a:lvl1pPr>
          </a:lstStyle>
          <a:p>
            <a:r>
              <a:t>Country 클래스 구조 설계 및 사용자 UI</a:t>
            </a:r>
          </a:p>
        </p:txBody>
      </p:sp>
      <p:sp>
        <p:nvSpPr>
          <p:cNvPr id="207" name="TextBox 18"/>
          <p:cNvSpPr txBox="1"/>
          <p:nvPr/>
        </p:nvSpPr>
        <p:spPr>
          <a:xfrm>
            <a:off x="2420298" y="5203697"/>
            <a:ext cx="3449958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180975" indent="-180975">
              <a:lnSpc>
                <a:spcPct val="130000"/>
              </a:lnSpc>
              <a:buSzPct val="100000"/>
              <a:buChar char="▪"/>
              <a:defRPr sz="1400" spc="-150">
                <a:solidFill>
                  <a:srgbClr val="FFFFFF"/>
                </a:solidFill>
                <a:latin typeface="Noto Sans CJK KR Thin"/>
                <a:ea typeface="Noto Sans CJK KR Thin"/>
                <a:cs typeface="Noto Sans CJK KR Thin"/>
                <a:sym typeface="Noto Sans CJK KR Thin"/>
              </a:defRPr>
            </a:lvl1pPr>
          </a:lstStyle>
          <a:p>
            <a:r>
              <a:t>Company Class Diagram, GUI 및 기능 소개</a:t>
            </a:r>
          </a:p>
        </p:txBody>
      </p:sp>
      <p:sp>
        <p:nvSpPr>
          <p:cNvPr id="208" name="직선 연결선 22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9" name="타원 23"/>
          <p:cNvSpPr/>
          <p:nvPr/>
        </p:nvSpPr>
        <p:spPr>
          <a:xfrm>
            <a:off x="1219199" y="3542048"/>
            <a:ext cx="388691" cy="388691"/>
          </a:xfrm>
          <a:prstGeom prst="ellipse">
            <a:avLst/>
          </a:prstGeom>
          <a:ln w="1016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10" name="타원 24"/>
          <p:cNvSpPr/>
          <p:nvPr/>
        </p:nvSpPr>
        <p:spPr>
          <a:xfrm>
            <a:off x="1219199" y="4836266"/>
            <a:ext cx="388691" cy="388691"/>
          </a:xfrm>
          <a:prstGeom prst="ellipse">
            <a:avLst/>
          </a:prstGeom>
          <a:ln w="1016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11" name="타원 25"/>
          <p:cNvSpPr/>
          <p:nvPr/>
        </p:nvSpPr>
        <p:spPr>
          <a:xfrm>
            <a:off x="1231899" y="6028885"/>
            <a:ext cx="388691" cy="388691"/>
          </a:xfrm>
          <a:prstGeom prst="ellipse">
            <a:avLst/>
          </a:prstGeom>
          <a:ln w="1016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12" name="TextBox 27"/>
          <p:cNvSpPr txBox="1"/>
          <p:nvPr/>
        </p:nvSpPr>
        <p:spPr>
          <a:xfrm>
            <a:off x="932390" y="588588"/>
            <a:ext cx="136143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CONTENTS</a:t>
            </a:r>
          </a:p>
        </p:txBody>
      </p:sp>
      <p:sp>
        <p:nvSpPr>
          <p:cNvPr id="213" name="TextBox 28"/>
          <p:cNvSpPr txBox="1"/>
          <p:nvPr/>
        </p:nvSpPr>
        <p:spPr>
          <a:xfrm>
            <a:off x="9412296" y="6505574"/>
            <a:ext cx="2663908" cy="22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Template 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98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9" name="TextBox 2"/>
          <p:cNvSpPr txBox="1"/>
          <p:nvPr/>
        </p:nvSpPr>
        <p:spPr>
          <a:xfrm>
            <a:off x="170051" y="183516"/>
            <a:ext cx="1635469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Team 1 백신어딨지 PRO</a:t>
            </a:r>
          </a:p>
        </p:txBody>
      </p:sp>
      <p:sp>
        <p:nvSpPr>
          <p:cNvPr id="500" name="TextBox 5"/>
          <p:cNvSpPr txBox="1"/>
          <p:nvPr/>
        </p:nvSpPr>
        <p:spPr>
          <a:xfrm>
            <a:off x="2334970" y="683169"/>
            <a:ext cx="2766151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Project MileStone</a:t>
            </a:r>
          </a:p>
        </p:txBody>
      </p:sp>
      <p:sp>
        <p:nvSpPr>
          <p:cNvPr id="501" name="TextBox 12"/>
          <p:cNvSpPr txBox="1"/>
          <p:nvPr/>
        </p:nvSpPr>
        <p:spPr>
          <a:xfrm>
            <a:off x="1654242" y="2106029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주차 </a:t>
            </a:r>
            <a:r>
              <a:t>–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주제 선정 및 세부 주제 선정</a:t>
            </a:r>
            <a:r>
              <a:t>,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각자의 클래스 설계</a:t>
            </a:r>
            <a:r>
              <a:t>,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클래스와 </a:t>
            </a:r>
            <a:r>
              <a:t>GUI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일부 구현</a:t>
            </a:r>
          </a:p>
        </p:txBody>
      </p:sp>
      <p:sp>
        <p:nvSpPr>
          <p:cNvPr id="502" name="TextBox 13"/>
          <p:cNvSpPr txBox="1"/>
          <p:nvPr/>
        </p:nvSpPr>
        <p:spPr>
          <a:xfrm>
            <a:off x="1674189" y="2758419"/>
            <a:ext cx="9790102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주차 </a:t>
            </a:r>
            <a:r>
              <a:t>–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각자의 클래스와 </a:t>
            </a:r>
            <a:r>
              <a:t>GUI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를 모두 구현하고 추가적인 기능을 추가, MultiThread 구현</a:t>
            </a:r>
          </a:p>
        </p:txBody>
      </p:sp>
      <p:sp>
        <p:nvSpPr>
          <p:cNvPr id="503" name="TextBox 14"/>
          <p:cNvSpPr txBox="1"/>
          <p:nvPr/>
        </p:nvSpPr>
        <p:spPr>
          <a:xfrm>
            <a:off x="1674189" y="3365608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주차 </a:t>
            </a:r>
            <a:r>
              <a:t>–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팀 전체의 코드를 합치고 발생한 버그를 디버깅, UI/UX 정비</a:t>
            </a:r>
          </a:p>
        </p:txBody>
      </p:sp>
      <p:sp>
        <p:nvSpPr>
          <p:cNvPr id="504" name="TextBox 15"/>
          <p:cNvSpPr txBox="1"/>
          <p:nvPr/>
        </p:nvSpPr>
        <p:spPr>
          <a:xfrm>
            <a:off x="1697049" y="4018002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4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주차 </a:t>
            </a:r>
            <a:r>
              <a:t>–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추가적인 기능의 도입에 대한 시험 및 발표 준비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Box 5"/>
          <p:cNvSpPr txBox="1"/>
          <p:nvPr/>
        </p:nvSpPr>
        <p:spPr>
          <a:xfrm>
            <a:off x="9852779" y="6505574"/>
            <a:ext cx="2223425" cy="22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507" name="TextBox 6"/>
          <p:cNvSpPr txBox="1"/>
          <p:nvPr/>
        </p:nvSpPr>
        <p:spPr>
          <a:xfrm>
            <a:off x="5165090" y="3058822"/>
            <a:ext cx="1861817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감사합니다</a:t>
            </a:r>
          </a:p>
        </p:txBody>
      </p:sp>
      <p:sp>
        <p:nvSpPr>
          <p:cNvPr id="508" name="TextBox 8"/>
          <p:cNvSpPr txBox="1"/>
          <p:nvPr/>
        </p:nvSpPr>
        <p:spPr>
          <a:xfrm>
            <a:off x="5125865" y="3643600"/>
            <a:ext cx="1940270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Team 1 백신어딨지 PRO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그룹 2"/>
          <p:cNvGrpSpPr/>
          <p:nvPr/>
        </p:nvGrpSpPr>
        <p:grpSpPr>
          <a:xfrm>
            <a:off x="8117032" y="513340"/>
            <a:ext cx="3656585" cy="3695749"/>
            <a:chOff x="0" y="104014"/>
            <a:chExt cx="3656584" cy="3695747"/>
          </a:xfrm>
        </p:grpSpPr>
        <p:sp>
          <p:nvSpPr>
            <p:cNvPr id="215" name="이등변 삼각형 7"/>
            <p:cNvSpPr/>
            <p:nvPr/>
          </p:nvSpPr>
          <p:spPr>
            <a:xfrm rot="5400000">
              <a:off x="2404597" y="422906"/>
              <a:ext cx="1344728" cy="1159247"/>
            </a:xfrm>
            <a:prstGeom prst="triangl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6" name="이등변 삼각형 8"/>
            <p:cNvSpPr/>
            <p:nvPr/>
          </p:nvSpPr>
          <p:spPr>
            <a:xfrm rot="16200000" flipH="1">
              <a:off x="1018968" y="196754"/>
              <a:ext cx="1344726" cy="1159248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7" name="이등변 삼각형 9"/>
            <p:cNvSpPr/>
            <p:nvPr/>
          </p:nvSpPr>
          <p:spPr>
            <a:xfrm rot="5400000">
              <a:off x="1266660" y="1248011"/>
              <a:ext cx="1344730" cy="1159250"/>
            </a:xfrm>
            <a:prstGeom prst="triangle">
              <a:avLst/>
            </a:prstGeom>
            <a:solidFill>
              <a:schemeClr val="accent3"/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8" name="이등변 삼각형 11"/>
            <p:cNvSpPr/>
            <p:nvPr/>
          </p:nvSpPr>
          <p:spPr>
            <a:xfrm rot="16200000">
              <a:off x="1505067" y="1993777"/>
              <a:ext cx="1344728" cy="1159247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9" name="이등변 삼각형 12"/>
            <p:cNvSpPr/>
            <p:nvPr/>
          </p:nvSpPr>
          <p:spPr>
            <a:xfrm rot="5400000" flipH="1">
              <a:off x="925446" y="2547776"/>
              <a:ext cx="1344727" cy="115924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20" name="이등변 삼각형 13"/>
            <p:cNvSpPr/>
            <p:nvPr/>
          </p:nvSpPr>
          <p:spPr>
            <a:xfrm rot="16200000">
              <a:off x="-92739" y="1146114"/>
              <a:ext cx="1344726" cy="1159249"/>
            </a:xfrm>
            <a:prstGeom prst="triangl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227" name="그룹 5"/>
          <p:cNvGrpSpPr/>
          <p:nvPr/>
        </p:nvGrpSpPr>
        <p:grpSpPr>
          <a:xfrm>
            <a:off x="573487" y="2211260"/>
            <a:ext cx="7036737" cy="2127105"/>
            <a:chOff x="0" y="0"/>
            <a:chExt cx="7036736" cy="2127104"/>
          </a:xfrm>
        </p:grpSpPr>
        <p:grpSp>
          <p:nvGrpSpPr>
            <p:cNvPr id="224" name="그룹 1"/>
            <p:cNvGrpSpPr/>
            <p:nvPr/>
          </p:nvGrpSpPr>
          <p:grpSpPr>
            <a:xfrm>
              <a:off x="123095" y="1323441"/>
              <a:ext cx="6913642" cy="803664"/>
              <a:chOff x="-1" y="0"/>
              <a:chExt cx="6913641" cy="803663"/>
            </a:xfrm>
          </p:grpSpPr>
          <p:sp>
            <p:nvSpPr>
              <p:cNvPr id="222" name="TextBox 17"/>
              <p:cNvSpPr txBox="1"/>
              <p:nvPr/>
            </p:nvSpPr>
            <p:spPr>
              <a:xfrm>
                <a:off x="-2" y="0"/>
                <a:ext cx="6447881" cy="803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4400" b="1" spc="-150">
                    <a:solidFill>
                      <a:srgbClr val="FFFFFF">
                        <a:alpha val="7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Vaccine  </a:t>
                </a:r>
                <a:r>
                  <a:rPr>
                    <a:latin typeface="THE명품고딕L"/>
                    <a:ea typeface="THE명품고딕L"/>
                    <a:cs typeface="THE명품고딕L"/>
                    <a:sym typeface="THE명품고딕L"/>
                  </a:rPr>
                  <a:t>기능 및 클래스 설계</a:t>
                </a:r>
              </a:p>
            </p:txBody>
          </p:sp>
          <p:sp>
            <p:nvSpPr>
              <p:cNvPr id="223" name="TextBox 20"/>
              <p:cNvSpPr txBox="1"/>
              <p:nvPr/>
            </p:nvSpPr>
            <p:spPr>
              <a:xfrm>
                <a:off x="465760" y="0"/>
                <a:ext cx="6447881" cy="803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4400" b="1" spc="-150">
                    <a:solidFill>
                      <a:srgbClr val="CCCCCC">
                        <a:alpha val="10000"/>
                      </a:srgbClr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Vaccine  </a:t>
                </a:r>
                <a:r>
                  <a:rPr>
                    <a:latin typeface="THE명품고딕L"/>
                    <a:ea typeface="THE명품고딕L"/>
                    <a:cs typeface="THE명품고딕L"/>
                    <a:sym typeface="THE명품고딕L"/>
                  </a:rPr>
                  <a:t>기능 및 클래스 설계</a:t>
                </a:r>
              </a:p>
            </p:txBody>
          </p:sp>
        </p:grpSp>
        <p:sp>
          <p:nvSpPr>
            <p:cNvPr id="225" name="TextBox 10"/>
            <p:cNvSpPr txBox="1"/>
            <p:nvPr/>
          </p:nvSpPr>
          <p:spPr>
            <a:xfrm>
              <a:off x="0" y="0"/>
              <a:ext cx="3076830" cy="1226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 spc="-150">
                  <a:solidFill>
                    <a:srgbClr val="8ECDCD">
                      <a:alpha val="70000"/>
                    </a:srgbClr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Part 1.</a:t>
              </a:r>
            </a:p>
          </p:txBody>
        </p:sp>
        <p:sp>
          <p:nvSpPr>
            <p:cNvPr id="226" name="직선 연결선 4"/>
            <p:cNvSpPr/>
            <p:nvPr/>
          </p:nvSpPr>
          <p:spPr>
            <a:xfrm>
              <a:off x="61510" y="1217974"/>
              <a:ext cx="5080008" cy="5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8" name="TextBox 16"/>
          <p:cNvSpPr txBox="1"/>
          <p:nvPr/>
        </p:nvSpPr>
        <p:spPr>
          <a:xfrm>
            <a:off x="9412296" y="6505574"/>
            <a:ext cx="2663908" cy="22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Template 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직사각형 8"/>
          <p:cNvSpPr/>
          <p:nvPr/>
        </p:nvSpPr>
        <p:spPr>
          <a:xfrm>
            <a:off x="0" y="-19451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31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2" name="TextBox 2"/>
          <p:cNvSpPr txBox="1"/>
          <p:nvPr/>
        </p:nvSpPr>
        <p:spPr>
          <a:xfrm>
            <a:off x="147315" y="158117"/>
            <a:ext cx="146129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2020110761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김영호 </a:t>
            </a:r>
          </a:p>
        </p:txBody>
      </p:sp>
      <p:sp>
        <p:nvSpPr>
          <p:cNvPr id="233" name="TextBox 3"/>
          <p:cNvSpPr txBox="1"/>
          <p:nvPr/>
        </p:nvSpPr>
        <p:spPr>
          <a:xfrm>
            <a:off x="211513" y="652392"/>
            <a:ext cx="1978379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Problem :</a:t>
            </a:r>
          </a:p>
        </p:txBody>
      </p:sp>
      <p:sp>
        <p:nvSpPr>
          <p:cNvPr id="234" name="TextBox 5"/>
          <p:cNvSpPr txBox="1"/>
          <p:nvPr/>
        </p:nvSpPr>
        <p:spPr>
          <a:xfrm>
            <a:off x="2334970" y="683169"/>
            <a:ext cx="4290189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dirty="0" err="1"/>
              <a:t>JAVA로</a:t>
            </a:r>
            <a:r>
              <a:rPr dirty="0"/>
              <a:t> </a:t>
            </a:r>
            <a:r>
              <a:rPr dirty="0" err="1"/>
              <a:t>구현할</a:t>
            </a:r>
            <a:r>
              <a:rPr dirty="0"/>
              <a:t> </a:t>
            </a:r>
            <a:r>
              <a:rPr dirty="0" err="1"/>
              <a:t>백신의</a:t>
            </a:r>
            <a:r>
              <a:rPr dirty="0"/>
              <a:t> </a:t>
            </a:r>
            <a:r>
              <a:rPr dirty="0" err="1"/>
              <a:t>기능들</a:t>
            </a:r>
            <a:endParaRPr dirty="0"/>
          </a:p>
        </p:txBody>
      </p:sp>
      <p:sp>
        <p:nvSpPr>
          <p:cNvPr id="235" name="TextBox 6"/>
          <p:cNvSpPr txBox="1"/>
          <p:nvPr/>
        </p:nvSpPr>
        <p:spPr>
          <a:xfrm>
            <a:off x="2334971" y="1180990"/>
            <a:ext cx="103958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Vaccine</a:t>
            </a:r>
          </a:p>
        </p:txBody>
      </p:sp>
      <p:sp>
        <p:nvSpPr>
          <p:cNvPr id="236" name="TextBox 12"/>
          <p:cNvSpPr txBox="1"/>
          <p:nvPr/>
        </p:nvSpPr>
        <p:spPr>
          <a:xfrm>
            <a:off x="1654242" y="2106029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특정 백신의 속성에 대한 정보를 알게 해주는 기능</a:t>
            </a:r>
          </a:p>
        </p:txBody>
      </p:sp>
      <p:sp>
        <p:nvSpPr>
          <p:cNvPr id="237" name="TextBox 13"/>
          <p:cNvSpPr txBox="1"/>
          <p:nvPr/>
        </p:nvSpPr>
        <p:spPr>
          <a:xfrm>
            <a:off x="1674189" y="2758419"/>
            <a:ext cx="9790102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특정 백신의 위험과 효용을 계산하여 연령층 별로 백신의 효용성을 계산하는 기능</a:t>
            </a:r>
          </a:p>
        </p:txBody>
      </p:sp>
      <p:sp>
        <p:nvSpPr>
          <p:cNvPr id="238" name="TextBox 14"/>
          <p:cNvSpPr txBox="1"/>
          <p:nvPr/>
        </p:nvSpPr>
        <p:spPr>
          <a:xfrm>
            <a:off x="1674189" y="3365608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백신의 재고와 소비 속도를 이용해 백신이 고갈될 수 있는 날짜를 계산하는 기능</a:t>
            </a:r>
          </a:p>
        </p:txBody>
      </p:sp>
      <p:sp>
        <p:nvSpPr>
          <p:cNvPr id="239" name="TextBox 15"/>
          <p:cNvSpPr txBox="1"/>
          <p:nvPr/>
        </p:nvSpPr>
        <p:spPr>
          <a:xfrm>
            <a:off x="1697049" y="4018002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4.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백신이 추가되면 재고를 늘리는 기능 </a:t>
            </a:r>
          </a:p>
        </p:txBody>
      </p:sp>
      <p:sp>
        <p:nvSpPr>
          <p:cNvPr id="240" name="TextBox 18"/>
          <p:cNvSpPr txBox="1"/>
          <p:nvPr/>
        </p:nvSpPr>
        <p:spPr>
          <a:xfrm>
            <a:off x="1684779" y="4670397"/>
            <a:ext cx="913567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5.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유효기간의 만료가 가까운 백신을 알려주는 기능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43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4" name="TextBox 2"/>
          <p:cNvSpPr txBox="1"/>
          <p:nvPr/>
        </p:nvSpPr>
        <p:spPr>
          <a:xfrm>
            <a:off x="147314" y="158118"/>
            <a:ext cx="482010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2020110761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김영호</a:t>
            </a:r>
          </a:p>
        </p:txBody>
      </p:sp>
      <p:sp>
        <p:nvSpPr>
          <p:cNvPr id="245" name="TextBox 3"/>
          <p:cNvSpPr txBox="1"/>
          <p:nvPr/>
        </p:nvSpPr>
        <p:spPr>
          <a:xfrm>
            <a:off x="911801" y="652392"/>
            <a:ext cx="1278093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Main :</a:t>
            </a:r>
          </a:p>
        </p:txBody>
      </p:sp>
      <p:sp>
        <p:nvSpPr>
          <p:cNvPr id="246" name="TextBox 5"/>
          <p:cNvSpPr txBox="1"/>
          <p:nvPr/>
        </p:nvSpPr>
        <p:spPr>
          <a:xfrm>
            <a:off x="2334970" y="683169"/>
            <a:ext cx="3024330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Vaccine의 메인 화면</a:t>
            </a:r>
          </a:p>
        </p:txBody>
      </p:sp>
      <p:sp>
        <p:nvSpPr>
          <p:cNvPr id="247" name="TextBox 6"/>
          <p:cNvSpPr txBox="1"/>
          <p:nvPr/>
        </p:nvSpPr>
        <p:spPr>
          <a:xfrm>
            <a:off x="2334971" y="1180990"/>
            <a:ext cx="103958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Vaccine</a:t>
            </a:r>
          </a:p>
        </p:txBody>
      </p:sp>
      <p:pic>
        <p:nvPicPr>
          <p:cNvPr id="248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590" y="2514600"/>
            <a:ext cx="4509324" cy="338199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extBox 16"/>
          <p:cNvSpPr txBox="1"/>
          <p:nvPr/>
        </p:nvSpPr>
        <p:spPr>
          <a:xfrm>
            <a:off x="4542721" y="2395291"/>
            <a:ext cx="577761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백신의 이름을 표시하고 뒤로 가기 버튼을 만든다</a:t>
            </a:r>
            <a:r>
              <a:t>.</a:t>
            </a:r>
          </a:p>
        </p:txBody>
      </p:sp>
      <p:sp>
        <p:nvSpPr>
          <p:cNvPr id="250" name="TextBox 17"/>
          <p:cNvSpPr txBox="1"/>
          <p:nvPr/>
        </p:nvSpPr>
        <p:spPr>
          <a:xfrm>
            <a:off x="4565370" y="3244332"/>
            <a:ext cx="590736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정보를 보여주는 창으로 이동할 수 있게 한다</a:t>
            </a:r>
            <a:r>
              <a:t>.</a:t>
            </a:r>
          </a:p>
        </p:txBody>
      </p:sp>
      <p:sp>
        <p:nvSpPr>
          <p:cNvPr id="251" name="TextBox 19"/>
          <p:cNvSpPr txBox="1"/>
          <p:nvPr/>
        </p:nvSpPr>
        <p:spPr>
          <a:xfrm>
            <a:off x="4626614" y="5330592"/>
            <a:ext cx="5989950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4.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재고 정보를 보여주는 창으로 이동할 수 있게 한다</a:t>
            </a:r>
            <a:r>
              <a:t>.</a:t>
            </a:r>
          </a:p>
        </p:txBody>
      </p:sp>
      <p:sp>
        <p:nvSpPr>
          <p:cNvPr id="252" name="TextBox 20"/>
          <p:cNvSpPr txBox="1"/>
          <p:nvPr/>
        </p:nvSpPr>
        <p:spPr>
          <a:xfrm>
            <a:off x="4542721" y="4370659"/>
            <a:ext cx="590736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효용성을 계산하는 창으로 이동할 수 있게 한다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55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2020110761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김영호</a:t>
            </a:r>
          </a:p>
        </p:txBody>
      </p:sp>
      <p:sp>
        <p:nvSpPr>
          <p:cNvPr id="257" name="TextBox 3"/>
          <p:cNvSpPr txBox="1"/>
          <p:nvPr/>
        </p:nvSpPr>
        <p:spPr>
          <a:xfrm>
            <a:off x="550444" y="652392"/>
            <a:ext cx="1639448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Menu1 :</a:t>
            </a:r>
          </a:p>
        </p:txBody>
      </p:sp>
      <p:sp>
        <p:nvSpPr>
          <p:cNvPr id="258" name="TextBox 5"/>
          <p:cNvSpPr txBox="1"/>
          <p:nvPr/>
        </p:nvSpPr>
        <p:spPr>
          <a:xfrm>
            <a:off x="2334970" y="683169"/>
            <a:ext cx="3072380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정보를 보여주는 메뉴</a:t>
            </a:r>
          </a:p>
        </p:txBody>
      </p:sp>
      <p:sp>
        <p:nvSpPr>
          <p:cNvPr id="259" name="TextBox 6"/>
          <p:cNvSpPr txBox="1"/>
          <p:nvPr/>
        </p:nvSpPr>
        <p:spPr>
          <a:xfrm>
            <a:off x="2334971" y="1180990"/>
            <a:ext cx="103958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Vaccine</a:t>
            </a:r>
          </a:p>
        </p:txBody>
      </p:sp>
      <p:pic>
        <p:nvPicPr>
          <p:cNvPr id="260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8052" y="2648193"/>
            <a:ext cx="4148786" cy="311159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TextBox 16"/>
          <p:cNvSpPr txBox="1"/>
          <p:nvPr/>
        </p:nvSpPr>
        <p:spPr>
          <a:xfrm>
            <a:off x="4542721" y="2395291"/>
            <a:ext cx="628149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백신의 정보를 아래에 표시하고 뒤로 갈 수 있도록 한다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64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2020110761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김영호</a:t>
            </a:r>
          </a:p>
        </p:txBody>
      </p:sp>
      <p:sp>
        <p:nvSpPr>
          <p:cNvPr id="266" name="TextBox 3"/>
          <p:cNvSpPr txBox="1"/>
          <p:nvPr/>
        </p:nvSpPr>
        <p:spPr>
          <a:xfrm>
            <a:off x="550444" y="652392"/>
            <a:ext cx="1639448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Menu2 :</a:t>
            </a:r>
          </a:p>
        </p:txBody>
      </p:sp>
      <p:sp>
        <p:nvSpPr>
          <p:cNvPr id="267" name="TextBox 5"/>
          <p:cNvSpPr txBox="1"/>
          <p:nvPr/>
        </p:nvSpPr>
        <p:spPr>
          <a:xfrm>
            <a:off x="2334971" y="683169"/>
            <a:ext cx="3382895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효용성을 계산하는 메뉴</a:t>
            </a:r>
          </a:p>
        </p:txBody>
      </p:sp>
      <p:sp>
        <p:nvSpPr>
          <p:cNvPr id="268" name="TextBox 6"/>
          <p:cNvSpPr txBox="1"/>
          <p:nvPr/>
        </p:nvSpPr>
        <p:spPr>
          <a:xfrm>
            <a:off x="2334971" y="1180990"/>
            <a:ext cx="103958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Vaccine</a:t>
            </a:r>
          </a:p>
        </p:txBody>
      </p:sp>
      <p:pic>
        <p:nvPicPr>
          <p:cNvPr id="269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9818" y="2629567"/>
            <a:ext cx="4271010" cy="3203264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TextBox 16"/>
          <p:cNvSpPr txBox="1"/>
          <p:nvPr/>
        </p:nvSpPr>
        <p:spPr>
          <a:xfrm>
            <a:off x="4542722" y="2395291"/>
            <a:ext cx="682058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백신의 위험성과 효용성을 계산하여 연령대 별로 보여준다</a:t>
            </a:r>
            <a:r>
              <a:t>.</a:t>
            </a:r>
          </a:p>
        </p:txBody>
      </p:sp>
      <p:sp>
        <p:nvSpPr>
          <p:cNvPr id="271" name="TextBox 17"/>
          <p:cNvSpPr txBox="1"/>
          <p:nvPr/>
        </p:nvSpPr>
        <p:spPr>
          <a:xfrm>
            <a:off x="4542721" y="3183283"/>
            <a:ext cx="682059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뒤로 갈 수 있도록 한다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74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5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2020110761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김영호</a:t>
            </a:r>
          </a:p>
        </p:txBody>
      </p:sp>
      <p:sp>
        <p:nvSpPr>
          <p:cNvPr id="276" name="TextBox 3"/>
          <p:cNvSpPr txBox="1"/>
          <p:nvPr/>
        </p:nvSpPr>
        <p:spPr>
          <a:xfrm>
            <a:off x="550444" y="652392"/>
            <a:ext cx="1639448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Menu3 :</a:t>
            </a:r>
          </a:p>
        </p:txBody>
      </p:sp>
      <p:sp>
        <p:nvSpPr>
          <p:cNvPr id="277" name="TextBox 5"/>
          <p:cNvSpPr txBox="1"/>
          <p:nvPr/>
        </p:nvSpPr>
        <p:spPr>
          <a:xfrm>
            <a:off x="2334967" y="667782"/>
            <a:ext cx="3693410" cy="57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재고정보를 보여주는 메뉴</a:t>
            </a:r>
          </a:p>
        </p:txBody>
      </p:sp>
      <p:sp>
        <p:nvSpPr>
          <p:cNvPr id="278" name="TextBox 6"/>
          <p:cNvSpPr txBox="1"/>
          <p:nvPr/>
        </p:nvSpPr>
        <p:spPr>
          <a:xfrm>
            <a:off x="2334971" y="1180990"/>
            <a:ext cx="103958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Vaccine</a:t>
            </a:r>
          </a:p>
        </p:txBody>
      </p:sp>
      <p:pic>
        <p:nvPicPr>
          <p:cNvPr id="279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894" y="2382883"/>
            <a:ext cx="4691709" cy="3518783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extBox 16"/>
          <p:cNvSpPr txBox="1"/>
          <p:nvPr/>
        </p:nvSpPr>
        <p:spPr>
          <a:xfrm>
            <a:off x="4695116" y="2191660"/>
            <a:ext cx="628149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백신의 재고에 추가할 수 있도록 한다</a:t>
            </a:r>
            <a:r>
              <a:t>.</a:t>
            </a:r>
          </a:p>
        </p:txBody>
      </p:sp>
      <p:sp>
        <p:nvSpPr>
          <p:cNvPr id="281" name="TextBox 17"/>
          <p:cNvSpPr txBox="1"/>
          <p:nvPr/>
        </p:nvSpPr>
        <p:spPr>
          <a:xfrm>
            <a:off x="4695116" y="3244332"/>
            <a:ext cx="628149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현재 백신의 총 재고를 표시해 주도록 한다</a:t>
            </a:r>
            <a:r>
              <a:t>.</a:t>
            </a:r>
          </a:p>
        </p:txBody>
      </p:sp>
      <p:sp>
        <p:nvSpPr>
          <p:cNvPr id="282" name="TextBox 19"/>
          <p:cNvSpPr txBox="1"/>
          <p:nvPr/>
        </p:nvSpPr>
        <p:spPr>
          <a:xfrm>
            <a:off x="4695121" y="5418127"/>
            <a:ext cx="628149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4.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뒤로 갈 수 있도록 한다</a:t>
            </a:r>
            <a:r>
              <a:t>.</a:t>
            </a:r>
          </a:p>
        </p:txBody>
      </p:sp>
      <p:sp>
        <p:nvSpPr>
          <p:cNvPr id="283" name="TextBox 20"/>
          <p:cNvSpPr txBox="1"/>
          <p:nvPr/>
        </p:nvSpPr>
        <p:spPr>
          <a:xfrm>
            <a:off x="4695116" y="4297009"/>
            <a:ext cx="628149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3.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만료기간이 가까운 순서대로 재고의 개수를 보여준다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86" name="직선 연결선 1"/>
          <p:cNvSpPr/>
          <p:nvPr/>
        </p:nvSpPr>
        <p:spPr>
          <a:xfrm>
            <a:off x="139700" y="491295"/>
            <a:ext cx="1993903" cy="5"/>
          </a:xfrm>
          <a:prstGeom prst="line">
            <a:avLst/>
          </a:prstGeom>
          <a:ln w="635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7" name="TextBox 2"/>
          <p:cNvSpPr txBox="1"/>
          <p:nvPr/>
        </p:nvSpPr>
        <p:spPr>
          <a:xfrm>
            <a:off x="147315" y="158117"/>
            <a:ext cx="141801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 spc="-15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2020110761</a:t>
            </a:r>
            <a:r>
              <a: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 김영호</a:t>
            </a:r>
          </a:p>
        </p:txBody>
      </p:sp>
      <p:sp>
        <p:nvSpPr>
          <p:cNvPr id="288" name="TextBox 3"/>
          <p:cNvSpPr txBox="1"/>
          <p:nvPr/>
        </p:nvSpPr>
        <p:spPr>
          <a:xfrm>
            <a:off x="753050" y="652392"/>
            <a:ext cx="1436843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Class :</a:t>
            </a:r>
          </a:p>
        </p:txBody>
      </p:sp>
      <p:sp>
        <p:nvSpPr>
          <p:cNvPr id="289" name="TextBox 5"/>
          <p:cNvSpPr txBox="1"/>
          <p:nvPr/>
        </p:nvSpPr>
        <p:spPr>
          <a:xfrm>
            <a:off x="2334971" y="667782"/>
            <a:ext cx="3635567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spc="-150">
                <a:solidFill>
                  <a:schemeClr val="accent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Vaccine Class Diagram</a:t>
            </a:r>
          </a:p>
        </p:txBody>
      </p:sp>
      <p:sp>
        <p:nvSpPr>
          <p:cNvPr id="290" name="TextBox 6"/>
          <p:cNvSpPr txBox="1"/>
          <p:nvPr/>
        </p:nvSpPr>
        <p:spPr>
          <a:xfrm>
            <a:off x="2334971" y="1180990"/>
            <a:ext cx="1039583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Vaccine</a:t>
            </a:r>
          </a:p>
        </p:txBody>
      </p:sp>
      <p:pic>
        <p:nvPicPr>
          <p:cNvPr id="291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38" y="1638300"/>
            <a:ext cx="5687071" cy="5109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967</Words>
  <Application>Microsoft Office PowerPoint</Application>
  <PresentationFormat>와이드스크린</PresentationFormat>
  <Paragraphs>173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CJK KR Thin</vt:lpstr>
      <vt:lpstr>THE명품고딕L</vt:lpstr>
      <vt:lpstr>나눔스퀘어라운드 Regular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배지훈</dc:creator>
  <cp:lastModifiedBy> </cp:lastModifiedBy>
  <cp:revision>2</cp:revision>
  <dcterms:modified xsi:type="dcterms:W3CDTF">2021-05-03T21:05:24Z</dcterms:modified>
</cp:coreProperties>
</file>