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17" autoAdjust="0"/>
  </p:normalViewPr>
  <p:slideViewPr>
    <p:cSldViewPr snapToGrid="0">
      <p:cViewPr>
        <p:scale>
          <a:sx n="107" d="100"/>
          <a:sy n="107" d="100"/>
        </p:scale>
        <p:origin x="-754"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91843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6845de62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16845de622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81765e8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Again we can expand these two equation to construct another linear system and use pseudo inverse to get z value.</a:t>
            </a:r>
            <a:endParaRPr dirty="0"/>
          </a:p>
          <a:p>
            <a:pPr marL="0" lvl="0" indent="0" algn="l" rtl="0">
              <a:spcBef>
                <a:spcPts val="0"/>
              </a:spcBef>
              <a:spcAft>
                <a:spcPts val="0"/>
              </a:spcAft>
              <a:buNone/>
            </a:pPr>
            <a:r>
              <a:rPr lang="zh-TW" dirty="0"/>
              <a:t>Here need to becareful that the matrix M is a big sparse matirx , every row only contains two element, you may need some data structure to save the memory.</a:t>
            </a:r>
            <a:endParaRPr dirty="0"/>
          </a:p>
        </p:txBody>
      </p:sp>
      <p:sp>
        <p:nvSpPr>
          <p:cNvPr id="259" name="Google Shape;259;g1181765e8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8016dc65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You may need to eliminate some pixel already known its depth value. As you see , after you get normal vector of every pixel we can confirm some z value must be zero. And you don’t need to calculate those value again , so you can use a mask to reduce the size and complexity of linear system and let it focus on thoes unknow pixel.</a:t>
            </a:r>
            <a:endParaRPr/>
          </a:p>
        </p:txBody>
      </p:sp>
      <p:sp>
        <p:nvSpPr>
          <p:cNvPr id="279" name="Google Shape;279;g118016dc65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6845de622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This homework we use python and provide some function for visualization and saving the result to Polygon File Format(ply file)</a:t>
            </a:r>
            <a:endParaRPr dirty="0"/>
          </a:p>
          <a:p>
            <a:pPr marL="0" lvl="0" indent="0" algn="l" rtl="0">
              <a:spcBef>
                <a:spcPts val="0"/>
              </a:spcBef>
              <a:spcAft>
                <a:spcPts val="0"/>
              </a:spcAft>
              <a:buNone/>
            </a:pPr>
            <a:r>
              <a:rPr lang="zh-TW" dirty="0"/>
              <a:t>So you need to install below three library and you are allow to use the library you are family with to </a:t>
            </a:r>
            <a:r>
              <a:rPr lang="zh-TW" dirty="0" smtClean="0"/>
              <a:t>so</a:t>
            </a:r>
            <a:r>
              <a:rPr lang="en-US" altLang="zh-TW" dirty="0" smtClean="0"/>
              <a:t>l</a:t>
            </a:r>
            <a:r>
              <a:rPr lang="zh-TW" dirty="0" smtClean="0"/>
              <a:t>ve </a:t>
            </a:r>
            <a:r>
              <a:rPr lang="zh-TW" dirty="0"/>
              <a:t>the linear equation.  But don’t use the library directly complete the photometric stereo or you may not get score.</a:t>
            </a:r>
            <a:endParaRPr dirty="0"/>
          </a:p>
        </p:txBody>
      </p:sp>
      <p:sp>
        <p:nvSpPr>
          <p:cNvPr id="292" name="Google Shape;292;g116845de622_2_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6845de622_2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This homework there are three case you need to reconstrut the surface of these three model and for every case you need to read 6 bit map images and a lightsource text file containing the information of light vector.</a:t>
            </a:r>
            <a:endParaRPr dirty="0"/>
          </a:p>
          <a:p>
            <a:pPr marL="0" lvl="0" indent="0" algn="l" rtl="0">
              <a:spcBef>
                <a:spcPts val="0"/>
              </a:spcBef>
              <a:spcAft>
                <a:spcPts val="0"/>
              </a:spcAft>
              <a:buNone/>
            </a:pPr>
            <a:r>
              <a:rPr lang="zh-TW" dirty="0"/>
              <a:t>and you need to output Polygon file format (which filename extension is .ply). For output you can use the function we provided, save_ply to output the result or if you don’t like the present of this function. you can write it by yourself. The only limitation is that the ply file must be able to be opened by the function show_ply(). </a:t>
            </a:r>
            <a:endParaRPr dirty="0"/>
          </a:p>
        </p:txBody>
      </p:sp>
      <p:sp>
        <p:nvSpPr>
          <p:cNvPr id="301" name="Google Shape;301;g116845de622_2_1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6845de622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9" name="Google Shape;309;g116845de622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6845de622_2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16845de622_2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6845de622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solidFill>
                  <a:schemeClr val="dk1"/>
                </a:solidFill>
              </a:rPr>
              <a:t>HW1 is Photometric Stereo, you need to use grayscale image lighting from different direction to compute the normal vector and use normal vector to reconstruct the 3D surface of model.</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In this HW you may get 6 grayscale image and a text file storing  the information of direction of light and we assume that the surface of model is Lambertian surface. </a:t>
            </a:r>
            <a:endParaRPr>
              <a:solidFill>
                <a:schemeClr val="dk1"/>
              </a:solidFill>
            </a:endParaRPr>
          </a:p>
          <a:p>
            <a:pPr marL="0" lvl="0" indent="0" algn="l" rtl="0">
              <a:spcBef>
                <a:spcPts val="0"/>
              </a:spcBef>
              <a:spcAft>
                <a:spcPts val="0"/>
              </a:spcAft>
              <a:buNone/>
            </a:pPr>
            <a:endParaRPr/>
          </a:p>
        </p:txBody>
      </p:sp>
      <p:sp>
        <p:nvSpPr>
          <p:cNvPr id="134" name="Google Shape;134;g116845de622_2_1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845de622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According to the reflection model, for every  pixel the unknow normal vector will satisfy the equation below. In this equation i is the intensity or color of pixel and l is the unit voctor of light , Kd is a constant coefficient represent the material of surface and n is the normal vector. </a:t>
            </a:r>
            <a:endParaRPr/>
          </a:p>
        </p:txBody>
      </p:sp>
      <p:sp>
        <p:nvSpPr>
          <p:cNvPr id="149" name="Google Shape;149;g116845de622_2_1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40e06a46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40e06a46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Assume we have m images . we can expand the equation to a over-determinded linear system like below.</a:t>
            </a:r>
            <a:endParaRPr dirty="0"/>
          </a:p>
          <a:p>
            <a:pPr marL="0" lvl="0" indent="0" algn="l" rtl="0">
              <a:spcBef>
                <a:spcPts val="0"/>
              </a:spcBef>
              <a:spcAft>
                <a:spcPts val="0"/>
              </a:spcAft>
              <a:buNone/>
            </a:pPr>
            <a:r>
              <a:rPr lang="zh-TW" dirty="0"/>
              <a:t>Every row of matrix I represent one image and every row of L represents the light direction of image we can construct I and L from provided data.</a:t>
            </a:r>
            <a:endParaRPr dirty="0"/>
          </a:p>
          <a:p>
            <a:pPr marL="0" lvl="0" indent="0" algn="l" rtl="0">
              <a:spcBef>
                <a:spcPts val="0"/>
              </a:spcBef>
              <a:spcAft>
                <a:spcPts val="0"/>
              </a:spcAft>
              <a:buNone/>
            </a:pPr>
            <a:r>
              <a:rPr lang="zh-TW" dirty="0"/>
              <a:t>And because Kd is a constant also unknow here , we combine it with N to single matrix and try to find out this unknow matrix.</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6a5c5b55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6a5c5b5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We can solve this equation through pseudo-inverse (or QR , SVD decomposition) to get KdN , </a:t>
            </a:r>
            <a:r>
              <a:rPr lang="zh-TW" dirty="0" smtClean="0"/>
              <a:t>Kd </a:t>
            </a:r>
            <a:r>
              <a:rPr lang="zh-TW" dirty="0"/>
              <a:t>is unknow but it’s a constant. So we can apply vector normalization on every normal of N to get unit normal vector.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6845de622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After we get unit normal vector , we can use it to calculate the Z value and </a:t>
            </a:r>
            <a:r>
              <a:rPr lang="zh-TW" dirty="0" smtClean="0"/>
              <a:t>reconstr</a:t>
            </a:r>
            <a:r>
              <a:rPr lang="en-US" altLang="zh-TW" dirty="0" smtClean="0"/>
              <a:t>u</a:t>
            </a:r>
            <a:r>
              <a:rPr lang="zh-TW" dirty="0" smtClean="0"/>
              <a:t>ct </a:t>
            </a:r>
            <a:r>
              <a:rPr lang="zh-TW" dirty="0"/>
              <a:t>the surface. Here we give you two idea to calculate the Z value.</a:t>
            </a:r>
            <a:endParaRPr dirty="0"/>
          </a:p>
          <a:p>
            <a:pPr marL="0" lvl="0" indent="0" algn="l" rtl="0">
              <a:spcBef>
                <a:spcPts val="0"/>
              </a:spcBef>
              <a:spcAft>
                <a:spcPts val="0"/>
              </a:spcAft>
              <a:buNone/>
            </a:pPr>
            <a:r>
              <a:rPr lang="zh-TW" dirty="0"/>
              <a:t>First idea is that a normal vector can be represent to a tangent plane</a:t>
            </a:r>
            <a:endParaRPr dirty="0"/>
          </a:p>
        </p:txBody>
      </p:sp>
      <p:sp>
        <p:nvSpPr>
          <p:cNvPr id="214" name="Google Shape;214;g116845de622_2_1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845de622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Simplifying it we can get this equation. This equation is simply to calculate its gradient. You can only use normal vector to get it. Because gradient means the </a:t>
            </a:r>
            <a:r>
              <a:rPr lang="zh-TW" dirty="0" smtClean="0"/>
              <a:t>cha</a:t>
            </a:r>
            <a:r>
              <a:rPr lang="en-US" altLang="zh-TW" dirty="0" smtClean="0"/>
              <a:t>n</a:t>
            </a:r>
            <a:r>
              <a:rPr lang="zh-TW" dirty="0" smtClean="0"/>
              <a:t>ge </a:t>
            </a:r>
            <a:r>
              <a:rPr lang="zh-TW" dirty="0"/>
              <a:t>of z </a:t>
            </a:r>
            <a:r>
              <a:rPr lang="zh-TW" dirty="0" smtClean="0"/>
              <a:t>value</a:t>
            </a:r>
            <a:r>
              <a:rPr lang="en-US" altLang="zh-TW" baseline="0" dirty="0" smtClean="0"/>
              <a:t> </a:t>
            </a:r>
            <a:r>
              <a:rPr lang="zh-TW" dirty="0" smtClean="0"/>
              <a:t>at </a:t>
            </a:r>
            <a:r>
              <a:rPr lang="zh-TW" dirty="0"/>
              <a:t>pixel x,y , we can accumate the gradient from initial point to pixel (x,y) to approximate the Z value of this pixel. </a:t>
            </a:r>
            <a:endParaRPr dirty="0"/>
          </a:p>
        </p:txBody>
      </p:sp>
      <p:sp>
        <p:nvSpPr>
          <p:cNvPr id="220" name="Google Shape;220;g116845de622_2_1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6845de622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Although this way is easy but there is a problem. If the point is far away from initial point it may exist huge error. So you may need to think out other method to reduce this error. </a:t>
            </a:r>
            <a:endParaRPr/>
          </a:p>
          <a:p>
            <a:pPr marL="0" lvl="0" indent="0" algn="l" rtl="0">
              <a:spcBef>
                <a:spcPts val="0"/>
              </a:spcBef>
              <a:spcAft>
                <a:spcPts val="0"/>
              </a:spcAft>
              <a:buNone/>
            </a:pPr>
            <a:r>
              <a:rPr lang="zh-TW"/>
              <a:t>Maybe you can do the integral from different direction or beginiing at different initial point. </a:t>
            </a:r>
            <a:r>
              <a:rPr lang="zh-TW">
                <a:solidFill>
                  <a:schemeClr val="dk1"/>
                </a:solidFill>
              </a:rPr>
              <a:t>the initial point can be any place such like on the left right corner or center depending on programmer. or do the sanity check, check its second partial derivative</a:t>
            </a:r>
            <a:endParaRPr/>
          </a:p>
        </p:txBody>
      </p:sp>
      <p:sp>
        <p:nvSpPr>
          <p:cNvPr id="226" name="Google Shape;226;g116845de622_2_1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81765e8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second idea is that the any two vector on surface must be orthogonal to the normal vector. So we can use two vector v1 and v2. These two vector are  parallel to surface. So the dot product of these two vector and normal vector must equal to 0. And for every pixel we can get these two equations.</a:t>
            </a:r>
            <a:endParaRPr/>
          </a:p>
        </p:txBody>
      </p:sp>
      <p:sp>
        <p:nvSpPr>
          <p:cNvPr id="233" name="Google Shape;233;g1181765e85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opencv.org" TargetMode="External"/><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hyperlink" Target="https://matplotlib.org/" TargetMode="External"/><Relationship Id="rId4" Type="http://schemas.openxmlformats.org/officeDocument/2006/relationships/hyperlink" Target="http://www.open3d.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hyperlink" Target="https://pages.cs.wisc.edu/~csverma/CS766_09/Stereo/stereo.html" TargetMode="Externa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2184621" y="1459373"/>
            <a:ext cx="4858247" cy="694342"/>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zh-TW" sz="7200" b="1" dirty="0">
                <a:latin typeface="Calibri"/>
                <a:ea typeface="Calibri"/>
                <a:cs typeface="Calibri"/>
                <a:sym typeface="Calibri"/>
              </a:rPr>
              <a:t>Homework 1</a:t>
            </a:r>
            <a:endParaRPr sz="7200" b="1" dirty="0">
              <a:latin typeface="Calibri"/>
              <a:ea typeface="Calibri"/>
              <a:cs typeface="Calibri"/>
              <a:sym typeface="Calibri"/>
            </a:endParaRPr>
          </a:p>
        </p:txBody>
      </p:sp>
      <p:sp>
        <p:nvSpPr>
          <p:cNvPr id="131" name="Google Shape;131;p25"/>
          <p:cNvSpPr txBox="1"/>
          <p:nvPr/>
        </p:nvSpPr>
        <p:spPr>
          <a:xfrm>
            <a:off x="2242268" y="2275388"/>
            <a:ext cx="4742954" cy="530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3000" b="0" i="0" u="none" strike="noStrike" cap="none" dirty="0">
                <a:solidFill>
                  <a:schemeClr val="dk1"/>
                </a:solidFill>
                <a:latin typeface="Calibri"/>
                <a:ea typeface="Calibri"/>
                <a:cs typeface="Calibri"/>
                <a:sym typeface="Calibri"/>
              </a:rPr>
              <a:t>Computer Vision </a:t>
            </a:r>
            <a:r>
              <a:rPr lang="zh-TW" sz="3000" b="0" i="0" u="none" strike="noStrike" cap="none" dirty="0" smtClean="0">
                <a:solidFill>
                  <a:schemeClr val="dk1"/>
                </a:solidFill>
                <a:latin typeface="Calibri"/>
                <a:ea typeface="Calibri"/>
                <a:cs typeface="Calibri"/>
                <a:sym typeface="Calibri"/>
              </a:rPr>
              <a:t>20</a:t>
            </a:r>
            <a:r>
              <a:rPr lang="zh-TW" sz="3000" dirty="0" smtClean="0">
                <a:solidFill>
                  <a:schemeClr val="dk1"/>
                </a:solidFill>
                <a:latin typeface="Calibri"/>
                <a:ea typeface="Calibri"/>
                <a:cs typeface="Calibri"/>
                <a:sym typeface="Calibri"/>
              </a:rPr>
              <a:t>2</a:t>
            </a:r>
            <a:r>
              <a:rPr lang="en-US" altLang="zh-TW" sz="3000" dirty="0" smtClean="0">
                <a:solidFill>
                  <a:schemeClr val="dk1"/>
                </a:solidFill>
                <a:latin typeface="Calibri"/>
                <a:ea typeface="Calibri"/>
                <a:cs typeface="Calibri"/>
                <a:sym typeface="Calibri"/>
              </a:rPr>
              <a:t>3</a:t>
            </a:r>
            <a:r>
              <a:rPr lang="zh-TW" sz="3000" b="0" i="0" u="none" strike="noStrike" cap="none" dirty="0" smtClean="0">
                <a:solidFill>
                  <a:schemeClr val="dk1"/>
                </a:solidFill>
                <a:latin typeface="Calibri"/>
                <a:ea typeface="Calibri"/>
                <a:cs typeface="Calibri"/>
                <a:sym typeface="Calibri"/>
              </a:rPr>
              <a:t> </a:t>
            </a:r>
            <a:r>
              <a:rPr lang="zh-TW" sz="3000" b="0" i="0" u="none" strike="noStrike" cap="none" dirty="0">
                <a:solidFill>
                  <a:schemeClr val="dk1"/>
                </a:solidFill>
                <a:latin typeface="Calibri"/>
                <a:ea typeface="Calibri"/>
                <a:cs typeface="Calibri"/>
                <a:sym typeface="Calibri"/>
              </a:rPr>
              <a:t>Spring</a:t>
            </a:r>
            <a:endParaRPr sz="3000" dirty="0">
              <a:solidFill>
                <a:schemeClr val="dk1"/>
              </a:solidFill>
              <a:latin typeface="Calibri"/>
              <a:ea typeface="Calibri"/>
              <a:cs typeface="Calibri"/>
              <a:sym typeface="Calibri"/>
            </a:endParaRPr>
          </a:p>
        </p:txBody>
      </p:sp>
      <p:sp>
        <p:nvSpPr>
          <p:cNvPr id="2" name="副標題 1"/>
          <p:cNvSpPr>
            <a:spLocks noGrp="1"/>
          </p:cNvSpPr>
          <p:nvPr>
            <p:ph type="subTitle"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628650" y="273844"/>
            <a:ext cx="83346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2.</a:t>
            </a:r>
            <a:endParaRPr sz="6000" b="1">
              <a:latin typeface="Calibri"/>
              <a:ea typeface="Calibri"/>
              <a:cs typeface="Calibri"/>
              <a:sym typeface="Calibri"/>
            </a:endParaRPr>
          </a:p>
        </p:txBody>
      </p:sp>
      <p:sp>
        <p:nvSpPr>
          <p:cNvPr id="262" name="Google Shape;262;p34"/>
          <p:cNvSpPr txBox="1">
            <a:spLocks noGrp="1"/>
          </p:cNvSpPr>
          <p:nvPr>
            <p:ph type="body" idx="1"/>
          </p:nvPr>
        </p:nvSpPr>
        <p:spPr>
          <a:xfrm>
            <a:off x="510975" y="1344025"/>
            <a:ext cx="5624400" cy="37995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zh-TW" dirty="0"/>
              <a:t>We can use this two equations of every pixels to construct a linear system </a:t>
            </a:r>
            <a:br>
              <a:rPr lang="zh-TW" dirty="0"/>
            </a:br>
            <a:r>
              <a:rPr lang="zh-TW" dirty="0">
                <a:solidFill>
                  <a:srgbClr val="FF0000"/>
                </a:solidFill>
              </a:rPr>
              <a:t>M</a:t>
            </a:r>
            <a:r>
              <a:rPr lang="zh-TW" dirty="0"/>
              <a:t> may be a big sparse matrix</a:t>
            </a:r>
            <a:br>
              <a:rPr lang="zh-TW" dirty="0"/>
            </a:br>
            <a:r>
              <a:rPr lang="zh-TW" dirty="0"/>
              <a:t>(Let image size </a:t>
            </a:r>
            <a:r>
              <a:rPr lang="zh-TW" dirty="0">
                <a:solidFill>
                  <a:srgbClr val="FF0000"/>
                </a:solidFill>
              </a:rPr>
              <a:t>S</a:t>
            </a:r>
            <a:r>
              <a:rPr lang="zh-TW" dirty="0"/>
              <a:t> = image width * image height)</a:t>
            </a:r>
            <a:endParaRPr dirty="0"/>
          </a:p>
          <a:p>
            <a:pPr marL="177800" lvl="0" indent="-127000" algn="l" rtl="0">
              <a:lnSpc>
                <a:spcPct val="90000"/>
              </a:lnSpc>
              <a:spcBef>
                <a:spcPts val="0"/>
              </a:spcBef>
              <a:spcAft>
                <a:spcPts val="0"/>
              </a:spcAft>
              <a:buSzPts val="1400"/>
              <a:buChar char="●"/>
            </a:pPr>
            <a:r>
              <a:rPr lang="zh-TW" dirty="0"/>
              <a:t>We can use pseudo inverse again to </a:t>
            </a:r>
            <a:r>
              <a:rPr lang="zh-TW" dirty="0" smtClean="0"/>
              <a:t>so</a:t>
            </a:r>
            <a:r>
              <a:rPr lang="en-US" altLang="zh-TW" dirty="0" smtClean="0"/>
              <a:t>l</a:t>
            </a:r>
            <a:r>
              <a:rPr lang="zh-TW" dirty="0" smtClean="0"/>
              <a:t>ve </a:t>
            </a:r>
            <a:r>
              <a:rPr lang="zh-TW" dirty="0"/>
              <a:t>it</a:t>
            </a:r>
            <a:br>
              <a:rPr lang="zh-TW" dirty="0"/>
            </a:br>
            <a:r>
              <a:rPr lang="zh-TW" dirty="0"/>
              <a:t/>
            </a:r>
            <a:br>
              <a:rPr lang="zh-TW" dirty="0"/>
            </a:br>
            <a:r>
              <a:rPr lang="zh-TW" dirty="0"/>
              <a:t/>
            </a:r>
            <a:br>
              <a:rPr lang="zh-TW" dirty="0"/>
            </a:br>
            <a:endParaRPr dirty="0"/>
          </a:p>
        </p:txBody>
      </p:sp>
      <p:pic>
        <p:nvPicPr>
          <p:cNvPr id="263" name="Google Shape;263;p34"/>
          <p:cNvPicPr preferRelativeResize="0"/>
          <p:nvPr/>
        </p:nvPicPr>
        <p:blipFill>
          <a:blip r:embed="rId3">
            <a:alphaModFix/>
          </a:blip>
          <a:stretch>
            <a:fillRect/>
          </a:stretch>
        </p:blipFill>
        <p:spPr>
          <a:xfrm>
            <a:off x="6322663" y="1390638"/>
            <a:ext cx="2314575" cy="1181100"/>
          </a:xfrm>
          <a:prstGeom prst="rect">
            <a:avLst/>
          </a:prstGeom>
          <a:noFill/>
          <a:ln>
            <a:noFill/>
          </a:ln>
        </p:spPr>
      </p:pic>
      <p:pic>
        <p:nvPicPr>
          <p:cNvPr id="264" name="Google Shape;264;p34" descr="Mz = V" title="MathEquation,#ff0000"/>
          <p:cNvPicPr preferRelativeResize="0"/>
          <p:nvPr/>
        </p:nvPicPr>
        <p:blipFill>
          <a:blip r:embed="rId4">
            <a:alphaModFix/>
          </a:blip>
          <a:stretch>
            <a:fillRect/>
          </a:stretch>
        </p:blipFill>
        <p:spPr>
          <a:xfrm>
            <a:off x="3505200" y="1688175"/>
            <a:ext cx="1066800" cy="266700"/>
          </a:xfrm>
          <a:prstGeom prst="rect">
            <a:avLst/>
          </a:prstGeom>
          <a:noFill/>
          <a:ln>
            <a:noFill/>
          </a:ln>
        </p:spPr>
      </p:pic>
      <p:grpSp>
        <p:nvGrpSpPr>
          <p:cNvPr id="265" name="Google Shape;265;p34"/>
          <p:cNvGrpSpPr/>
          <p:nvPr/>
        </p:nvGrpSpPr>
        <p:grpSpPr>
          <a:xfrm>
            <a:off x="815213" y="2924163"/>
            <a:ext cx="1839310" cy="677575"/>
            <a:chOff x="1386738" y="2657463"/>
            <a:chExt cx="1839310" cy="677575"/>
          </a:xfrm>
        </p:grpSpPr>
        <p:pic>
          <p:nvPicPr>
            <p:cNvPr id="266" name="Google Shape;266;p34" descr="M^TMz = M^TV" title="MathEquation,#ff0000"/>
            <p:cNvPicPr preferRelativeResize="0"/>
            <p:nvPr/>
          </p:nvPicPr>
          <p:blipFill>
            <a:blip r:embed="rId5">
              <a:alphaModFix/>
            </a:blip>
            <a:stretch>
              <a:fillRect/>
            </a:stretch>
          </p:blipFill>
          <p:spPr>
            <a:xfrm>
              <a:off x="1402325" y="2657463"/>
              <a:ext cx="1808136" cy="266700"/>
            </a:xfrm>
            <a:prstGeom prst="rect">
              <a:avLst/>
            </a:prstGeom>
            <a:noFill/>
            <a:ln>
              <a:noFill/>
            </a:ln>
          </p:spPr>
        </p:pic>
        <p:pic>
          <p:nvPicPr>
            <p:cNvPr id="267" name="Google Shape;267;p34" descr="z = (M^TM)^{-1}M^TV" title="MathEquation,#ff0000"/>
            <p:cNvPicPr preferRelativeResize="0"/>
            <p:nvPr/>
          </p:nvPicPr>
          <p:blipFill>
            <a:blip r:embed="rId6">
              <a:alphaModFix/>
            </a:blip>
            <a:stretch>
              <a:fillRect/>
            </a:stretch>
          </p:blipFill>
          <p:spPr>
            <a:xfrm>
              <a:off x="1386738" y="3068338"/>
              <a:ext cx="1839310" cy="266700"/>
            </a:xfrm>
            <a:prstGeom prst="rect">
              <a:avLst/>
            </a:prstGeom>
            <a:noFill/>
            <a:ln>
              <a:noFill/>
            </a:ln>
          </p:spPr>
        </p:pic>
      </p:grpSp>
      <p:grpSp>
        <p:nvGrpSpPr>
          <p:cNvPr id="268" name="Google Shape;268;p34"/>
          <p:cNvGrpSpPr/>
          <p:nvPr/>
        </p:nvGrpSpPr>
        <p:grpSpPr>
          <a:xfrm>
            <a:off x="4013425" y="2571738"/>
            <a:ext cx="5121038" cy="2639013"/>
            <a:chOff x="4013425" y="2571738"/>
            <a:chExt cx="5121038" cy="2639013"/>
          </a:xfrm>
        </p:grpSpPr>
        <p:grpSp>
          <p:nvGrpSpPr>
            <p:cNvPr id="269" name="Google Shape;269;p34"/>
            <p:cNvGrpSpPr/>
            <p:nvPr/>
          </p:nvGrpSpPr>
          <p:grpSpPr>
            <a:xfrm>
              <a:off x="4571988" y="2571738"/>
              <a:ext cx="4562475" cy="2419750"/>
              <a:chOff x="4320038" y="2723738"/>
              <a:chExt cx="4562475" cy="2419750"/>
            </a:xfrm>
          </p:grpSpPr>
          <p:pic>
            <p:nvPicPr>
              <p:cNvPr id="270" name="Google Shape;270;p34"/>
              <p:cNvPicPr preferRelativeResize="0"/>
              <p:nvPr/>
            </p:nvPicPr>
            <p:blipFill>
              <a:blip r:embed="rId7">
                <a:alphaModFix/>
              </a:blip>
              <a:stretch>
                <a:fillRect/>
              </a:stretch>
            </p:blipFill>
            <p:spPr>
              <a:xfrm>
                <a:off x="4320038" y="2924163"/>
                <a:ext cx="4562475" cy="2219325"/>
              </a:xfrm>
              <a:prstGeom prst="rect">
                <a:avLst/>
              </a:prstGeom>
              <a:noFill/>
              <a:ln>
                <a:noFill/>
              </a:ln>
            </p:spPr>
          </p:pic>
          <p:pic>
            <p:nvPicPr>
              <p:cNvPr id="271" name="Google Shape;271;p34" descr="M" title="MathEquation,#000000"/>
              <p:cNvPicPr preferRelativeResize="0"/>
              <p:nvPr/>
            </p:nvPicPr>
            <p:blipFill>
              <a:blip r:embed="rId8">
                <a:alphaModFix/>
              </a:blip>
              <a:stretch>
                <a:fillRect/>
              </a:stretch>
            </p:blipFill>
            <p:spPr>
              <a:xfrm>
                <a:off x="5580525" y="2723738"/>
                <a:ext cx="309218" cy="266701"/>
              </a:xfrm>
              <a:prstGeom prst="rect">
                <a:avLst/>
              </a:prstGeom>
              <a:noFill/>
              <a:ln>
                <a:noFill/>
              </a:ln>
            </p:spPr>
          </p:pic>
          <p:pic>
            <p:nvPicPr>
              <p:cNvPr id="272" name="Google Shape;272;p34" descr="V" title="MathEquation,#000000"/>
              <p:cNvPicPr preferRelativeResize="0"/>
              <p:nvPr/>
            </p:nvPicPr>
            <p:blipFill>
              <a:blip r:embed="rId9">
                <a:alphaModFix/>
              </a:blip>
              <a:stretch>
                <a:fillRect/>
              </a:stretch>
            </p:blipFill>
            <p:spPr>
              <a:xfrm>
                <a:off x="8337175" y="2723750"/>
                <a:ext cx="226256" cy="266699"/>
              </a:xfrm>
              <a:prstGeom prst="rect">
                <a:avLst/>
              </a:prstGeom>
              <a:noFill/>
              <a:ln>
                <a:noFill/>
              </a:ln>
            </p:spPr>
          </p:pic>
        </p:grpSp>
        <p:sp>
          <p:nvSpPr>
            <p:cNvPr id="273" name="Google Shape;273;p34"/>
            <p:cNvSpPr txBox="1"/>
            <p:nvPr/>
          </p:nvSpPr>
          <p:spPr>
            <a:xfrm>
              <a:off x="4013425" y="4743300"/>
              <a:ext cx="6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latin typeface="Calibri"/>
                  <a:ea typeface="Calibri"/>
                  <a:cs typeface="Calibri"/>
                  <a:sym typeface="Calibri"/>
                </a:rPr>
                <a:t>2S x S</a:t>
              </a:r>
              <a:endParaRPr>
                <a:solidFill>
                  <a:srgbClr val="FF0000"/>
                </a:solidFill>
                <a:latin typeface="Calibri"/>
                <a:ea typeface="Calibri"/>
                <a:cs typeface="Calibri"/>
                <a:sym typeface="Calibri"/>
              </a:endParaRPr>
            </a:p>
          </p:txBody>
        </p:sp>
        <p:sp>
          <p:nvSpPr>
            <p:cNvPr id="274" name="Google Shape;274;p34"/>
            <p:cNvSpPr txBox="1"/>
            <p:nvPr/>
          </p:nvSpPr>
          <p:spPr>
            <a:xfrm>
              <a:off x="7099000" y="4810550"/>
              <a:ext cx="6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latin typeface="Calibri"/>
                  <a:ea typeface="Calibri"/>
                  <a:cs typeface="Calibri"/>
                  <a:sym typeface="Calibri"/>
                </a:rPr>
                <a:t>S x 1</a:t>
              </a:r>
              <a:endParaRPr>
                <a:solidFill>
                  <a:srgbClr val="FF0000"/>
                </a:solidFill>
                <a:latin typeface="Calibri"/>
                <a:ea typeface="Calibri"/>
                <a:cs typeface="Calibri"/>
                <a:sym typeface="Calibri"/>
              </a:endParaRPr>
            </a:p>
          </p:txBody>
        </p:sp>
        <p:sp>
          <p:nvSpPr>
            <p:cNvPr id="275" name="Google Shape;275;p34"/>
            <p:cNvSpPr txBox="1"/>
            <p:nvPr/>
          </p:nvSpPr>
          <p:spPr>
            <a:xfrm>
              <a:off x="7754500" y="4810550"/>
              <a:ext cx="65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latin typeface="Calibri"/>
                  <a:ea typeface="Calibri"/>
                  <a:cs typeface="Calibri"/>
                  <a:sym typeface="Calibri"/>
                </a:rPr>
                <a:t>2S x 1</a:t>
              </a:r>
              <a:endParaRPr>
                <a:solidFill>
                  <a:srgbClr val="FF0000"/>
                </a:solidFill>
                <a:latin typeface="Calibri"/>
                <a:ea typeface="Calibri"/>
                <a:cs typeface="Calibri"/>
                <a:sym typeface="Calibri"/>
              </a:endParaRPr>
            </a:p>
          </p:txBody>
        </p:sp>
        <p:pic>
          <p:nvPicPr>
            <p:cNvPr id="276" name="Google Shape;276;p34" descr="z" title="MathEquation,#000000"/>
            <p:cNvPicPr preferRelativeResize="0"/>
            <p:nvPr/>
          </p:nvPicPr>
          <p:blipFill>
            <a:blip r:embed="rId10">
              <a:alphaModFix/>
            </a:blip>
            <a:stretch>
              <a:fillRect/>
            </a:stretch>
          </p:blipFill>
          <p:spPr>
            <a:xfrm>
              <a:off x="7593800" y="2590800"/>
              <a:ext cx="160702" cy="228599"/>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628650" y="273844"/>
            <a:ext cx="83346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a:t>
            </a:r>
            <a:r>
              <a:rPr lang="zh-TW" sz="6000" b="1"/>
              <a:t>2</a:t>
            </a:r>
            <a:r>
              <a:rPr lang="zh-TW" sz="6000" b="1">
                <a:latin typeface="Calibri"/>
                <a:ea typeface="Calibri"/>
                <a:cs typeface="Calibri"/>
                <a:sym typeface="Calibri"/>
              </a:rPr>
              <a:t>.</a:t>
            </a:r>
            <a:endParaRPr sz="6000" b="1">
              <a:latin typeface="Calibri"/>
              <a:ea typeface="Calibri"/>
              <a:cs typeface="Calibri"/>
              <a:sym typeface="Calibri"/>
            </a:endParaRPr>
          </a:p>
        </p:txBody>
      </p:sp>
      <p:sp>
        <p:nvSpPr>
          <p:cNvPr id="282" name="Google Shape;282;p3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Other Tips</a:t>
            </a:r>
            <a:endParaRPr/>
          </a:p>
          <a:p>
            <a:pPr marL="520700" lvl="1" indent="-165100" algn="l" rtl="0">
              <a:spcBef>
                <a:spcPts val="0"/>
              </a:spcBef>
              <a:spcAft>
                <a:spcPts val="0"/>
              </a:spcAft>
              <a:buSzPts val="1200"/>
              <a:buFont typeface="Calibri"/>
              <a:buChar char="●"/>
            </a:pPr>
            <a:r>
              <a:rPr lang="zh-TW"/>
              <a:t>You may need to eliminate some pixel already known its depth value</a:t>
            </a:r>
            <a:br>
              <a:rPr lang="zh-TW"/>
            </a:br>
            <a:r>
              <a:rPr lang="zh-TW"/>
              <a:t>is 0 to reduce the size &amp; </a:t>
            </a:r>
            <a:r>
              <a:rPr lang="zh-TW" sz="1400">
                <a:latin typeface="Arial"/>
                <a:ea typeface="Arial"/>
                <a:cs typeface="Arial"/>
                <a:sym typeface="Arial"/>
              </a:rPr>
              <a:t>complexity </a:t>
            </a:r>
            <a:r>
              <a:rPr lang="zh-TW"/>
              <a:t>of </a:t>
            </a:r>
            <a:br>
              <a:rPr lang="zh-TW"/>
            </a:br>
            <a:endParaRPr/>
          </a:p>
          <a:p>
            <a:pPr marL="520700" lvl="1" indent="-177800" algn="l" rtl="0">
              <a:spcBef>
                <a:spcPts val="0"/>
              </a:spcBef>
              <a:spcAft>
                <a:spcPts val="0"/>
              </a:spcAft>
              <a:buSzPts val="1400"/>
              <a:buChar char="●"/>
            </a:pPr>
            <a:r>
              <a:rPr lang="zh-TW"/>
              <a:t>You can create a “</a:t>
            </a:r>
            <a:r>
              <a:rPr lang="zh-TW">
                <a:solidFill>
                  <a:srgbClr val="00B0F0"/>
                </a:solidFill>
              </a:rPr>
              <a:t>mask</a:t>
            </a:r>
            <a:r>
              <a:rPr lang="zh-TW"/>
              <a:t>” to focus on those unknow depth </a:t>
            </a:r>
            <a:endParaRPr/>
          </a:p>
        </p:txBody>
      </p:sp>
      <p:pic>
        <p:nvPicPr>
          <p:cNvPr id="283" name="Google Shape;283;p35" descr="Mz = V" title="MathEquation,#ff0000"/>
          <p:cNvPicPr preferRelativeResize="0"/>
          <p:nvPr/>
        </p:nvPicPr>
        <p:blipFill>
          <a:blip r:embed="rId3">
            <a:alphaModFix/>
          </a:blip>
          <a:stretch>
            <a:fillRect/>
          </a:stretch>
        </p:blipFill>
        <p:spPr>
          <a:xfrm>
            <a:off x="4648200" y="1965525"/>
            <a:ext cx="1066800" cy="266700"/>
          </a:xfrm>
          <a:prstGeom prst="rect">
            <a:avLst/>
          </a:prstGeom>
          <a:noFill/>
          <a:ln>
            <a:noFill/>
          </a:ln>
        </p:spPr>
      </p:pic>
      <p:grpSp>
        <p:nvGrpSpPr>
          <p:cNvPr id="284" name="Google Shape;284;p35"/>
          <p:cNvGrpSpPr/>
          <p:nvPr/>
        </p:nvGrpSpPr>
        <p:grpSpPr>
          <a:xfrm>
            <a:off x="740455" y="2814042"/>
            <a:ext cx="7663094" cy="2248358"/>
            <a:chOff x="511005" y="2805617"/>
            <a:chExt cx="7663094" cy="2248358"/>
          </a:xfrm>
        </p:grpSpPr>
        <p:pic>
          <p:nvPicPr>
            <p:cNvPr id="285" name="Google Shape;285;p35"/>
            <p:cNvPicPr preferRelativeResize="0"/>
            <p:nvPr/>
          </p:nvPicPr>
          <p:blipFill>
            <a:blip r:embed="rId4">
              <a:alphaModFix/>
            </a:blip>
            <a:stretch>
              <a:fillRect/>
            </a:stretch>
          </p:blipFill>
          <p:spPr>
            <a:xfrm>
              <a:off x="3484449" y="2805617"/>
              <a:ext cx="1232700" cy="1167800"/>
            </a:xfrm>
            <a:prstGeom prst="rect">
              <a:avLst/>
            </a:prstGeom>
            <a:noFill/>
            <a:ln>
              <a:noFill/>
            </a:ln>
          </p:spPr>
        </p:pic>
        <p:pic>
          <p:nvPicPr>
            <p:cNvPr id="286" name="Google Shape;286;p35"/>
            <p:cNvPicPr preferRelativeResize="0"/>
            <p:nvPr/>
          </p:nvPicPr>
          <p:blipFill>
            <a:blip r:embed="rId5">
              <a:alphaModFix/>
            </a:blip>
            <a:stretch>
              <a:fillRect/>
            </a:stretch>
          </p:blipFill>
          <p:spPr>
            <a:xfrm>
              <a:off x="5715012" y="3064185"/>
              <a:ext cx="2459087" cy="1989790"/>
            </a:xfrm>
            <a:prstGeom prst="rect">
              <a:avLst/>
            </a:prstGeom>
            <a:noFill/>
            <a:ln>
              <a:noFill/>
            </a:ln>
          </p:spPr>
        </p:pic>
        <p:pic>
          <p:nvPicPr>
            <p:cNvPr id="287" name="Google Shape;287;p35"/>
            <p:cNvPicPr preferRelativeResize="0"/>
            <p:nvPr/>
          </p:nvPicPr>
          <p:blipFill>
            <a:blip r:embed="rId6">
              <a:alphaModFix/>
            </a:blip>
            <a:stretch>
              <a:fillRect/>
            </a:stretch>
          </p:blipFill>
          <p:spPr>
            <a:xfrm>
              <a:off x="511005" y="3066638"/>
              <a:ext cx="1975588" cy="1984865"/>
            </a:xfrm>
            <a:prstGeom prst="rect">
              <a:avLst/>
            </a:prstGeom>
            <a:noFill/>
            <a:ln>
              <a:noFill/>
            </a:ln>
          </p:spPr>
        </p:pic>
        <p:pic>
          <p:nvPicPr>
            <p:cNvPr id="288" name="Google Shape;288;p35" descr="Mz = V" title="MathEquation,#ff0000"/>
            <p:cNvPicPr preferRelativeResize="0"/>
            <p:nvPr/>
          </p:nvPicPr>
          <p:blipFill>
            <a:blip r:embed="rId3">
              <a:alphaModFix/>
            </a:blip>
            <a:stretch>
              <a:fillRect/>
            </a:stretch>
          </p:blipFill>
          <p:spPr>
            <a:xfrm>
              <a:off x="3567400" y="4546800"/>
              <a:ext cx="1066800" cy="266700"/>
            </a:xfrm>
            <a:prstGeom prst="rect">
              <a:avLst/>
            </a:prstGeom>
            <a:noFill/>
            <a:ln>
              <a:noFill/>
            </a:ln>
          </p:spPr>
        </p:pic>
        <p:cxnSp>
          <p:nvCxnSpPr>
            <p:cNvPr id="289" name="Google Shape;289;p35"/>
            <p:cNvCxnSpPr>
              <a:stCxn id="287" idx="3"/>
              <a:endCxn id="286" idx="1"/>
            </p:cNvCxnSpPr>
            <p:nvPr/>
          </p:nvCxnSpPr>
          <p:spPr>
            <a:xfrm>
              <a:off x="2486593" y="4059070"/>
              <a:ext cx="3228300" cy="0"/>
            </a:xfrm>
            <a:prstGeom prst="straightConnector1">
              <a:avLst/>
            </a:prstGeom>
            <a:noFill/>
            <a:ln w="28575" cap="flat" cmpd="sng">
              <a:solidFill>
                <a:schemeClr val="dk2"/>
              </a:solidFill>
              <a:prstDash val="solid"/>
              <a:round/>
              <a:headEnd type="none" w="med" len="me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4800" b="1">
                <a:latin typeface="Calibri"/>
                <a:ea typeface="Calibri"/>
                <a:cs typeface="Calibri"/>
                <a:sym typeface="Calibri"/>
              </a:rPr>
              <a:t>Install</a:t>
            </a:r>
            <a:endParaRPr sz="4800" b="1">
              <a:latin typeface="Calibri"/>
              <a:ea typeface="Calibri"/>
              <a:cs typeface="Calibri"/>
              <a:sym typeface="Calibri"/>
            </a:endParaRPr>
          </a:p>
        </p:txBody>
      </p:sp>
      <p:sp>
        <p:nvSpPr>
          <p:cNvPr id="295" name="Google Shape;295;p36"/>
          <p:cNvSpPr txBox="1">
            <a:spLocks noGrp="1"/>
          </p:cNvSpPr>
          <p:nvPr>
            <p:ph type="body" idx="1"/>
          </p:nvPr>
        </p:nvSpPr>
        <p:spPr>
          <a:xfrm>
            <a:off x="628650" y="1332350"/>
            <a:ext cx="8217300" cy="3597300"/>
          </a:xfrm>
          <a:prstGeom prst="rect">
            <a:avLst/>
          </a:prstGeom>
          <a:noFill/>
          <a:ln>
            <a:noFill/>
          </a:ln>
        </p:spPr>
        <p:txBody>
          <a:bodyPr spcFirstLastPara="1" wrap="square" lIns="68575" tIns="34275" rIns="68575" bIns="34275" anchor="t" anchorCtr="0">
            <a:normAutofit fontScale="92500" lnSpcReduction="20000"/>
          </a:bodyPr>
          <a:lstStyle/>
          <a:p>
            <a:pPr marL="457200" lvl="0" indent="-387191" algn="l" rtl="0">
              <a:lnSpc>
                <a:spcPct val="90000"/>
              </a:lnSpc>
              <a:spcBef>
                <a:spcPts val="800"/>
              </a:spcBef>
              <a:spcAft>
                <a:spcPts val="0"/>
              </a:spcAft>
              <a:buSzPct val="100000"/>
              <a:buChar char="●"/>
            </a:pPr>
            <a:r>
              <a:rPr lang="zh-TW" sz="2700"/>
              <a:t>Python 3.6 </a:t>
            </a:r>
            <a:endParaRPr sz="2700"/>
          </a:p>
          <a:p>
            <a:pPr marL="457200" lvl="0" indent="-387191" algn="l" rtl="0">
              <a:lnSpc>
                <a:spcPct val="115000"/>
              </a:lnSpc>
              <a:spcBef>
                <a:spcPts val="0"/>
              </a:spcBef>
              <a:spcAft>
                <a:spcPts val="0"/>
              </a:spcAft>
              <a:buSzPct val="100000"/>
              <a:buChar char="●"/>
            </a:pPr>
            <a:r>
              <a:rPr lang="zh-TW" sz="2700"/>
              <a:t>OpenCV :  </a:t>
            </a:r>
            <a:r>
              <a:rPr lang="zh-TW" sz="2400" u="sng">
                <a:solidFill>
                  <a:schemeClr val="hlink"/>
                </a:solidFill>
                <a:hlinkClick r:id="rId3"/>
              </a:rPr>
              <a:t>http://opencv.org</a:t>
            </a:r>
            <a:endParaRPr sz="2700"/>
          </a:p>
          <a:p>
            <a:pPr marL="914400" lvl="1" indent="-357822" algn="l" rtl="0">
              <a:lnSpc>
                <a:spcPct val="115000"/>
              </a:lnSpc>
              <a:spcBef>
                <a:spcPts val="0"/>
              </a:spcBef>
              <a:spcAft>
                <a:spcPts val="0"/>
              </a:spcAft>
              <a:buSzPct val="100000"/>
              <a:buChar char="○"/>
            </a:pPr>
            <a:r>
              <a:rPr lang="zh-TW" sz="2200"/>
              <a:t>pip install opencv-python</a:t>
            </a:r>
            <a:endParaRPr sz="2200"/>
          </a:p>
          <a:p>
            <a:pPr marL="457200" lvl="0" indent="-387191" algn="l" rtl="0">
              <a:lnSpc>
                <a:spcPct val="115000"/>
              </a:lnSpc>
              <a:spcBef>
                <a:spcPts val="0"/>
              </a:spcBef>
              <a:spcAft>
                <a:spcPts val="0"/>
              </a:spcAft>
              <a:buSzPct val="100000"/>
              <a:buChar char="●"/>
            </a:pPr>
            <a:r>
              <a:rPr lang="zh-TW" sz="2700"/>
              <a:t>open3D:  </a:t>
            </a:r>
            <a:r>
              <a:rPr lang="zh-TW" sz="2400" u="sng">
                <a:solidFill>
                  <a:schemeClr val="hlink"/>
                </a:solidFill>
                <a:hlinkClick r:id="rId4"/>
              </a:rPr>
              <a:t>http://www.open3d.org/</a:t>
            </a:r>
            <a:endParaRPr sz="2400"/>
          </a:p>
          <a:p>
            <a:pPr marL="914400" lvl="1" indent="-357822" algn="l" rtl="0">
              <a:lnSpc>
                <a:spcPct val="115000"/>
              </a:lnSpc>
              <a:spcBef>
                <a:spcPts val="0"/>
              </a:spcBef>
              <a:spcAft>
                <a:spcPts val="0"/>
              </a:spcAft>
              <a:buSzPct val="100000"/>
              <a:buChar char="○"/>
            </a:pPr>
            <a:r>
              <a:rPr lang="zh-TW" sz="2200"/>
              <a:t>pip install open3d</a:t>
            </a:r>
            <a:endParaRPr sz="2200"/>
          </a:p>
          <a:p>
            <a:pPr marL="457200" lvl="0" indent="-387191" algn="l" rtl="0">
              <a:lnSpc>
                <a:spcPct val="115000"/>
              </a:lnSpc>
              <a:spcBef>
                <a:spcPts val="0"/>
              </a:spcBef>
              <a:spcAft>
                <a:spcPts val="0"/>
              </a:spcAft>
              <a:buSzPct val="100000"/>
              <a:buChar char="●"/>
            </a:pPr>
            <a:r>
              <a:rPr lang="zh-TW" sz="2700"/>
              <a:t>matplotlib:  </a:t>
            </a:r>
            <a:r>
              <a:rPr lang="zh-TW" sz="2400" u="sng">
                <a:solidFill>
                  <a:schemeClr val="hlink"/>
                </a:solidFill>
                <a:hlinkClick r:id="rId5"/>
              </a:rPr>
              <a:t>https://matplotlib.org/</a:t>
            </a:r>
            <a:endParaRPr sz="2400"/>
          </a:p>
          <a:p>
            <a:pPr marL="914400" lvl="1" indent="-357822" algn="l" rtl="0">
              <a:lnSpc>
                <a:spcPct val="115000"/>
              </a:lnSpc>
              <a:spcBef>
                <a:spcPts val="0"/>
              </a:spcBef>
              <a:spcAft>
                <a:spcPts val="0"/>
              </a:spcAft>
              <a:buSzPct val="100000"/>
              <a:buChar char="○"/>
            </a:pPr>
            <a:r>
              <a:rPr lang="zh-TW" sz="2200"/>
              <a:t>pip install matplotlib</a:t>
            </a:r>
            <a:br>
              <a:rPr lang="zh-TW" sz="2200"/>
            </a:br>
            <a:endParaRPr sz="2200"/>
          </a:p>
          <a:p>
            <a:pPr marL="457200" lvl="0" indent="-357822" algn="l" rtl="0">
              <a:spcBef>
                <a:spcPts val="0"/>
              </a:spcBef>
              <a:spcAft>
                <a:spcPts val="0"/>
              </a:spcAft>
              <a:buSzPct val="100000"/>
              <a:buChar char="●"/>
            </a:pPr>
            <a:r>
              <a:rPr lang="zh-TW" sz="2200"/>
              <a:t>You can install other library which you are family with for solving linear equation</a:t>
            </a:r>
            <a:br>
              <a:rPr lang="zh-TW" sz="2200"/>
            </a:br>
            <a:r>
              <a:rPr lang="zh-TW" sz="2200"/>
              <a:t>( But </a:t>
            </a:r>
            <a:r>
              <a:rPr lang="zh-TW" sz="2200">
                <a:solidFill>
                  <a:srgbClr val="FF0000"/>
                </a:solidFill>
              </a:rPr>
              <a:t>don’t</a:t>
            </a:r>
            <a:r>
              <a:rPr lang="zh-TW" sz="2200"/>
              <a:t> use the library directly complete the photometric stereo or you may not get score)</a:t>
            </a:r>
            <a:endParaRPr sz="2200"/>
          </a:p>
        </p:txBody>
      </p:sp>
      <p:pic>
        <p:nvPicPr>
          <p:cNvPr id="296" name="Google Shape;296;p36"/>
          <p:cNvPicPr preferRelativeResize="0"/>
          <p:nvPr/>
        </p:nvPicPr>
        <p:blipFill rotWithShape="1">
          <a:blip r:embed="rId6">
            <a:alphaModFix/>
          </a:blip>
          <a:srcRect/>
          <a:stretch/>
        </p:blipFill>
        <p:spPr>
          <a:xfrm>
            <a:off x="6115021" y="443194"/>
            <a:ext cx="792956" cy="1000125"/>
          </a:xfrm>
          <a:prstGeom prst="rect">
            <a:avLst/>
          </a:prstGeom>
          <a:noFill/>
          <a:ln>
            <a:noFill/>
          </a:ln>
        </p:spPr>
      </p:pic>
      <p:pic>
        <p:nvPicPr>
          <p:cNvPr id="297" name="Google Shape;297;p36"/>
          <p:cNvPicPr preferRelativeResize="0"/>
          <p:nvPr/>
        </p:nvPicPr>
        <p:blipFill>
          <a:blip r:embed="rId7">
            <a:alphaModFix/>
          </a:blip>
          <a:stretch>
            <a:fillRect/>
          </a:stretch>
        </p:blipFill>
        <p:spPr>
          <a:xfrm>
            <a:off x="7526534" y="885077"/>
            <a:ext cx="1158041" cy="1000125"/>
          </a:xfrm>
          <a:prstGeom prst="rect">
            <a:avLst/>
          </a:prstGeom>
          <a:noFill/>
          <a:ln>
            <a:noFill/>
          </a:ln>
        </p:spPr>
      </p:pic>
      <p:pic>
        <p:nvPicPr>
          <p:cNvPr id="298" name="Google Shape;298;p36"/>
          <p:cNvPicPr preferRelativeResize="0"/>
          <p:nvPr/>
        </p:nvPicPr>
        <p:blipFill>
          <a:blip r:embed="rId8">
            <a:alphaModFix/>
          </a:blip>
          <a:stretch>
            <a:fillRect/>
          </a:stretch>
        </p:blipFill>
        <p:spPr>
          <a:xfrm>
            <a:off x="5793675" y="2015875"/>
            <a:ext cx="2223500" cy="111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Input &amp; Output </a:t>
            </a:r>
            <a:endParaRPr sz="7200" b="1">
              <a:latin typeface="Calibri"/>
              <a:ea typeface="Calibri"/>
              <a:cs typeface="Calibri"/>
              <a:sym typeface="Calibri"/>
            </a:endParaRPr>
          </a:p>
        </p:txBody>
      </p:sp>
      <p:pic>
        <p:nvPicPr>
          <p:cNvPr id="304" name="Google Shape;304;p37"/>
          <p:cNvPicPr preferRelativeResize="0"/>
          <p:nvPr/>
        </p:nvPicPr>
        <p:blipFill>
          <a:blip r:embed="rId3">
            <a:alphaModFix/>
          </a:blip>
          <a:stretch>
            <a:fillRect/>
          </a:stretch>
        </p:blipFill>
        <p:spPr>
          <a:xfrm>
            <a:off x="4512651" y="1143375"/>
            <a:ext cx="2150250" cy="2101276"/>
          </a:xfrm>
          <a:prstGeom prst="rect">
            <a:avLst/>
          </a:prstGeom>
          <a:noFill/>
          <a:ln>
            <a:noFill/>
          </a:ln>
        </p:spPr>
      </p:pic>
      <p:sp>
        <p:nvSpPr>
          <p:cNvPr id="305" name="Google Shape;305;p37"/>
          <p:cNvSpPr txBox="1">
            <a:spLocks noGrp="1"/>
          </p:cNvSpPr>
          <p:nvPr>
            <p:ph type="body" idx="1"/>
          </p:nvPr>
        </p:nvSpPr>
        <p:spPr>
          <a:xfrm>
            <a:off x="628650" y="1369225"/>
            <a:ext cx="8397900" cy="3606600"/>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zh-TW"/>
              <a:t>Input: </a:t>
            </a:r>
            <a:endParaRPr/>
          </a:p>
          <a:p>
            <a:pPr marL="520700" lvl="1" indent="-177800" algn="l" rtl="0">
              <a:lnSpc>
                <a:spcPct val="90000"/>
              </a:lnSpc>
              <a:spcBef>
                <a:spcPts val="400"/>
              </a:spcBef>
              <a:spcAft>
                <a:spcPts val="0"/>
              </a:spcAft>
              <a:buClr>
                <a:schemeClr val="dk1"/>
              </a:buClr>
              <a:buSzPts val="1800"/>
              <a:buChar char="•"/>
            </a:pPr>
            <a:r>
              <a:rPr lang="zh-TW"/>
              <a:t>3 case (bunny , star , venus)</a:t>
            </a:r>
            <a:endParaRPr/>
          </a:p>
          <a:p>
            <a:pPr marL="520700" lvl="1" indent="-177800" algn="l" rtl="0">
              <a:lnSpc>
                <a:spcPct val="90000"/>
              </a:lnSpc>
              <a:spcBef>
                <a:spcPts val="400"/>
              </a:spcBef>
              <a:spcAft>
                <a:spcPts val="0"/>
              </a:spcAft>
              <a:buClr>
                <a:schemeClr val="dk1"/>
              </a:buClr>
              <a:buSzPts val="1800"/>
              <a:buChar char="•"/>
            </a:pPr>
            <a:r>
              <a:rPr lang="zh-TW"/>
              <a:t>6 .bmp image</a:t>
            </a:r>
            <a:endParaRPr/>
          </a:p>
          <a:p>
            <a:pPr marL="520700" lvl="1" indent="-177800" algn="l" rtl="0">
              <a:lnSpc>
                <a:spcPct val="90000"/>
              </a:lnSpc>
              <a:spcBef>
                <a:spcPts val="400"/>
              </a:spcBef>
              <a:spcAft>
                <a:spcPts val="0"/>
              </a:spcAft>
              <a:buClr>
                <a:schemeClr val="dk1"/>
              </a:buClr>
              <a:buSzPts val="1800"/>
              <a:buChar char="•"/>
            </a:pPr>
            <a:r>
              <a:rPr lang="zh-TW"/>
              <a:t>LightSource.txt</a:t>
            </a:r>
            <a:endParaRPr/>
          </a:p>
          <a:p>
            <a:pPr marL="342900" lvl="1" indent="0" algn="l" rtl="0">
              <a:lnSpc>
                <a:spcPct val="90000"/>
              </a:lnSpc>
              <a:spcBef>
                <a:spcPts val="400"/>
              </a:spcBef>
              <a:spcAft>
                <a:spcPts val="0"/>
              </a:spcAft>
              <a:buClr>
                <a:schemeClr val="dk1"/>
              </a:buClr>
              <a:buSzPts val="1800"/>
              <a:buNone/>
            </a:pPr>
            <a:endParaRPr/>
          </a:p>
          <a:p>
            <a:pPr marL="177800" lvl="0" indent="-171450" algn="l" rtl="0">
              <a:lnSpc>
                <a:spcPct val="90000"/>
              </a:lnSpc>
              <a:spcBef>
                <a:spcPts val="800"/>
              </a:spcBef>
              <a:spcAft>
                <a:spcPts val="0"/>
              </a:spcAft>
              <a:buClr>
                <a:schemeClr val="dk1"/>
              </a:buClr>
              <a:buSzPts val="2100"/>
              <a:buChar char="•"/>
            </a:pPr>
            <a:r>
              <a:rPr lang="zh-TW"/>
              <a:t>Output:</a:t>
            </a:r>
            <a:endParaRPr/>
          </a:p>
          <a:p>
            <a:pPr marL="342900" lvl="1" indent="0" algn="l" rtl="0">
              <a:lnSpc>
                <a:spcPct val="90000"/>
              </a:lnSpc>
              <a:spcBef>
                <a:spcPts val="400"/>
              </a:spcBef>
              <a:spcAft>
                <a:spcPts val="0"/>
              </a:spcAft>
              <a:buClr>
                <a:schemeClr val="dk1"/>
              </a:buClr>
              <a:buSzPts val="1800"/>
              <a:buNone/>
            </a:pPr>
            <a:r>
              <a:rPr lang="zh-TW"/>
              <a:t>.ply file(Polygon File Format)</a:t>
            </a:r>
            <a:endParaRPr/>
          </a:p>
          <a:p>
            <a:pPr marL="342900" lvl="1" indent="0" algn="l" rtl="0">
              <a:lnSpc>
                <a:spcPct val="90000"/>
              </a:lnSpc>
              <a:spcBef>
                <a:spcPts val="400"/>
              </a:spcBef>
              <a:spcAft>
                <a:spcPts val="0"/>
              </a:spcAft>
              <a:buClr>
                <a:schemeClr val="dk1"/>
              </a:buClr>
              <a:buSzPts val="1800"/>
              <a:buNone/>
            </a:pPr>
            <a:r>
              <a:rPr lang="zh-TW"/>
              <a:t>(named as </a:t>
            </a:r>
            <a:r>
              <a:rPr lang="zh-TW">
                <a:solidFill>
                  <a:srgbClr val="FF0000"/>
                </a:solidFill>
              </a:rPr>
              <a:t>bunny.ply</a:t>
            </a:r>
            <a:r>
              <a:rPr lang="zh-TW"/>
              <a:t> , </a:t>
            </a:r>
            <a:r>
              <a:rPr lang="zh-TW">
                <a:solidFill>
                  <a:srgbClr val="FF0000"/>
                </a:solidFill>
              </a:rPr>
              <a:t>star.ply</a:t>
            </a:r>
            <a:r>
              <a:rPr lang="zh-TW"/>
              <a:t> , </a:t>
            </a:r>
            <a:r>
              <a:rPr lang="zh-TW">
                <a:solidFill>
                  <a:srgbClr val="FF0000"/>
                </a:solidFill>
              </a:rPr>
              <a:t>venus.ply </a:t>
            </a:r>
            <a:r>
              <a:rPr lang="zh-TW"/>
              <a:t>respectively)</a:t>
            </a:r>
            <a:endParaRPr/>
          </a:p>
          <a:p>
            <a:pPr marL="520700" lvl="1" indent="-184150" algn="l" rtl="0">
              <a:lnSpc>
                <a:spcPct val="90000"/>
              </a:lnSpc>
              <a:spcBef>
                <a:spcPts val="400"/>
              </a:spcBef>
              <a:spcAft>
                <a:spcPts val="0"/>
              </a:spcAft>
              <a:buClr>
                <a:schemeClr val="dk1"/>
              </a:buClr>
              <a:buSzPts val="1500"/>
              <a:buChar char="•"/>
            </a:pPr>
            <a:r>
              <a:rPr lang="zh-TW"/>
              <a:t>using the open3D to output ply file</a:t>
            </a:r>
            <a:endParaRPr/>
          </a:p>
          <a:p>
            <a:pPr marL="863600" lvl="2" indent="-177800" algn="l" rtl="0">
              <a:lnSpc>
                <a:spcPct val="90000"/>
              </a:lnSpc>
              <a:spcBef>
                <a:spcPts val="400"/>
              </a:spcBef>
              <a:spcAft>
                <a:spcPts val="0"/>
              </a:spcAft>
              <a:buSzPts val="1400"/>
              <a:buChar char="•"/>
            </a:pPr>
            <a:r>
              <a:rPr lang="zh-TW"/>
              <a:t>You can use the function "</a:t>
            </a:r>
            <a:r>
              <a:rPr lang="zh-TW">
                <a:solidFill>
                  <a:srgbClr val="0000FF"/>
                </a:solidFill>
              </a:rPr>
              <a:t>save_ply</a:t>
            </a:r>
            <a:r>
              <a:rPr lang="zh-TW"/>
              <a:t>()" we provide</a:t>
            </a:r>
            <a:br>
              <a:rPr lang="zh-TW"/>
            </a:br>
            <a:r>
              <a:rPr lang="zh-TW"/>
              <a:t> (this function may set 0 depth vaule to minimum depth value let whole model float on a plane)</a:t>
            </a:r>
            <a:endParaRPr/>
          </a:p>
          <a:p>
            <a:pPr marL="863600" lvl="2" indent="-177800" algn="l" rtl="0">
              <a:lnSpc>
                <a:spcPct val="90000"/>
              </a:lnSpc>
              <a:spcBef>
                <a:spcPts val="400"/>
              </a:spcBef>
              <a:spcAft>
                <a:spcPts val="0"/>
              </a:spcAft>
              <a:buSzPts val="1400"/>
              <a:buChar char="•"/>
            </a:pPr>
            <a:r>
              <a:rPr lang="zh-TW"/>
              <a:t>If you don’t like the way to display whole model floating on a base plane, you can change the way to save ply file. The only limitation is that the ply file need to be able to open and show the result by “</a:t>
            </a:r>
            <a:r>
              <a:rPr lang="zh-TW">
                <a:solidFill>
                  <a:srgbClr val="0000FF"/>
                </a:solidFill>
              </a:rPr>
              <a:t>show_ply</a:t>
            </a:r>
            <a:r>
              <a:rPr lang="zh-TW"/>
              <a:t>()” function.</a:t>
            </a:r>
            <a:endParaRPr/>
          </a:p>
        </p:txBody>
      </p:sp>
      <p:pic>
        <p:nvPicPr>
          <p:cNvPr id="306" name="Google Shape;306;p37"/>
          <p:cNvPicPr preferRelativeResize="0"/>
          <p:nvPr/>
        </p:nvPicPr>
        <p:blipFill>
          <a:blip r:embed="rId4">
            <a:alphaModFix/>
          </a:blip>
          <a:stretch>
            <a:fillRect/>
          </a:stretch>
        </p:blipFill>
        <p:spPr>
          <a:xfrm>
            <a:off x="6662900" y="1143375"/>
            <a:ext cx="2212250" cy="231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Grading</a:t>
            </a:r>
            <a:endParaRPr sz="7200" b="1">
              <a:latin typeface="Calibri"/>
              <a:ea typeface="Calibri"/>
              <a:cs typeface="Calibri"/>
              <a:sym typeface="Calibri"/>
            </a:endParaRPr>
          </a:p>
        </p:txBody>
      </p:sp>
      <p:sp>
        <p:nvSpPr>
          <p:cNvPr id="312" name="Google Shape;312;p3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85000" lnSpcReduction="20000"/>
          </a:bodyPr>
          <a:lstStyle/>
          <a:p>
            <a:pPr marL="0" lvl="0" indent="0">
              <a:lnSpc>
                <a:spcPct val="110000"/>
              </a:lnSpc>
              <a:spcBef>
                <a:spcPts val="0"/>
              </a:spcBef>
              <a:buClr>
                <a:srgbClr val="00B0F0"/>
              </a:buClr>
              <a:buSzPts val="2100"/>
              <a:buNone/>
            </a:pPr>
            <a:r>
              <a:rPr lang="zh-TW" dirty="0">
                <a:solidFill>
                  <a:srgbClr val="00B0F0"/>
                </a:solidFill>
              </a:rPr>
              <a:t>60%  </a:t>
            </a:r>
            <a:r>
              <a:rPr lang="zh-TW" dirty="0"/>
              <a:t>Reconstruct surfaces of “bunny” &amp; “star” data (30% / per data)</a:t>
            </a:r>
            <a:br>
              <a:rPr lang="zh-TW" dirty="0"/>
            </a:br>
            <a:r>
              <a:rPr lang="zh-TW" dirty="0"/>
              <a:t>	  (let surface </a:t>
            </a:r>
            <a:r>
              <a:rPr lang="zh-TW" dirty="0">
                <a:solidFill>
                  <a:srgbClr val="FF0000"/>
                </a:solidFill>
              </a:rPr>
              <a:t>smooth</a:t>
            </a:r>
            <a:r>
              <a:rPr lang="zh-TW" dirty="0"/>
              <a:t> as </a:t>
            </a:r>
            <a:r>
              <a:rPr lang="zh-TW" dirty="0" smtClean="0"/>
              <a:t>pos</a:t>
            </a:r>
            <a:r>
              <a:rPr lang="en-US" altLang="zh-TW" dirty="0" smtClean="0"/>
              <a:t>s</a:t>
            </a:r>
            <a:r>
              <a:rPr lang="zh-TW" dirty="0" smtClean="0"/>
              <a:t>ible </a:t>
            </a:r>
            <a:r>
              <a:rPr lang="zh-TW" dirty="0"/>
              <a:t>as you </a:t>
            </a:r>
            <a:r>
              <a:rPr lang="zh-TW" dirty="0" smtClean="0"/>
              <a:t>can</a:t>
            </a:r>
            <a:r>
              <a:rPr lang="en-US" altLang="zh-TW" dirty="0" smtClean="0"/>
              <a:t>.</a:t>
            </a:r>
            <a:r>
              <a:rPr lang="en-US" altLang="zh-TW" dirty="0"/>
              <a:t> </a:t>
            </a:r>
            <a:r>
              <a:rPr lang="en-US" altLang="zh-TW" dirty="0" smtClean="0"/>
              <a:t>The </a:t>
            </a:r>
            <a:r>
              <a:rPr lang="en-US" altLang="zh-TW" dirty="0"/>
              <a:t>score you get will depend on the </a:t>
            </a:r>
            <a:r>
              <a:rPr lang="en-US" altLang="zh-TW" dirty="0">
                <a:solidFill>
                  <a:srgbClr val="FF0000"/>
                </a:solidFill>
              </a:rPr>
              <a:t>quality</a:t>
            </a:r>
            <a:r>
              <a:rPr lang="en-US" altLang="zh-TW" dirty="0"/>
              <a:t> of your reconstructed surface</a:t>
            </a:r>
            <a:r>
              <a:rPr lang="zh-TW" dirty="0" smtClean="0"/>
              <a:t>)</a:t>
            </a:r>
            <a:endParaRPr dirty="0"/>
          </a:p>
          <a:p>
            <a:pPr marL="0" lvl="0" indent="0">
              <a:lnSpc>
                <a:spcPct val="110000"/>
              </a:lnSpc>
              <a:buClr>
                <a:srgbClr val="00B0F0"/>
              </a:buClr>
              <a:buSzPts val="2100"/>
              <a:buNone/>
            </a:pPr>
            <a:r>
              <a:rPr lang="en-US" altLang="zh-TW" dirty="0" smtClean="0">
                <a:solidFill>
                  <a:srgbClr val="00B0F0"/>
                </a:solidFill>
              </a:rPr>
              <a:t>2</a:t>
            </a:r>
            <a:r>
              <a:rPr lang="zh-TW" altLang="zh-TW" dirty="0" smtClean="0">
                <a:solidFill>
                  <a:srgbClr val="00B0F0"/>
                </a:solidFill>
              </a:rPr>
              <a:t>0</a:t>
            </a:r>
            <a:r>
              <a:rPr lang="zh-TW" altLang="zh-TW" dirty="0">
                <a:solidFill>
                  <a:srgbClr val="00B0F0"/>
                </a:solidFill>
              </a:rPr>
              <a:t>% </a:t>
            </a:r>
            <a:r>
              <a:rPr lang="en-US" altLang="zh-TW" dirty="0" smtClean="0">
                <a:solidFill>
                  <a:srgbClr val="00B0F0"/>
                </a:solidFill>
              </a:rPr>
              <a:t> </a:t>
            </a:r>
            <a:r>
              <a:rPr lang="en-US" altLang="zh-TW" dirty="0" smtClean="0"/>
              <a:t>show the </a:t>
            </a:r>
            <a:r>
              <a:rPr lang="en-US" altLang="zh-TW" dirty="0" smtClean="0">
                <a:solidFill>
                  <a:srgbClr val="FF0000"/>
                </a:solidFill>
              </a:rPr>
              <a:t>normal map</a:t>
            </a:r>
            <a:r>
              <a:rPr lang="en-US" altLang="zh-TW" dirty="0" smtClean="0"/>
              <a:t> and </a:t>
            </a:r>
            <a:r>
              <a:rPr lang="en-US" altLang="zh-TW" dirty="0" smtClean="0">
                <a:solidFill>
                  <a:srgbClr val="FF0000"/>
                </a:solidFill>
              </a:rPr>
              <a:t>depth map</a:t>
            </a:r>
            <a:r>
              <a:rPr lang="en-US" altLang="zh-TW" dirty="0" smtClean="0"/>
              <a:t> </a:t>
            </a:r>
            <a:r>
              <a:rPr lang="zh-TW" altLang="zh-TW" dirty="0"/>
              <a:t>of “bunny” &amp; “star” </a:t>
            </a:r>
            <a:r>
              <a:rPr lang="en-US" altLang="zh-TW" dirty="0" smtClean="0"/>
              <a:t>in report.</a:t>
            </a:r>
            <a:r>
              <a:rPr lang="zh-TW" dirty="0" smtClean="0"/>
              <a:t> </a:t>
            </a:r>
            <a:r>
              <a:rPr lang="en-US" altLang="zh-TW" dirty="0" smtClean="0"/>
              <a:t>(5% each)</a:t>
            </a:r>
          </a:p>
          <a:p>
            <a:pPr marL="0" lvl="0" indent="0">
              <a:lnSpc>
                <a:spcPct val="110000"/>
              </a:lnSpc>
              <a:buClr>
                <a:srgbClr val="00B0F0"/>
              </a:buClr>
              <a:buSzPts val="2100"/>
              <a:buNone/>
            </a:pPr>
            <a:r>
              <a:rPr lang="en-US" altLang="zh-TW" dirty="0">
                <a:solidFill>
                  <a:srgbClr val="00B0F0"/>
                </a:solidFill>
              </a:rPr>
              <a:t>1</a:t>
            </a:r>
            <a:r>
              <a:rPr lang="zh-TW" altLang="zh-TW" dirty="0">
                <a:solidFill>
                  <a:srgbClr val="00B0F0"/>
                </a:solidFill>
              </a:rPr>
              <a:t>0%  </a:t>
            </a:r>
            <a:r>
              <a:rPr lang="zh-TW" altLang="zh-TW" dirty="0"/>
              <a:t>Simply </a:t>
            </a:r>
            <a:r>
              <a:rPr lang="zh-TW" altLang="zh-TW" dirty="0">
                <a:solidFill>
                  <a:srgbClr val="FF0000"/>
                </a:solidFill>
              </a:rPr>
              <a:t>explain</a:t>
            </a:r>
            <a:r>
              <a:rPr lang="zh-TW" altLang="zh-TW" dirty="0"/>
              <a:t> your implementation</a:t>
            </a:r>
            <a:r>
              <a:rPr lang="en-US" altLang="zh-TW" dirty="0"/>
              <a:t> </a:t>
            </a:r>
            <a:r>
              <a:rPr lang="zh-TW" altLang="zh-TW" dirty="0"/>
              <a:t>and what kind of “method” you use to enhance the result and compare the result</a:t>
            </a:r>
            <a:r>
              <a:rPr lang="en-US" altLang="zh-TW" dirty="0"/>
              <a:t> (in report)</a:t>
            </a:r>
          </a:p>
          <a:p>
            <a:pPr marL="0" indent="0">
              <a:lnSpc>
                <a:spcPct val="110000"/>
              </a:lnSpc>
              <a:buClr>
                <a:srgbClr val="00B0F0"/>
              </a:buClr>
              <a:buSzPts val="2100"/>
              <a:buNone/>
            </a:pPr>
            <a:r>
              <a:rPr lang="en-US" altLang="zh-TW" dirty="0"/>
              <a:t>	(</a:t>
            </a:r>
            <a:r>
              <a:rPr lang="en-US" altLang="zh-TW" dirty="0">
                <a:solidFill>
                  <a:srgbClr val="FF0000"/>
                </a:solidFill>
              </a:rPr>
              <a:t>Don’t just paste the code with comment</a:t>
            </a:r>
            <a:r>
              <a:rPr lang="en-US" altLang="zh-TW" dirty="0" smtClean="0"/>
              <a:t>)</a:t>
            </a:r>
          </a:p>
          <a:p>
            <a:pPr marL="0" lvl="0" indent="0" algn="l" rtl="0">
              <a:lnSpc>
                <a:spcPct val="110000"/>
              </a:lnSpc>
              <a:spcBef>
                <a:spcPts val="800"/>
              </a:spcBef>
              <a:spcAft>
                <a:spcPts val="0"/>
              </a:spcAft>
              <a:buClr>
                <a:srgbClr val="00B0F0"/>
              </a:buClr>
              <a:buSzPts val="2100"/>
              <a:buNone/>
            </a:pPr>
            <a:r>
              <a:rPr lang="zh-TW" dirty="0" smtClean="0">
                <a:solidFill>
                  <a:srgbClr val="00B0F0"/>
                </a:solidFill>
              </a:rPr>
              <a:t>10</a:t>
            </a:r>
            <a:r>
              <a:rPr lang="zh-TW" dirty="0">
                <a:solidFill>
                  <a:srgbClr val="00B0F0"/>
                </a:solidFill>
              </a:rPr>
              <a:t>%  </a:t>
            </a:r>
            <a:r>
              <a:rPr lang="zh-TW" dirty="0"/>
              <a:t>reconstruct surfaces of “venus” </a:t>
            </a:r>
            <a:r>
              <a:rPr lang="zh-TW" dirty="0" smtClean="0"/>
              <a:t>(This </a:t>
            </a:r>
            <a:r>
              <a:rPr lang="zh-TW" dirty="0"/>
              <a:t>case you may need to find some ways to deal with some </a:t>
            </a:r>
            <a:r>
              <a:rPr lang="zh-TW" dirty="0" smtClean="0"/>
              <a:t>extrem</a:t>
            </a:r>
            <a:r>
              <a:rPr lang="zh-TW" altLang="en-US" dirty="0" smtClean="0"/>
              <a:t> </a:t>
            </a:r>
            <a:r>
              <a:rPr lang="zh-TW" dirty="0" smtClean="0"/>
              <a:t>normal result</a:t>
            </a:r>
            <a:r>
              <a:rPr lang="en-US" altLang="zh-TW" dirty="0" smtClean="0"/>
              <a:t>, or you wont’s get full score.</a:t>
            </a:r>
            <a:r>
              <a:rPr lang="zh-TW" dirty="0" smtClean="0"/>
              <a:t>)</a:t>
            </a:r>
            <a:r>
              <a:rPr lang="en-US" altLang="zh-TW" dirty="0" smtClean="0"/>
              <a:t> and explain in report.</a:t>
            </a:r>
            <a:r>
              <a:rPr lang="zh-TW" dirty="0" smtClean="0"/>
              <a:t/>
            </a:r>
            <a:br>
              <a:rPr lang="zh-TW" dirty="0" smtClean="0"/>
            </a:br>
            <a:r>
              <a:rPr lang="zh-TW" dirty="0" smtClean="0"/>
              <a:t>(</a:t>
            </a:r>
            <a:r>
              <a:rPr lang="zh-TW" dirty="0"/>
              <a:t>we may treat “venus” </a:t>
            </a:r>
            <a:r>
              <a:rPr lang="zh-TW" dirty="0">
                <a:solidFill>
                  <a:srgbClr val="FF0000"/>
                </a:solidFill>
              </a:rPr>
              <a:t>more strictly</a:t>
            </a:r>
            <a:r>
              <a:rPr lang="zh-TW" dirty="0"/>
              <a:t> than “bunny” &amp; “star”)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628650" y="154644"/>
            <a:ext cx="7886700" cy="994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zh-TW" sz="7200" b="1">
                <a:latin typeface="Calibri"/>
                <a:ea typeface="Calibri"/>
                <a:cs typeface="Calibri"/>
                <a:sym typeface="Calibri"/>
              </a:rPr>
              <a:t>Deadline</a:t>
            </a:r>
            <a:endParaRPr sz="7200" b="1">
              <a:latin typeface="Calibri"/>
              <a:ea typeface="Calibri"/>
              <a:cs typeface="Calibri"/>
              <a:sym typeface="Calibri"/>
            </a:endParaRPr>
          </a:p>
        </p:txBody>
      </p:sp>
      <p:sp>
        <p:nvSpPr>
          <p:cNvPr id="318" name="Google Shape;318;p39"/>
          <p:cNvSpPr txBox="1">
            <a:spLocks noGrp="1"/>
          </p:cNvSpPr>
          <p:nvPr>
            <p:ph type="body" idx="1"/>
          </p:nvPr>
        </p:nvSpPr>
        <p:spPr>
          <a:xfrm>
            <a:off x="628650" y="1148850"/>
            <a:ext cx="7886700" cy="3720000"/>
          </a:xfrm>
          <a:prstGeom prst="rect">
            <a:avLst/>
          </a:prstGeom>
          <a:noFill/>
          <a:ln>
            <a:noFill/>
          </a:ln>
        </p:spPr>
        <p:txBody>
          <a:bodyPr spcFirstLastPara="1" wrap="square" lIns="68575" tIns="34275" rIns="68575" bIns="34275" anchor="t" anchorCtr="0">
            <a:normAutofit fontScale="92500" lnSpcReduction="20000"/>
          </a:bodyPr>
          <a:lstStyle/>
          <a:p>
            <a:pPr marL="177800" lvl="0" indent="-171450" algn="l" rtl="0">
              <a:lnSpc>
                <a:spcPct val="90000"/>
              </a:lnSpc>
              <a:spcBef>
                <a:spcPts val="0"/>
              </a:spcBef>
              <a:spcAft>
                <a:spcPts val="0"/>
              </a:spcAft>
              <a:buClr>
                <a:schemeClr val="dk1"/>
              </a:buClr>
              <a:buSzPts val="2100"/>
              <a:buChar char="•"/>
            </a:pPr>
            <a:r>
              <a:rPr lang="zh-TW" dirty="0"/>
              <a:t>Deadline : </a:t>
            </a:r>
            <a:r>
              <a:rPr lang="zh-TW" dirty="0" smtClean="0">
                <a:solidFill>
                  <a:srgbClr val="FF0000"/>
                </a:solidFill>
              </a:rPr>
              <a:t>202</a:t>
            </a:r>
            <a:r>
              <a:rPr lang="en-US" altLang="zh-TW" dirty="0" smtClean="0">
                <a:solidFill>
                  <a:srgbClr val="FF0000"/>
                </a:solidFill>
              </a:rPr>
              <a:t>3</a:t>
            </a:r>
            <a:r>
              <a:rPr lang="zh-TW" dirty="0" smtClean="0">
                <a:solidFill>
                  <a:srgbClr val="FF0000"/>
                </a:solidFill>
              </a:rPr>
              <a:t>/03/2</a:t>
            </a:r>
            <a:r>
              <a:rPr lang="en-US" altLang="zh-TW" dirty="0" smtClean="0">
                <a:solidFill>
                  <a:srgbClr val="FF0000"/>
                </a:solidFill>
              </a:rPr>
              <a:t>3</a:t>
            </a:r>
            <a:r>
              <a:rPr lang="zh-TW" dirty="0" smtClean="0">
                <a:solidFill>
                  <a:srgbClr val="FF0000"/>
                </a:solidFill>
              </a:rPr>
              <a:t> (</a:t>
            </a:r>
            <a:r>
              <a:rPr lang="zh-TW" altLang="en-US" dirty="0" smtClean="0">
                <a:solidFill>
                  <a:srgbClr val="FF0000"/>
                </a:solidFill>
              </a:rPr>
              <a:t>四</a:t>
            </a:r>
            <a:r>
              <a:rPr lang="zh-TW" dirty="0" smtClean="0">
                <a:solidFill>
                  <a:srgbClr val="FF0000"/>
                </a:solidFill>
              </a:rPr>
              <a:t>) </a:t>
            </a:r>
            <a:r>
              <a:rPr lang="zh-TW" dirty="0">
                <a:solidFill>
                  <a:srgbClr val="FF0000"/>
                </a:solidFill>
              </a:rPr>
              <a:t>11:59 pm</a:t>
            </a:r>
            <a:endParaRPr dirty="0"/>
          </a:p>
          <a:p>
            <a:pPr marL="177800" lvl="0" indent="-171450" algn="l" rtl="0">
              <a:lnSpc>
                <a:spcPct val="90000"/>
              </a:lnSpc>
              <a:spcBef>
                <a:spcPts val="800"/>
              </a:spcBef>
              <a:spcAft>
                <a:spcPts val="0"/>
              </a:spcAft>
              <a:buClr>
                <a:schemeClr val="dk1"/>
              </a:buClr>
              <a:buSzPts val="2100"/>
              <a:buChar char="•"/>
            </a:pPr>
            <a:r>
              <a:rPr lang="zh-TW" dirty="0"/>
              <a:t>Please zip the all files and name it as {studentID}_HW1.zip : </a:t>
            </a:r>
            <a:r>
              <a:rPr lang="zh-TW" dirty="0" smtClean="0"/>
              <a:t/>
            </a:r>
            <a:br>
              <a:rPr lang="zh-TW" dirty="0" smtClean="0"/>
            </a:br>
            <a:r>
              <a:rPr lang="zh-TW" dirty="0" smtClean="0"/>
              <a:t>ex</a:t>
            </a:r>
            <a:r>
              <a:rPr lang="en-US" altLang="zh-TW" dirty="0" smtClean="0"/>
              <a:t>.</a:t>
            </a:r>
            <a:r>
              <a:rPr lang="zh-TW" dirty="0" smtClean="0"/>
              <a:t> 31</a:t>
            </a:r>
            <a:r>
              <a:rPr lang="en-US" altLang="zh-TW" dirty="0" smtClean="0"/>
              <a:t>1</a:t>
            </a:r>
            <a:r>
              <a:rPr lang="zh-TW" dirty="0" smtClean="0"/>
              <a:t>5530</a:t>
            </a:r>
            <a:r>
              <a:rPr lang="en-US" altLang="zh-TW" dirty="0" smtClean="0"/>
              <a:t>00</a:t>
            </a:r>
            <a:r>
              <a:rPr lang="zh-TW" dirty="0" smtClean="0"/>
              <a:t>_</a:t>
            </a:r>
            <a:r>
              <a:rPr lang="zh-TW" dirty="0"/>
              <a:t>HW1.zip (wrong file format may get </a:t>
            </a:r>
            <a:r>
              <a:rPr lang="zh-TW" dirty="0" smtClean="0">
                <a:solidFill>
                  <a:srgbClr val="FF0000"/>
                </a:solidFill>
              </a:rPr>
              <a:t>-</a:t>
            </a:r>
            <a:r>
              <a:rPr lang="en-US" altLang="zh-TW" dirty="0" smtClean="0">
                <a:solidFill>
                  <a:srgbClr val="FF0000"/>
                </a:solidFill>
              </a:rPr>
              <a:t>10</a:t>
            </a:r>
            <a:r>
              <a:rPr lang="zh-TW" dirty="0" smtClean="0">
                <a:solidFill>
                  <a:srgbClr val="FF0000"/>
                </a:solidFill>
              </a:rPr>
              <a:t>%</a:t>
            </a:r>
            <a:r>
              <a:rPr lang="zh-TW" dirty="0" smtClean="0"/>
              <a:t> </a:t>
            </a:r>
            <a:r>
              <a:rPr lang="zh-TW" dirty="0"/>
              <a:t>panelty)</a:t>
            </a:r>
            <a:endParaRPr dirty="0"/>
          </a:p>
          <a:p>
            <a:pPr marL="520700" lvl="1" indent="-177800" algn="l" rtl="0">
              <a:lnSpc>
                <a:spcPct val="90000"/>
              </a:lnSpc>
              <a:spcBef>
                <a:spcPts val="400"/>
              </a:spcBef>
              <a:spcAft>
                <a:spcPts val="0"/>
              </a:spcAft>
              <a:buClr>
                <a:schemeClr val="dk1"/>
              </a:buClr>
              <a:buSzPts val="1800"/>
              <a:buChar char="•"/>
            </a:pPr>
            <a:r>
              <a:rPr lang="zh-TW" dirty="0"/>
              <a:t>Zip file format:		</a:t>
            </a:r>
            <a:endParaRPr dirty="0"/>
          </a:p>
          <a:p>
            <a:pPr marL="863600" lvl="2" indent="-171450" algn="l" rtl="0">
              <a:lnSpc>
                <a:spcPct val="90000"/>
              </a:lnSpc>
              <a:spcBef>
                <a:spcPts val="400"/>
              </a:spcBef>
              <a:spcAft>
                <a:spcPts val="0"/>
              </a:spcAft>
              <a:buClr>
                <a:schemeClr val="dk1"/>
              </a:buClr>
              <a:buSzPts val="1500"/>
              <a:buChar char="•"/>
            </a:pPr>
            <a:r>
              <a:rPr lang="zh-TW" dirty="0"/>
              <a:t>1. {studentID}_report.pdf</a:t>
            </a:r>
            <a:endParaRPr dirty="0"/>
          </a:p>
          <a:p>
            <a:pPr marL="863600" lvl="2" indent="-171450" algn="l" rtl="0">
              <a:lnSpc>
                <a:spcPct val="90000"/>
              </a:lnSpc>
              <a:spcBef>
                <a:spcPts val="400"/>
              </a:spcBef>
              <a:spcAft>
                <a:spcPts val="0"/>
              </a:spcAft>
              <a:buClr>
                <a:schemeClr val="dk1"/>
              </a:buClr>
              <a:buSzPts val="1500"/>
              <a:buChar char="•"/>
            </a:pPr>
            <a:r>
              <a:rPr lang="zh-TW" dirty="0"/>
              <a:t>2. bunny.ply, star.ply, venus.ply</a:t>
            </a:r>
            <a:endParaRPr dirty="0"/>
          </a:p>
          <a:p>
            <a:pPr marL="863600" lvl="2" indent="-171450" algn="l" rtl="0">
              <a:lnSpc>
                <a:spcPct val="90000"/>
              </a:lnSpc>
              <a:spcBef>
                <a:spcPts val="400"/>
              </a:spcBef>
              <a:spcAft>
                <a:spcPts val="0"/>
              </a:spcAft>
              <a:buClr>
                <a:schemeClr val="dk1"/>
              </a:buClr>
              <a:buSzPts val="1500"/>
              <a:buChar char="•"/>
            </a:pPr>
            <a:r>
              <a:rPr lang="zh-TW" dirty="0"/>
              <a:t>3. your code</a:t>
            </a:r>
            <a:endParaRPr dirty="0"/>
          </a:p>
          <a:p>
            <a:pPr marL="177800" lvl="0" indent="-165100" algn="l" rtl="0">
              <a:lnSpc>
                <a:spcPct val="90000"/>
              </a:lnSpc>
              <a:spcBef>
                <a:spcPts val="400"/>
              </a:spcBef>
              <a:spcAft>
                <a:spcPts val="0"/>
              </a:spcAft>
              <a:buSzPts val="1200"/>
              <a:buChar char="●"/>
            </a:pPr>
            <a:r>
              <a:rPr lang="zh-TW" dirty="0"/>
              <a:t>Penalty of </a:t>
            </a:r>
            <a:r>
              <a:rPr lang="en-US" altLang="zh-TW" dirty="0">
                <a:solidFill>
                  <a:srgbClr val="FF0000"/>
                </a:solidFill>
              </a:rPr>
              <a:t>3</a:t>
            </a:r>
            <a:r>
              <a:rPr lang="zh-TW" dirty="0" smtClean="0">
                <a:solidFill>
                  <a:srgbClr val="FF0000"/>
                </a:solidFill>
              </a:rPr>
              <a:t>%</a:t>
            </a:r>
            <a:r>
              <a:rPr lang="zh-TW" dirty="0" smtClean="0"/>
              <a:t> </a:t>
            </a:r>
            <a:r>
              <a:rPr lang="zh-TW" dirty="0"/>
              <a:t>of the value of the assignment per late </a:t>
            </a:r>
            <a:r>
              <a:rPr lang="en-US" altLang="zh-TW" dirty="0" smtClean="0">
                <a:solidFill>
                  <a:srgbClr val="FF0000"/>
                </a:solidFill>
              </a:rPr>
              <a:t>day</a:t>
            </a:r>
            <a:endParaRPr dirty="0">
              <a:solidFill>
                <a:srgbClr val="FF0000"/>
              </a:solidFill>
            </a:endParaRPr>
          </a:p>
          <a:p>
            <a:pPr marL="520700" lvl="1" indent="-177800" algn="l" rtl="0">
              <a:lnSpc>
                <a:spcPct val="90000"/>
              </a:lnSpc>
              <a:spcBef>
                <a:spcPts val="400"/>
              </a:spcBef>
              <a:spcAft>
                <a:spcPts val="0"/>
              </a:spcAft>
              <a:buSzPts val="1400"/>
              <a:buChar char="•"/>
            </a:pPr>
            <a:r>
              <a:rPr lang="zh-TW" dirty="0"/>
              <a:t>late </a:t>
            </a:r>
            <a:r>
              <a:rPr lang="en-US" altLang="zh-TW" dirty="0" smtClean="0"/>
              <a:t>one day</a:t>
            </a:r>
            <a:r>
              <a:rPr lang="zh-TW" dirty="0" smtClean="0"/>
              <a:t> </a:t>
            </a:r>
            <a:r>
              <a:rPr lang="zh-TW" dirty="0"/>
              <a:t>: your_score * </a:t>
            </a:r>
            <a:r>
              <a:rPr lang="zh-TW" dirty="0">
                <a:solidFill>
                  <a:srgbClr val="FF0000"/>
                </a:solidFill>
              </a:rPr>
              <a:t>0.</a:t>
            </a:r>
            <a:r>
              <a:rPr lang="zh-TW" dirty="0" smtClean="0">
                <a:solidFill>
                  <a:srgbClr val="FF0000"/>
                </a:solidFill>
              </a:rPr>
              <a:t>9</a:t>
            </a:r>
            <a:r>
              <a:rPr lang="en-US" altLang="zh-TW" dirty="0" smtClean="0">
                <a:solidFill>
                  <a:srgbClr val="FF0000"/>
                </a:solidFill>
              </a:rPr>
              <a:t>7</a:t>
            </a:r>
            <a:endParaRPr dirty="0">
              <a:solidFill>
                <a:srgbClr val="FF0000"/>
              </a:solidFill>
            </a:endParaRPr>
          </a:p>
          <a:p>
            <a:pPr marL="520700" lvl="1" indent="-177800" algn="l" rtl="0">
              <a:lnSpc>
                <a:spcPct val="90000"/>
              </a:lnSpc>
              <a:spcBef>
                <a:spcPts val="400"/>
              </a:spcBef>
              <a:spcAft>
                <a:spcPts val="0"/>
              </a:spcAft>
              <a:buSzPts val="1400"/>
              <a:buChar char="•"/>
            </a:pPr>
            <a:r>
              <a:rPr lang="zh-TW" dirty="0"/>
              <a:t>late two </a:t>
            </a:r>
            <a:r>
              <a:rPr lang="en-US" altLang="zh-TW" dirty="0" smtClean="0"/>
              <a:t>days</a:t>
            </a:r>
            <a:r>
              <a:rPr lang="zh-TW" dirty="0" smtClean="0"/>
              <a:t> </a:t>
            </a:r>
            <a:r>
              <a:rPr lang="zh-TW" dirty="0"/>
              <a:t>: your_score * </a:t>
            </a:r>
            <a:r>
              <a:rPr lang="zh-TW" dirty="0">
                <a:solidFill>
                  <a:srgbClr val="FF0000"/>
                </a:solidFill>
              </a:rPr>
              <a:t>0</a:t>
            </a:r>
            <a:r>
              <a:rPr lang="zh-TW" dirty="0" smtClean="0">
                <a:solidFill>
                  <a:srgbClr val="FF0000"/>
                </a:solidFill>
              </a:rPr>
              <a:t>.</a:t>
            </a:r>
            <a:r>
              <a:rPr lang="en-US" altLang="zh-TW" dirty="0" smtClean="0">
                <a:solidFill>
                  <a:srgbClr val="FF0000"/>
                </a:solidFill>
              </a:rPr>
              <a:t>94</a:t>
            </a:r>
            <a:r>
              <a:rPr lang="zh-TW" dirty="0" smtClean="0"/>
              <a:t> …</a:t>
            </a:r>
            <a:endParaRPr lang="en-US" altLang="zh-TW" dirty="0" smtClean="0"/>
          </a:p>
          <a:p>
            <a:pPr marL="520700" lvl="1" indent="-177800" algn="l" rtl="0">
              <a:lnSpc>
                <a:spcPct val="90000"/>
              </a:lnSpc>
              <a:spcBef>
                <a:spcPts val="400"/>
              </a:spcBef>
              <a:spcAft>
                <a:spcPts val="0"/>
              </a:spcAft>
              <a:buSzPts val="1400"/>
              <a:buChar char="•"/>
            </a:pPr>
            <a:r>
              <a:rPr lang="en-US" dirty="0" smtClean="0"/>
              <a:t>If late, you need to notify all TAs through e-mail or you won’t get scored. </a:t>
            </a:r>
            <a:endParaRPr dirty="0"/>
          </a:p>
          <a:p>
            <a:pPr marL="177800" lvl="0" indent="-165100" algn="l" rtl="0">
              <a:spcBef>
                <a:spcPts val="800"/>
              </a:spcBef>
              <a:spcAft>
                <a:spcPts val="0"/>
              </a:spcAft>
              <a:buSzPts val="1200"/>
              <a:buChar char="●"/>
            </a:pPr>
            <a:r>
              <a:rPr lang="en-US" altLang="zh-TW" dirty="0" smtClean="0"/>
              <a:t>Feel free to ask questions on </a:t>
            </a:r>
            <a:r>
              <a:rPr lang="zh-TW" dirty="0" smtClean="0"/>
              <a:t>E</a:t>
            </a:r>
            <a:r>
              <a:rPr lang="zh-TW" dirty="0"/>
              <a:t>3 </a:t>
            </a:r>
            <a:r>
              <a:rPr lang="zh-TW" dirty="0" smtClean="0"/>
              <a:t>forum</a:t>
            </a:r>
            <a:r>
              <a:rPr lang="en-US" altLang="zh-TW" dirty="0" smtClean="0"/>
              <a:t>, or send e-mails through E3 platform to </a:t>
            </a:r>
            <a:r>
              <a:rPr lang="en-US" altLang="zh-TW" dirty="0" smtClean="0">
                <a:solidFill>
                  <a:srgbClr val="FF0000"/>
                </a:solidFill>
              </a:rPr>
              <a:t>all TAs</a:t>
            </a:r>
            <a:r>
              <a:rPr lang="en-US" altLang="zh-TW" dirty="0" smtClean="0"/>
              <a:t> for personal questions.</a:t>
            </a:r>
            <a:r>
              <a:rPr lang="zh-TW" dirty="0" smtClean="0"/>
              <a:t> </a:t>
            </a:r>
            <a:endParaRPr lang="en-US" altLang="zh-TW" dirty="0" smtClean="0"/>
          </a:p>
          <a:p>
            <a:pPr marL="12700" lvl="0" indent="0" algn="l" rtl="0">
              <a:spcBef>
                <a:spcPts val="800"/>
              </a:spcBef>
              <a:spcAft>
                <a:spcPts val="0"/>
              </a:spcAft>
              <a:buSzPts val="1200"/>
              <a:buNone/>
            </a:pPr>
            <a:r>
              <a:rPr lang="en-US"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628650" y="326319"/>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Photometric Stereo</a:t>
            </a:r>
            <a:endParaRPr sz="7200" b="1">
              <a:latin typeface="Calibri"/>
              <a:ea typeface="Calibri"/>
              <a:cs typeface="Calibri"/>
              <a:sym typeface="Calibri"/>
            </a:endParaRPr>
          </a:p>
        </p:txBody>
      </p:sp>
      <p:grpSp>
        <p:nvGrpSpPr>
          <p:cNvPr id="137" name="Google Shape;137;p26"/>
          <p:cNvGrpSpPr/>
          <p:nvPr/>
        </p:nvGrpSpPr>
        <p:grpSpPr>
          <a:xfrm>
            <a:off x="609602" y="1488013"/>
            <a:ext cx="7924798" cy="2327580"/>
            <a:chOff x="628657" y="1552500"/>
            <a:chExt cx="8453118" cy="2608225"/>
          </a:xfrm>
        </p:grpSpPr>
        <p:pic>
          <p:nvPicPr>
            <p:cNvPr id="138" name="Google Shape;138;p26"/>
            <p:cNvPicPr preferRelativeResize="0"/>
            <p:nvPr/>
          </p:nvPicPr>
          <p:blipFill rotWithShape="1">
            <a:blip r:embed="rId3">
              <a:alphaModFix/>
            </a:blip>
            <a:srcRect l="5371" r="6569"/>
            <a:stretch/>
          </p:blipFill>
          <p:spPr>
            <a:xfrm>
              <a:off x="6019500" y="1552513"/>
              <a:ext cx="3062275" cy="2608200"/>
            </a:xfrm>
            <a:prstGeom prst="rect">
              <a:avLst/>
            </a:prstGeom>
            <a:noFill/>
            <a:ln>
              <a:noFill/>
            </a:ln>
          </p:spPr>
        </p:pic>
        <p:pic>
          <p:nvPicPr>
            <p:cNvPr id="139" name="Google Shape;139;p26"/>
            <p:cNvPicPr preferRelativeResize="0"/>
            <p:nvPr/>
          </p:nvPicPr>
          <p:blipFill rotWithShape="1">
            <a:blip r:embed="rId4">
              <a:alphaModFix/>
            </a:blip>
            <a:srcRect l="12570" r="13223"/>
            <a:stretch/>
          </p:blipFill>
          <p:spPr>
            <a:xfrm>
              <a:off x="3281600" y="1552500"/>
              <a:ext cx="2580550" cy="2608225"/>
            </a:xfrm>
            <a:prstGeom prst="rect">
              <a:avLst/>
            </a:prstGeom>
            <a:noFill/>
            <a:ln>
              <a:noFill/>
            </a:ln>
          </p:spPr>
        </p:pic>
        <p:grpSp>
          <p:nvGrpSpPr>
            <p:cNvPr id="140" name="Google Shape;140;p26"/>
            <p:cNvGrpSpPr/>
            <p:nvPr/>
          </p:nvGrpSpPr>
          <p:grpSpPr>
            <a:xfrm>
              <a:off x="628657" y="1714538"/>
              <a:ext cx="2142754" cy="2284207"/>
              <a:chOff x="152400" y="1420416"/>
              <a:chExt cx="1619250" cy="1661725"/>
            </a:xfrm>
          </p:grpSpPr>
          <p:pic>
            <p:nvPicPr>
              <p:cNvPr id="141" name="Google Shape;141;p26"/>
              <p:cNvPicPr preferRelativeResize="0"/>
              <p:nvPr/>
            </p:nvPicPr>
            <p:blipFill>
              <a:blip r:embed="rId5">
                <a:alphaModFix/>
              </a:blip>
              <a:stretch>
                <a:fillRect/>
              </a:stretch>
            </p:blipFill>
            <p:spPr>
              <a:xfrm>
                <a:off x="152400" y="1420416"/>
                <a:ext cx="1143000" cy="1143000"/>
              </a:xfrm>
              <a:prstGeom prst="rect">
                <a:avLst/>
              </a:prstGeom>
              <a:noFill/>
              <a:ln>
                <a:noFill/>
              </a:ln>
            </p:spPr>
          </p:pic>
          <p:pic>
            <p:nvPicPr>
              <p:cNvPr id="142" name="Google Shape;142;p26"/>
              <p:cNvPicPr preferRelativeResize="0"/>
              <p:nvPr/>
            </p:nvPicPr>
            <p:blipFill>
              <a:blip r:embed="rId6">
                <a:alphaModFix/>
              </a:blip>
              <a:stretch>
                <a:fillRect/>
              </a:stretch>
            </p:blipFill>
            <p:spPr>
              <a:xfrm>
                <a:off x="372450" y="1707291"/>
                <a:ext cx="1143000" cy="1143000"/>
              </a:xfrm>
              <a:prstGeom prst="rect">
                <a:avLst/>
              </a:prstGeom>
              <a:noFill/>
              <a:ln>
                <a:noFill/>
              </a:ln>
            </p:spPr>
          </p:pic>
          <p:pic>
            <p:nvPicPr>
              <p:cNvPr id="143" name="Google Shape;143;p26"/>
              <p:cNvPicPr preferRelativeResize="0"/>
              <p:nvPr/>
            </p:nvPicPr>
            <p:blipFill>
              <a:blip r:embed="rId7">
                <a:alphaModFix/>
              </a:blip>
              <a:stretch>
                <a:fillRect/>
              </a:stretch>
            </p:blipFill>
            <p:spPr>
              <a:xfrm>
                <a:off x="628650" y="1939141"/>
                <a:ext cx="1143000" cy="1143000"/>
              </a:xfrm>
              <a:prstGeom prst="rect">
                <a:avLst/>
              </a:prstGeom>
              <a:noFill/>
              <a:ln>
                <a:noFill/>
              </a:ln>
            </p:spPr>
          </p:pic>
        </p:grpSp>
        <p:sp>
          <p:nvSpPr>
            <p:cNvPr id="144" name="Google Shape;144;p26"/>
            <p:cNvSpPr/>
            <p:nvPr/>
          </p:nvSpPr>
          <p:spPr>
            <a:xfrm>
              <a:off x="2924900" y="2705300"/>
              <a:ext cx="356700" cy="265800"/>
            </a:xfrm>
            <a:prstGeom prst="rightArrow">
              <a:avLst>
                <a:gd name="adj1" fmla="val 50000"/>
                <a:gd name="adj2" fmla="val 5000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5662800" y="2723750"/>
              <a:ext cx="356700" cy="265800"/>
            </a:xfrm>
            <a:prstGeom prst="rightArrow">
              <a:avLst>
                <a:gd name="adj1" fmla="val 50000"/>
                <a:gd name="adj2" fmla="val 5000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 name="Google Shape;146;p26"/>
          <p:cNvPicPr preferRelativeResize="0"/>
          <p:nvPr/>
        </p:nvPicPr>
        <p:blipFill rotWithShape="1">
          <a:blip r:embed="rId8">
            <a:alphaModFix/>
          </a:blip>
          <a:srcRect t="9798" b="43316"/>
          <a:stretch/>
        </p:blipFill>
        <p:spPr>
          <a:xfrm>
            <a:off x="1945449" y="3815600"/>
            <a:ext cx="4727776" cy="12861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Normal Estimation</a:t>
            </a:r>
            <a:endParaRPr sz="7200" b="1">
              <a:latin typeface="Calibri"/>
              <a:ea typeface="Calibri"/>
              <a:cs typeface="Calibri"/>
              <a:sym typeface="Calibri"/>
            </a:endParaRPr>
          </a:p>
        </p:txBody>
      </p:sp>
      <p:sp>
        <p:nvSpPr>
          <p:cNvPr id="152" name="Google Shape;152;p27"/>
          <p:cNvSpPr txBox="1">
            <a:spLocks noGrp="1"/>
          </p:cNvSpPr>
          <p:nvPr>
            <p:ph type="body" idx="1"/>
          </p:nvPr>
        </p:nvSpPr>
        <p:spPr>
          <a:xfrm>
            <a:off x="628650" y="1369219"/>
            <a:ext cx="7886700" cy="1427559"/>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zh-TW"/>
              <a:t>According to the reflection model, we suppose that the unknown normal vector </a:t>
            </a:r>
            <a:r>
              <a:rPr lang="zh-TW">
                <a:solidFill>
                  <a:srgbClr val="FF0000"/>
                </a:solidFill>
              </a:rPr>
              <a:t>n</a:t>
            </a:r>
            <a:r>
              <a:rPr lang="zh-TW"/>
              <a:t> and the intensity </a:t>
            </a:r>
            <a:r>
              <a:rPr lang="zh-TW">
                <a:solidFill>
                  <a:srgbClr val="FF0000"/>
                </a:solidFill>
              </a:rPr>
              <a:t>i</a:t>
            </a:r>
            <a:r>
              <a:rPr lang="zh-TW"/>
              <a:t> in the </a:t>
            </a:r>
            <a:r>
              <a:rPr lang="zh-TW">
                <a:solidFill>
                  <a:srgbClr val="FF0000"/>
                </a:solidFill>
              </a:rPr>
              <a:t>m</a:t>
            </a:r>
            <a:r>
              <a:rPr lang="zh-TW" sz="1300"/>
              <a:t>th</a:t>
            </a:r>
            <a:r>
              <a:rPr lang="zh-TW"/>
              <a:t> image at pixel (x,y) will satisfy the equation. </a:t>
            </a:r>
            <a:br>
              <a:rPr lang="zh-TW"/>
            </a:br>
            <a:r>
              <a:rPr lang="zh-TW">
                <a:solidFill>
                  <a:srgbClr val="FF0000"/>
                </a:solidFill>
              </a:rPr>
              <a:t>Kd</a:t>
            </a:r>
            <a:r>
              <a:rPr lang="zh-TW"/>
              <a:t> is the coefficient of material , </a:t>
            </a:r>
            <a:r>
              <a:rPr lang="zh-TW">
                <a:solidFill>
                  <a:srgbClr val="FF0000"/>
                </a:solidFill>
              </a:rPr>
              <a:t>l</a:t>
            </a:r>
            <a:r>
              <a:rPr lang="zh-TW"/>
              <a:t> is the </a:t>
            </a:r>
            <a:r>
              <a:rPr lang="zh-TW">
                <a:solidFill>
                  <a:srgbClr val="FF0000"/>
                </a:solidFill>
              </a:rPr>
              <a:t>“unit vector”</a:t>
            </a:r>
            <a:r>
              <a:rPr lang="zh-TW"/>
              <a:t> of light vector</a:t>
            </a:r>
            <a:endParaRPr/>
          </a:p>
        </p:txBody>
      </p:sp>
      <p:grpSp>
        <p:nvGrpSpPr>
          <p:cNvPr id="153" name="Google Shape;153;p27"/>
          <p:cNvGrpSpPr/>
          <p:nvPr/>
        </p:nvGrpSpPr>
        <p:grpSpPr>
          <a:xfrm>
            <a:off x="1184722" y="3167450"/>
            <a:ext cx="6563250" cy="1886975"/>
            <a:chOff x="1184722" y="3167450"/>
            <a:chExt cx="6563250" cy="1886975"/>
          </a:xfrm>
        </p:grpSpPr>
        <p:pic>
          <p:nvPicPr>
            <p:cNvPr id="154" name="Google Shape;154;p27"/>
            <p:cNvPicPr preferRelativeResize="0"/>
            <p:nvPr/>
          </p:nvPicPr>
          <p:blipFill>
            <a:blip r:embed="rId3">
              <a:alphaModFix/>
            </a:blip>
            <a:stretch>
              <a:fillRect/>
            </a:stretch>
          </p:blipFill>
          <p:spPr>
            <a:xfrm>
              <a:off x="1184722" y="3167450"/>
              <a:ext cx="1886975" cy="1886975"/>
            </a:xfrm>
            <a:prstGeom prst="rect">
              <a:avLst/>
            </a:prstGeom>
            <a:noFill/>
            <a:ln>
              <a:noFill/>
            </a:ln>
          </p:spPr>
        </p:pic>
        <p:pic>
          <p:nvPicPr>
            <p:cNvPr id="155" name="Google Shape;155;p27"/>
            <p:cNvPicPr preferRelativeResize="0"/>
            <p:nvPr/>
          </p:nvPicPr>
          <p:blipFill>
            <a:blip r:embed="rId4">
              <a:alphaModFix/>
            </a:blip>
            <a:stretch>
              <a:fillRect/>
            </a:stretch>
          </p:blipFill>
          <p:spPr>
            <a:xfrm>
              <a:off x="3523371" y="3167450"/>
              <a:ext cx="1886975" cy="1886975"/>
            </a:xfrm>
            <a:prstGeom prst="rect">
              <a:avLst/>
            </a:prstGeom>
            <a:noFill/>
            <a:ln>
              <a:noFill/>
            </a:ln>
          </p:spPr>
        </p:pic>
        <p:pic>
          <p:nvPicPr>
            <p:cNvPr id="156" name="Google Shape;156;p27"/>
            <p:cNvPicPr preferRelativeResize="0"/>
            <p:nvPr/>
          </p:nvPicPr>
          <p:blipFill>
            <a:blip r:embed="rId5">
              <a:alphaModFix/>
            </a:blip>
            <a:stretch>
              <a:fillRect/>
            </a:stretch>
          </p:blipFill>
          <p:spPr>
            <a:xfrm>
              <a:off x="5862021" y="3167962"/>
              <a:ext cx="1885950" cy="1885950"/>
            </a:xfrm>
            <a:prstGeom prst="rect">
              <a:avLst/>
            </a:prstGeom>
            <a:noFill/>
            <a:ln>
              <a:noFill/>
            </a:ln>
          </p:spPr>
        </p:pic>
      </p:grpSp>
      <p:grpSp>
        <p:nvGrpSpPr>
          <p:cNvPr id="157" name="Google Shape;157;p27"/>
          <p:cNvGrpSpPr/>
          <p:nvPr/>
        </p:nvGrpSpPr>
        <p:grpSpPr>
          <a:xfrm>
            <a:off x="3745238" y="2652600"/>
            <a:ext cx="1442230" cy="355600"/>
            <a:chOff x="5724525" y="2549125"/>
            <a:chExt cx="1442230" cy="355600"/>
          </a:xfrm>
        </p:grpSpPr>
        <p:pic>
          <p:nvPicPr>
            <p:cNvPr id="158" name="Google Shape;158;p27" descr="n" title="MathEquation,#ff0000"/>
            <p:cNvPicPr preferRelativeResize="0"/>
            <p:nvPr/>
          </p:nvPicPr>
          <p:blipFill>
            <a:blip r:embed="rId6">
              <a:alphaModFix/>
            </a:blip>
            <a:stretch>
              <a:fillRect/>
            </a:stretch>
          </p:blipFill>
          <p:spPr>
            <a:xfrm>
              <a:off x="6972255" y="2641826"/>
              <a:ext cx="194500" cy="215899"/>
            </a:xfrm>
            <a:prstGeom prst="rect">
              <a:avLst/>
            </a:prstGeom>
            <a:noFill/>
            <a:ln>
              <a:noFill/>
            </a:ln>
          </p:spPr>
        </p:pic>
        <p:pic>
          <p:nvPicPr>
            <p:cNvPr id="159" name="Google Shape;159;p27" descr="i^{(m)}_{x,y} = l_mK_d" title="MathEquation,#000000"/>
            <p:cNvPicPr preferRelativeResize="0"/>
            <p:nvPr/>
          </p:nvPicPr>
          <p:blipFill>
            <a:blip r:embed="rId7">
              <a:alphaModFix/>
            </a:blip>
            <a:stretch>
              <a:fillRect/>
            </a:stretch>
          </p:blipFill>
          <p:spPr>
            <a:xfrm>
              <a:off x="5724525" y="2549125"/>
              <a:ext cx="1247720" cy="355600"/>
            </a:xfrm>
            <a:prstGeom prst="rect">
              <a:avLst/>
            </a:prstGeom>
            <a:noFill/>
            <a:ln>
              <a:noFill/>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628650" y="1369225"/>
            <a:ext cx="70776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zh-TW" dirty="0"/>
              <a:t>Assume we have </a:t>
            </a:r>
            <a:r>
              <a:rPr lang="zh-TW" dirty="0">
                <a:solidFill>
                  <a:srgbClr val="FF0000"/>
                </a:solidFill>
              </a:rPr>
              <a:t>m</a:t>
            </a:r>
            <a:r>
              <a:rPr lang="zh-TW" dirty="0"/>
              <a:t> images and image width is </a:t>
            </a:r>
            <a:r>
              <a:rPr lang="zh-TW" dirty="0">
                <a:solidFill>
                  <a:srgbClr val="FF0000"/>
                </a:solidFill>
              </a:rPr>
              <a:t>w</a:t>
            </a:r>
            <a:r>
              <a:rPr lang="zh-TW" dirty="0"/>
              <a:t> and height is </a:t>
            </a:r>
            <a:r>
              <a:rPr lang="zh-TW" dirty="0">
                <a:solidFill>
                  <a:srgbClr val="FF0000"/>
                </a:solidFill>
              </a:rPr>
              <a:t>h</a:t>
            </a:r>
            <a:endParaRPr dirty="0">
              <a:solidFill>
                <a:srgbClr val="FF0000"/>
              </a:solidFill>
            </a:endParaRPr>
          </a:p>
          <a:p>
            <a:pPr marL="0" lvl="0" indent="0" algn="l" rtl="0">
              <a:spcBef>
                <a:spcPts val="800"/>
              </a:spcBef>
              <a:spcAft>
                <a:spcPts val="0"/>
              </a:spcAft>
              <a:buNone/>
            </a:pPr>
            <a:r>
              <a:rPr lang="zh-TW" dirty="0"/>
              <a:t>We can construct an over-determined linear system and </a:t>
            </a:r>
            <a:r>
              <a:rPr lang="zh-TW" dirty="0" smtClean="0"/>
              <a:t>so</a:t>
            </a:r>
            <a:r>
              <a:rPr lang="en-US" altLang="zh-TW" dirty="0" smtClean="0"/>
              <a:t>l</a:t>
            </a:r>
            <a:r>
              <a:rPr lang="zh-TW" dirty="0" smtClean="0"/>
              <a:t>ve </a:t>
            </a:r>
            <a:r>
              <a:rPr lang="zh-TW" dirty="0"/>
              <a:t>it to get the normal vector of every pixel </a:t>
            </a:r>
            <a:endParaRPr dirty="0"/>
          </a:p>
        </p:txBody>
      </p:sp>
      <p:sp>
        <p:nvSpPr>
          <p:cNvPr id="165" name="Google Shape;165;p28"/>
          <p:cNvSpPr txBox="1">
            <a:spLocks noGrp="1"/>
          </p:cNvSpPr>
          <p:nvPr>
            <p:ph type="title"/>
          </p:nvPr>
        </p:nvSpPr>
        <p:spPr>
          <a:xfrm>
            <a:off x="628650" y="28299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Normal Estimation</a:t>
            </a:r>
            <a:endParaRPr sz="7200" b="1">
              <a:latin typeface="Calibri"/>
              <a:ea typeface="Calibri"/>
              <a:cs typeface="Calibri"/>
              <a:sym typeface="Calibri"/>
            </a:endParaRPr>
          </a:p>
        </p:txBody>
      </p:sp>
      <p:pic>
        <p:nvPicPr>
          <p:cNvPr id="166" name="Google Shape;166;p28" descr="=" title="MathEquation,#000000"/>
          <p:cNvPicPr preferRelativeResize="0"/>
          <p:nvPr/>
        </p:nvPicPr>
        <p:blipFill>
          <a:blip r:embed="rId3">
            <a:alphaModFix/>
          </a:blip>
          <a:stretch>
            <a:fillRect/>
          </a:stretch>
        </p:blipFill>
        <p:spPr>
          <a:xfrm>
            <a:off x="3434100" y="3646650"/>
            <a:ext cx="543316" cy="381000"/>
          </a:xfrm>
          <a:prstGeom prst="rect">
            <a:avLst/>
          </a:prstGeom>
          <a:noFill/>
          <a:ln>
            <a:noFill/>
          </a:ln>
        </p:spPr>
      </p:pic>
      <p:grpSp>
        <p:nvGrpSpPr>
          <p:cNvPr id="167" name="Google Shape;167;p28"/>
          <p:cNvGrpSpPr/>
          <p:nvPr/>
        </p:nvGrpSpPr>
        <p:grpSpPr>
          <a:xfrm>
            <a:off x="4270250" y="3024450"/>
            <a:ext cx="1642200" cy="1950300"/>
            <a:chOff x="3364200" y="3043800"/>
            <a:chExt cx="1642200" cy="1950300"/>
          </a:xfrm>
        </p:grpSpPr>
        <p:sp>
          <p:nvSpPr>
            <p:cNvPr id="168" name="Google Shape;168;p28"/>
            <p:cNvSpPr/>
            <p:nvPr/>
          </p:nvSpPr>
          <p:spPr>
            <a:xfrm rot="5400000">
              <a:off x="3728550" y="3316050"/>
              <a:ext cx="1550100" cy="100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txBox="1"/>
            <p:nvPr/>
          </p:nvSpPr>
          <p:spPr>
            <a:xfrm>
              <a:off x="4119150" y="4593900"/>
              <a:ext cx="76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3</a:t>
              </a:r>
              <a:endParaRPr>
                <a:latin typeface="Calibri"/>
                <a:ea typeface="Calibri"/>
                <a:cs typeface="Calibri"/>
                <a:sym typeface="Calibri"/>
              </a:endParaRPr>
            </a:p>
          </p:txBody>
        </p:sp>
        <p:pic>
          <p:nvPicPr>
            <p:cNvPr id="170" name="Google Shape;170;p28" descr="L" title="MathEquation,#000000"/>
            <p:cNvPicPr preferRelativeResize="0"/>
            <p:nvPr/>
          </p:nvPicPr>
          <p:blipFill>
            <a:blip r:embed="rId4">
              <a:alphaModFix/>
            </a:blip>
            <a:stretch>
              <a:fillRect/>
            </a:stretch>
          </p:blipFill>
          <p:spPr>
            <a:xfrm>
              <a:off x="4360500" y="3628350"/>
              <a:ext cx="286198" cy="381001"/>
            </a:xfrm>
            <a:prstGeom prst="rect">
              <a:avLst/>
            </a:prstGeom>
            <a:noFill/>
            <a:ln>
              <a:noFill/>
            </a:ln>
          </p:spPr>
        </p:pic>
        <p:sp>
          <p:nvSpPr>
            <p:cNvPr id="171" name="Google Shape;171;p28"/>
            <p:cNvSpPr txBox="1"/>
            <p:nvPr/>
          </p:nvSpPr>
          <p:spPr>
            <a:xfrm>
              <a:off x="3364200" y="4193700"/>
              <a:ext cx="62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m</a:t>
              </a:r>
              <a:endParaRPr>
                <a:latin typeface="Calibri"/>
                <a:ea typeface="Calibri"/>
                <a:cs typeface="Calibri"/>
                <a:sym typeface="Calibri"/>
              </a:endParaRPr>
            </a:p>
          </p:txBody>
        </p:sp>
      </p:grpSp>
      <p:grpSp>
        <p:nvGrpSpPr>
          <p:cNvPr id="172" name="Google Shape;172;p28"/>
          <p:cNvGrpSpPr/>
          <p:nvPr/>
        </p:nvGrpSpPr>
        <p:grpSpPr>
          <a:xfrm>
            <a:off x="292000" y="3005075"/>
            <a:ext cx="2801700" cy="2027738"/>
            <a:chOff x="4904650" y="3043788"/>
            <a:chExt cx="2801700" cy="2027738"/>
          </a:xfrm>
        </p:grpSpPr>
        <p:sp>
          <p:nvSpPr>
            <p:cNvPr id="173" name="Google Shape;173;p28"/>
            <p:cNvSpPr txBox="1"/>
            <p:nvPr/>
          </p:nvSpPr>
          <p:spPr>
            <a:xfrm>
              <a:off x="6429550" y="4671325"/>
              <a:ext cx="57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Calibri"/>
                  <a:ea typeface="Calibri"/>
                  <a:cs typeface="Calibri"/>
                  <a:sym typeface="Calibri"/>
                </a:rPr>
                <a:t>w * h</a:t>
              </a:r>
              <a:endParaRPr>
                <a:latin typeface="Calibri"/>
                <a:ea typeface="Calibri"/>
                <a:cs typeface="Calibri"/>
                <a:sym typeface="Calibri"/>
              </a:endParaRPr>
            </a:p>
          </p:txBody>
        </p:sp>
        <p:sp>
          <p:nvSpPr>
            <p:cNvPr id="174" name="Google Shape;174;p28"/>
            <p:cNvSpPr/>
            <p:nvPr/>
          </p:nvSpPr>
          <p:spPr>
            <a:xfrm>
              <a:off x="5729350" y="3043788"/>
              <a:ext cx="1977000" cy="155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txBox="1"/>
            <p:nvPr/>
          </p:nvSpPr>
          <p:spPr>
            <a:xfrm>
              <a:off x="4904650" y="4193675"/>
              <a:ext cx="76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m</a:t>
              </a:r>
              <a:endParaRPr>
                <a:latin typeface="Calibri"/>
                <a:ea typeface="Calibri"/>
                <a:cs typeface="Calibri"/>
                <a:sym typeface="Calibri"/>
              </a:endParaRPr>
            </a:p>
          </p:txBody>
        </p:sp>
        <p:pic>
          <p:nvPicPr>
            <p:cNvPr id="176" name="Google Shape;176;p28" descr="I" title="MathEquation,#000000"/>
            <p:cNvPicPr preferRelativeResize="0"/>
            <p:nvPr/>
          </p:nvPicPr>
          <p:blipFill>
            <a:blip r:embed="rId5">
              <a:alphaModFix/>
            </a:blip>
            <a:stretch>
              <a:fillRect/>
            </a:stretch>
          </p:blipFill>
          <p:spPr>
            <a:xfrm>
              <a:off x="6611875" y="3628350"/>
              <a:ext cx="211962" cy="381002"/>
            </a:xfrm>
            <a:prstGeom prst="rect">
              <a:avLst/>
            </a:prstGeom>
            <a:noFill/>
            <a:ln>
              <a:noFill/>
            </a:ln>
          </p:spPr>
        </p:pic>
      </p:grpSp>
      <p:grpSp>
        <p:nvGrpSpPr>
          <p:cNvPr id="177" name="Google Shape;177;p28"/>
          <p:cNvGrpSpPr/>
          <p:nvPr/>
        </p:nvGrpSpPr>
        <p:grpSpPr>
          <a:xfrm>
            <a:off x="2092575" y="2457300"/>
            <a:ext cx="5059790" cy="355600"/>
            <a:chOff x="2092575" y="2457300"/>
            <a:chExt cx="5059790" cy="355600"/>
          </a:xfrm>
        </p:grpSpPr>
        <p:grpSp>
          <p:nvGrpSpPr>
            <p:cNvPr id="178" name="Google Shape;178;p28"/>
            <p:cNvGrpSpPr/>
            <p:nvPr/>
          </p:nvGrpSpPr>
          <p:grpSpPr>
            <a:xfrm>
              <a:off x="2092575" y="2457300"/>
              <a:ext cx="5059790" cy="355600"/>
              <a:chOff x="2092575" y="2457300"/>
              <a:chExt cx="5059790" cy="355600"/>
            </a:xfrm>
          </p:grpSpPr>
          <p:grpSp>
            <p:nvGrpSpPr>
              <p:cNvPr id="179" name="Google Shape;179;p28"/>
              <p:cNvGrpSpPr/>
              <p:nvPr/>
            </p:nvGrpSpPr>
            <p:grpSpPr>
              <a:xfrm>
                <a:off x="3340305" y="2480146"/>
                <a:ext cx="3812060" cy="309904"/>
                <a:chOff x="4054605" y="2297821"/>
                <a:chExt cx="3812060" cy="309904"/>
              </a:xfrm>
            </p:grpSpPr>
            <p:pic>
              <p:nvPicPr>
                <p:cNvPr id="180" name="Google Shape;180;p28" descr="n" title="MathEquation,#ff0000"/>
                <p:cNvPicPr preferRelativeResize="0"/>
                <p:nvPr/>
              </p:nvPicPr>
              <p:blipFill>
                <a:blip r:embed="rId6">
                  <a:alphaModFix/>
                </a:blip>
                <a:stretch>
                  <a:fillRect/>
                </a:stretch>
              </p:blipFill>
              <p:spPr>
                <a:xfrm>
                  <a:off x="4054605" y="2379351"/>
                  <a:ext cx="194500" cy="215899"/>
                </a:xfrm>
                <a:prstGeom prst="rect">
                  <a:avLst/>
                </a:prstGeom>
                <a:noFill/>
                <a:ln>
                  <a:noFill/>
                </a:ln>
              </p:spPr>
            </p:pic>
            <p:sp>
              <p:nvSpPr>
                <p:cNvPr id="181" name="Google Shape;181;p28"/>
                <p:cNvSpPr/>
                <p:nvPr/>
              </p:nvSpPr>
              <p:spPr>
                <a:xfrm>
                  <a:off x="4678413" y="2297825"/>
                  <a:ext cx="1458600" cy="309900"/>
                </a:xfrm>
                <a:prstGeom prst="rightArrow">
                  <a:avLst>
                    <a:gd name="adj1" fmla="val 50000"/>
                    <a:gd name="adj2" fmla="val 50000"/>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28" descr="N" title="MathEquation,#ff0000"/>
                <p:cNvPicPr preferRelativeResize="0"/>
                <p:nvPr/>
              </p:nvPicPr>
              <p:blipFill>
                <a:blip r:embed="rId7">
                  <a:alphaModFix/>
                </a:blip>
                <a:stretch>
                  <a:fillRect/>
                </a:stretch>
              </p:blipFill>
              <p:spPr>
                <a:xfrm>
                  <a:off x="7531871" y="2297821"/>
                  <a:ext cx="334794" cy="309904"/>
                </a:xfrm>
                <a:prstGeom prst="rect">
                  <a:avLst/>
                </a:prstGeom>
                <a:noFill/>
                <a:ln>
                  <a:noFill/>
                </a:ln>
              </p:spPr>
            </p:pic>
          </p:grpSp>
          <p:pic>
            <p:nvPicPr>
              <p:cNvPr id="183" name="Google Shape;183;p28" descr="i^{(m)}_{x,y} = l_mK_d" title="MathEquation,#000000"/>
              <p:cNvPicPr preferRelativeResize="0"/>
              <p:nvPr/>
            </p:nvPicPr>
            <p:blipFill>
              <a:blip r:embed="rId8">
                <a:alphaModFix/>
              </a:blip>
              <a:stretch>
                <a:fillRect/>
              </a:stretch>
            </p:blipFill>
            <p:spPr>
              <a:xfrm>
                <a:off x="2092575" y="2457300"/>
                <a:ext cx="1247720" cy="355600"/>
              </a:xfrm>
              <a:prstGeom prst="rect">
                <a:avLst/>
              </a:prstGeom>
              <a:noFill/>
              <a:ln>
                <a:noFill/>
              </a:ln>
            </p:spPr>
          </p:pic>
        </p:grpSp>
        <p:pic>
          <p:nvPicPr>
            <p:cNvPr id="184" name="Google Shape;184;p28" descr="I = LK_d" title="MathEquation,#000000"/>
            <p:cNvPicPr preferRelativeResize="0"/>
            <p:nvPr/>
          </p:nvPicPr>
          <p:blipFill>
            <a:blip r:embed="rId9">
              <a:alphaModFix/>
            </a:blip>
            <a:stretch>
              <a:fillRect/>
            </a:stretch>
          </p:blipFill>
          <p:spPr>
            <a:xfrm>
              <a:off x="5647899" y="2480925"/>
              <a:ext cx="1152700" cy="308350"/>
            </a:xfrm>
            <a:prstGeom prst="rect">
              <a:avLst/>
            </a:prstGeom>
            <a:noFill/>
            <a:ln>
              <a:noFill/>
            </a:ln>
          </p:spPr>
        </p:pic>
      </p:grpSp>
      <p:grpSp>
        <p:nvGrpSpPr>
          <p:cNvPr id="185" name="Google Shape;185;p28"/>
          <p:cNvGrpSpPr/>
          <p:nvPr/>
        </p:nvGrpSpPr>
        <p:grpSpPr>
          <a:xfrm>
            <a:off x="5962875" y="3219338"/>
            <a:ext cx="2602900" cy="1599225"/>
            <a:chOff x="5962875" y="3219338"/>
            <a:chExt cx="2602900" cy="1599225"/>
          </a:xfrm>
        </p:grpSpPr>
        <p:grpSp>
          <p:nvGrpSpPr>
            <p:cNvPr id="186" name="Google Shape;186;p28"/>
            <p:cNvGrpSpPr/>
            <p:nvPr/>
          </p:nvGrpSpPr>
          <p:grpSpPr>
            <a:xfrm>
              <a:off x="5962875" y="3219338"/>
              <a:ext cx="2602900" cy="1599225"/>
              <a:chOff x="509100" y="3322750"/>
              <a:chExt cx="2602900" cy="1599225"/>
            </a:xfrm>
          </p:grpSpPr>
          <p:sp>
            <p:nvSpPr>
              <p:cNvPr id="187" name="Google Shape;187;p28"/>
              <p:cNvSpPr/>
              <p:nvPr/>
            </p:nvSpPr>
            <p:spPr>
              <a:xfrm rot="5400000">
                <a:off x="1620100" y="2947450"/>
                <a:ext cx="1116600" cy="18672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txBox="1"/>
              <p:nvPr/>
            </p:nvSpPr>
            <p:spPr>
              <a:xfrm>
                <a:off x="509100" y="4039150"/>
                <a:ext cx="76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a:latin typeface="Calibri"/>
                    <a:ea typeface="Calibri"/>
                    <a:cs typeface="Calibri"/>
                    <a:sym typeface="Calibri"/>
                  </a:rPr>
                  <a:t>3</a:t>
                </a:r>
                <a:endParaRPr>
                  <a:latin typeface="Calibri"/>
                  <a:ea typeface="Calibri"/>
                  <a:cs typeface="Calibri"/>
                  <a:sym typeface="Calibri"/>
                </a:endParaRPr>
              </a:p>
            </p:txBody>
          </p:sp>
          <p:sp>
            <p:nvSpPr>
              <p:cNvPr id="189" name="Google Shape;189;p28"/>
              <p:cNvSpPr txBox="1"/>
              <p:nvPr/>
            </p:nvSpPr>
            <p:spPr>
              <a:xfrm>
                <a:off x="1890100" y="4521775"/>
                <a:ext cx="57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Calibri"/>
                    <a:ea typeface="Calibri"/>
                    <a:cs typeface="Calibri"/>
                    <a:sym typeface="Calibri"/>
                  </a:rPr>
                  <a:t>w * h</a:t>
                </a:r>
                <a:endParaRPr>
                  <a:latin typeface="Calibri"/>
                  <a:ea typeface="Calibri"/>
                  <a:cs typeface="Calibri"/>
                  <a:sym typeface="Calibri"/>
                </a:endParaRPr>
              </a:p>
            </p:txBody>
          </p:sp>
        </p:grpSp>
        <p:pic>
          <p:nvPicPr>
            <p:cNvPr id="190" name="Google Shape;190;p28" descr="K_dN" title="MathEquation,#ff0000"/>
            <p:cNvPicPr preferRelativeResize="0"/>
            <p:nvPr/>
          </p:nvPicPr>
          <p:blipFill>
            <a:blip r:embed="rId10">
              <a:alphaModFix/>
            </a:blip>
            <a:stretch>
              <a:fillRect/>
            </a:stretch>
          </p:blipFill>
          <p:spPr>
            <a:xfrm>
              <a:off x="7253025" y="3605475"/>
              <a:ext cx="764732" cy="3556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body" idx="1"/>
          </p:nvPr>
        </p:nvSpPr>
        <p:spPr>
          <a:xfrm>
            <a:off x="440400" y="1369225"/>
            <a:ext cx="82632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zh-TW"/>
              <a:t>Solving this equation through pseudo-inverse (or QR , SVD decomposition)  </a:t>
            </a:r>
            <a:endParaRPr/>
          </a:p>
        </p:txBody>
      </p:sp>
      <p:sp>
        <p:nvSpPr>
          <p:cNvPr id="196" name="Google Shape;196;p29"/>
          <p:cNvSpPr txBox="1">
            <a:spLocks noGrp="1"/>
          </p:cNvSpPr>
          <p:nvPr>
            <p:ph type="title"/>
          </p:nvPr>
        </p:nvSpPr>
        <p:spPr>
          <a:xfrm>
            <a:off x="628650" y="28299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7200"/>
              <a:buFont typeface="Calibri"/>
              <a:buNone/>
            </a:pPr>
            <a:r>
              <a:rPr lang="zh-TW" sz="7200" b="1">
                <a:latin typeface="Calibri"/>
                <a:ea typeface="Calibri"/>
                <a:cs typeface="Calibri"/>
                <a:sym typeface="Calibri"/>
              </a:rPr>
              <a:t>Normal Estimation</a:t>
            </a:r>
            <a:endParaRPr sz="7200" b="1">
              <a:latin typeface="Calibri"/>
              <a:ea typeface="Calibri"/>
              <a:cs typeface="Calibri"/>
              <a:sym typeface="Calibri"/>
            </a:endParaRPr>
          </a:p>
        </p:txBody>
      </p:sp>
      <p:grpSp>
        <p:nvGrpSpPr>
          <p:cNvPr id="197" name="Google Shape;197;p29"/>
          <p:cNvGrpSpPr/>
          <p:nvPr/>
        </p:nvGrpSpPr>
        <p:grpSpPr>
          <a:xfrm>
            <a:off x="30999" y="2137875"/>
            <a:ext cx="9081998" cy="381875"/>
            <a:chOff x="77049" y="2137875"/>
            <a:chExt cx="9081998" cy="381875"/>
          </a:xfrm>
        </p:grpSpPr>
        <p:grpSp>
          <p:nvGrpSpPr>
            <p:cNvPr id="198" name="Google Shape;198;p29"/>
            <p:cNvGrpSpPr/>
            <p:nvPr/>
          </p:nvGrpSpPr>
          <p:grpSpPr>
            <a:xfrm>
              <a:off x="77049" y="2137875"/>
              <a:ext cx="7234733" cy="381875"/>
              <a:chOff x="102274" y="2112700"/>
              <a:chExt cx="7234733" cy="381875"/>
            </a:xfrm>
          </p:grpSpPr>
          <p:pic>
            <p:nvPicPr>
              <p:cNvPr id="199" name="Google Shape;199;p29" descr="N" title="MathEquation,#ff0000"/>
              <p:cNvPicPr preferRelativeResize="0"/>
              <p:nvPr/>
            </p:nvPicPr>
            <p:blipFill>
              <a:blip r:embed="rId3">
                <a:alphaModFix/>
              </a:blip>
              <a:stretch>
                <a:fillRect/>
              </a:stretch>
            </p:blipFill>
            <p:spPr>
              <a:xfrm>
                <a:off x="4823121" y="2161821"/>
                <a:ext cx="334794" cy="309904"/>
              </a:xfrm>
              <a:prstGeom prst="rect">
                <a:avLst/>
              </a:prstGeom>
              <a:noFill/>
              <a:ln>
                <a:noFill/>
              </a:ln>
            </p:spPr>
          </p:pic>
          <p:sp>
            <p:nvSpPr>
              <p:cNvPr id="200" name="Google Shape;200;p29"/>
              <p:cNvSpPr/>
              <p:nvPr/>
            </p:nvSpPr>
            <p:spPr>
              <a:xfrm>
                <a:off x="1731150" y="2135550"/>
                <a:ext cx="1109700" cy="309900"/>
              </a:xfrm>
              <a:prstGeom prst="rightArrow">
                <a:avLst>
                  <a:gd name="adj1" fmla="val 50000"/>
                  <a:gd name="adj2" fmla="val 50000"/>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5250900" y="2135550"/>
                <a:ext cx="1109700" cy="309900"/>
              </a:xfrm>
              <a:prstGeom prst="rightArrow">
                <a:avLst>
                  <a:gd name="adj1" fmla="val 50000"/>
                  <a:gd name="adj2" fmla="val 50000"/>
                </a:avLst>
              </a:prstGeom>
              <a:solidFill>
                <a:srgbClr val="8888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9"/>
              <p:cNvGrpSpPr/>
              <p:nvPr/>
            </p:nvGrpSpPr>
            <p:grpSpPr>
              <a:xfrm>
                <a:off x="102274" y="2161821"/>
                <a:ext cx="1504465" cy="309904"/>
                <a:chOff x="5647899" y="2480146"/>
                <a:chExt cx="1504465" cy="309904"/>
              </a:xfrm>
            </p:grpSpPr>
            <p:pic>
              <p:nvPicPr>
                <p:cNvPr id="203" name="Google Shape;203;p29" descr="N" title="MathEquation,#ff0000"/>
                <p:cNvPicPr preferRelativeResize="0"/>
                <p:nvPr/>
              </p:nvPicPr>
              <p:blipFill>
                <a:blip r:embed="rId3">
                  <a:alphaModFix/>
                </a:blip>
                <a:stretch>
                  <a:fillRect/>
                </a:stretch>
              </p:blipFill>
              <p:spPr>
                <a:xfrm>
                  <a:off x="6817571" y="2480146"/>
                  <a:ext cx="334794" cy="309904"/>
                </a:xfrm>
                <a:prstGeom prst="rect">
                  <a:avLst/>
                </a:prstGeom>
                <a:noFill/>
                <a:ln>
                  <a:noFill/>
                </a:ln>
              </p:spPr>
            </p:pic>
            <p:pic>
              <p:nvPicPr>
                <p:cNvPr id="204" name="Google Shape;204;p29" descr="I = LK_d" title="MathEquation,#000000"/>
                <p:cNvPicPr preferRelativeResize="0"/>
                <p:nvPr/>
              </p:nvPicPr>
              <p:blipFill>
                <a:blip r:embed="rId4">
                  <a:alphaModFix/>
                </a:blip>
                <a:stretch>
                  <a:fillRect/>
                </a:stretch>
              </p:blipFill>
              <p:spPr>
                <a:xfrm>
                  <a:off x="5647899" y="2480925"/>
                  <a:ext cx="1152700" cy="308350"/>
                </a:xfrm>
                <a:prstGeom prst="rect">
                  <a:avLst/>
                </a:prstGeom>
                <a:noFill/>
                <a:ln>
                  <a:noFill/>
                </a:ln>
              </p:spPr>
            </p:pic>
          </p:grpSp>
          <p:pic>
            <p:nvPicPr>
              <p:cNvPr id="205" name="Google Shape;205;p29" descr="K_dN" title="MathEquation,#ff0000"/>
              <p:cNvPicPr preferRelativeResize="0"/>
              <p:nvPr/>
            </p:nvPicPr>
            <p:blipFill>
              <a:blip r:embed="rId5">
                <a:alphaModFix/>
              </a:blip>
              <a:stretch>
                <a:fillRect/>
              </a:stretch>
            </p:blipFill>
            <p:spPr>
              <a:xfrm>
                <a:off x="6572275" y="2138975"/>
                <a:ext cx="764732" cy="355600"/>
              </a:xfrm>
              <a:prstGeom prst="rect">
                <a:avLst/>
              </a:prstGeom>
              <a:noFill/>
              <a:ln>
                <a:noFill/>
              </a:ln>
            </p:spPr>
          </p:pic>
          <p:pic>
            <p:nvPicPr>
              <p:cNvPr id="206" name="Google Shape;206;p29" descr="L^TI = L^TLK_d" title="MathEquation,#000000"/>
              <p:cNvPicPr preferRelativeResize="0"/>
              <p:nvPr/>
            </p:nvPicPr>
            <p:blipFill>
              <a:blip r:embed="rId6">
                <a:alphaModFix/>
              </a:blip>
              <a:stretch>
                <a:fillRect/>
              </a:stretch>
            </p:blipFill>
            <p:spPr>
              <a:xfrm>
                <a:off x="2840850" y="2112700"/>
                <a:ext cx="1975556" cy="355600"/>
              </a:xfrm>
              <a:prstGeom prst="rect">
                <a:avLst/>
              </a:prstGeom>
              <a:noFill/>
              <a:ln>
                <a:noFill/>
              </a:ln>
            </p:spPr>
          </p:pic>
        </p:grpSp>
        <p:pic>
          <p:nvPicPr>
            <p:cNvPr id="207" name="Google Shape;207;p29" descr="= (L^TL)^{-1}L^TI" title="MathEquation,#000000"/>
            <p:cNvPicPr preferRelativeResize="0"/>
            <p:nvPr/>
          </p:nvPicPr>
          <p:blipFill>
            <a:blip r:embed="rId7">
              <a:alphaModFix/>
            </a:blip>
            <a:stretch>
              <a:fillRect/>
            </a:stretch>
          </p:blipFill>
          <p:spPr>
            <a:xfrm>
              <a:off x="7311775" y="2151013"/>
              <a:ext cx="1847272" cy="355600"/>
            </a:xfrm>
            <a:prstGeom prst="rect">
              <a:avLst/>
            </a:prstGeom>
            <a:noFill/>
            <a:ln>
              <a:noFill/>
            </a:ln>
          </p:spPr>
        </p:pic>
      </p:grpSp>
      <p:pic>
        <p:nvPicPr>
          <p:cNvPr id="208" name="Google Shape;208;p29"/>
          <p:cNvPicPr preferRelativeResize="0"/>
          <p:nvPr/>
        </p:nvPicPr>
        <p:blipFill>
          <a:blip r:embed="rId8">
            <a:alphaModFix/>
          </a:blip>
          <a:stretch>
            <a:fillRect/>
          </a:stretch>
        </p:blipFill>
        <p:spPr>
          <a:xfrm>
            <a:off x="1845815" y="2622675"/>
            <a:ext cx="2291210" cy="2429900"/>
          </a:xfrm>
          <a:prstGeom prst="rect">
            <a:avLst/>
          </a:prstGeom>
          <a:noFill/>
          <a:ln w="9525" cap="flat" cmpd="sng">
            <a:solidFill>
              <a:schemeClr val="dk1"/>
            </a:solidFill>
            <a:prstDash val="solid"/>
            <a:round/>
            <a:headEnd type="none" w="sm" len="sm"/>
            <a:tailEnd type="none" w="sm" len="sm"/>
          </a:ln>
        </p:spPr>
      </p:pic>
      <p:cxnSp>
        <p:nvCxnSpPr>
          <p:cNvPr id="209" name="Google Shape;209;p29"/>
          <p:cNvCxnSpPr/>
          <p:nvPr/>
        </p:nvCxnSpPr>
        <p:spPr>
          <a:xfrm flipH="1">
            <a:off x="3706550" y="2673150"/>
            <a:ext cx="58800" cy="151200"/>
          </a:xfrm>
          <a:prstGeom prst="straightConnector1">
            <a:avLst/>
          </a:prstGeom>
          <a:noFill/>
          <a:ln w="9525" cap="flat" cmpd="sng">
            <a:solidFill>
              <a:schemeClr val="dk2"/>
            </a:solidFill>
            <a:prstDash val="solid"/>
            <a:round/>
            <a:headEnd type="none" w="med" len="med"/>
            <a:tailEnd type="none" w="med" len="med"/>
          </a:ln>
        </p:spPr>
      </p:cxnSp>
      <p:sp>
        <p:nvSpPr>
          <p:cNvPr id="210" name="Google Shape;210;p29"/>
          <p:cNvSpPr txBox="1"/>
          <p:nvPr/>
        </p:nvSpPr>
        <p:spPr>
          <a:xfrm>
            <a:off x="4572000" y="2800825"/>
            <a:ext cx="3898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Calibri"/>
                <a:ea typeface="Calibri"/>
                <a:cs typeface="Calibri"/>
                <a:sym typeface="Calibri"/>
              </a:rPr>
              <a:t>The result is </a:t>
            </a:r>
            <a:r>
              <a:rPr lang="zh-TW">
                <a:solidFill>
                  <a:srgbClr val="FF0000"/>
                </a:solidFill>
                <a:latin typeface="Calibri"/>
                <a:ea typeface="Calibri"/>
                <a:cs typeface="Calibri"/>
                <a:sym typeface="Calibri"/>
              </a:rPr>
              <a:t>KdN</a:t>
            </a:r>
            <a:r>
              <a:rPr lang="zh-TW">
                <a:latin typeface="Calibri"/>
                <a:ea typeface="Calibri"/>
                <a:cs typeface="Calibri"/>
                <a:sym typeface="Calibri"/>
              </a:rPr>
              <a:t> but we need “</a:t>
            </a:r>
            <a:r>
              <a:rPr lang="zh-TW">
                <a:solidFill>
                  <a:srgbClr val="FF0000"/>
                </a:solidFill>
                <a:latin typeface="Calibri"/>
                <a:ea typeface="Calibri"/>
                <a:cs typeface="Calibri"/>
                <a:sym typeface="Calibri"/>
              </a:rPr>
              <a:t>unit normal vector</a:t>
            </a:r>
            <a:r>
              <a:rPr lang="zh-TW">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r>
              <a:rPr lang="zh-TW">
                <a:latin typeface="Calibri"/>
                <a:ea typeface="Calibri"/>
                <a:cs typeface="Calibri"/>
                <a:sym typeface="Calibri"/>
              </a:rPr>
              <a:t>Fortunately for </a:t>
            </a:r>
            <a:r>
              <a:rPr lang="zh-TW">
                <a:solidFill>
                  <a:srgbClr val="FF0000"/>
                </a:solidFill>
                <a:latin typeface="Calibri"/>
                <a:ea typeface="Calibri"/>
                <a:cs typeface="Calibri"/>
                <a:sym typeface="Calibri"/>
              </a:rPr>
              <a:t>n(x,y)</a:t>
            </a:r>
            <a:r>
              <a:rPr lang="zh-TW">
                <a:latin typeface="Calibri"/>
                <a:ea typeface="Calibri"/>
                <a:cs typeface="Calibri"/>
                <a:sym typeface="Calibri"/>
              </a:rPr>
              <a:t> , </a:t>
            </a:r>
            <a:r>
              <a:rPr lang="zh-TW">
                <a:solidFill>
                  <a:srgbClr val="FF0000"/>
                </a:solidFill>
                <a:latin typeface="Calibri"/>
                <a:ea typeface="Calibri"/>
                <a:cs typeface="Calibri"/>
                <a:sym typeface="Calibri"/>
              </a:rPr>
              <a:t>Kd(x,y)</a:t>
            </a:r>
            <a:r>
              <a:rPr lang="zh-TW">
                <a:latin typeface="Calibri"/>
                <a:ea typeface="Calibri"/>
                <a:cs typeface="Calibri"/>
                <a:sym typeface="Calibri"/>
              </a:rPr>
              <a:t> is a constant so we can directly apply vector normalization on </a:t>
            </a:r>
            <a:r>
              <a:rPr lang="zh-TW">
                <a:solidFill>
                  <a:srgbClr val="FF0000"/>
                </a:solidFill>
                <a:latin typeface="Calibri"/>
                <a:ea typeface="Calibri"/>
                <a:cs typeface="Calibri"/>
                <a:sym typeface="Calibri"/>
              </a:rPr>
              <a:t>KdN(x,y)</a:t>
            </a:r>
            <a:endParaRPr>
              <a:solidFill>
                <a:srgbClr val="FF0000"/>
              </a:solidFill>
              <a:latin typeface="Calibri"/>
              <a:ea typeface="Calibri"/>
              <a:cs typeface="Calibri"/>
              <a:sym typeface="Calibri"/>
            </a:endParaRPr>
          </a:p>
        </p:txBody>
      </p:sp>
      <p:pic>
        <p:nvPicPr>
          <p:cNvPr id="211" name="Google Shape;211;p29" descr="N = \frac{K_dN}{||K_dN||}" title="MathEquation,#ff0000"/>
          <p:cNvPicPr preferRelativeResize="0"/>
          <p:nvPr/>
        </p:nvPicPr>
        <p:blipFill>
          <a:blip r:embed="rId9">
            <a:alphaModFix/>
          </a:blip>
          <a:stretch>
            <a:fillRect/>
          </a:stretch>
        </p:blipFill>
        <p:spPr>
          <a:xfrm>
            <a:off x="5899063" y="3913200"/>
            <a:ext cx="1244082"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626165" y="273844"/>
            <a:ext cx="8420431"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1.</a:t>
            </a:r>
            <a:endParaRPr sz="6000" b="1">
              <a:latin typeface="Calibri"/>
              <a:ea typeface="Calibri"/>
              <a:cs typeface="Calibri"/>
              <a:sym typeface="Calibri"/>
            </a:endParaRPr>
          </a:p>
        </p:txBody>
      </p:sp>
      <p:pic>
        <p:nvPicPr>
          <p:cNvPr id="217" name="Google Shape;217;p30"/>
          <p:cNvPicPr preferRelativeResize="0"/>
          <p:nvPr/>
        </p:nvPicPr>
        <p:blipFill rotWithShape="1">
          <a:blip r:embed="rId3">
            <a:alphaModFix/>
          </a:blip>
          <a:srcRect/>
          <a:stretch/>
        </p:blipFill>
        <p:spPr>
          <a:xfrm>
            <a:off x="1433299" y="1268016"/>
            <a:ext cx="6140318" cy="3680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628650" y="273844"/>
            <a:ext cx="8203262"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1.</a:t>
            </a:r>
            <a:endParaRPr sz="6000" b="1">
              <a:latin typeface="Calibri"/>
              <a:ea typeface="Calibri"/>
              <a:cs typeface="Calibri"/>
              <a:sym typeface="Calibri"/>
            </a:endParaRPr>
          </a:p>
        </p:txBody>
      </p:sp>
      <p:pic>
        <p:nvPicPr>
          <p:cNvPr id="223" name="Google Shape;223;p31"/>
          <p:cNvPicPr preferRelativeResize="0"/>
          <p:nvPr/>
        </p:nvPicPr>
        <p:blipFill rotWithShape="1">
          <a:blip r:embed="rId3">
            <a:alphaModFix/>
          </a:blip>
          <a:srcRect/>
          <a:stretch/>
        </p:blipFill>
        <p:spPr>
          <a:xfrm>
            <a:off x="871295" y="1387809"/>
            <a:ext cx="7401409" cy="35689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628650" y="273844"/>
            <a:ext cx="8334458"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1.</a:t>
            </a:r>
            <a:endParaRPr sz="6000" b="1">
              <a:latin typeface="Calibri"/>
              <a:ea typeface="Calibri"/>
              <a:cs typeface="Calibri"/>
              <a:sym typeface="Calibri"/>
            </a:endParaRPr>
          </a:p>
        </p:txBody>
      </p:sp>
      <p:sp>
        <p:nvSpPr>
          <p:cNvPr id="229" name="Google Shape;229;p3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Other Tips</a:t>
            </a:r>
            <a:endParaRPr/>
          </a:p>
          <a:p>
            <a:pPr marL="520700" lvl="1" indent="-165100" algn="l" rtl="0">
              <a:lnSpc>
                <a:spcPct val="90000"/>
              </a:lnSpc>
              <a:spcBef>
                <a:spcPts val="0"/>
              </a:spcBef>
              <a:spcAft>
                <a:spcPts val="0"/>
              </a:spcAft>
              <a:buSzPts val="1200"/>
              <a:buFont typeface="Calibri"/>
              <a:buChar char="●"/>
            </a:pPr>
            <a:r>
              <a:rPr lang="zh-TW"/>
              <a:t>You may need to use some method such like </a:t>
            </a:r>
            <a:r>
              <a:rPr lang="zh-TW">
                <a:solidFill>
                  <a:srgbClr val="00B0F0"/>
                </a:solidFill>
              </a:rPr>
              <a:t>integral from different direction or begining at different initial point</a:t>
            </a:r>
            <a:r>
              <a:rPr lang="zh-TW"/>
              <a:t> and average those result to let surface more smooth</a:t>
            </a:r>
            <a:endParaRPr/>
          </a:p>
          <a:p>
            <a:pPr marL="0" lvl="1" indent="0" algn="l" rtl="0">
              <a:lnSpc>
                <a:spcPct val="90000"/>
              </a:lnSpc>
              <a:spcBef>
                <a:spcPts val="400"/>
              </a:spcBef>
              <a:spcAft>
                <a:spcPts val="0"/>
              </a:spcAft>
              <a:buClr>
                <a:schemeClr val="dk1"/>
              </a:buClr>
              <a:buSzPts val="1800"/>
              <a:buNone/>
            </a:pPr>
            <a:endParaRPr/>
          </a:p>
          <a:p>
            <a:pPr marL="520700" lvl="1" indent="-152400" algn="l" rtl="0">
              <a:lnSpc>
                <a:spcPct val="90000"/>
              </a:lnSpc>
              <a:spcBef>
                <a:spcPts val="400"/>
              </a:spcBef>
              <a:spcAft>
                <a:spcPts val="0"/>
              </a:spcAft>
              <a:buSzPts val="1400"/>
              <a:buChar char="●"/>
            </a:pPr>
            <a:r>
              <a:rPr lang="zh-TW">
                <a:solidFill>
                  <a:srgbClr val="00B0F0"/>
                </a:solidFill>
              </a:rPr>
              <a:t>Sanity Check</a:t>
            </a:r>
            <a:endParaRPr/>
          </a:p>
        </p:txBody>
      </p:sp>
      <p:pic>
        <p:nvPicPr>
          <p:cNvPr id="230" name="Google Shape;230;p32"/>
          <p:cNvPicPr preferRelativeResize="0"/>
          <p:nvPr/>
        </p:nvPicPr>
        <p:blipFill rotWithShape="1">
          <a:blip r:embed="rId3">
            <a:alphaModFix/>
          </a:blip>
          <a:srcRect/>
          <a:stretch/>
        </p:blipFill>
        <p:spPr>
          <a:xfrm>
            <a:off x="2626831" y="2571756"/>
            <a:ext cx="1671638" cy="7072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628650" y="273844"/>
            <a:ext cx="83346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6600"/>
              <a:buFont typeface="Calibri"/>
              <a:buNone/>
            </a:pPr>
            <a:r>
              <a:rPr lang="zh-TW" sz="6000" b="1">
                <a:latin typeface="Calibri"/>
                <a:ea typeface="Calibri"/>
                <a:cs typeface="Calibri"/>
                <a:sym typeface="Calibri"/>
              </a:rPr>
              <a:t>Surface Reconstruction 2.</a:t>
            </a:r>
            <a:endParaRPr sz="6000" b="1">
              <a:latin typeface="Calibri"/>
              <a:ea typeface="Calibri"/>
              <a:cs typeface="Calibri"/>
              <a:sym typeface="Calibri"/>
            </a:endParaRPr>
          </a:p>
        </p:txBody>
      </p:sp>
      <p:sp>
        <p:nvSpPr>
          <p:cNvPr id="236" name="Google Shape;236;p33"/>
          <p:cNvSpPr txBox="1">
            <a:spLocks noGrp="1"/>
          </p:cNvSpPr>
          <p:nvPr>
            <p:ph type="body" idx="1"/>
          </p:nvPr>
        </p:nvSpPr>
        <p:spPr>
          <a:xfrm>
            <a:off x="510975" y="13440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zh-TW"/>
              <a:t>The Normal </a:t>
            </a:r>
            <a:r>
              <a:rPr lang="zh-TW">
                <a:solidFill>
                  <a:srgbClr val="FF0000"/>
                </a:solidFill>
              </a:rPr>
              <a:t>n</a:t>
            </a:r>
            <a:r>
              <a:rPr lang="zh-TW"/>
              <a:t> must be orthogonal to the vector </a:t>
            </a:r>
            <a:r>
              <a:rPr lang="zh-TW">
                <a:solidFill>
                  <a:srgbClr val="FF0000"/>
                </a:solidFill>
              </a:rPr>
              <a:t>v1</a:t>
            </a:r>
            <a:r>
              <a:rPr lang="zh-TW"/>
              <a:t> &amp; </a:t>
            </a:r>
            <a:r>
              <a:rPr lang="zh-TW">
                <a:solidFill>
                  <a:srgbClr val="FF0000"/>
                </a:solidFill>
              </a:rPr>
              <a:t>v2</a:t>
            </a:r>
            <a:endParaRPr/>
          </a:p>
        </p:txBody>
      </p:sp>
      <p:pic>
        <p:nvPicPr>
          <p:cNvPr id="237" name="Google Shape;237;p33"/>
          <p:cNvPicPr preferRelativeResize="0"/>
          <p:nvPr/>
        </p:nvPicPr>
        <p:blipFill rotWithShape="1">
          <a:blip r:embed="rId3">
            <a:alphaModFix/>
          </a:blip>
          <a:srcRect b="10370"/>
          <a:stretch/>
        </p:blipFill>
        <p:spPr>
          <a:xfrm>
            <a:off x="4572000" y="2301050"/>
            <a:ext cx="4143300" cy="1782025"/>
          </a:xfrm>
          <a:prstGeom prst="rect">
            <a:avLst/>
          </a:prstGeom>
          <a:noFill/>
          <a:ln>
            <a:noFill/>
          </a:ln>
        </p:spPr>
      </p:pic>
      <p:cxnSp>
        <p:nvCxnSpPr>
          <p:cNvPr id="238" name="Google Shape;238;p33"/>
          <p:cNvCxnSpPr>
            <a:stCxn id="239" idx="2"/>
            <a:endCxn id="240" idx="0"/>
          </p:cNvCxnSpPr>
          <p:nvPr/>
        </p:nvCxnSpPr>
        <p:spPr>
          <a:xfrm>
            <a:off x="2059500" y="3238638"/>
            <a:ext cx="0" cy="585600"/>
          </a:xfrm>
          <a:prstGeom prst="straightConnector1">
            <a:avLst/>
          </a:prstGeom>
          <a:noFill/>
          <a:ln w="28575" cap="flat" cmpd="sng">
            <a:solidFill>
              <a:schemeClr val="dk2"/>
            </a:solidFill>
            <a:prstDash val="solid"/>
            <a:round/>
            <a:headEnd type="none" w="med" len="med"/>
            <a:tailEnd type="triangle" w="med" len="med"/>
          </a:ln>
        </p:spPr>
      </p:cxnSp>
      <p:sp>
        <p:nvSpPr>
          <p:cNvPr id="241" name="Google Shape;241;p33"/>
          <p:cNvSpPr txBox="1"/>
          <p:nvPr/>
        </p:nvSpPr>
        <p:spPr>
          <a:xfrm>
            <a:off x="4136700" y="4432650"/>
            <a:ext cx="50139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zh-TW">
                <a:latin typeface="Calibri"/>
                <a:ea typeface="Calibri"/>
                <a:cs typeface="Calibri"/>
                <a:sym typeface="Calibri"/>
              </a:rPr>
              <a:t>Reference : </a:t>
            </a:r>
            <a:r>
              <a:rPr lang="zh-TW" u="sng">
                <a:solidFill>
                  <a:schemeClr val="hlink"/>
                </a:solidFill>
                <a:latin typeface="Calibri"/>
                <a:ea typeface="Calibri"/>
                <a:cs typeface="Calibri"/>
                <a:sym typeface="Calibri"/>
                <a:hlinkClick r:id="rId4"/>
              </a:rPr>
              <a:t>https://pages.cs.wisc.edu/~csverma/CS766_09/Stereo/stereo.html</a:t>
            </a:r>
            <a:endParaRPr>
              <a:latin typeface="Calibri"/>
              <a:ea typeface="Calibri"/>
              <a:cs typeface="Calibri"/>
              <a:sym typeface="Calibri"/>
            </a:endParaRPr>
          </a:p>
        </p:txBody>
      </p:sp>
      <p:grpSp>
        <p:nvGrpSpPr>
          <p:cNvPr id="242" name="Google Shape;242;p33"/>
          <p:cNvGrpSpPr/>
          <p:nvPr/>
        </p:nvGrpSpPr>
        <p:grpSpPr>
          <a:xfrm>
            <a:off x="510975" y="2652950"/>
            <a:ext cx="3254100" cy="2352388"/>
            <a:chOff x="882600" y="2080250"/>
            <a:chExt cx="3254100" cy="2352388"/>
          </a:xfrm>
        </p:grpSpPr>
        <p:pic>
          <p:nvPicPr>
            <p:cNvPr id="240" name="Google Shape;240;p33"/>
            <p:cNvPicPr preferRelativeResize="0"/>
            <p:nvPr/>
          </p:nvPicPr>
          <p:blipFill>
            <a:blip r:embed="rId5">
              <a:alphaModFix/>
            </a:blip>
            <a:stretch>
              <a:fillRect/>
            </a:stretch>
          </p:blipFill>
          <p:spPr>
            <a:xfrm>
              <a:off x="1273838" y="3251538"/>
              <a:ext cx="2314575" cy="1181100"/>
            </a:xfrm>
            <a:prstGeom prst="rect">
              <a:avLst/>
            </a:prstGeom>
            <a:noFill/>
            <a:ln w="9525" cap="flat" cmpd="sng">
              <a:solidFill>
                <a:srgbClr val="FF0000"/>
              </a:solidFill>
              <a:prstDash val="solid"/>
              <a:round/>
              <a:headEnd type="none" w="sm" len="sm"/>
              <a:tailEnd type="none" w="sm" len="sm"/>
            </a:ln>
          </p:spPr>
        </p:pic>
        <p:grpSp>
          <p:nvGrpSpPr>
            <p:cNvPr id="243" name="Google Shape;243;p33"/>
            <p:cNvGrpSpPr/>
            <p:nvPr/>
          </p:nvGrpSpPr>
          <p:grpSpPr>
            <a:xfrm>
              <a:off x="882600" y="2080250"/>
              <a:ext cx="3254100" cy="585600"/>
              <a:chOff x="882625" y="1975575"/>
              <a:chExt cx="3254100" cy="585600"/>
            </a:xfrm>
          </p:grpSpPr>
          <p:sp>
            <p:nvSpPr>
              <p:cNvPr id="244" name="Google Shape;244;p33"/>
              <p:cNvSpPr/>
              <p:nvPr/>
            </p:nvSpPr>
            <p:spPr>
              <a:xfrm>
                <a:off x="882625" y="1975575"/>
                <a:ext cx="3254100" cy="585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33"/>
              <p:cNvGrpSpPr/>
              <p:nvPr/>
            </p:nvGrpSpPr>
            <p:grpSpPr>
              <a:xfrm>
                <a:off x="1008725" y="1982025"/>
                <a:ext cx="3001900" cy="572700"/>
                <a:chOff x="1008725" y="1982025"/>
                <a:chExt cx="3001900" cy="572700"/>
              </a:xfrm>
            </p:grpSpPr>
            <p:pic>
              <p:nvPicPr>
                <p:cNvPr id="246" name="Google Shape;246;p33" descr="-n_x + n_z(z_{x+1,y} - z_{x,y}) = 0" title="MathEquation,#000000"/>
                <p:cNvPicPr preferRelativeResize="0"/>
                <p:nvPr/>
              </p:nvPicPr>
              <p:blipFill rotWithShape="1">
                <a:blip r:embed="rId6">
                  <a:alphaModFix/>
                </a:blip>
                <a:srcRect l="6217"/>
                <a:stretch/>
              </p:blipFill>
              <p:spPr>
                <a:xfrm>
                  <a:off x="1008725" y="1982025"/>
                  <a:ext cx="3001900" cy="286350"/>
                </a:xfrm>
                <a:prstGeom prst="rect">
                  <a:avLst/>
                </a:prstGeom>
                <a:noFill/>
                <a:ln>
                  <a:noFill/>
                </a:ln>
              </p:spPr>
            </p:pic>
            <p:pic>
              <p:nvPicPr>
                <p:cNvPr id="247" name="Google Shape;247;p33" descr="-n_y + n_z(z_{x,y+1} - z_{x,y}) = 0" title="MathEquation,#000000"/>
                <p:cNvPicPr preferRelativeResize="0"/>
                <p:nvPr/>
              </p:nvPicPr>
              <p:blipFill rotWithShape="1">
                <a:blip r:embed="rId7">
                  <a:alphaModFix/>
                </a:blip>
                <a:srcRect l="6217"/>
                <a:stretch/>
              </p:blipFill>
              <p:spPr>
                <a:xfrm>
                  <a:off x="1008725" y="2268375"/>
                  <a:ext cx="3001900" cy="286350"/>
                </a:xfrm>
                <a:prstGeom prst="rect">
                  <a:avLst/>
                </a:prstGeom>
                <a:noFill/>
                <a:ln>
                  <a:noFill/>
                </a:ln>
              </p:spPr>
            </p:pic>
          </p:grpSp>
        </p:grpSp>
      </p:grpSp>
      <p:grpSp>
        <p:nvGrpSpPr>
          <p:cNvPr id="248" name="Google Shape;248;p33"/>
          <p:cNvGrpSpPr/>
          <p:nvPr/>
        </p:nvGrpSpPr>
        <p:grpSpPr>
          <a:xfrm>
            <a:off x="5185525" y="1648650"/>
            <a:ext cx="3054105" cy="923100"/>
            <a:chOff x="4572000" y="1734025"/>
            <a:chExt cx="3054105" cy="923100"/>
          </a:xfrm>
        </p:grpSpPr>
        <p:pic>
          <p:nvPicPr>
            <p:cNvPr id="249" name="Google Shape;249;p33"/>
            <p:cNvPicPr preferRelativeResize="0"/>
            <p:nvPr/>
          </p:nvPicPr>
          <p:blipFill>
            <a:blip r:embed="rId8">
              <a:alphaModFix/>
            </a:blip>
            <a:stretch>
              <a:fillRect/>
            </a:stretch>
          </p:blipFill>
          <p:spPr>
            <a:xfrm>
              <a:off x="4572000" y="1734025"/>
              <a:ext cx="2995275" cy="346235"/>
            </a:xfrm>
            <a:prstGeom prst="rect">
              <a:avLst/>
            </a:prstGeom>
            <a:noFill/>
            <a:ln>
              <a:noFill/>
            </a:ln>
          </p:spPr>
        </p:pic>
        <p:pic>
          <p:nvPicPr>
            <p:cNvPr id="250" name="Google Shape;250;p33"/>
            <p:cNvPicPr preferRelativeResize="0"/>
            <p:nvPr/>
          </p:nvPicPr>
          <p:blipFill>
            <a:blip r:embed="rId9">
              <a:alphaModFix/>
            </a:blip>
            <a:stretch>
              <a:fillRect/>
            </a:stretch>
          </p:blipFill>
          <p:spPr>
            <a:xfrm>
              <a:off x="4630825" y="2114326"/>
              <a:ext cx="2995280" cy="270800"/>
            </a:xfrm>
            <a:prstGeom prst="rect">
              <a:avLst/>
            </a:prstGeom>
            <a:noFill/>
            <a:ln>
              <a:noFill/>
            </a:ln>
          </p:spPr>
        </p:pic>
        <p:pic>
          <p:nvPicPr>
            <p:cNvPr id="251" name="Google Shape;251;p33" descr="n = (n_x,n_y,n_z)" title="MathEquation,#000000"/>
            <p:cNvPicPr preferRelativeResize="0"/>
            <p:nvPr/>
          </p:nvPicPr>
          <p:blipFill>
            <a:blip r:embed="rId10">
              <a:alphaModFix/>
            </a:blip>
            <a:stretch>
              <a:fillRect/>
            </a:stretch>
          </p:blipFill>
          <p:spPr>
            <a:xfrm>
              <a:off x="4689675" y="2385125"/>
              <a:ext cx="1532390" cy="272000"/>
            </a:xfrm>
            <a:prstGeom prst="rect">
              <a:avLst/>
            </a:prstGeom>
            <a:noFill/>
            <a:ln>
              <a:noFill/>
            </a:ln>
          </p:spPr>
        </p:pic>
      </p:grpSp>
      <p:grpSp>
        <p:nvGrpSpPr>
          <p:cNvPr id="252" name="Google Shape;252;p33"/>
          <p:cNvGrpSpPr/>
          <p:nvPr/>
        </p:nvGrpSpPr>
        <p:grpSpPr>
          <a:xfrm>
            <a:off x="1592525" y="1887450"/>
            <a:ext cx="1121838" cy="445500"/>
            <a:chOff x="1525738" y="1891550"/>
            <a:chExt cx="1121838" cy="445500"/>
          </a:xfrm>
        </p:grpSpPr>
        <p:sp>
          <p:nvSpPr>
            <p:cNvPr id="253" name="Google Shape;253;p33"/>
            <p:cNvSpPr/>
            <p:nvPr/>
          </p:nvSpPr>
          <p:spPr>
            <a:xfrm>
              <a:off x="1529775" y="1891550"/>
              <a:ext cx="1117800" cy="44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33" descr="v_1 \cdot n = 0" title="MathEquation,#000000"/>
            <p:cNvPicPr preferRelativeResize="0"/>
            <p:nvPr/>
          </p:nvPicPr>
          <p:blipFill>
            <a:blip r:embed="rId11">
              <a:alphaModFix/>
            </a:blip>
            <a:stretch>
              <a:fillRect/>
            </a:stretch>
          </p:blipFill>
          <p:spPr>
            <a:xfrm>
              <a:off x="1525738" y="1895613"/>
              <a:ext cx="1067524" cy="214588"/>
            </a:xfrm>
            <a:prstGeom prst="rect">
              <a:avLst/>
            </a:prstGeom>
            <a:noFill/>
            <a:ln>
              <a:noFill/>
            </a:ln>
          </p:spPr>
        </p:pic>
        <p:pic>
          <p:nvPicPr>
            <p:cNvPr id="255" name="Google Shape;255;p33" descr="v_2 \cdot n = 0" title="MathEquation,#000000"/>
            <p:cNvPicPr preferRelativeResize="0"/>
            <p:nvPr/>
          </p:nvPicPr>
          <p:blipFill>
            <a:blip r:embed="rId12">
              <a:alphaModFix/>
            </a:blip>
            <a:stretch>
              <a:fillRect/>
            </a:stretch>
          </p:blipFill>
          <p:spPr>
            <a:xfrm>
              <a:off x="1525738" y="2110200"/>
              <a:ext cx="1067526" cy="214588"/>
            </a:xfrm>
            <a:prstGeom prst="rect">
              <a:avLst/>
            </a:prstGeom>
            <a:noFill/>
            <a:ln>
              <a:noFill/>
            </a:ln>
          </p:spPr>
        </p:pic>
      </p:grpSp>
      <p:cxnSp>
        <p:nvCxnSpPr>
          <p:cNvPr id="256" name="Google Shape;256;p33"/>
          <p:cNvCxnSpPr>
            <a:stCxn id="255" idx="2"/>
            <a:endCxn id="246" idx="0"/>
          </p:cNvCxnSpPr>
          <p:nvPr/>
        </p:nvCxnSpPr>
        <p:spPr>
          <a:xfrm>
            <a:off x="2126288" y="2320688"/>
            <a:ext cx="11700" cy="3387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1328</Words>
  <Application>Microsoft Office PowerPoint</Application>
  <PresentationFormat>如螢幕大小 (16:9)</PresentationFormat>
  <Paragraphs>98</Paragraphs>
  <Slides>15</Slides>
  <Notes>15</Notes>
  <HiddenSlides>0</HiddenSlides>
  <MMClips>0</MMClips>
  <ScaleCrop>false</ScaleCrop>
  <HeadingPairs>
    <vt:vector size="4" baseType="variant">
      <vt:variant>
        <vt:lpstr>佈景主題</vt:lpstr>
      </vt:variant>
      <vt:variant>
        <vt:i4>2</vt:i4>
      </vt:variant>
      <vt:variant>
        <vt:lpstr>投影片標題</vt:lpstr>
      </vt:variant>
      <vt:variant>
        <vt:i4>15</vt:i4>
      </vt:variant>
    </vt:vector>
  </HeadingPairs>
  <TitlesOfParts>
    <vt:vector size="17" baseType="lpstr">
      <vt:lpstr>Simple Light</vt:lpstr>
      <vt:lpstr>Office 佈景主題</vt:lpstr>
      <vt:lpstr>Homework 1</vt:lpstr>
      <vt:lpstr>Photometric Stereo</vt:lpstr>
      <vt:lpstr>Normal Estimation</vt:lpstr>
      <vt:lpstr>Normal Estimation</vt:lpstr>
      <vt:lpstr>Normal Estimation</vt:lpstr>
      <vt:lpstr>Surface Reconstruction 1.</vt:lpstr>
      <vt:lpstr>Surface Reconstruction 1.</vt:lpstr>
      <vt:lpstr>Surface Reconstruction 1.</vt:lpstr>
      <vt:lpstr>Surface Reconstruction 2.</vt:lpstr>
      <vt:lpstr>Surface Reconstruction 2.</vt:lpstr>
      <vt:lpstr>Surface Reconstruction 2.</vt:lpstr>
      <vt:lpstr>Install</vt:lpstr>
      <vt:lpstr>Input &amp; Output </vt:lpstr>
      <vt:lpstr>Grading</vt:lpstr>
      <vt:lpstr>Deadline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dc:title>
  <dc:creator>PIKA皮卡</dc:creator>
  <cp:lastModifiedBy>asus</cp:lastModifiedBy>
  <cp:revision>10</cp:revision>
  <dcterms:modified xsi:type="dcterms:W3CDTF">2023-03-05T12:02:40Z</dcterms:modified>
</cp:coreProperties>
</file>