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6" r:id="rId2"/>
    <p:sldId id="306" r:id="rId3"/>
    <p:sldId id="257" r:id="rId4"/>
    <p:sldId id="298" r:id="rId5"/>
    <p:sldId id="300" r:id="rId6"/>
    <p:sldId id="262" r:id="rId7"/>
    <p:sldId id="296" r:id="rId8"/>
    <p:sldId id="301" r:id="rId9"/>
    <p:sldId id="304" r:id="rId10"/>
    <p:sldId id="290" r:id="rId11"/>
    <p:sldId id="30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8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294" userDrawn="1">
          <p15:clr>
            <a:srgbClr val="A4A3A4"/>
          </p15:clr>
        </p15:guide>
        <p15:guide id="5" pos="6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8CE"/>
    <a:srgbClr val="02ADA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6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28" y="72"/>
      </p:cViewPr>
      <p:guideLst>
        <p:guide orient="horz" pos="2160"/>
        <p:guide pos="3386"/>
        <p:guide pos="3840"/>
        <p:guide pos="4294"/>
        <p:guide pos="6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B3082E6-DC43-477D-88D0-057B52E28271}" type="datetimeFigureOut">
              <a:rPr lang="zh-CN" altLang="en-US" smtClean="0"/>
              <a:pPr/>
              <a:t>2019/6/16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0105B57-AC97-423B-B243-283EEFDA9C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0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C9482-03FF-4C27-B6AC-C7182F7149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0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5B57-AC97-423B-B243-283EEFDA9C7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74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05B57-AC97-423B-B243-283EEFDA9C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C9482-03FF-4C27-B6AC-C7182F7149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1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51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744644"/>
            <a:ext cx="12192000" cy="611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676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3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A90-82C3-44DB-BF90-4715BF3C80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AEEF-0CAF-418D-B607-A44C6C9A8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9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034EA90-82C3-44DB-BF90-4715BF3C80A2}" type="datetimeFigureOut">
              <a:rPr lang="zh-CN" altLang="en-US" smtClean="0"/>
              <a:pPr/>
              <a:t>2019/6/16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32E5AEEF-0CAF-418D-B607-A44C6C9A8A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9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tables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772BBC1-3545-484D-81F4-FF8BB0FD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AA3E5AD-6F75-4363-8B0D-2B6B5A3528CD}"/>
              </a:ext>
            </a:extLst>
          </p:cNvPr>
          <p:cNvSpPr/>
          <p:nvPr/>
        </p:nvSpPr>
        <p:spPr>
          <a:xfrm rot="2490605">
            <a:off x="-3019103" y="-182992"/>
            <a:ext cx="8138486" cy="74141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6A7F5F9A-781E-448F-BAD4-3269190A1913}"/>
              </a:ext>
            </a:extLst>
          </p:cNvPr>
          <p:cNvSpPr/>
          <p:nvPr/>
        </p:nvSpPr>
        <p:spPr>
          <a:xfrm rot="19185197">
            <a:off x="-2206896" y="-867692"/>
            <a:ext cx="7183540" cy="7515612"/>
          </a:xfrm>
          <a:prstGeom prst="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4400" y="1315962"/>
            <a:ext cx="7253712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r>
              <a:rPr lang="en-US" altLang="zh-CN" sz="19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jQuery</a:t>
            </a:r>
            <a:endParaRPr lang="zh-CN" altLang="en-US" sz="19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6200000">
            <a:off x="8281228" y="2929322"/>
            <a:ext cx="68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600" dirty="0" smtClean="0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MVC </a:t>
            </a:r>
            <a:r>
              <a:rPr lang="en-US" altLang="zh-CN" spc="600" dirty="0" err="1" smtClean="0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Javascript</a:t>
            </a:r>
            <a:r>
              <a:rPr lang="en-US" altLang="zh-CN" spc="600" dirty="0" smtClean="0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CSS JQuery </a:t>
            </a:r>
            <a:r>
              <a:rPr lang="en-US" altLang="zh-CN" spc="600" dirty="0" err="1" smtClean="0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JQueryUI</a:t>
            </a:r>
            <a:endParaRPr lang="en-US" altLang="zh-CN" spc="600" dirty="0">
              <a:solidFill>
                <a:schemeClr val="bg1">
                  <a:alpha val="67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-12699" y="4879270"/>
            <a:ext cx="9976732" cy="0"/>
          </a:xfrm>
          <a:prstGeom prst="line">
            <a:avLst/>
          </a:prstGeom>
          <a:ln w="3810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1841500" y="3113989"/>
            <a:ext cx="0" cy="3744011"/>
          </a:xfrm>
          <a:prstGeom prst="line">
            <a:avLst/>
          </a:prstGeom>
          <a:ln w="3810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44401" y="5054595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2019 </a:t>
            </a:r>
            <a:r>
              <a:rPr lang="en-US" altLang="zh-CN" sz="2000" spc="600" dirty="0">
                <a:solidFill>
                  <a:schemeClr val="bg1"/>
                </a:solidFill>
                <a:ea typeface="微软雅黑" panose="020B0503020204020204" pitchFamily="34" charset="-122"/>
              </a:rPr>
              <a:t>/ </a:t>
            </a:r>
            <a:r>
              <a:rPr lang="en-US" altLang="zh-CN" sz="2000" spc="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06</a:t>
            </a:r>
            <a:r>
              <a:rPr lang="en-US" altLang="zh-CN" sz="2000" spc="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spc="600" dirty="0">
                <a:solidFill>
                  <a:schemeClr val="bg1"/>
                </a:solidFill>
                <a:ea typeface="微软雅黑" panose="020B0503020204020204" pitchFamily="34" charset="-122"/>
              </a:rPr>
              <a:t>/ </a:t>
            </a:r>
            <a:r>
              <a:rPr lang="en-US" altLang="zh-CN" sz="2000" spc="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21</a:t>
            </a:r>
            <a:endParaRPr lang="en-US" altLang="zh-CN" sz="2000" spc="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4400" y="4065298"/>
            <a:ext cx="5952117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TW" sz="1600" dirty="0" err="1" smtClean="0">
                <a:solidFill>
                  <a:schemeClr val="bg1"/>
                </a:solidFill>
              </a:rPr>
              <a:t>Taishin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chemeClr val="bg1"/>
                </a:solidFill>
              </a:rPr>
              <a:t>International </a:t>
            </a:r>
            <a:r>
              <a:rPr lang="en-US" altLang="zh-TW" sz="1600" dirty="0" smtClean="0">
                <a:solidFill>
                  <a:schemeClr val="bg1"/>
                </a:solidFill>
              </a:rPr>
              <a:t>Bank</a:t>
            </a:r>
            <a:endParaRPr lang="en-US" altLang="zh-TW" sz="1600" dirty="0" smtClean="0">
              <a:solidFill>
                <a:schemeClr val="bg1"/>
              </a:solidFill>
              <a:ea typeface="Microsoft JhengHei UI" panose="020B0604030504040204" pitchFamily="34" charset="-120"/>
            </a:endParaRPr>
          </a:p>
          <a:p>
            <a:pPr lvl="0">
              <a:defRPr/>
            </a:pPr>
            <a:r>
              <a:rPr lang="en-US" altLang="zh-TW" sz="1600" dirty="0" smtClean="0">
                <a:solidFill>
                  <a:schemeClr val="bg1"/>
                </a:solidFill>
                <a:ea typeface="Microsoft JhengHei UI" panose="020B0604030504040204" pitchFamily="34" charset="-120"/>
              </a:rPr>
              <a:t>Treasury System Dept.  </a:t>
            </a:r>
            <a:r>
              <a:rPr lang="en-US" altLang="zh-TW" sz="1600" dirty="0" err="1" smtClean="0">
                <a:solidFill>
                  <a:schemeClr val="bg1"/>
                </a:solidFill>
                <a:ea typeface="Microsoft JhengHei UI" panose="020B0604030504040204" pitchFamily="34" charset="-120"/>
              </a:rPr>
              <a:t>Hakn</a:t>
            </a:r>
            <a:r>
              <a:rPr lang="en-US" altLang="zh-TW" sz="1600" dirty="0" smtClean="0">
                <a:solidFill>
                  <a:schemeClr val="bg1"/>
                </a:solidFill>
                <a:ea typeface="Microsoft JhengHei UI" panose="020B0604030504040204" pitchFamily="34" charset="-120"/>
              </a:rPr>
              <a:t> Yeh </a:t>
            </a:r>
          </a:p>
          <a:p>
            <a:pPr lvl="0">
              <a:defRPr/>
            </a:pPr>
            <a:r>
              <a:rPr kumimoji="0" lang="zh-TW" altLang="en-US" sz="16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JhengHei UI" panose="020B0604030504040204" pitchFamily="34" charset="-120"/>
                <a:cs typeface="+mn-cs"/>
              </a:rPr>
              <a:t>財務金融</a:t>
            </a:r>
            <a:r>
              <a:rPr kumimoji="0" lang="zh-TW" altLang="en-US" sz="16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icrosoft JhengHei UI" panose="020B0604030504040204" pitchFamily="34" charset="-120"/>
                <a:cs typeface="+mn-cs"/>
              </a:rPr>
              <a:t>系統部葉子鳴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6B6DB23E-AF34-4F17-A69A-BF3A3B91D3ED}"/>
              </a:ext>
            </a:extLst>
          </p:cNvPr>
          <p:cNvSpPr txBox="1">
            <a:spLocks/>
          </p:cNvSpPr>
          <p:nvPr/>
        </p:nvSpPr>
        <p:spPr>
          <a:xfrm>
            <a:off x="7315200" y="566184"/>
            <a:ext cx="3333208" cy="12037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0" dirty="0">
                <a:solidFill>
                  <a:schemeClr val="bg1">
                    <a:alpha val="50000"/>
                  </a:schemeClr>
                </a:solidFill>
                <a:latin typeface="Shunpu" panose="02000609000000000000" pitchFamily="49" charset="-128"/>
                <a:ea typeface="Shunpu" panose="02000609000000000000" pitchFamily="49" charset="-128"/>
              </a:rPr>
              <a:t>2019</a:t>
            </a:r>
            <a:endParaRPr lang="zh-CN" altLang="en-US" sz="10000" dirty="0">
              <a:solidFill>
                <a:schemeClr val="bg1">
                  <a:alpha val="50000"/>
                </a:schemeClr>
              </a:solidFill>
              <a:latin typeface="Shunpu" panose="02000609000000000000" pitchFamily="49" charset="-128"/>
              <a:ea typeface="Shunpu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4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" grpId="0"/>
      <p:bldP spid="4" grpId="0"/>
      <p:bldP spid="7" grpId="0"/>
      <p:bldP spid="8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772BBC1-3545-484D-81F4-FF8BB0FD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AA3E5AD-6F75-4363-8B0D-2B6B5A3528CD}"/>
              </a:ext>
            </a:extLst>
          </p:cNvPr>
          <p:cNvSpPr/>
          <p:nvPr/>
        </p:nvSpPr>
        <p:spPr>
          <a:xfrm rot="2490605">
            <a:off x="-3019103" y="-182992"/>
            <a:ext cx="8138486" cy="74141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6A7F5F9A-781E-448F-BAD4-3269190A1913}"/>
              </a:ext>
            </a:extLst>
          </p:cNvPr>
          <p:cNvSpPr/>
          <p:nvPr/>
        </p:nvSpPr>
        <p:spPr>
          <a:xfrm rot="19185197">
            <a:off x="-2206896" y="-867692"/>
            <a:ext cx="7183540" cy="7515612"/>
          </a:xfrm>
          <a:prstGeom prst="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4401" y="3350860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r>
              <a:rPr lang="zh-TW" altLang="en-US" sz="6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感謝觀看</a:t>
            </a:r>
            <a:endParaRPr lang="zh-CN" altLang="en-US" sz="6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6200000">
            <a:off x="8263442" y="3244333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MVC </a:t>
            </a:r>
            <a:r>
              <a:rPr lang="en-US" altLang="zh-CN" spc="600" dirty="0" err="1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Javascript</a:t>
            </a:r>
            <a:r>
              <a:rPr lang="en-US" altLang="zh-CN" spc="600" dirty="0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CSS JQuery </a:t>
            </a:r>
            <a:r>
              <a:rPr lang="en-US" altLang="zh-CN" spc="600" dirty="0" err="1">
                <a:solidFill>
                  <a:schemeClr val="bg1">
                    <a:alpha val="67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JQueryUI</a:t>
            </a:r>
            <a:endParaRPr lang="en-US" altLang="zh-CN" spc="600" dirty="0">
              <a:solidFill>
                <a:schemeClr val="bg1">
                  <a:alpha val="67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-12699" y="4879270"/>
            <a:ext cx="9976732" cy="0"/>
          </a:xfrm>
          <a:prstGeom prst="line">
            <a:avLst/>
          </a:prstGeom>
          <a:ln w="3810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1841500" y="3113989"/>
            <a:ext cx="0" cy="3744011"/>
          </a:xfrm>
          <a:prstGeom prst="line">
            <a:avLst/>
          </a:prstGeom>
          <a:ln w="3810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44401" y="5054595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2019 </a:t>
            </a:r>
            <a:r>
              <a:rPr lang="en-US" altLang="zh-CN" sz="2000" spc="600" dirty="0">
                <a:solidFill>
                  <a:schemeClr val="bg1"/>
                </a:solidFill>
                <a:ea typeface="微软雅黑" panose="020B0503020204020204" pitchFamily="34" charset="-122"/>
              </a:rPr>
              <a:t>/ </a:t>
            </a:r>
            <a:r>
              <a:rPr lang="en-US" altLang="zh-CN" sz="2000" spc="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06 </a:t>
            </a:r>
            <a:r>
              <a:rPr lang="en-US" altLang="zh-CN" sz="2000" spc="600" dirty="0">
                <a:solidFill>
                  <a:schemeClr val="bg1"/>
                </a:solidFill>
                <a:ea typeface="微软雅黑" panose="020B0503020204020204" pitchFamily="34" charset="-122"/>
              </a:rPr>
              <a:t>/ </a:t>
            </a:r>
            <a:r>
              <a:rPr lang="en-US" altLang="zh-CN" sz="2000" spc="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21</a:t>
            </a:r>
            <a:endParaRPr lang="en-US" altLang="zh-CN" sz="2000" spc="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4400" y="4395626"/>
            <a:ext cx="5952117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/>
                </a:solidFill>
                <a:ea typeface="等线" panose="02010600030101010101" pitchFamily="2" charset="-122"/>
              </a:rPr>
              <a:t>Thanks for your attention.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6B6DB23E-AF34-4F17-A69A-BF3A3B91D3ED}"/>
              </a:ext>
            </a:extLst>
          </p:cNvPr>
          <p:cNvSpPr txBox="1">
            <a:spLocks/>
          </p:cNvSpPr>
          <p:nvPr/>
        </p:nvSpPr>
        <p:spPr>
          <a:xfrm>
            <a:off x="7366571" y="566184"/>
            <a:ext cx="3281837" cy="12037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0" dirty="0">
                <a:solidFill>
                  <a:schemeClr val="bg1">
                    <a:alpha val="50000"/>
                  </a:schemeClr>
                </a:solidFill>
                <a:latin typeface="Shunpu" panose="02000609000000000000" pitchFamily="49" charset="-128"/>
                <a:ea typeface="Shunpu" panose="02000609000000000000" pitchFamily="49" charset="-128"/>
              </a:rPr>
              <a:t>2019</a:t>
            </a:r>
            <a:endParaRPr lang="zh-CN" altLang="en-US" sz="10000" dirty="0">
              <a:solidFill>
                <a:schemeClr val="bg1">
                  <a:alpha val="50000"/>
                </a:schemeClr>
              </a:solidFill>
              <a:latin typeface="Shunpu" panose="02000609000000000000" pitchFamily="49" charset="-128"/>
              <a:ea typeface="Shunpu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5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" grpId="0"/>
      <p:bldP spid="4" grpId="0"/>
      <p:bldP spid="7" grpId="0"/>
      <p:bldP spid="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1354661" y="2469348"/>
            <a:ext cx="768085" cy="768085"/>
          </a:xfrm>
          <a:prstGeom prst="ellipse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1517413" y="2497609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354661" y="4337289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1517413" y="4365550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3735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731258" y="2515230"/>
            <a:ext cx="768085" cy="768085"/>
          </a:xfrm>
          <a:prstGeom prst="ellipse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Box 16"/>
          <p:cNvSpPr txBox="1"/>
          <p:nvPr/>
        </p:nvSpPr>
        <p:spPr>
          <a:xfrm>
            <a:off x="6894010" y="2543491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3735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731258" y="4374361"/>
            <a:ext cx="768085" cy="768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6894010" y="4402622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3735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2275940" y="2875707"/>
            <a:ext cx="315685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hlinkClick r:id="rId2"/>
              </a:rPr>
              <a:t>https://api.jquery.com/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2291870" y="246934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jQuery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9"/>
          <p:cNvSpPr txBox="1"/>
          <p:nvPr/>
        </p:nvSpPr>
        <p:spPr>
          <a:xfrm>
            <a:off x="2275940" y="4741051"/>
            <a:ext cx="315685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https://reurl.cc/8M3go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Box 20"/>
          <p:cNvSpPr txBox="1"/>
          <p:nvPr/>
        </p:nvSpPr>
        <p:spPr>
          <a:xfrm>
            <a:off x="2291870" y="4334692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ASP NET MVC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7727739" y="2875707"/>
            <a:ext cx="315685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hlinkClick r:id="rId3"/>
              </a:rPr>
              <a:t>https://www.getpostman.com/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7743669" y="246934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PostMan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TextBox 19"/>
          <p:cNvSpPr txBox="1"/>
          <p:nvPr/>
        </p:nvSpPr>
        <p:spPr>
          <a:xfrm>
            <a:off x="7727739" y="4741051"/>
            <a:ext cx="315685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hlinkClick r:id="rId4"/>
              </a:rPr>
              <a:t>https://datatables.net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>
          <a:xfrm>
            <a:off x="7743669" y="4334692"/>
            <a:ext cx="31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</a:rPr>
              <a:t>jQuery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5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</a:rPr>
              <a:t>DataTables</a:t>
            </a:r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</a:rPr>
              <a:t> plug-in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8AC790D1-23D7-41D2-BB87-EA059ADE38B3}"/>
              </a:ext>
            </a:extLst>
          </p:cNvPr>
          <p:cNvSpPr/>
          <p:nvPr/>
        </p:nvSpPr>
        <p:spPr>
          <a:xfrm>
            <a:off x="0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0522731-917D-4666-A4B8-D46D7A600C41}"/>
              </a:ext>
            </a:extLst>
          </p:cNvPr>
          <p:cNvSpPr/>
          <p:nvPr/>
        </p:nvSpPr>
        <p:spPr>
          <a:xfrm>
            <a:off x="218939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B807247C-80E6-4E74-BB1C-2A44D1E8C61F}"/>
              </a:ext>
            </a:extLst>
          </p:cNvPr>
          <p:cNvSpPr/>
          <p:nvPr/>
        </p:nvSpPr>
        <p:spPr>
          <a:xfrm>
            <a:off x="437878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9E3C4879-240B-46D5-B579-57F7DEC2411E}"/>
              </a:ext>
            </a:extLst>
          </p:cNvPr>
          <p:cNvSpPr txBox="1"/>
          <p:nvPr/>
        </p:nvSpPr>
        <p:spPr>
          <a:xfrm>
            <a:off x="832474" y="2060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參考資料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EC76F7EA-7F1B-4942-A0AE-08EE408911E4}"/>
              </a:ext>
            </a:extLst>
          </p:cNvPr>
          <p:cNvSpPr/>
          <p:nvPr/>
        </p:nvSpPr>
        <p:spPr>
          <a:xfrm>
            <a:off x="832474" y="732781"/>
            <a:ext cx="474617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rgbClr val="FFFFFF">
                    <a:lumMod val="50000"/>
                  </a:srgbClr>
                </a:solidFill>
                <a:latin typeface="Arial"/>
                <a:ea typeface="等线" panose="02010600030101010101" pitchFamily="2" charset="-122"/>
              </a:rPr>
              <a:t>Reference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" y="0"/>
            <a:ext cx="5382764" cy="685799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493500" y="257175"/>
            <a:ext cx="304800" cy="203200"/>
            <a:chOff x="11379200" y="257175"/>
            <a:chExt cx="304800" cy="2032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79200" y="2571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379200" y="3587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379200" y="4603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3136900" y="1724819"/>
            <a:ext cx="8356600" cy="4155281"/>
          </a:xfrm>
          <a:prstGeom prst="rect">
            <a:avLst/>
          </a:prstGeom>
          <a:noFill/>
          <a:ln w="3810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38800" y="948799"/>
            <a:ext cx="520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課程點評</a:t>
            </a:r>
            <a:endParaRPr lang="zh-CN" altLang="en-US" sz="7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257175"/>
            <a:ext cx="542925" cy="5688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5371" y="5938657"/>
            <a:ext cx="3955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https://reurl.cc/p0gNd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1" y="2207685"/>
            <a:ext cx="3438420" cy="34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6819900" cy="688694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368070" y="-28942"/>
            <a:ext cx="6816725" cy="688694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2413" y="1885496"/>
            <a:ext cx="3081600" cy="3080206"/>
          </a:xfrm>
          <a:prstGeom prst="rect">
            <a:avLst/>
          </a:prstGeom>
          <a:noFill/>
          <a:ln w="3810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31028" y="2506675"/>
            <a:ext cx="322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Server</a:t>
            </a:r>
            <a:endParaRPr lang="en-US" altLang="zh-TW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78020" y="500372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78020" y="1252014"/>
            <a:ext cx="299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manipulation 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8020" y="4578792"/>
            <a:ext cx="374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DataTables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plug-in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493500" y="257175"/>
            <a:ext cx="304800" cy="203200"/>
            <a:chOff x="11379200" y="257175"/>
            <a:chExt cx="304800" cy="2032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1379200" y="2571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1379200" y="3587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1379200" y="4603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257175"/>
            <a:ext cx="542925" cy="568893"/>
          </a:xfrm>
          <a:prstGeom prst="rect">
            <a:avLst/>
          </a:prstGeom>
        </p:spPr>
      </p:pic>
      <p:sp>
        <p:nvSpPr>
          <p:cNvPr id="36" name="文本框 21"/>
          <p:cNvSpPr txBox="1"/>
          <p:nvPr/>
        </p:nvSpPr>
        <p:spPr>
          <a:xfrm>
            <a:off x="7331028" y="3619498"/>
            <a:ext cx="41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 11 toolbar debugging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57495" y="1912764"/>
            <a:ext cx="3014505" cy="30209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50" y="4644246"/>
            <a:ext cx="697449" cy="697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80" y="285770"/>
            <a:ext cx="835699" cy="89141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3" y="1754724"/>
            <a:ext cx="891412" cy="891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75" y="3299129"/>
            <a:ext cx="692124" cy="692124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680038" y="2175480"/>
            <a:ext cx="2766350" cy="26124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Outline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Modern website </a:t>
            </a:r>
            <a:r>
              <a:rPr lang="en-US" altLang="zh-TW" sz="1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dev. </a:t>
            </a:r>
            <a:r>
              <a:rPr lang="en-US" altLang="zh-TW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tools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2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9" grpId="0"/>
      <p:bldP spid="20" grpId="0"/>
      <p:bldP spid="21" grpId="0"/>
      <p:bldP spid="22" grpId="0"/>
      <p:bldP spid="36" grpId="0"/>
      <p:bldP spid="40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r="13581"/>
          <a:stretch/>
        </p:blipFill>
        <p:spPr>
          <a:xfrm>
            <a:off x="-1" y="-2338"/>
            <a:ext cx="5382000" cy="68603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35600" y="1724819"/>
            <a:ext cx="8355600" cy="4155281"/>
          </a:xfrm>
          <a:prstGeom prst="rect">
            <a:avLst/>
          </a:prstGeom>
          <a:noFill/>
          <a:ln w="3810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15000" y="2149128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是一套跨瀏覽器的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外掛</a:t>
            </a:r>
            <a:endParaRPr lang="en-US" altLang="zh-TW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特色是免費、開放原始碼、採用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受權</a:t>
            </a:r>
            <a:endParaRPr lang="en-US" altLang="zh-TW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在少數的手機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框架上也可以使用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(jQuery Mobile)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803900" y="3364011"/>
            <a:ext cx="2946400" cy="307777"/>
            <a:chOff x="5803900" y="3364011"/>
            <a:chExt cx="2946400" cy="307777"/>
          </a:xfrm>
        </p:grpSpPr>
        <p:sp>
          <p:nvSpPr>
            <p:cNvPr id="17" name="圆角矩形 16"/>
            <p:cNvSpPr/>
            <p:nvPr/>
          </p:nvSpPr>
          <p:spPr>
            <a:xfrm>
              <a:off x="5803900" y="3378200"/>
              <a:ext cx="571500" cy="279400"/>
            </a:xfrm>
            <a:prstGeom prst="roundRect">
              <a:avLst/>
            </a:prstGeom>
            <a:solidFill>
              <a:srgbClr val="42E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Bauhaus 93" panose="04030905020B02020C02" pitchFamily="82" charset="0"/>
                  <a:ea typeface="微软雅黑" panose="020B0503020204020204" pitchFamily="34" charset="-122"/>
                </a:rPr>
                <a:t>01</a:t>
              </a:r>
              <a:endParaRPr lang="zh-CN" altLang="en-US" dirty="0">
                <a:latin typeface="Bauhaus 93" panose="04030905020B02020C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89700" y="3364011"/>
              <a:ext cx="226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跨平台高整合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715000" y="3741524"/>
            <a:ext cx="5257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TW" altLang="en-US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平台、跨</a:t>
            </a: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瀏覽器均可執行</a:t>
            </a:r>
            <a:endParaRPr lang="en-US" altLang="zh-TW" sz="105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微軟</a:t>
            </a:r>
            <a:r>
              <a:rPr lang="en-US" altLang="zh-TW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專案預設套用在初始樣版上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03900" y="4536617"/>
            <a:ext cx="2946400" cy="307777"/>
            <a:chOff x="5803900" y="4536617"/>
            <a:chExt cx="2946400" cy="307777"/>
          </a:xfrm>
        </p:grpSpPr>
        <p:sp>
          <p:nvSpPr>
            <p:cNvPr id="21" name="圆角矩形 20"/>
            <p:cNvSpPr/>
            <p:nvPr/>
          </p:nvSpPr>
          <p:spPr>
            <a:xfrm>
              <a:off x="5803900" y="4550806"/>
              <a:ext cx="571500" cy="279400"/>
            </a:xfrm>
            <a:prstGeom prst="roundRect">
              <a:avLst/>
            </a:prstGeom>
            <a:solidFill>
              <a:srgbClr val="42E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dirty="0">
                <a:latin typeface="Bauhaus 93" panose="04030905020B02020C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89700" y="4536617"/>
              <a:ext cx="226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</a:t>
              </a:r>
              <a:r>
                <a:rPr lang="en-US" altLang="zh-TW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CDN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715000" y="4914130"/>
            <a:ext cx="52578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微軟均提供全球</a:t>
            </a:r>
            <a:r>
              <a:rPr lang="en-US" altLang="zh-TW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CND </a:t>
            </a: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</a:t>
            </a:r>
            <a:r>
              <a:rPr lang="zh-TW" altLang="en-US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可以將流程與高可用性的成本轉嫁至外部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257175"/>
            <a:ext cx="542925" cy="56889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12" y="1171228"/>
            <a:ext cx="3447768" cy="9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29" y="6110646"/>
            <a:ext cx="2101645" cy="589993"/>
          </a:xfrm>
          <a:prstGeom prst="rect">
            <a:avLst/>
          </a:prstGeom>
        </p:spPr>
      </p:pic>
      <p:sp>
        <p:nvSpPr>
          <p:cNvPr id="16" name="文本框 8"/>
          <p:cNvSpPr txBox="1"/>
          <p:nvPr/>
        </p:nvSpPr>
        <p:spPr>
          <a:xfrm>
            <a:off x="5705057" y="1664610"/>
            <a:ext cx="5580688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600" b="1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基本</a:t>
            </a:r>
            <a:r>
              <a:rPr lang="zh-TW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選擇器 </a:t>
            </a:r>
            <a:endParaRPr lang="en-US" altLang="zh-CN" sz="16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$(“p”) </a:t>
            </a:r>
            <a:r>
              <a:rPr lang="zh-TW" altLang="en-US" sz="1400" dirty="0"/>
              <a:t>：選出所有 </a:t>
            </a:r>
            <a:r>
              <a:rPr lang="en-US" altLang="zh-TW" sz="1400" dirty="0"/>
              <a:t>&lt;p&gt; &lt;/p&gt;</a:t>
            </a:r>
            <a:r>
              <a:rPr lang="zh-TW" altLang="en-US" sz="1400" dirty="0"/>
              <a:t>的</a:t>
            </a:r>
            <a:r>
              <a:rPr lang="zh-TW" altLang="en-US" sz="1400" dirty="0" smtClean="0"/>
              <a:t>節點</a:t>
            </a:r>
            <a:endParaRPr lang="en-US" altLang="zh-TW" sz="1400" dirty="0" smtClean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$(“#</a:t>
            </a:r>
            <a:r>
              <a:rPr lang="en-US" altLang="zh-TW" sz="1400" dirty="0" err="1"/>
              <a:t>divId</a:t>
            </a:r>
            <a:r>
              <a:rPr lang="en-US" altLang="zh-TW" sz="1400" dirty="0"/>
              <a:t>”)</a:t>
            </a:r>
            <a:r>
              <a:rPr lang="zh-TW" altLang="en-US" sz="1400" dirty="0"/>
              <a:t>：選出所有 </a:t>
            </a:r>
            <a:r>
              <a:rPr lang="en-US" altLang="zh-TW" sz="1400" dirty="0"/>
              <a:t>&lt;div id=”</a:t>
            </a:r>
            <a:r>
              <a:rPr lang="en-US" altLang="zh-TW" sz="1400" dirty="0" err="1"/>
              <a:t>divId</a:t>
            </a:r>
            <a:r>
              <a:rPr lang="en-US" altLang="zh-TW" sz="1400" dirty="0"/>
              <a:t>”&gt;&lt;/div&gt; </a:t>
            </a:r>
            <a:r>
              <a:rPr lang="zh-TW" altLang="en-US" sz="1400" dirty="0"/>
              <a:t>的節點</a:t>
            </a:r>
            <a:endParaRPr lang="en-US" altLang="zh-TW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 flipH="1">
            <a:off x="5246799" y="1691995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42E8CE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5705057" y="2815747"/>
            <a:ext cx="55806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TW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階層</a:t>
            </a:r>
            <a:r>
              <a:rPr lang="zh-TW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選擇器 </a:t>
            </a:r>
            <a:endParaRPr lang="en-US" altLang="zh-CN" sz="16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defTabSz="609585">
              <a:lnSpc>
                <a:spcPct val="130000"/>
              </a:lnSpc>
            </a:pPr>
            <a:r>
              <a:rPr lang="en-US" altLang="zh-TW" sz="1400" dirty="0" smtClean="0"/>
              <a:t>$(‘#</a:t>
            </a:r>
            <a:r>
              <a:rPr lang="en-US" altLang="zh-TW" sz="1400" dirty="0"/>
              <a:t>div1 </a:t>
            </a:r>
            <a:r>
              <a:rPr lang="en-US" altLang="zh-TW" sz="1400" dirty="0" smtClean="0"/>
              <a:t>p’) </a:t>
            </a:r>
            <a:r>
              <a:rPr lang="zh-TW" altLang="en-US" sz="1400" dirty="0" smtClean="0"/>
              <a:t>：</a:t>
            </a:r>
            <a:r>
              <a:rPr lang="en-US" altLang="zh-TW" sz="1400" dirty="0"/>
              <a:t> &lt;div id</a:t>
            </a:r>
            <a:r>
              <a:rPr lang="en-US" altLang="zh-TW" sz="1400" dirty="0" smtClean="0"/>
              <a:t>=”</a:t>
            </a:r>
            <a:r>
              <a:rPr lang="en-US" altLang="zh-TW" sz="1400" dirty="0"/>
              <a:t> div1 </a:t>
            </a:r>
            <a:r>
              <a:rPr lang="en-US" altLang="zh-TW" sz="1400" dirty="0" smtClean="0"/>
              <a:t>”&gt;&lt;/</a:t>
            </a:r>
            <a:r>
              <a:rPr lang="en-US" altLang="zh-TW" sz="1400" dirty="0"/>
              <a:t>div&gt;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裡面的 </a:t>
            </a:r>
            <a:r>
              <a:rPr lang="en-US" altLang="zh-TW" sz="1400" dirty="0"/>
              <a:t>&lt;p&gt; &lt;/p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 flipH="1">
            <a:off x="5230569" y="2739877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5705057" y="3891014"/>
            <a:ext cx="5580688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子元素選擇</a:t>
            </a:r>
            <a:r>
              <a:rPr lang="zh-TW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器</a:t>
            </a:r>
            <a:endParaRPr lang="en-US" altLang="zh-TW" sz="16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defTabSz="609585">
              <a:lnSpc>
                <a:spcPct val="130000"/>
              </a:lnSpc>
            </a:pPr>
            <a:r>
              <a:rPr lang="en-US" altLang="zh-TW" sz="1400" dirty="0" smtClean="0"/>
              <a:t>$(“.</a:t>
            </a:r>
            <a:r>
              <a:rPr lang="en-US" altLang="zh-TW" sz="1400" dirty="0" err="1" smtClean="0"/>
              <a:t>jumbotron:first-child</a:t>
            </a:r>
            <a:r>
              <a:rPr lang="en-US" altLang="zh-TW" sz="1400" dirty="0" smtClean="0"/>
              <a:t>”) </a:t>
            </a:r>
            <a:r>
              <a:rPr lang="zh-TW" altLang="en-US" sz="1200" dirty="0" smtClean="0"/>
              <a:t>： 第一個子元素取得</a:t>
            </a:r>
            <a:endParaRPr lang="zh-CN" altLang="en-US" sz="1333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 flipH="1">
            <a:off x="5171177" y="3891014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42E8CE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5705057" y="4966279"/>
            <a:ext cx="5580688" cy="102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屬性過濾選擇器</a:t>
            </a:r>
            <a:endParaRPr lang="en-US" altLang="zh-TW" sz="16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defTabSz="609585">
              <a:lnSpc>
                <a:spcPct val="130000"/>
              </a:lnSpc>
            </a:pPr>
            <a:r>
              <a:rPr lang="en-US" altLang="zh-TW" sz="1400" dirty="0" smtClean="0"/>
              <a:t>$(“input[name=‘Jack’]”) </a:t>
            </a:r>
            <a:r>
              <a:rPr lang="zh-TW" altLang="en-US" sz="1200" dirty="0" smtClean="0"/>
              <a:t>： 比對</a:t>
            </a:r>
            <a:r>
              <a:rPr lang="en-US" altLang="zh-TW" sz="1400" dirty="0"/>
              <a:t>element </a:t>
            </a:r>
            <a:r>
              <a:rPr lang="zh-TW" altLang="en-US" sz="1400" dirty="0" smtClean="0"/>
              <a:t>節點中有含</a:t>
            </a:r>
            <a:r>
              <a:rPr lang="en-US" altLang="zh-CN" sz="1400" dirty="0" smtClean="0"/>
              <a:t>name = ‘Jack’</a:t>
            </a:r>
            <a:r>
              <a:rPr lang="zh-TW" altLang="en-US" sz="1400" dirty="0" smtClean="0"/>
              <a:t>的</a:t>
            </a:r>
            <a:endParaRPr lang="en-US" altLang="zh-TW" sz="1400" dirty="0" smtClean="0"/>
          </a:p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                                        &lt;input name = “Jack” /&gt;</a:t>
            </a:r>
            <a:endParaRPr lang="zh-CN" altLang="en-US" sz="1333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 flipH="1">
            <a:off x="5221949" y="4966279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6F604FD-9E8F-4A8E-B860-7A1E5EC55523}"/>
              </a:ext>
            </a:extLst>
          </p:cNvPr>
          <p:cNvSpPr/>
          <p:nvPr/>
        </p:nvSpPr>
        <p:spPr>
          <a:xfrm>
            <a:off x="0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2AAB2C8F-DF61-49B6-AB91-1705A794A548}"/>
              </a:ext>
            </a:extLst>
          </p:cNvPr>
          <p:cNvSpPr/>
          <p:nvPr/>
        </p:nvSpPr>
        <p:spPr>
          <a:xfrm>
            <a:off x="218939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6FADAF1-A080-4776-AF4A-BAE0BA4405DE}"/>
              </a:ext>
            </a:extLst>
          </p:cNvPr>
          <p:cNvSpPr/>
          <p:nvPr/>
        </p:nvSpPr>
        <p:spPr>
          <a:xfrm>
            <a:off x="437878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DE18D6C2-A2D7-4FD3-994B-20D1193F04C1}"/>
              </a:ext>
            </a:extLst>
          </p:cNvPr>
          <p:cNvSpPr/>
          <p:nvPr/>
        </p:nvSpPr>
        <p:spPr>
          <a:xfrm>
            <a:off x="909695" y="734475"/>
            <a:ext cx="474617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TW" sz="1400" dirty="0"/>
              <a:t>Features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5680715" y="927278"/>
            <a:ext cx="500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42E8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快速選取</a:t>
            </a:r>
            <a:r>
              <a:rPr lang="zh-TW" altLang="en-US" sz="2800" b="1" dirty="0" smtClean="0">
                <a:solidFill>
                  <a:srgbClr val="42E8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20"/>
          <p:cNvGrpSpPr/>
          <p:nvPr/>
        </p:nvGrpSpPr>
        <p:grpSpPr>
          <a:xfrm>
            <a:off x="335361" y="2011213"/>
            <a:ext cx="1726769" cy="1257875"/>
            <a:chOff x="216595" y="2343151"/>
            <a:chExt cx="1952624" cy="1422400"/>
          </a:xfrm>
          <a:solidFill>
            <a:srgbClr val="000000"/>
          </a:solidFill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 flipH="1">
              <a:off x="686495" y="2343151"/>
              <a:ext cx="760412" cy="285750"/>
            </a:xfrm>
            <a:custGeom>
              <a:avLst/>
              <a:gdLst>
                <a:gd name="T0" fmla="*/ 0 w 21"/>
                <a:gd name="T1" fmla="*/ 6 h 8"/>
                <a:gd name="T2" fmla="*/ 2 w 21"/>
                <a:gd name="T3" fmla="*/ 8 h 8"/>
                <a:gd name="T4" fmla="*/ 19 w 21"/>
                <a:gd name="T5" fmla="*/ 8 h 8"/>
                <a:gd name="T6" fmla="*/ 21 w 21"/>
                <a:gd name="T7" fmla="*/ 6 h 8"/>
                <a:gd name="T8" fmla="*/ 21 w 21"/>
                <a:gd name="T9" fmla="*/ 1 h 8"/>
                <a:gd name="T10" fmla="*/ 19 w 21"/>
                <a:gd name="T11" fmla="*/ 0 h 8"/>
                <a:gd name="T12" fmla="*/ 2 w 21"/>
                <a:gd name="T13" fmla="*/ 0 h 8"/>
                <a:gd name="T14" fmla="*/ 0 w 21"/>
                <a:gd name="T15" fmla="*/ 1 h 8"/>
                <a:gd name="T16" fmla="*/ 0 w 21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">
                  <a:moveTo>
                    <a:pt x="0" y="6"/>
                  </a:moveTo>
                  <a:cubicBezTo>
                    <a:pt x="0" y="7"/>
                    <a:pt x="1" y="8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867470" y="2698751"/>
              <a:ext cx="398462" cy="142875"/>
            </a:xfrm>
            <a:custGeom>
              <a:avLst/>
              <a:gdLst>
                <a:gd name="T0" fmla="*/ 0 w 11"/>
                <a:gd name="T1" fmla="*/ 3 h 4"/>
                <a:gd name="T2" fmla="*/ 1 w 11"/>
                <a:gd name="T3" fmla="*/ 4 h 4"/>
                <a:gd name="T4" fmla="*/ 10 w 11"/>
                <a:gd name="T5" fmla="*/ 4 h 4"/>
                <a:gd name="T6" fmla="*/ 11 w 11"/>
                <a:gd name="T7" fmla="*/ 3 h 4"/>
                <a:gd name="T8" fmla="*/ 11 w 11"/>
                <a:gd name="T9" fmla="*/ 1 h 4"/>
                <a:gd name="T10" fmla="*/ 10 w 11"/>
                <a:gd name="T11" fmla="*/ 0 h 4"/>
                <a:gd name="T12" fmla="*/ 1 w 11"/>
                <a:gd name="T13" fmla="*/ 0 h 4"/>
                <a:gd name="T14" fmla="*/ 0 w 11"/>
                <a:gd name="T15" fmla="*/ 1 h 4"/>
                <a:gd name="T16" fmla="*/ 0 w 11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 flipH="1">
              <a:off x="1843782" y="3694113"/>
              <a:ext cx="325437" cy="714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 flipH="1">
              <a:off x="397570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68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68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 flipH="1">
              <a:off x="216595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45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45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 flipH="1">
              <a:off x="542032" y="2913063"/>
              <a:ext cx="1627187" cy="709613"/>
            </a:xfrm>
            <a:custGeom>
              <a:avLst/>
              <a:gdLst>
                <a:gd name="T0" fmla="*/ 6 w 45"/>
                <a:gd name="T1" fmla="*/ 3 h 20"/>
                <a:gd name="T2" fmla="*/ 17 w 45"/>
                <a:gd name="T3" fmla="*/ 0 h 20"/>
                <a:gd name="T4" fmla="*/ 42 w 45"/>
                <a:gd name="T5" fmla="*/ 0 h 20"/>
                <a:gd name="T6" fmla="*/ 45 w 45"/>
                <a:gd name="T7" fmla="*/ 9 h 20"/>
                <a:gd name="T8" fmla="*/ 17 w 45"/>
                <a:gd name="T9" fmla="*/ 9 h 20"/>
                <a:gd name="T10" fmla="*/ 9 w 45"/>
                <a:gd name="T11" fmla="*/ 16 h 20"/>
                <a:gd name="T12" fmla="*/ 9 w 45"/>
                <a:gd name="T13" fmla="*/ 20 h 20"/>
                <a:gd name="T14" fmla="*/ 0 w 45"/>
                <a:gd name="T15" fmla="*/ 20 h 20"/>
                <a:gd name="T16" fmla="*/ 0 w 45"/>
                <a:gd name="T17" fmla="*/ 16 h 20"/>
                <a:gd name="T18" fmla="*/ 6 w 45"/>
                <a:gd name="T1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0">
                  <a:moveTo>
                    <a:pt x="6" y="3"/>
                  </a:moveTo>
                  <a:cubicBezTo>
                    <a:pt x="10" y="0"/>
                    <a:pt x="14" y="0"/>
                    <a:pt x="1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9"/>
                    <a:pt x="9" y="11"/>
                    <a:pt x="9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5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 flipH="1">
              <a:off x="470595" y="3019426"/>
              <a:ext cx="1228725" cy="425450"/>
            </a:xfrm>
            <a:custGeom>
              <a:avLst/>
              <a:gdLst>
                <a:gd name="T0" fmla="*/ 5 w 34"/>
                <a:gd name="T1" fmla="*/ 6 h 12"/>
                <a:gd name="T2" fmla="*/ 17 w 34"/>
                <a:gd name="T3" fmla="*/ 12 h 12"/>
                <a:gd name="T4" fmla="*/ 30 w 34"/>
                <a:gd name="T5" fmla="*/ 6 h 12"/>
                <a:gd name="T6" fmla="*/ 17 w 34"/>
                <a:gd name="T7" fmla="*/ 0 h 12"/>
                <a:gd name="T8" fmla="*/ 5 w 3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">
                  <a:moveTo>
                    <a:pt x="5" y="6"/>
                  </a:moveTo>
                  <a:cubicBezTo>
                    <a:pt x="14" y="6"/>
                    <a:pt x="10" y="12"/>
                    <a:pt x="17" y="12"/>
                  </a:cubicBezTo>
                  <a:cubicBezTo>
                    <a:pt x="25" y="12"/>
                    <a:pt x="21" y="6"/>
                    <a:pt x="30" y="6"/>
                  </a:cubicBezTo>
                  <a:cubicBezTo>
                    <a:pt x="34" y="6"/>
                    <a:pt x="25" y="0"/>
                    <a:pt x="17" y="0"/>
                  </a:cubicBezTo>
                  <a:cubicBezTo>
                    <a:pt x="10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Freeform 12"/>
          <p:cNvSpPr>
            <a:spLocks noChangeAspect="1"/>
          </p:cNvSpPr>
          <p:nvPr/>
        </p:nvSpPr>
        <p:spPr bwMode="auto">
          <a:xfrm flipH="1">
            <a:off x="1644781" y="3357663"/>
            <a:ext cx="546903" cy="9550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42E8C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6" name="Freeform 15"/>
          <p:cNvSpPr>
            <a:spLocks noChangeAspect="1"/>
          </p:cNvSpPr>
          <p:nvPr/>
        </p:nvSpPr>
        <p:spPr bwMode="auto">
          <a:xfrm flipH="1">
            <a:off x="1704277" y="4390179"/>
            <a:ext cx="546903" cy="9550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7" name="Freeform 15"/>
          <p:cNvSpPr>
            <a:spLocks noChangeAspect="1"/>
          </p:cNvSpPr>
          <p:nvPr/>
        </p:nvSpPr>
        <p:spPr bwMode="auto">
          <a:xfrm flipH="1">
            <a:off x="1451986" y="5324479"/>
            <a:ext cx="546903" cy="9550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8" name="Freeform 15"/>
          <p:cNvSpPr>
            <a:spLocks noChangeAspect="1"/>
          </p:cNvSpPr>
          <p:nvPr/>
        </p:nvSpPr>
        <p:spPr bwMode="auto">
          <a:xfrm flipH="1">
            <a:off x="2143617" y="4867719"/>
            <a:ext cx="546903" cy="9550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42E8C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50" name="文本框 41">
            <a:extLst>
              <a:ext uri="{FF2B5EF4-FFF2-40B4-BE49-F238E27FC236}">
                <a16:creationId xmlns:a16="http://schemas.microsoft.com/office/drawing/2014/main" xmlns="" id="{2FB6A24A-E627-427C-ADB3-2DDE6898D0E0}"/>
              </a:ext>
            </a:extLst>
          </p:cNvPr>
          <p:cNvSpPr txBox="1"/>
          <p:nvPr/>
        </p:nvSpPr>
        <p:spPr>
          <a:xfrm>
            <a:off x="910951" y="226153"/>
            <a:ext cx="27873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TW" sz="3200" b="1" dirty="0"/>
              <a:t>jQuery selector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10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53"/>
            <a:ext cx="12192000" cy="687019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37944" y="2944370"/>
            <a:ext cx="32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TW" altLang="en-US" sz="2800" b="1" i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總管</a:t>
            </a:r>
            <a:endParaRPr lang="zh-CN" altLang="en-US" sz="2800" b="1" i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4429541"/>
            <a:ext cx="5003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透過直接編輯頁面，可以立即看到效果呈現</a:t>
            </a:r>
            <a:endParaRPr lang="en-US" altLang="zh-TW" sz="105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也可以在右方樣式欄進行</a:t>
            </a:r>
            <a:r>
              <a:rPr lang="en-US" altLang="zh-TW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TW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的編輯查看效果程現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87" y="1039489"/>
            <a:ext cx="4208606" cy="504173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108133" y="3036816"/>
            <a:ext cx="4991667" cy="1754326"/>
            <a:chOff x="6108133" y="3036816"/>
            <a:chExt cx="4991667" cy="1754326"/>
          </a:xfrm>
        </p:grpSpPr>
        <p:sp>
          <p:nvSpPr>
            <p:cNvPr id="15" name="文本框 14"/>
            <p:cNvSpPr txBox="1"/>
            <p:nvPr/>
          </p:nvSpPr>
          <p:spPr>
            <a:xfrm>
              <a:off x="6531428" y="3519750"/>
              <a:ext cx="456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透過選取元素</a:t>
              </a: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(Ctrl + B) </a:t>
              </a:r>
              <a:r>
                <a:rPr lang="zh-TW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可以在頁面上指向元件並且快速的跳到元件區塊，以方便進行元件解構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8133" y="3036816"/>
              <a:ext cx="7085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200" dirty="0">
                  <a:solidFill>
                    <a:schemeClr val="bg2">
                      <a:lumMod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endParaRPr lang="en-US" altLang="zh-CN" sz="7200" dirty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400896" y="1519219"/>
            <a:ext cx="3823487" cy="1015663"/>
          </a:xfrm>
          <a:prstGeom prst="rect">
            <a:avLst/>
          </a:prstGeom>
          <a:noFill/>
          <a:ln w="3810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7125" y="1573592"/>
            <a:ext cx="3251027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 Toolbar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257175"/>
            <a:ext cx="542925" cy="5688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96000" y="5270082"/>
            <a:ext cx="35682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偵錯工具中可以下中斷點並進行變數監看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網路可以用來觀查 </a:t>
            </a:r>
            <a:r>
              <a:rPr lang="en-US" altLang="zh-TW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TW" altLang="en-US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的操作有無正常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8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3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cxnSpLocks/>
          </p:cNvCxnSpPr>
          <p:nvPr/>
        </p:nvCxnSpPr>
        <p:spPr>
          <a:xfrm>
            <a:off x="6096000" y="1088305"/>
            <a:ext cx="9427" cy="576969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>
            <a:outerShdw sx="1000" sy="1000" algn="ctr" rotWithShape="0">
              <a:schemeClr val="bg1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45411" y="4170339"/>
            <a:ext cx="4050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42E8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MAN</a:t>
            </a:r>
            <a:endParaRPr lang="en-US" altLang="zh-CN" sz="1600" b="1" dirty="0">
              <a:solidFill>
                <a:srgbClr val="42E8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 simulator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81602" y="5124438"/>
            <a:ext cx="1361275" cy="953784"/>
          </a:xfrm>
          <a:prstGeom prst="rect">
            <a:avLst/>
          </a:prstGeom>
          <a:noFill/>
          <a:ln w="1905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5111" y="5275595"/>
            <a:ext cx="436109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 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End(F2E)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開發神器 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MAN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介詔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95794" y="1604048"/>
            <a:ext cx="318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42E8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endParaRPr lang="en-US" altLang="zh-CN" sz="1600" b="1" dirty="0">
              <a:solidFill>
                <a:srgbClr val="42E8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side using MVC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44132" y="2558147"/>
            <a:ext cx="1361275" cy="953784"/>
          </a:xfrm>
          <a:prstGeom prst="rect">
            <a:avLst/>
          </a:prstGeom>
          <a:noFill/>
          <a:ln w="1905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95794" y="2709304"/>
            <a:ext cx="4370521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API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專案進行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端專案撰寫</a:t>
            </a:r>
            <a:endParaRPr lang="en-US" altLang="zh-TW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端利用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進行資料拋送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2F8A98D-4F2A-4E78-AC38-2B789F1169FA}"/>
              </a:ext>
            </a:extLst>
          </p:cNvPr>
          <p:cNvSpPr/>
          <p:nvPr/>
        </p:nvSpPr>
        <p:spPr>
          <a:xfrm>
            <a:off x="0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8F79E48-091A-48A8-B2FE-3E8633852997}"/>
              </a:ext>
            </a:extLst>
          </p:cNvPr>
          <p:cNvSpPr/>
          <p:nvPr/>
        </p:nvSpPr>
        <p:spPr>
          <a:xfrm>
            <a:off x="218939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E32C98C-342D-4960-A2A9-AD9E64E491BA}"/>
              </a:ext>
            </a:extLst>
          </p:cNvPr>
          <p:cNvSpPr/>
          <p:nvPr/>
        </p:nvSpPr>
        <p:spPr>
          <a:xfrm>
            <a:off x="437878" y="206062"/>
            <a:ext cx="154546" cy="721216"/>
          </a:xfrm>
          <a:prstGeom prst="rect">
            <a:avLst/>
          </a:prstGeom>
          <a:solidFill>
            <a:srgbClr val="42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66" y="1698966"/>
            <a:ext cx="2943439" cy="19910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49C85594-55FB-496B-AEC1-D7448134DDAD}"/>
              </a:ext>
            </a:extLst>
          </p:cNvPr>
          <p:cNvSpPr txBox="1"/>
          <p:nvPr/>
        </p:nvSpPr>
        <p:spPr>
          <a:xfrm>
            <a:off x="832474" y="206062"/>
            <a:ext cx="32798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+ IE toolbar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ADC4408-BC9D-4572-993C-3728A9CEA276}"/>
              </a:ext>
            </a:extLst>
          </p:cNvPr>
          <p:cNvSpPr/>
          <p:nvPr/>
        </p:nvSpPr>
        <p:spPr>
          <a:xfrm>
            <a:off x="832474" y="732781"/>
            <a:ext cx="474617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Arial"/>
                <a:ea typeface="等线" panose="02010600030101010101" pitchFamily="2" charset="-122"/>
              </a:rPr>
              <a:t>Ajax request with IE connect to the server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75" y="4299774"/>
            <a:ext cx="1872433" cy="21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16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8100"/>
            <a:ext cx="12192000" cy="68961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0" y="-27274"/>
            <a:ext cx="6096000" cy="68852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0" y="4064731"/>
            <a:ext cx="12192000" cy="1645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500" i="1" dirty="0" err="1" smtClean="0">
                <a:solidFill>
                  <a:schemeClr val="bg1">
                    <a:alpha val="20000"/>
                  </a:schemeClr>
                </a:solidFill>
                <a:latin typeface="Shunpu" panose="02000609000000000000" pitchFamily="49" charset="-128"/>
                <a:ea typeface="Shunpu" panose="02000609000000000000" pitchFamily="49" charset="-128"/>
              </a:rPr>
              <a:t>Taishin</a:t>
            </a:r>
            <a:r>
              <a:rPr lang="en-US" altLang="zh-CN" sz="12500" i="1" dirty="0" smtClean="0">
                <a:solidFill>
                  <a:schemeClr val="bg1">
                    <a:alpha val="20000"/>
                  </a:schemeClr>
                </a:solidFill>
                <a:latin typeface="Shunpu" panose="02000609000000000000" pitchFamily="49" charset="-128"/>
                <a:ea typeface="Shunpu" panose="02000609000000000000" pitchFamily="49" charset="-128"/>
              </a:rPr>
              <a:t> Bank</a:t>
            </a:r>
            <a:endParaRPr lang="zh-CN" altLang="en-US" sz="12500" i="1" dirty="0">
              <a:solidFill>
                <a:schemeClr val="bg1">
                  <a:alpha val="20000"/>
                </a:schemeClr>
              </a:solidFill>
              <a:latin typeface="Shunpu" panose="02000609000000000000" pitchFamily="49" charset="-128"/>
              <a:ea typeface="Shunpu" panose="02000609000000000000" pitchFamily="49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93500" y="257175"/>
            <a:ext cx="304800" cy="203200"/>
            <a:chOff x="11379200" y="257175"/>
            <a:chExt cx="304800" cy="203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379200" y="2571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379200" y="3587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379200" y="4603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554872" y="1839119"/>
            <a:ext cx="1823328" cy="813757"/>
          </a:xfrm>
          <a:prstGeom prst="rect">
            <a:avLst/>
          </a:prstGeom>
          <a:noFill/>
          <a:ln w="1905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79576" y="1984387"/>
            <a:ext cx="35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DataTables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7814" y="2954944"/>
            <a:ext cx="356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DataTables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是一個 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的表格外掛</a:t>
            </a:r>
            <a:endParaRPr lang="en-US" altLang="zh-TW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 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基礎的表格就可以自動套用樣式，不需要再自行設計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美術套疊的動作，並且預設了排序跟搜尋的功能，是一個非常強大的表格外掛套件，可以大量的節省表格頁面開發的時間。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87425" y="4838700"/>
            <a:ext cx="681747" cy="0"/>
          </a:xfrm>
          <a:prstGeom prst="line">
            <a:avLst/>
          </a:prstGeom>
          <a:ln w="3810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341"/>
          <a:stretch/>
        </p:blipFill>
        <p:spPr>
          <a:xfrm>
            <a:off x="5820593" y="3323983"/>
            <a:ext cx="622863" cy="654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05"/>
          <a:stretch/>
        </p:blipFill>
        <p:spPr>
          <a:xfrm>
            <a:off x="5880996" y="4657940"/>
            <a:ext cx="549747" cy="55028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59" r="35108"/>
          <a:stretch/>
        </p:blipFill>
        <p:spPr>
          <a:xfrm>
            <a:off x="5835689" y="2014046"/>
            <a:ext cx="614117" cy="588441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6651625" y="1846556"/>
            <a:ext cx="0" cy="975726"/>
          </a:xfrm>
          <a:prstGeom prst="line">
            <a:avLst/>
          </a:prstGeom>
          <a:ln w="1905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648450" y="3151448"/>
            <a:ext cx="0" cy="975726"/>
          </a:xfrm>
          <a:prstGeom prst="line">
            <a:avLst/>
          </a:prstGeom>
          <a:ln w="1905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51625" y="4443641"/>
            <a:ext cx="0" cy="975726"/>
          </a:xfrm>
          <a:prstGeom prst="line">
            <a:avLst/>
          </a:prstGeom>
          <a:ln w="19050">
            <a:solidFill>
              <a:srgbClr val="42E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841247" y="1854988"/>
            <a:ext cx="4258553" cy="954594"/>
            <a:chOff x="6841247" y="1854988"/>
            <a:chExt cx="4258553" cy="954594"/>
          </a:xfrm>
        </p:grpSpPr>
        <p:sp>
          <p:nvSpPr>
            <p:cNvPr id="28" name="文本框 27"/>
            <p:cNvSpPr txBox="1"/>
            <p:nvPr/>
          </p:nvSpPr>
          <p:spPr>
            <a:xfrm>
              <a:off x="6841247" y="1854988"/>
              <a:ext cx="226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单击此处添加文字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41247" y="2232501"/>
              <a:ext cx="425855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在这里加入描述的内容，在这里加入描述的内容，在这里加入描述的内容，在这里加入描述的内容，在这里加入描述的内容</a:t>
              </a:r>
              <a:endParaRPr lang="en-US" altLang="zh-CN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41247" y="3155902"/>
            <a:ext cx="4258553" cy="954594"/>
            <a:chOff x="6841247" y="3155902"/>
            <a:chExt cx="4258553" cy="954594"/>
          </a:xfrm>
        </p:grpSpPr>
        <p:sp>
          <p:nvSpPr>
            <p:cNvPr id="30" name="文本框 29"/>
            <p:cNvSpPr txBox="1"/>
            <p:nvPr/>
          </p:nvSpPr>
          <p:spPr>
            <a:xfrm>
              <a:off x="6841247" y="3155902"/>
              <a:ext cx="226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单击此处添加文字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841247" y="3533415"/>
              <a:ext cx="425855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在这里加入描述的内容，在这里加入描述的内容，在这里加入描述的内容，在这里加入描述的内容，在这里加入描述的内容</a:t>
              </a:r>
              <a:endParaRPr lang="en-US" altLang="zh-CN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41247" y="4464342"/>
            <a:ext cx="4258553" cy="954594"/>
            <a:chOff x="6841247" y="4464342"/>
            <a:chExt cx="4258553" cy="954594"/>
          </a:xfrm>
        </p:grpSpPr>
        <p:sp>
          <p:nvSpPr>
            <p:cNvPr id="32" name="文本框 31"/>
            <p:cNvSpPr txBox="1"/>
            <p:nvPr/>
          </p:nvSpPr>
          <p:spPr>
            <a:xfrm>
              <a:off x="6841247" y="4464342"/>
              <a:ext cx="226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单击此处添加文字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841247" y="4841855"/>
              <a:ext cx="425855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在这里加入描述的内容，在这里加入描述的内容，在这里加入描述的内容，在这里加入描述的内容，在这里加入描述的内容</a:t>
              </a:r>
              <a:endParaRPr lang="en-US" altLang="zh-CN" sz="10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257175"/>
            <a:ext cx="542925" cy="56889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0" y="1477578"/>
            <a:ext cx="6096000" cy="43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12" grpId="0" animBg="1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" y="0"/>
            <a:ext cx="5382764" cy="685799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493500" y="257175"/>
            <a:ext cx="304800" cy="203200"/>
            <a:chOff x="11379200" y="257175"/>
            <a:chExt cx="304800" cy="2032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79200" y="2571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379200" y="3587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379200" y="460375"/>
              <a:ext cx="304800" cy="0"/>
            </a:xfrm>
            <a:prstGeom prst="line">
              <a:avLst/>
            </a:prstGeom>
            <a:ln w="19050">
              <a:solidFill>
                <a:srgbClr val="42E8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3136900" y="1724819"/>
            <a:ext cx="8356600" cy="4155281"/>
          </a:xfrm>
          <a:prstGeom prst="rect">
            <a:avLst/>
          </a:prstGeom>
          <a:noFill/>
          <a:ln w="38100">
            <a:solidFill>
              <a:srgbClr val="42E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38800" y="948799"/>
            <a:ext cx="520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課程點評</a:t>
            </a:r>
            <a:endParaRPr lang="zh-CN" altLang="en-US" sz="7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257175"/>
            <a:ext cx="542925" cy="5688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5371" y="5938657"/>
            <a:ext cx="3955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https://reurl.cc/p0gNd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1" y="2207685"/>
            <a:ext cx="3438420" cy="34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千图海量PPT模板www.58pic.com">
  <a:themeElements>
    <a:clrScheme name="自定义 2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373737"/>
      </a:accent2>
      <a:accent3>
        <a:srgbClr val="606060"/>
      </a:accent3>
      <a:accent4>
        <a:srgbClr val="6C6C6C"/>
      </a:accent4>
      <a:accent5>
        <a:srgbClr val="262626"/>
      </a:accent5>
      <a:accent6>
        <a:srgbClr val="4D4D4D"/>
      </a:accent6>
      <a:hlink>
        <a:srgbClr val="5F5F5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11106</TotalTime>
  <Words>655</Words>
  <Application>Microsoft Office PowerPoint</Application>
  <PresentationFormat>寬螢幕</PresentationFormat>
  <Paragraphs>96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Arial Unicode MS</vt:lpstr>
      <vt:lpstr>DengXian</vt:lpstr>
      <vt:lpstr>Microsoft JhengHei UI</vt:lpstr>
      <vt:lpstr>Microsoft YaHei</vt:lpstr>
      <vt:lpstr>Shunpu</vt:lpstr>
      <vt:lpstr>SimSun</vt:lpstr>
      <vt:lpstr>新細明體</vt:lpstr>
      <vt:lpstr>Arial</vt:lpstr>
      <vt:lpstr>Bauhaus 93</vt:lpstr>
      <vt:lpstr>Calibri</vt:lpstr>
      <vt:lpstr>Calibri Light</vt:lpstr>
      <vt:lpstr>千图海量PPT模板www.58pic.com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Hank Yeh</cp:lastModifiedBy>
  <cp:revision>172</cp:revision>
  <dcterms:created xsi:type="dcterms:W3CDTF">2016-06-30T03:17:49Z</dcterms:created>
  <dcterms:modified xsi:type="dcterms:W3CDTF">2019-06-23T16:19:17Z</dcterms:modified>
</cp:coreProperties>
</file>