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ue3Mh2o07FnXwuqoHs+uLvd5Z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3184"/>
  </p:normalViewPr>
  <p:slideViewPr>
    <p:cSldViewPr snapToGrid="0">
      <p:cViewPr varScale="1">
        <p:scale>
          <a:sx n="80" d="100"/>
          <a:sy n="80" d="100"/>
        </p:scale>
        <p:origin x="1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eb71263b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beb71263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eb71263b4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1beb71263b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d9c44eee4_2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1bd9c44eee4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d9c44eee4_2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bd9c44eee4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ea2e4dafc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bea2e4daf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bg>
      <p:bgPr>
        <a:solidFill>
          <a:srgbClr val="F1F5FE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bg>
      <p:bgPr>
        <a:solidFill>
          <a:srgbClr val="F1F5FE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/>
          <p:nvPr/>
        </p:nvSpPr>
        <p:spPr>
          <a:xfrm>
            <a:off x="262890" y="256033"/>
            <a:ext cx="11666220" cy="497994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  <a:effectLst>
            <a:outerShdw blurRad="127000" dist="38100" dir="5400000" algn="t" rotWithShape="0">
              <a:srgbClr val="0145F2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</a:pPr>
            <a:endParaRPr sz="2000" b="0" i="0" u="none" strike="noStrike" cap="none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  <a:defRPr sz="1800" b="0" cap="none">
                <a:solidFill>
                  <a:srgbClr val="76717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k.co.kr/news/economy/10554330?utm_source=naver&amp;utm_medium=referral&amp;utm_campaign=relatednew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nnews.com/news/202212190731590208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/>
          <p:nvPr/>
        </p:nvSpPr>
        <p:spPr>
          <a:xfrm>
            <a:off x="3592458" y="2249912"/>
            <a:ext cx="5007000" cy="2246700"/>
          </a:xfrm>
          <a:prstGeom prst="frame">
            <a:avLst>
              <a:gd name="adj1" fmla="val 2612"/>
            </a:avLst>
          </a:pr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rgbClr val="0145F2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>
                <a:solidFill>
                  <a:srgbClr val="323F4F"/>
                </a:solidFill>
              </a:rPr>
              <a:t>호텔 평점·리뷰 분석</a:t>
            </a:r>
            <a:endParaRPr sz="3200" i="1" u="none" strike="noStrike" cap="none">
              <a:solidFill>
                <a:srgbClr val="323F4F"/>
              </a:solidFill>
            </a:endParaRPr>
          </a:p>
        </p:txBody>
      </p:sp>
      <p:cxnSp>
        <p:nvCxnSpPr>
          <p:cNvPr id="24" name="Google Shape;24;p1"/>
          <p:cNvCxnSpPr/>
          <p:nvPr/>
        </p:nvCxnSpPr>
        <p:spPr>
          <a:xfrm rot="10800000" flipH="1">
            <a:off x="4489750" y="3675475"/>
            <a:ext cx="3212400" cy="15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eb71263b4_0_0"/>
          <p:cNvSpPr txBox="1">
            <a:spLocks noGrp="1"/>
          </p:cNvSpPr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lang="en-US" b="1"/>
              <a:t>데이터 분석 과정</a:t>
            </a:r>
            <a:endParaRPr b="1"/>
          </a:p>
        </p:txBody>
      </p:sp>
      <p:pic>
        <p:nvPicPr>
          <p:cNvPr id="172" name="Google Shape;172;g1beb71263b4_0_0"/>
          <p:cNvPicPr preferRelativeResize="0"/>
          <p:nvPr/>
        </p:nvPicPr>
        <p:blipFill rotWithShape="1">
          <a:blip r:embed="rId3">
            <a:alphaModFix/>
          </a:blip>
          <a:srcRect b="6881"/>
          <a:stretch/>
        </p:blipFill>
        <p:spPr>
          <a:xfrm>
            <a:off x="6170700" y="1501625"/>
            <a:ext cx="5587976" cy="44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beb71263b4_0_0"/>
          <p:cNvSpPr txBox="1"/>
          <p:nvPr/>
        </p:nvSpPr>
        <p:spPr>
          <a:xfrm>
            <a:off x="933875" y="1442450"/>
            <a:ext cx="46242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set_word: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score = []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result_6[i] &lt; result6_7[i]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and </a:t>
            </a: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result6_7[i] &lt; result7_8[i]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and </a:t>
            </a: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result7_8[i] &lt; result8_9[i]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and </a:t>
            </a: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result8_9[i] &lt; result9_[i]: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score.append(result_6[i])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score.append(result6_7[i])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score.append(result7_8[i])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score.append(result8_9[i])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score.append(result9_[i])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word_score[i] = score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g1beb71263b4_0_0"/>
          <p:cNvSpPr txBox="1"/>
          <p:nvPr/>
        </p:nvSpPr>
        <p:spPr>
          <a:xfrm>
            <a:off x="343775" y="4826575"/>
            <a:ext cx="5588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높은 평점대에서 등장 빈도가 증가하는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단어 추출 및 도식화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7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537900" y="1791300"/>
            <a:ext cx="4880250" cy="41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/>
          <p:nvPr/>
        </p:nvSpPr>
        <p:spPr>
          <a:xfrm>
            <a:off x="485625" y="1817300"/>
            <a:ext cx="4932600" cy="4101300"/>
          </a:xfrm>
          <a:prstGeom prst="rect">
            <a:avLst/>
          </a:prstGeom>
          <a:noFill/>
          <a:ln w="19050" cap="flat" cmpd="sng">
            <a:solidFill>
              <a:srgbClr val="88888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6767200" y="1817300"/>
            <a:ext cx="4880100" cy="4101300"/>
          </a:xfrm>
          <a:prstGeom prst="rect">
            <a:avLst/>
          </a:prstGeom>
          <a:noFill/>
          <a:ln w="19050" cap="flat" cmpd="sng">
            <a:solidFill>
              <a:srgbClr val="88888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7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6773775" y="1791300"/>
            <a:ext cx="4880101" cy="41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"/>
          <p:cNvSpPr txBox="1">
            <a:spLocks noGrp="1"/>
          </p:cNvSpPr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lang="en-US" b="1">
                <a:solidFill>
                  <a:srgbClr val="767171"/>
                </a:solidFill>
              </a:rPr>
              <a:t>분석 결과 및 문제해결 제안</a:t>
            </a:r>
            <a:endParaRPr b="1"/>
          </a:p>
        </p:txBody>
      </p:sp>
      <p:pic>
        <p:nvPicPr>
          <p:cNvPr id="184" name="Google Shape;18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169" y="1525006"/>
            <a:ext cx="1836300" cy="55551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 txBox="1"/>
          <p:nvPr/>
        </p:nvSpPr>
        <p:spPr>
          <a:xfrm>
            <a:off x="2062169" y="1571915"/>
            <a:ext cx="183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영어 후기</a:t>
            </a:r>
            <a:endParaRPr sz="1800" b="1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7"/>
          <p:cNvSpPr/>
          <p:nvPr/>
        </p:nvSpPr>
        <p:spPr>
          <a:xfrm flipH="1">
            <a:off x="6067800" y="1469293"/>
            <a:ext cx="56400" cy="4613400"/>
          </a:xfrm>
          <a:prstGeom prst="roundRect">
            <a:avLst>
              <a:gd name="adj" fmla="val 50000"/>
            </a:avLst>
          </a:prstGeom>
          <a:solidFill>
            <a:srgbClr val="E1E9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7" name="Google Shape;18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9200" y="1525006"/>
            <a:ext cx="1836300" cy="55551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 txBox="1"/>
          <p:nvPr/>
        </p:nvSpPr>
        <p:spPr>
          <a:xfrm>
            <a:off x="8444050" y="1571915"/>
            <a:ext cx="150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한국어 후기</a:t>
            </a:r>
            <a:endParaRPr sz="1800" b="1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7078575" y="2273400"/>
            <a:ext cx="4493400" cy="2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9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조식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9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주차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9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위치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9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화장실, 침대, 시설, 상태, 방, 룸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9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 대비, 가성비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9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서비스, 직원 '직원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766500" y="2041350"/>
            <a:ext cx="41997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bus, station, walk, close, shuttl</a:t>
            </a:r>
            <a:b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locate, airport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bed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clean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staff, friendly, help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convenience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comfort</a:t>
            </a:r>
            <a:endParaRPr sz="23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beb71263b4_2_0"/>
          <p:cNvSpPr txBox="1">
            <a:spLocks noGrp="1"/>
          </p:cNvSpPr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lang="en-US" b="1">
                <a:solidFill>
                  <a:srgbClr val="767171"/>
                </a:solidFill>
              </a:rPr>
              <a:t>분석 결과 및 문제해결 제안</a:t>
            </a:r>
            <a:endParaRPr b="1"/>
          </a:p>
        </p:txBody>
      </p:sp>
      <p:sp>
        <p:nvSpPr>
          <p:cNvPr id="196" name="Google Shape;196;g1beb71263b4_2_0"/>
          <p:cNvSpPr txBox="1"/>
          <p:nvPr/>
        </p:nvSpPr>
        <p:spPr>
          <a:xfrm>
            <a:off x="1039725" y="1055475"/>
            <a:ext cx="30984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외국인 관광객에게</a:t>
            </a:r>
            <a:endParaRPr sz="2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긍정적인 평가를 미치는 요인</a:t>
            </a:r>
            <a:endParaRPr sz="2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g1beb71263b4_2_0"/>
          <p:cNvSpPr/>
          <p:nvPr/>
        </p:nvSpPr>
        <p:spPr>
          <a:xfrm>
            <a:off x="4857750" y="1210600"/>
            <a:ext cx="6143400" cy="5191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dist="50800" dir="5400000" algn="ctr" rotWithShape="0">
              <a:srgbClr val="0145F2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8" name="Google Shape;198;g1beb71263b4_2_0"/>
          <p:cNvPicPr preferRelativeResize="0"/>
          <p:nvPr/>
        </p:nvPicPr>
        <p:blipFill rotWithShape="1">
          <a:blip r:embed="rId3">
            <a:alphaModFix/>
          </a:blip>
          <a:srcRect b="6881"/>
          <a:stretch/>
        </p:blipFill>
        <p:spPr>
          <a:xfrm>
            <a:off x="5135462" y="1569075"/>
            <a:ext cx="5587976" cy="44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beb71263b4_2_0"/>
          <p:cNvPicPr preferRelativeResize="0"/>
          <p:nvPr/>
        </p:nvPicPr>
        <p:blipFill rotWithShape="1">
          <a:blip r:embed="rId3">
            <a:alphaModFix/>
          </a:blip>
          <a:srcRect l="13295" t="17597" r="70825" b="55078"/>
          <a:stretch/>
        </p:blipFill>
        <p:spPr>
          <a:xfrm>
            <a:off x="1385770" y="2687800"/>
            <a:ext cx="2406300" cy="3560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g1beb71263b4_2_0"/>
          <p:cNvCxnSpPr/>
          <p:nvPr/>
        </p:nvCxnSpPr>
        <p:spPr>
          <a:xfrm flipH="1">
            <a:off x="1428825" y="2361200"/>
            <a:ext cx="4376400" cy="345900"/>
          </a:xfrm>
          <a:prstGeom prst="straightConnector1">
            <a:avLst/>
          </a:prstGeom>
          <a:noFill/>
          <a:ln w="38100" cap="flat" cmpd="sng">
            <a:solidFill>
              <a:srgbClr val="6897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g1beb71263b4_2_0"/>
          <p:cNvCxnSpPr/>
          <p:nvPr/>
        </p:nvCxnSpPr>
        <p:spPr>
          <a:xfrm flipH="1">
            <a:off x="3731725" y="3699700"/>
            <a:ext cx="3021000" cy="2549100"/>
          </a:xfrm>
          <a:prstGeom prst="straightConnector1">
            <a:avLst/>
          </a:prstGeom>
          <a:noFill/>
          <a:ln w="38100" cap="flat" cmpd="sng">
            <a:solidFill>
              <a:srgbClr val="6897B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>
            <a:spLocks noGrp="1"/>
          </p:cNvSpPr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lang="en-US" b="1">
                <a:solidFill>
                  <a:srgbClr val="767171"/>
                </a:solidFill>
              </a:rPr>
              <a:t>어려웠던 점</a:t>
            </a:r>
            <a:endParaRPr b="1"/>
          </a:p>
        </p:txBody>
      </p:sp>
      <p:sp>
        <p:nvSpPr>
          <p:cNvPr id="207" name="Google Shape;207;p8"/>
          <p:cNvSpPr txBox="1"/>
          <p:nvPr/>
        </p:nvSpPr>
        <p:spPr>
          <a:xfrm>
            <a:off x="3295800" y="2166900"/>
            <a:ext cx="59052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❏"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아고다 웹페이지 로딩속도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페이지 로딩 속도가 느려 크롤링 시 오류 횟수 잦음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❏"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한국어, 영어 형태소 분석 결과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-"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명사를 제대로 추출하지 못함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ex) 가성비 -&gt; ‘가성', ‘비’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>
            <a:spLocks noGrp="1"/>
          </p:cNvSpPr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lang="en-US" b="1"/>
              <a:t>해결 방법</a:t>
            </a:r>
            <a:endParaRPr b="1"/>
          </a:p>
        </p:txBody>
      </p:sp>
      <p:sp>
        <p:nvSpPr>
          <p:cNvPr id="213" name="Google Shape;213;p9"/>
          <p:cNvSpPr txBox="1"/>
          <p:nvPr/>
        </p:nvSpPr>
        <p:spPr>
          <a:xfrm>
            <a:off x="827575" y="1282300"/>
            <a:ext cx="367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웹페이지 로딩속도 느림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2687050" y="2077450"/>
            <a:ext cx="105156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time.sleep(</a:t>
            </a:r>
            <a:r>
              <a:rPr lang="en-US" sz="1200" b="1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dr.find_element(By.XPATH</a:t>
            </a:r>
            <a:r>
              <a:rPr lang="en-US" sz="120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 b="1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'//*[@id="reviewFilterSection"]/div[1]/div[3]/span'</a:t>
            </a: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).click()</a:t>
            </a:r>
            <a:endParaRPr sz="1200" b="1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time.sleep(</a:t>
            </a:r>
            <a:r>
              <a:rPr lang="en-US" sz="1200" b="1">
                <a:solidFill>
                  <a:srgbClr val="6897BB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 b="1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b="1">
              <a:solidFill>
                <a:srgbClr val="A9B7C6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dr.find_element(By.XPATH</a:t>
            </a:r>
            <a:r>
              <a:rPr lang="en-US" sz="120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 b="1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'//*[@id="reviewFilterSection"]/div[1]/div[3]/div/ul/li[2]/span[2]'</a:t>
            </a: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).click()</a:t>
            </a:r>
            <a:endParaRPr sz="12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200" b="1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get_review</a:t>
            </a: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(dr : webdriver</a:t>
            </a:r>
            <a:r>
              <a:rPr lang="en-US" sz="120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lst): </a:t>
            </a:r>
            <a:endParaRPr sz="1200" b="1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while True</a:t>
            </a: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 b="1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time.sleep(</a:t>
            </a:r>
            <a:r>
              <a:rPr lang="en-US" sz="1200" b="1">
                <a:solidFill>
                  <a:srgbClr val="6897BB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200" b="1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b="1">
              <a:solidFill>
                <a:srgbClr val="A9B7C6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title = dr.find_elements(By.CLASS_NAME</a:t>
            </a:r>
            <a:r>
              <a:rPr lang="en-US" sz="120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 b="1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'Review-comment-bodyTitle'</a:t>
            </a: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 b="1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 b="1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time.sleep(</a:t>
            </a:r>
            <a:r>
              <a:rPr lang="en-US" sz="1200" b="1">
                <a:solidFill>
                  <a:srgbClr val="6897BB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200" b="1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 b="1">
              <a:solidFill>
                <a:srgbClr val="A9B7C6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20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endParaRPr sz="12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lst.append(i.text)     </a:t>
            </a:r>
            <a:endParaRPr sz="12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 b="1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time.sleep(</a:t>
            </a:r>
            <a:r>
              <a:rPr lang="en-US" sz="1200" b="1">
                <a:solidFill>
                  <a:srgbClr val="6897BB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200" b="1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sz="1200" b="1">
              <a:solidFill>
                <a:srgbClr val="A9B7C6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txt = dr.find_elements(By.CLASS_NAME</a:t>
            </a:r>
            <a:r>
              <a:rPr lang="en-US" sz="120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 b="1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'Review-comment-bodyText'</a:t>
            </a: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 b="1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time.sleep(</a:t>
            </a:r>
            <a:r>
              <a:rPr lang="en-US" sz="1200" b="1">
                <a:solidFill>
                  <a:srgbClr val="6897BB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200" b="1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b="1">
              <a:solidFill>
                <a:srgbClr val="A9B7C6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20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txt:</a:t>
            </a:r>
            <a:endParaRPr sz="12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lst.append(i.text)</a:t>
            </a:r>
            <a:endParaRPr sz="12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 b="1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time.sleep(</a:t>
            </a:r>
            <a:r>
              <a:rPr lang="en-US" sz="1200" b="1">
                <a:solidFill>
                  <a:srgbClr val="6897BB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200" b="1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b="1">
              <a:solidFill>
                <a:srgbClr val="A9B7C6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90319" flipH="1">
            <a:off x="1747122" y="2078696"/>
            <a:ext cx="1053289" cy="105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90319" flipH="1">
            <a:off x="2288197" y="3041246"/>
            <a:ext cx="1053289" cy="105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90319" flipH="1">
            <a:off x="2288197" y="3387846"/>
            <a:ext cx="1053289" cy="105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90319" flipH="1">
            <a:off x="2288197" y="3915021"/>
            <a:ext cx="1053289" cy="105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90319" flipH="1">
            <a:off x="2288197" y="4274196"/>
            <a:ext cx="1053289" cy="105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90319" flipH="1">
            <a:off x="2288197" y="4849396"/>
            <a:ext cx="1053289" cy="105330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9"/>
          <p:cNvSpPr txBox="1"/>
          <p:nvPr/>
        </p:nvSpPr>
        <p:spPr>
          <a:xfrm>
            <a:off x="575325" y="2871550"/>
            <a:ext cx="19593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할 때마다</a:t>
            </a:r>
            <a:endParaRPr sz="1800" b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sleep</a:t>
            </a:r>
            <a:endParaRPr sz="1800" b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>
            <a:spLocks noGrp="1"/>
          </p:cNvSpPr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lang="en-US" b="1"/>
              <a:t>참고자료</a:t>
            </a:r>
            <a:endParaRPr b="1"/>
          </a:p>
        </p:txBody>
      </p:sp>
      <p:sp>
        <p:nvSpPr>
          <p:cNvPr id="227" name="Google Shape;227;p10"/>
          <p:cNvSpPr txBox="1"/>
          <p:nvPr/>
        </p:nvSpPr>
        <p:spPr>
          <a:xfrm>
            <a:off x="1314825" y="1731025"/>
            <a:ext cx="110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[뉴스 기사]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1324200" y="2189500"/>
            <a:ext cx="9543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매일경제 : </a:t>
            </a:r>
            <a:r>
              <a:rPr lang="en-US" sz="12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https://www.mk.co.kr/news/economy/10554330?utm_source=naver&amp;utm_medium=referral&amp;utm_campaign=relatednews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파이낸셜 뉴스 : </a:t>
            </a:r>
            <a:r>
              <a:rPr lang="en-US" sz="12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https://www.fnnews.com/news/202212190731590208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News1 : https://www.fnnews.com/news/202212190731590208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0"/>
          <p:cNvSpPr txBox="1"/>
          <p:nvPr/>
        </p:nvSpPr>
        <p:spPr>
          <a:xfrm>
            <a:off x="1314825" y="3713900"/>
            <a:ext cx="110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[웹사이트]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1324200" y="4121250"/>
            <a:ext cx="9543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Char char="-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agoda.com/ko-kr/search?device=c&amp;network=g&amp;adid=577103293632&amp;rand=14593053880385151216&amp;expid=&amp;adpos=&amp;aud=kwd-318260892851&amp;city=14690&amp;site_id=1891463&amp;tag=6c5a0979-f1bb-5093-000a-807b10140bcf&amp;gclid=Cj0KCQiA-oqdBhDfARIsAO0TrGHhul42tbTbpG7WUMNjwx39Fh6XhWQMXPYqqxMB0BtB3yCt_gOFw8kaAo8mEALw_wcB&amp;checkin=2023-07-01&amp;checkout=2023-07-02&amp;adults=2&amp;children=0&amp;rooms=1&amp;los=1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3592458" y="2249912"/>
            <a:ext cx="5007084" cy="2246568"/>
          </a:xfrm>
          <a:prstGeom prst="frame">
            <a:avLst>
              <a:gd name="adj1" fmla="val 2612"/>
            </a:avLst>
          </a:pr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rgbClr val="0145F2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3200"/>
              <a:buFont typeface="Arial"/>
              <a:buNone/>
            </a:pPr>
            <a:r>
              <a:rPr lang="en-US" sz="3200" u="none" strike="noStrike" cap="none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2000" u="none" strike="noStrike" cap="none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/>
          <p:nvPr/>
        </p:nvSpPr>
        <p:spPr>
          <a:xfrm>
            <a:off x="231222" y="1210589"/>
            <a:ext cx="11666100" cy="5191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dist="50800" dir="5400000" algn="ctr" rotWithShape="0">
              <a:srgbClr val="0145F2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4314000" y="1661506"/>
            <a:ext cx="3564000" cy="54000"/>
          </a:xfrm>
          <a:prstGeom prst="roundRect">
            <a:avLst>
              <a:gd name="adj" fmla="val 50000"/>
            </a:avLst>
          </a:prstGeom>
          <a:solidFill>
            <a:srgbClr val="E1E9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" name="Google Shape;31;p2"/>
          <p:cNvGrpSpPr/>
          <p:nvPr/>
        </p:nvGrpSpPr>
        <p:grpSpPr>
          <a:xfrm>
            <a:off x="3120323" y="2533180"/>
            <a:ext cx="6925424" cy="2440818"/>
            <a:chOff x="4302035" y="2409091"/>
            <a:chExt cx="6891909" cy="2440818"/>
          </a:xfrm>
        </p:grpSpPr>
        <p:sp>
          <p:nvSpPr>
            <p:cNvPr id="32" name="Google Shape;32;p2"/>
            <p:cNvSpPr txBox="1"/>
            <p:nvPr/>
          </p:nvSpPr>
          <p:spPr>
            <a:xfrm>
              <a:off x="4871887" y="2450872"/>
              <a:ext cx="1998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76717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팀원 명단</a:t>
              </a:r>
              <a:endParaRPr sz="1800">
                <a:solidFill>
                  <a:srgbClr val="76717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33;p2"/>
            <p:cNvSpPr txBox="1"/>
            <p:nvPr/>
          </p:nvSpPr>
          <p:spPr>
            <a:xfrm>
              <a:off x="4871887" y="3443675"/>
              <a:ext cx="18457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6717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주제 선정 배경</a:t>
              </a:r>
              <a:endParaRPr/>
            </a:p>
          </p:txBody>
        </p:sp>
        <p:sp>
          <p:nvSpPr>
            <p:cNvPr id="34" name="Google Shape;34;p2"/>
            <p:cNvSpPr txBox="1"/>
            <p:nvPr/>
          </p:nvSpPr>
          <p:spPr>
            <a:xfrm>
              <a:off x="4871887" y="4436478"/>
              <a:ext cx="1998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6717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수집 방법</a:t>
              </a:r>
              <a:endParaRPr/>
            </a:p>
          </p:txBody>
        </p:sp>
        <p:sp>
          <p:nvSpPr>
            <p:cNvPr id="35" name="Google Shape;35;p2"/>
            <p:cNvSpPr txBox="1"/>
            <p:nvPr/>
          </p:nvSpPr>
          <p:spPr>
            <a:xfrm>
              <a:off x="8024024" y="2485569"/>
              <a:ext cx="19516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6717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 과정</a:t>
              </a:r>
              <a:endParaRPr/>
            </a:p>
          </p:txBody>
        </p:sp>
        <p:sp>
          <p:nvSpPr>
            <p:cNvPr id="36" name="Google Shape;36;p2"/>
            <p:cNvSpPr txBox="1"/>
            <p:nvPr/>
          </p:nvSpPr>
          <p:spPr>
            <a:xfrm>
              <a:off x="8024024" y="3429000"/>
              <a:ext cx="30213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6717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분석 결과 및 문제해결 제안</a:t>
              </a:r>
              <a:endParaRPr/>
            </a:p>
          </p:txBody>
        </p:sp>
        <p:sp>
          <p:nvSpPr>
            <p:cNvPr id="37" name="Google Shape;37;p2"/>
            <p:cNvSpPr txBox="1"/>
            <p:nvPr/>
          </p:nvSpPr>
          <p:spPr>
            <a:xfrm>
              <a:off x="8024024" y="4436478"/>
              <a:ext cx="3169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6717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어려웠던 점 및 해결방법</a:t>
              </a:r>
              <a:endParaRPr/>
            </a:p>
          </p:txBody>
        </p:sp>
        <p:grpSp>
          <p:nvGrpSpPr>
            <p:cNvPr id="38" name="Google Shape;38;p2"/>
            <p:cNvGrpSpPr/>
            <p:nvPr/>
          </p:nvGrpSpPr>
          <p:grpSpPr>
            <a:xfrm>
              <a:off x="4302035" y="2409091"/>
              <a:ext cx="3587931" cy="2440818"/>
              <a:chOff x="3441394" y="2409091"/>
              <a:chExt cx="3587931" cy="2440818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3441394" y="2422901"/>
                <a:ext cx="432000" cy="432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441394" y="3420405"/>
                <a:ext cx="432000" cy="432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441394" y="4417909"/>
                <a:ext cx="432000" cy="432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597325" y="2409091"/>
                <a:ext cx="432000" cy="432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597325" y="3406242"/>
                <a:ext cx="432000" cy="432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597325" y="4395361"/>
                <a:ext cx="432000" cy="432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6</a:t>
                </a:r>
                <a:endParaRPr/>
              </a:p>
            </p:txBody>
          </p:sp>
        </p:grpSp>
      </p:grpSp>
      <p:sp>
        <p:nvSpPr>
          <p:cNvPr id="45" name="Google Shape;45;p2"/>
          <p:cNvSpPr txBox="1">
            <a:spLocks noGrp="1"/>
          </p:cNvSpPr>
          <p:nvPr>
            <p:ph type="title"/>
          </p:nvPr>
        </p:nvSpPr>
        <p:spPr>
          <a:xfrm>
            <a:off x="838200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lang="en-US" sz="2000" b="1"/>
              <a:t>목차</a:t>
            </a:r>
            <a:endParaRPr sz="2000" b="1"/>
          </a:p>
        </p:txBody>
      </p:sp>
      <p:pic>
        <p:nvPicPr>
          <p:cNvPr id="46" name="Google Shape;4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0300" y="5244750"/>
            <a:ext cx="1551701" cy="161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E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/>
          <p:nvPr/>
        </p:nvSpPr>
        <p:spPr>
          <a:xfrm>
            <a:off x="3395969" y="1624093"/>
            <a:ext cx="39522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하지호</a:t>
            </a:r>
            <a:endParaRPr sz="18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</a:t>
            </a:r>
            <a:endParaRPr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3422194" y="3279161"/>
            <a:ext cx="39522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남예주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</a:t>
            </a:r>
            <a:endParaRPr/>
          </a:p>
        </p:txBody>
      </p:sp>
      <p:cxnSp>
        <p:nvCxnSpPr>
          <p:cNvPr id="53" name="Google Shape;53;p3"/>
          <p:cNvCxnSpPr/>
          <p:nvPr/>
        </p:nvCxnSpPr>
        <p:spPr>
          <a:xfrm>
            <a:off x="4411983" y="2117338"/>
            <a:ext cx="4742100" cy="27300"/>
          </a:xfrm>
          <a:prstGeom prst="straightConnector1">
            <a:avLst/>
          </a:prstGeom>
          <a:noFill/>
          <a:ln w="69850" cap="rnd" cmpd="sng">
            <a:solidFill>
              <a:srgbClr val="0145F2">
                <a:alpha val="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" name="Google Shape;54;p3"/>
          <p:cNvCxnSpPr>
            <a:endCxn id="55" idx="2"/>
          </p:cNvCxnSpPr>
          <p:nvPr/>
        </p:nvCxnSpPr>
        <p:spPr>
          <a:xfrm>
            <a:off x="4414731" y="2118912"/>
            <a:ext cx="4573500" cy="20400"/>
          </a:xfrm>
          <a:prstGeom prst="straightConnector1">
            <a:avLst/>
          </a:prstGeom>
          <a:noFill/>
          <a:ln w="69850" cap="rnd" cmpd="sng">
            <a:solidFill>
              <a:srgbClr val="0145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" name="Google Shape;55;p3"/>
          <p:cNvSpPr/>
          <p:nvPr/>
        </p:nvSpPr>
        <p:spPr>
          <a:xfrm>
            <a:off x="8988231" y="2047212"/>
            <a:ext cx="184200" cy="184200"/>
          </a:xfrm>
          <a:prstGeom prst="ellipse">
            <a:avLst/>
          </a:prstGeom>
          <a:solidFill>
            <a:schemeClr val="lt1"/>
          </a:solidFill>
          <a:ln w="31750" cap="flat" cmpd="sng">
            <a:solidFill>
              <a:srgbClr val="0145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6" name="Google Shape;56;p3"/>
          <p:cNvGrpSpPr/>
          <p:nvPr/>
        </p:nvGrpSpPr>
        <p:grpSpPr>
          <a:xfrm>
            <a:off x="7930203" y="3312997"/>
            <a:ext cx="621792" cy="384395"/>
            <a:chOff x="6592824" y="1214752"/>
            <a:chExt cx="621792" cy="384395"/>
          </a:xfrm>
        </p:grpSpPr>
        <p:sp>
          <p:nvSpPr>
            <p:cNvPr id="57" name="Google Shape;57;p3"/>
            <p:cNvSpPr/>
            <p:nvPr/>
          </p:nvSpPr>
          <p:spPr>
            <a:xfrm rot="10800000" flipH="1">
              <a:off x="6811581" y="1452142"/>
              <a:ext cx="184278" cy="147005"/>
            </a:xfrm>
            <a:prstGeom prst="triangle">
              <a:avLst>
                <a:gd name="adj" fmla="val 50000"/>
              </a:avLst>
            </a:prstGeom>
            <a:solidFill>
              <a:srgbClr val="222A35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>
                <a:gd name="adj" fmla="val 16667"/>
              </a:avLst>
            </a:prstGeom>
            <a:solidFill>
              <a:srgbClr val="222A35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90</a:t>
              </a:r>
              <a:r>
                <a:rPr lang="en-US" sz="12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%</a:t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" name="Google Shape;59;p3"/>
          <p:cNvSpPr/>
          <p:nvPr/>
        </p:nvSpPr>
        <p:spPr>
          <a:xfrm>
            <a:off x="110490" y="6601967"/>
            <a:ext cx="11666100" cy="81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  <a:effectLst>
            <a:outerShdw blurRad="127000" dist="38100" dir="5400000" algn="t" rotWithShape="0">
              <a:srgbClr val="0145F2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" name="Google Shape;60;p3"/>
          <p:cNvGrpSpPr/>
          <p:nvPr/>
        </p:nvGrpSpPr>
        <p:grpSpPr>
          <a:xfrm>
            <a:off x="8680977" y="1581763"/>
            <a:ext cx="762000" cy="384385"/>
            <a:chOff x="7367011" y="1138562"/>
            <a:chExt cx="762000" cy="384385"/>
          </a:xfrm>
        </p:grpSpPr>
        <p:sp>
          <p:nvSpPr>
            <p:cNvPr id="61" name="Google Shape;61;p3"/>
            <p:cNvSpPr/>
            <p:nvPr/>
          </p:nvSpPr>
          <p:spPr>
            <a:xfrm rot="10800000" flipH="1">
              <a:off x="7649781" y="1375947"/>
              <a:ext cx="184200" cy="147000"/>
            </a:xfrm>
            <a:prstGeom prst="triangle">
              <a:avLst>
                <a:gd name="adj" fmla="val 50000"/>
              </a:avLst>
            </a:prstGeom>
            <a:solidFill>
              <a:srgbClr val="222A35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367011" y="1138562"/>
              <a:ext cx="762000" cy="310800"/>
            </a:xfrm>
            <a:prstGeom prst="roundRect">
              <a:avLst>
                <a:gd name="adj" fmla="val 16667"/>
              </a:avLst>
            </a:prstGeom>
            <a:solidFill>
              <a:srgbClr val="222A35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100</a:t>
              </a:r>
              <a:r>
                <a:rPr lang="en-US" sz="12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%</a:t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63" name="Google Shape;63;p3"/>
          <p:cNvCxnSpPr/>
          <p:nvPr/>
        </p:nvCxnSpPr>
        <p:spPr>
          <a:xfrm>
            <a:off x="4411983" y="5488449"/>
            <a:ext cx="4742100" cy="40800"/>
          </a:xfrm>
          <a:prstGeom prst="straightConnector1">
            <a:avLst/>
          </a:prstGeom>
          <a:noFill/>
          <a:ln w="69850" cap="rnd" cmpd="sng">
            <a:solidFill>
              <a:srgbClr val="0145F2">
                <a:alpha val="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" name="Google Shape;64;p3"/>
          <p:cNvCxnSpPr>
            <a:endCxn id="65" idx="2"/>
          </p:cNvCxnSpPr>
          <p:nvPr/>
        </p:nvCxnSpPr>
        <p:spPr>
          <a:xfrm>
            <a:off x="4411906" y="5537948"/>
            <a:ext cx="3737100" cy="0"/>
          </a:xfrm>
          <a:prstGeom prst="straightConnector1">
            <a:avLst/>
          </a:prstGeom>
          <a:noFill/>
          <a:ln w="69850" cap="rnd" cmpd="sng">
            <a:solidFill>
              <a:srgbClr val="0145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65;p3"/>
          <p:cNvSpPr/>
          <p:nvPr/>
        </p:nvSpPr>
        <p:spPr>
          <a:xfrm>
            <a:off x="8149006" y="5445848"/>
            <a:ext cx="184200" cy="184200"/>
          </a:xfrm>
          <a:prstGeom prst="ellipse">
            <a:avLst/>
          </a:prstGeom>
          <a:solidFill>
            <a:schemeClr val="lt1"/>
          </a:solidFill>
          <a:ln w="31750" cap="flat" cmpd="sng">
            <a:solidFill>
              <a:srgbClr val="0145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" name="Google Shape;66;p3"/>
          <p:cNvGrpSpPr/>
          <p:nvPr/>
        </p:nvGrpSpPr>
        <p:grpSpPr>
          <a:xfrm>
            <a:off x="7974315" y="4958483"/>
            <a:ext cx="621792" cy="384395"/>
            <a:chOff x="6592824" y="1214752"/>
            <a:chExt cx="621792" cy="384395"/>
          </a:xfrm>
        </p:grpSpPr>
        <p:sp>
          <p:nvSpPr>
            <p:cNvPr id="67" name="Google Shape;67;p3"/>
            <p:cNvSpPr/>
            <p:nvPr/>
          </p:nvSpPr>
          <p:spPr>
            <a:xfrm rot="10800000" flipH="1">
              <a:off x="6811581" y="1452142"/>
              <a:ext cx="184278" cy="147005"/>
            </a:xfrm>
            <a:prstGeom prst="triangle">
              <a:avLst>
                <a:gd name="adj" fmla="val 50000"/>
              </a:avLst>
            </a:prstGeom>
            <a:solidFill>
              <a:srgbClr val="222A35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>
                <a:gd name="adj" fmla="val 16667"/>
              </a:avLst>
            </a:prstGeom>
            <a:solidFill>
              <a:srgbClr val="222A35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90</a:t>
              </a:r>
              <a:r>
                <a:rPr lang="en-US" sz="12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%</a:t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9" name="Google Shape;69;p3"/>
          <p:cNvSpPr/>
          <p:nvPr/>
        </p:nvSpPr>
        <p:spPr>
          <a:xfrm>
            <a:off x="3422194" y="5013929"/>
            <a:ext cx="39522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한경은</a:t>
            </a:r>
            <a:endParaRPr sz="18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팀장</a:t>
            </a:r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lang="en-US" b="1"/>
              <a:t>팀원명단</a:t>
            </a:r>
            <a:endParaRPr b="1"/>
          </a:p>
        </p:txBody>
      </p:sp>
      <p:cxnSp>
        <p:nvCxnSpPr>
          <p:cNvPr id="71" name="Google Shape;71;p3"/>
          <p:cNvCxnSpPr/>
          <p:nvPr/>
        </p:nvCxnSpPr>
        <p:spPr>
          <a:xfrm>
            <a:off x="4412021" y="3810424"/>
            <a:ext cx="4742100" cy="40800"/>
          </a:xfrm>
          <a:prstGeom prst="straightConnector1">
            <a:avLst/>
          </a:prstGeom>
          <a:noFill/>
          <a:ln w="69850" cap="rnd" cmpd="sng">
            <a:solidFill>
              <a:srgbClr val="0145F2">
                <a:alpha val="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" name="Google Shape;72;p3"/>
          <p:cNvCxnSpPr>
            <a:endCxn id="73" idx="2"/>
          </p:cNvCxnSpPr>
          <p:nvPr/>
        </p:nvCxnSpPr>
        <p:spPr>
          <a:xfrm>
            <a:off x="4411944" y="3859923"/>
            <a:ext cx="3737100" cy="0"/>
          </a:xfrm>
          <a:prstGeom prst="straightConnector1">
            <a:avLst/>
          </a:prstGeom>
          <a:noFill/>
          <a:ln w="69850" cap="rnd" cmpd="sng">
            <a:solidFill>
              <a:srgbClr val="0145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3"/>
          <p:cNvSpPr/>
          <p:nvPr/>
        </p:nvSpPr>
        <p:spPr>
          <a:xfrm>
            <a:off x="8149044" y="3767823"/>
            <a:ext cx="184200" cy="184200"/>
          </a:xfrm>
          <a:prstGeom prst="ellipse">
            <a:avLst/>
          </a:prstGeom>
          <a:solidFill>
            <a:schemeClr val="lt1"/>
          </a:solidFill>
          <a:ln w="31750" cap="flat" cmpd="sng">
            <a:solidFill>
              <a:srgbClr val="0145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625" y="1573350"/>
            <a:ext cx="657575" cy="6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625" y="3305850"/>
            <a:ext cx="657575" cy="6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625" y="5038350"/>
            <a:ext cx="657575" cy="6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lang="en-US" b="1"/>
              <a:t>주제 선정 배경</a:t>
            </a:r>
            <a:endParaRPr b="1"/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899" y="2801631"/>
            <a:ext cx="5435017" cy="1134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899" y="1374928"/>
            <a:ext cx="5596828" cy="984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 descr="인포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3437" y="2904618"/>
            <a:ext cx="5641864" cy="3135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2899" y="4378306"/>
            <a:ext cx="5677429" cy="16615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/>
          <p:nvPr/>
        </p:nvSpPr>
        <p:spPr>
          <a:xfrm>
            <a:off x="7184013" y="1579103"/>
            <a:ext cx="35883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 규제 완화 이후</a:t>
            </a:r>
            <a:endParaRPr sz="1800" b="1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외국인 관광객 급증</a:t>
            </a:r>
            <a:endParaRPr sz="1800" b="1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5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2427875" y="877725"/>
            <a:ext cx="9581099" cy="58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lang="en-US" b="1"/>
              <a:t>데이터 수집 방법</a:t>
            </a:r>
            <a:endParaRPr b="1"/>
          </a:p>
        </p:txBody>
      </p:sp>
      <p:grpSp>
        <p:nvGrpSpPr>
          <p:cNvPr id="93" name="Google Shape;93;p5"/>
          <p:cNvGrpSpPr/>
          <p:nvPr/>
        </p:nvGrpSpPr>
        <p:grpSpPr>
          <a:xfrm>
            <a:off x="500963" y="1198676"/>
            <a:ext cx="11186655" cy="5200953"/>
            <a:chOff x="615786" y="1122473"/>
            <a:chExt cx="11037647" cy="5200953"/>
          </a:xfrm>
        </p:grpSpPr>
        <p:grpSp>
          <p:nvGrpSpPr>
            <p:cNvPr id="94" name="Google Shape;94;p5"/>
            <p:cNvGrpSpPr/>
            <p:nvPr/>
          </p:nvGrpSpPr>
          <p:grpSpPr>
            <a:xfrm>
              <a:off x="2919593" y="1122473"/>
              <a:ext cx="4071876" cy="5200953"/>
              <a:chOff x="2994328" y="1122473"/>
              <a:chExt cx="4071876" cy="5200953"/>
            </a:xfrm>
          </p:grpSpPr>
          <p:grpSp>
            <p:nvGrpSpPr>
              <p:cNvPr id="95" name="Google Shape;95;p5"/>
              <p:cNvGrpSpPr/>
              <p:nvPr/>
            </p:nvGrpSpPr>
            <p:grpSpPr>
              <a:xfrm>
                <a:off x="2994328" y="1122473"/>
                <a:ext cx="4071876" cy="1217491"/>
                <a:chOff x="2703900" y="1040128"/>
                <a:chExt cx="6784199" cy="2208800"/>
              </a:xfrm>
            </p:grpSpPr>
            <p:pic>
              <p:nvPicPr>
                <p:cNvPr id="96" name="Google Shape;96;p5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2703900" y="1040128"/>
                  <a:ext cx="6784199" cy="2208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7" name="Google Shape;97;p5"/>
                <p:cNvSpPr/>
                <p:nvPr/>
              </p:nvSpPr>
              <p:spPr>
                <a:xfrm>
                  <a:off x="3013075" y="1506525"/>
                  <a:ext cx="1349100" cy="1506600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98" name="Google Shape;98;p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097513" y="2354550"/>
                <a:ext cx="3915950" cy="39688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9" name="Google Shape;99;p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5786" y="2691713"/>
              <a:ext cx="1779376" cy="17793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0" name="Google Shape;100;p5"/>
            <p:cNvGrpSpPr/>
            <p:nvPr/>
          </p:nvGrpSpPr>
          <p:grpSpPr>
            <a:xfrm>
              <a:off x="7515900" y="1289787"/>
              <a:ext cx="4137533" cy="3958363"/>
              <a:chOff x="7515900" y="1289787"/>
              <a:chExt cx="4137533" cy="3958363"/>
            </a:xfrm>
          </p:grpSpPr>
          <p:sp>
            <p:nvSpPr>
              <p:cNvPr id="101" name="Google Shape;101;p5"/>
              <p:cNvSpPr txBox="1"/>
              <p:nvPr/>
            </p:nvSpPr>
            <p:spPr>
              <a:xfrm>
                <a:off x="7703967" y="4467850"/>
                <a:ext cx="3761400" cy="78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88888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상위 10개 호텔의 </a:t>
                </a:r>
                <a:endParaRPr sz="1800" b="1">
                  <a:solidFill>
                    <a:srgbClr val="88888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88888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영문 / 한글 리뷰및 평점 수집</a:t>
                </a:r>
                <a:endParaRPr sz="1800" b="1">
                  <a:solidFill>
                    <a:srgbClr val="88888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102" name="Google Shape;102;p5"/>
              <p:cNvPicPr preferRelativeResize="0"/>
              <p:nvPr/>
            </p:nvPicPr>
            <p:blipFill rotWithShape="1">
              <a:blip r:embed="rId7">
                <a:alphaModFix/>
              </a:blip>
              <a:srcRect t="25039" b="8488"/>
              <a:stretch/>
            </p:blipFill>
            <p:spPr>
              <a:xfrm>
                <a:off x="7515900" y="1289787"/>
                <a:ext cx="4137533" cy="1052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" name="Google Shape;103;p5"/>
              <p:cNvPicPr preferRelativeResize="0"/>
              <p:nvPr/>
            </p:nvPicPr>
            <p:blipFill rotWithShape="1">
              <a:blip r:embed="rId8">
                <a:alphaModFix/>
              </a:blip>
              <a:srcRect l="1156" t="8874" b="9712"/>
              <a:stretch/>
            </p:blipFill>
            <p:spPr>
              <a:xfrm>
                <a:off x="7515904" y="2351844"/>
                <a:ext cx="4137525" cy="12175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d9c44eee4_2_30"/>
          <p:cNvSpPr txBox="1">
            <a:spLocks noGrp="1"/>
          </p:cNvSpPr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lang="en-US" b="1"/>
              <a:t>데이터 수집 방법</a:t>
            </a:r>
            <a:endParaRPr b="1"/>
          </a:p>
        </p:txBody>
      </p:sp>
      <p:sp>
        <p:nvSpPr>
          <p:cNvPr id="109" name="Google Shape;109;g1bd9c44eee4_2_30"/>
          <p:cNvSpPr/>
          <p:nvPr/>
        </p:nvSpPr>
        <p:spPr>
          <a:xfrm>
            <a:off x="5527350" y="1583250"/>
            <a:ext cx="1137300" cy="75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main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10" name="Google Shape;110;g1bd9c44eee4_2_30"/>
          <p:cNvSpPr/>
          <p:nvPr/>
        </p:nvSpPr>
        <p:spPr>
          <a:xfrm>
            <a:off x="2362575" y="3356150"/>
            <a:ext cx="1137300" cy="75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hotel_list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11" name="Google Shape;111;g1bd9c44eee4_2_30"/>
          <p:cNvSpPr/>
          <p:nvPr/>
        </p:nvSpPr>
        <p:spPr>
          <a:xfrm>
            <a:off x="5162100" y="3356150"/>
            <a:ext cx="1867800" cy="75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review_한글</a:t>
            </a:r>
            <a:endParaRPr>
              <a:solidFill>
                <a:srgbClr val="88888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review_영어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12" name="Google Shape;112;g1bd9c44eee4_2_30"/>
          <p:cNvSpPr/>
          <p:nvPr/>
        </p:nvSpPr>
        <p:spPr>
          <a:xfrm>
            <a:off x="8595250" y="3356150"/>
            <a:ext cx="1867800" cy="75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write_txt_한글</a:t>
            </a:r>
            <a:endParaRPr>
              <a:solidFill>
                <a:srgbClr val="88888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write_txt_영어</a:t>
            </a:r>
            <a:endParaRPr>
              <a:solidFill>
                <a:srgbClr val="888888"/>
              </a:solidFill>
            </a:endParaRPr>
          </a:p>
        </p:txBody>
      </p:sp>
      <p:cxnSp>
        <p:nvCxnSpPr>
          <p:cNvPr id="113" name="Google Shape;113;g1bd9c44eee4_2_30"/>
          <p:cNvCxnSpPr>
            <a:stCxn id="109" idx="1"/>
            <a:endCxn id="110" idx="0"/>
          </p:cNvCxnSpPr>
          <p:nvPr/>
        </p:nvCxnSpPr>
        <p:spPr>
          <a:xfrm flipH="1">
            <a:off x="2931150" y="1960200"/>
            <a:ext cx="2596200" cy="1395900"/>
          </a:xfrm>
          <a:prstGeom prst="bentConnector2">
            <a:avLst/>
          </a:prstGeom>
          <a:noFill/>
          <a:ln w="9525" cap="flat" cmpd="sng">
            <a:solidFill>
              <a:srgbClr val="76717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g1bd9c44eee4_2_30"/>
          <p:cNvCxnSpPr/>
          <p:nvPr/>
        </p:nvCxnSpPr>
        <p:spPr>
          <a:xfrm>
            <a:off x="5943600" y="2337150"/>
            <a:ext cx="0" cy="1019100"/>
          </a:xfrm>
          <a:prstGeom prst="straightConnector1">
            <a:avLst/>
          </a:prstGeom>
          <a:noFill/>
          <a:ln w="9525" cap="flat" cmpd="sng">
            <a:solidFill>
              <a:srgbClr val="76717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g1bd9c44eee4_2_30"/>
          <p:cNvCxnSpPr>
            <a:stCxn id="109" idx="3"/>
            <a:endCxn id="112" idx="0"/>
          </p:cNvCxnSpPr>
          <p:nvPr/>
        </p:nvCxnSpPr>
        <p:spPr>
          <a:xfrm>
            <a:off x="6664650" y="1960200"/>
            <a:ext cx="2864400" cy="1395900"/>
          </a:xfrm>
          <a:prstGeom prst="bentConnector2">
            <a:avLst/>
          </a:prstGeom>
          <a:noFill/>
          <a:ln w="9525" cap="flat" cmpd="sng">
            <a:solidFill>
              <a:srgbClr val="767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g1bd9c44eee4_2_30"/>
          <p:cNvSpPr/>
          <p:nvPr/>
        </p:nvSpPr>
        <p:spPr>
          <a:xfrm>
            <a:off x="8595250" y="4895450"/>
            <a:ext cx="1867800" cy="75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txt파일 저장</a:t>
            </a:r>
            <a:endParaRPr>
              <a:solidFill>
                <a:srgbClr val="888888"/>
              </a:solidFill>
            </a:endParaRPr>
          </a:p>
        </p:txBody>
      </p:sp>
      <p:cxnSp>
        <p:nvCxnSpPr>
          <p:cNvPr id="117" name="Google Shape;117;g1bd9c44eee4_2_30"/>
          <p:cNvCxnSpPr>
            <a:stCxn id="110" idx="0"/>
            <a:endCxn id="109" idx="1"/>
          </p:cNvCxnSpPr>
          <p:nvPr/>
        </p:nvCxnSpPr>
        <p:spPr>
          <a:xfrm rot="10800000" flipH="1">
            <a:off x="2931225" y="1960250"/>
            <a:ext cx="2596200" cy="1395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g1bd9c44eee4_2_30"/>
          <p:cNvCxnSpPr/>
          <p:nvPr/>
        </p:nvCxnSpPr>
        <p:spPr>
          <a:xfrm rot="10800000">
            <a:off x="6248400" y="2337050"/>
            <a:ext cx="0" cy="10191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g1bd9c44eee4_2_30"/>
          <p:cNvCxnSpPr>
            <a:stCxn id="112" idx="2"/>
            <a:endCxn id="116" idx="0"/>
          </p:cNvCxnSpPr>
          <p:nvPr/>
        </p:nvCxnSpPr>
        <p:spPr>
          <a:xfrm>
            <a:off x="9529150" y="4110050"/>
            <a:ext cx="0" cy="785400"/>
          </a:xfrm>
          <a:prstGeom prst="straightConnector1">
            <a:avLst/>
          </a:prstGeom>
          <a:noFill/>
          <a:ln w="9525" cap="flat" cmpd="sng">
            <a:solidFill>
              <a:srgbClr val="76717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g1bd9c44eee4_2_30"/>
          <p:cNvSpPr txBox="1"/>
          <p:nvPr/>
        </p:nvSpPr>
        <p:spPr>
          <a:xfrm>
            <a:off x="3615675" y="2636650"/>
            <a:ext cx="1683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상위 10개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목록 반환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g1bd9c44eee4_2_30"/>
          <p:cNvSpPr txBox="1"/>
          <p:nvPr/>
        </p:nvSpPr>
        <p:spPr>
          <a:xfrm>
            <a:off x="5918500" y="2581950"/>
            <a:ext cx="17691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리뷰를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 형태로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g1bd9c44eee4_2_30"/>
          <p:cNvSpPr txBox="1"/>
          <p:nvPr/>
        </p:nvSpPr>
        <p:spPr>
          <a:xfrm>
            <a:off x="9230475" y="4284325"/>
            <a:ext cx="17691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평점대별 리뷰를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txt파일로 저장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1bd9c44eee4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450" y="1497899"/>
            <a:ext cx="4943736" cy="488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bd9c44eee4_2_12"/>
          <p:cNvSpPr txBox="1">
            <a:spLocks noGrp="1"/>
          </p:cNvSpPr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lang="en-US" b="1"/>
              <a:t>데이터 수집 방법</a:t>
            </a:r>
            <a:endParaRPr b="1"/>
          </a:p>
        </p:txBody>
      </p:sp>
      <p:pic>
        <p:nvPicPr>
          <p:cNvPr id="129" name="Google Shape;129;g1bd9c44eee4_2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125" y="1549975"/>
            <a:ext cx="4471623" cy="488467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bd9c44eee4_2_12"/>
          <p:cNvSpPr txBox="1"/>
          <p:nvPr/>
        </p:nvSpPr>
        <p:spPr>
          <a:xfrm>
            <a:off x="1869200" y="1048025"/>
            <a:ext cx="184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[한국어 리뷰 크롤링]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1bd9c44eee4_2_12"/>
          <p:cNvSpPr/>
          <p:nvPr/>
        </p:nvSpPr>
        <p:spPr>
          <a:xfrm>
            <a:off x="7640775" y="1497900"/>
            <a:ext cx="408900" cy="234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bd9c44eee4_2_12"/>
          <p:cNvSpPr/>
          <p:nvPr/>
        </p:nvSpPr>
        <p:spPr>
          <a:xfrm>
            <a:off x="9850575" y="3886650"/>
            <a:ext cx="1591800" cy="283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bd9c44eee4_2_12"/>
          <p:cNvSpPr/>
          <p:nvPr/>
        </p:nvSpPr>
        <p:spPr>
          <a:xfrm>
            <a:off x="9850575" y="4309200"/>
            <a:ext cx="1591800" cy="283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1bd9c44eee4_2_12"/>
          <p:cNvSpPr/>
          <p:nvPr/>
        </p:nvSpPr>
        <p:spPr>
          <a:xfrm>
            <a:off x="8097975" y="5472550"/>
            <a:ext cx="1695900" cy="186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bd9c44eee4_2_12"/>
          <p:cNvSpPr/>
          <p:nvPr/>
        </p:nvSpPr>
        <p:spPr>
          <a:xfrm>
            <a:off x="8097975" y="5659450"/>
            <a:ext cx="3159000" cy="46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g1bd9c44eee4_2_12"/>
          <p:cNvCxnSpPr>
            <a:endCxn id="132" idx="1"/>
          </p:cNvCxnSpPr>
          <p:nvPr/>
        </p:nvCxnSpPr>
        <p:spPr>
          <a:xfrm>
            <a:off x="4034775" y="3249000"/>
            <a:ext cx="5815800" cy="779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7" name="Google Shape;137;g1bd9c44eee4_2_12"/>
          <p:cNvCxnSpPr>
            <a:endCxn id="133" idx="1"/>
          </p:cNvCxnSpPr>
          <p:nvPr/>
        </p:nvCxnSpPr>
        <p:spPr>
          <a:xfrm>
            <a:off x="4670175" y="3451950"/>
            <a:ext cx="5180400" cy="9990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8" name="Google Shape;138;g1bd9c44eee4_2_12"/>
          <p:cNvCxnSpPr>
            <a:endCxn id="131" idx="1"/>
          </p:cNvCxnSpPr>
          <p:nvPr/>
        </p:nvCxnSpPr>
        <p:spPr>
          <a:xfrm rot="10800000" flipH="1">
            <a:off x="3982575" y="1614900"/>
            <a:ext cx="3658200" cy="684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9" name="Google Shape;139;g1bd9c44eee4_2_12"/>
          <p:cNvCxnSpPr>
            <a:endCxn id="134" idx="1"/>
          </p:cNvCxnSpPr>
          <p:nvPr/>
        </p:nvCxnSpPr>
        <p:spPr>
          <a:xfrm>
            <a:off x="3591075" y="4069300"/>
            <a:ext cx="4506900" cy="14967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0" name="Google Shape;140;g1bd9c44eee4_2_12"/>
          <p:cNvCxnSpPr>
            <a:endCxn id="135" idx="1"/>
          </p:cNvCxnSpPr>
          <p:nvPr/>
        </p:nvCxnSpPr>
        <p:spPr>
          <a:xfrm>
            <a:off x="3591075" y="4592800"/>
            <a:ext cx="4506900" cy="12987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1" name="Google Shape;141;g1bd9c44eee4_2_12"/>
          <p:cNvSpPr/>
          <p:nvPr/>
        </p:nvSpPr>
        <p:spPr>
          <a:xfrm>
            <a:off x="8566100" y="5030175"/>
            <a:ext cx="224100" cy="234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" name="Google Shape;142;g1bd9c44eee4_2_12"/>
          <p:cNvCxnSpPr>
            <a:stCxn id="143" idx="3"/>
            <a:endCxn id="141" idx="1"/>
          </p:cNvCxnSpPr>
          <p:nvPr/>
        </p:nvCxnSpPr>
        <p:spPr>
          <a:xfrm rot="10800000" flipH="1">
            <a:off x="3825200" y="5147175"/>
            <a:ext cx="4740900" cy="1560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ea2e4dafc_0_15"/>
          <p:cNvSpPr txBox="1">
            <a:spLocks noGrp="1"/>
          </p:cNvSpPr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lang="en-US" b="1"/>
              <a:t>데이터 분석 과정</a:t>
            </a:r>
            <a:endParaRPr b="1"/>
          </a:p>
        </p:txBody>
      </p:sp>
      <p:sp>
        <p:nvSpPr>
          <p:cNvPr id="149" name="Google Shape;149;g1bea2e4dafc_0_15"/>
          <p:cNvSpPr txBox="1"/>
          <p:nvPr/>
        </p:nvSpPr>
        <p:spPr>
          <a:xfrm>
            <a:off x="827575" y="1282300"/>
            <a:ext cx="264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●"/>
            </a:pPr>
            <a:r>
              <a:rPr lang="en-US" sz="1700">
                <a:latin typeface="Malgun Gothic"/>
                <a:ea typeface="Malgun Gothic"/>
                <a:cs typeface="Malgun Gothic"/>
                <a:sym typeface="Malgun Gothic"/>
              </a:rPr>
              <a:t>텍스트 마이닝 이용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1bea2e4dafc_0_15"/>
          <p:cNvSpPr txBox="1"/>
          <p:nvPr/>
        </p:nvSpPr>
        <p:spPr>
          <a:xfrm>
            <a:off x="1215300" y="1666025"/>
            <a:ext cx="240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영어 리뷰 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1" name="Google Shape;151;g1bea2e4dafc_0_15"/>
          <p:cNvPicPr preferRelativeResize="0"/>
          <p:nvPr/>
        </p:nvPicPr>
        <p:blipFill rotWithShape="1">
          <a:blip r:embed="rId3">
            <a:alphaModFix/>
          </a:blip>
          <a:srcRect r="26540"/>
          <a:stretch/>
        </p:blipFill>
        <p:spPr>
          <a:xfrm>
            <a:off x="428425" y="2218625"/>
            <a:ext cx="5111127" cy="34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bea2e4dafc_0_15"/>
          <p:cNvSpPr txBox="1"/>
          <p:nvPr/>
        </p:nvSpPr>
        <p:spPr>
          <a:xfrm>
            <a:off x="5605950" y="3057300"/>
            <a:ext cx="62724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top50개의 단어 중</a:t>
            </a:r>
            <a:endParaRPr sz="1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공통된 항목</a:t>
            </a:r>
            <a:endParaRPr sz="1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3" name="Google Shape;153;g1bea2e4dafc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8350" y="2233521"/>
            <a:ext cx="6119926" cy="59817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bea2e4dafc_0_15"/>
          <p:cNvSpPr txBox="1"/>
          <p:nvPr/>
        </p:nvSpPr>
        <p:spPr>
          <a:xfrm>
            <a:off x="5758350" y="3997100"/>
            <a:ext cx="62724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-&gt; 'bu', 'hotel', 'bed', 'station', 'walk', 'clean', 'shop', 'great', 'seoul', 'close', 'time', 'servic', 'staff', 'stay', 'shuttl', 'area', 'locat', 'conveni', 'nice', 'good', 'friendli', 'free', 'room', 'comfort', 'help', 'us', 'airport'</a:t>
            </a:r>
            <a:endParaRPr sz="1800" b="1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5" name="Google Shape;155;g1bea2e4dafc_0_15"/>
          <p:cNvPicPr preferRelativeResize="0"/>
          <p:nvPr/>
        </p:nvPicPr>
        <p:blipFill rotWithShape="1">
          <a:blip r:embed="rId5">
            <a:alphaModFix/>
          </a:blip>
          <a:srcRect b="40469"/>
          <a:stretch/>
        </p:blipFill>
        <p:spPr>
          <a:xfrm>
            <a:off x="6138675" y="2929850"/>
            <a:ext cx="5511749" cy="377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lang="en-US" b="1"/>
              <a:t>데이터 분석 과정</a:t>
            </a:r>
            <a:endParaRPr b="1"/>
          </a:p>
        </p:txBody>
      </p:sp>
      <p:sp>
        <p:nvSpPr>
          <p:cNvPr id="161" name="Google Shape;161;p6"/>
          <p:cNvSpPr txBox="1"/>
          <p:nvPr/>
        </p:nvSpPr>
        <p:spPr>
          <a:xfrm>
            <a:off x="827575" y="1282300"/>
            <a:ext cx="264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●"/>
            </a:pPr>
            <a:r>
              <a:rPr lang="en-US" sz="1700">
                <a:latin typeface="Malgun Gothic"/>
                <a:ea typeface="Malgun Gothic"/>
                <a:cs typeface="Malgun Gothic"/>
                <a:sym typeface="Malgun Gothic"/>
              </a:rPr>
              <a:t>텍스트 마이닝 이용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1215300" y="1666025"/>
            <a:ext cx="240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한국어 리뷰 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25" y="2150650"/>
            <a:ext cx="6718250" cy="32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25" y="5629903"/>
            <a:ext cx="6718250" cy="470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 txBox="1"/>
          <p:nvPr/>
        </p:nvSpPr>
        <p:spPr>
          <a:xfrm>
            <a:off x="7399425" y="3425988"/>
            <a:ext cx="45438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'조금', '것', '매우', '조식', '서비스', '바로', '직원', '생각', '비', '곳', '주차', '수', '상태', '좀', '느낌', '이용', '대비', '룸', '가성', '화장실', '시설', '숙소', '침대', '때', '숙박', '호텔', '가격', '방', '정말', '위치'</a:t>
            </a:r>
            <a:endParaRPr sz="1800" b="1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6535125" y="2455450"/>
            <a:ext cx="62724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top50개의 단어 중</a:t>
            </a:r>
            <a:endParaRPr sz="1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공통된 항목</a:t>
            </a:r>
            <a:endParaRPr sz="1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869</Words>
  <Application>Microsoft Macintosh PowerPoint</Application>
  <PresentationFormat>와이드스크린</PresentationFormat>
  <Paragraphs>133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Malgun Gothic</vt:lpstr>
      <vt:lpstr>Arial</vt:lpstr>
      <vt:lpstr>Courier New</vt:lpstr>
      <vt:lpstr>1_Office 테마</vt:lpstr>
      <vt:lpstr>PowerPoint 프레젠테이션</vt:lpstr>
      <vt:lpstr>목차</vt:lpstr>
      <vt:lpstr>팀원명단</vt:lpstr>
      <vt:lpstr>주제 선정 배경</vt:lpstr>
      <vt:lpstr>데이터 수집 방법</vt:lpstr>
      <vt:lpstr>데이터 수집 방법</vt:lpstr>
      <vt:lpstr>데이터 수집 방법</vt:lpstr>
      <vt:lpstr>데이터 분석 과정</vt:lpstr>
      <vt:lpstr>데이터 분석 과정</vt:lpstr>
      <vt:lpstr>데이터 분석 과정</vt:lpstr>
      <vt:lpstr>분석 결과 및 문제해결 제안</vt:lpstr>
      <vt:lpstr>분석 결과 및 문제해결 제안</vt:lpstr>
      <vt:lpstr>어려웠던 점</vt:lpstr>
      <vt:lpstr>해결 방법</vt:lpstr>
      <vt:lpstr>참고자료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경은 한</cp:lastModifiedBy>
  <cp:revision>1</cp:revision>
  <dcterms:created xsi:type="dcterms:W3CDTF">2022-06-01T04:22:51Z</dcterms:created>
  <dcterms:modified xsi:type="dcterms:W3CDTF">2022-12-21T13:17:28Z</dcterms:modified>
</cp:coreProperties>
</file>