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2" r:id="rId10"/>
    <p:sldId id="268" r:id="rId11"/>
    <p:sldId id="269" r:id="rId12"/>
    <p:sldId id="270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66FF"/>
    <a:srgbClr val="004C00"/>
    <a:srgbClr val="3E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94652" autoAdjust="0"/>
  </p:normalViewPr>
  <p:slideViewPr>
    <p:cSldViewPr>
      <p:cViewPr varScale="1">
        <p:scale>
          <a:sx n="70" d="100"/>
          <a:sy n="70" d="100"/>
        </p:scale>
        <p:origin x="-9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57173-6CA4-4D9B-B945-CC2143DD409B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2B4B-393D-4313-9144-8ABF15802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2B4B-393D-4313-9144-8ABF15802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4F5FF-F776-4406-84F7-8E2C58BE25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09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1B7B8-32ED-4EEA-9650-47ED7150D06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73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C2AF-C8C2-4334-8DB2-4514E2048E6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396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AC924-BEDF-4C27-AFA5-9696D476836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927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98A13-CA04-47F3-9CCD-09450FA556E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0E80B-3283-4AE3-8DD9-EF44DFC85E8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9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BAA79-71A8-45EC-BD52-E3ECBCA5A84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98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3B1CF-84CD-47E5-9413-708024CC1C2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31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A3BC5-2E51-4C90-8306-C059764799DB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92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38C12-91B5-45DE-9FF4-1B842E973DE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1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AF134-D8E4-4A6C-BC02-E9867924B95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84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F1C488C-FF8C-4F95-83BD-B83673279C5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755650" y="836613"/>
            <a:ext cx="7343775" cy="544512"/>
          </a:xfrm>
          <a:noFill/>
        </p:spPr>
        <p:txBody>
          <a:bodyPr/>
          <a:lstStyle/>
          <a:p>
            <a:pPr eaLnBrk="1" hangingPunct="1"/>
            <a:r>
              <a:rPr lang="en-US" sz="5000" dirty="0" smtClean="0">
                <a:solidFill>
                  <a:schemeClr val="accent2"/>
                </a:solidFill>
              </a:rPr>
              <a:t>Java primitives, references and objects</a:t>
            </a:r>
            <a:br>
              <a:rPr lang="en-US" sz="5000" dirty="0" smtClean="0">
                <a:solidFill>
                  <a:schemeClr val="accent2"/>
                </a:solidFill>
              </a:rPr>
            </a:br>
            <a:r>
              <a:rPr lang="en-US" sz="3600" dirty="0" smtClean="0">
                <a:solidFill>
                  <a:schemeClr val="accent2"/>
                </a:solidFill>
              </a:rPr>
              <a:t>by </a:t>
            </a:r>
            <a:r>
              <a:rPr lang="en-US" sz="3600" dirty="0" err="1" smtClean="0">
                <a:solidFill>
                  <a:schemeClr val="accent2"/>
                </a:solidFill>
              </a:rPr>
              <a:t>mr</a:t>
            </a:r>
            <a:r>
              <a:rPr lang="en-US" sz="3600" dirty="0" smtClean="0">
                <a:solidFill>
                  <a:schemeClr val="accent2"/>
                </a:solidFill>
              </a:rPr>
              <a:t> Hanley 3/4/2017</a:t>
            </a:r>
          </a:p>
        </p:txBody>
      </p:sp>
      <p:sp>
        <p:nvSpPr>
          <p:cNvPr id="2051" name="Rectangle 111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2204864"/>
            <a:ext cx="7129463" cy="936625"/>
          </a:xfrm>
          <a:noFill/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sz="2500" dirty="0" smtClean="0">
                <a:solidFill>
                  <a:schemeClr val="accent2"/>
                </a:solidFill>
              </a:rPr>
              <a:t>The java language allows for the creation of variables to represent information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2500" dirty="0" smtClean="0">
                <a:solidFill>
                  <a:schemeClr val="accent2"/>
                </a:solidFill>
              </a:rPr>
              <a:t>What are </a:t>
            </a:r>
            <a:r>
              <a:rPr lang="en-US" sz="2500" b="1" dirty="0" smtClean="0">
                <a:solidFill>
                  <a:schemeClr val="accent2"/>
                </a:solidFill>
              </a:rPr>
              <a:t>primitives</a:t>
            </a:r>
            <a:r>
              <a:rPr lang="en-US" sz="2500" dirty="0" smtClean="0">
                <a:solidFill>
                  <a:schemeClr val="accent2"/>
                </a:solidFill>
              </a:rPr>
              <a:t>?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2500" dirty="0" smtClean="0">
                <a:solidFill>
                  <a:schemeClr val="accent2"/>
                </a:solidFill>
              </a:rPr>
              <a:t>Primitives are variables that store information directly in computer memory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2500" dirty="0" smtClean="0">
                <a:solidFill>
                  <a:schemeClr val="accent2"/>
                </a:solidFill>
              </a:rPr>
              <a:t>Java has provided us with ____ primitive types</a:t>
            </a:r>
          </a:p>
          <a:p>
            <a:pPr marL="342900" indent="-342900" algn="l" eaLnBrk="1" hangingPunct="1">
              <a:buFontTx/>
              <a:buChar char="•"/>
            </a:pPr>
            <a:endParaRPr lang="en-US" sz="2500" dirty="0" smtClean="0">
              <a:solidFill>
                <a:schemeClr val="accent2"/>
              </a:solidFill>
            </a:endParaRPr>
          </a:p>
          <a:p>
            <a:pPr algn="l" eaLnBrk="1" hangingPunct="1"/>
            <a:endParaRPr lang="en-US" sz="2500" dirty="0" smtClean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4F5FF-F776-4406-84F7-8E2C58BE25FA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28" y="-136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String class is unique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796421" y="908720"/>
            <a:ext cx="71294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name1 = “Joanne”;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name2 = “Andrew”;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name3 = “Joanne”;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endParaRPr lang="en-US" sz="2500" kern="0" dirty="0" smtClean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5636" y="2496141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8002" y="3333952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768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636" y="4636540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1590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2385286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7" y="25266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3794" y="33370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5413" y="46683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name3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83438"/>
              </p:ext>
            </p:extLst>
          </p:nvPr>
        </p:nvGraphicFramePr>
        <p:xfrm>
          <a:off x="3680532" y="2708011"/>
          <a:ext cx="20437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21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900776" y="2620626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8567" y="2388208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19772" y="2711354"/>
            <a:ext cx="9721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1256" y="3348170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22122"/>
              </p:ext>
            </p:extLst>
          </p:nvPr>
        </p:nvGraphicFramePr>
        <p:xfrm>
          <a:off x="3650890" y="3670895"/>
          <a:ext cx="20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871134" y="3583510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8925" y="3351092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62138" y="3521682"/>
            <a:ext cx="9721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19772" y="4809635"/>
            <a:ext cx="9721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31256" y="4436766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98924" y="4451874"/>
            <a:ext cx="7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1590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0154"/>
              </p:ext>
            </p:extLst>
          </p:nvPr>
        </p:nvGraphicFramePr>
        <p:xfrm>
          <a:off x="3654777" y="4809635"/>
          <a:ext cx="20437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21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5900776" y="4668308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781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28" y="-136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Aliasing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26913" y="908720"/>
            <a:ext cx="71294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500" kern="0" dirty="0" smtClean="0">
                <a:solidFill>
                  <a:schemeClr val="accent2"/>
                </a:solidFill>
              </a:rPr>
              <a:t>What if we set name2 = name1?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5636" y="2496141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8002" y="3333952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2385286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7" y="25266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3794" y="33370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90043"/>
              </p:ext>
            </p:extLst>
          </p:nvPr>
        </p:nvGraphicFramePr>
        <p:xfrm>
          <a:off x="3680532" y="2708011"/>
          <a:ext cx="20437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21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900776" y="2620626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8567" y="2388208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19772" y="2711354"/>
            <a:ext cx="9721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1256" y="3348170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77485"/>
              </p:ext>
            </p:extLst>
          </p:nvPr>
        </p:nvGraphicFramePr>
        <p:xfrm>
          <a:off x="3650890" y="3670895"/>
          <a:ext cx="20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871134" y="3583510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8925" y="3351092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62138" y="3521682"/>
            <a:ext cx="9721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28" y="-136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Aliasing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00984" y="908720"/>
            <a:ext cx="71294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500" kern="0" dirty="0" smtClean="0">
                <a:solidFill>
                  <a:schemeClr val="accent2"/>
                </a:solidFill>
              </a:rPr>
              <a:t>What if we set name1 </a:t>
            </a:r>
            <a:r>
              <a:rPr lang="en-US" sz="2500" kern="0" smtClean="0">
                <a:solidFill>
                  <a:schemeClr val="accent2"/>
                </a:solidFill>
              </a:rPr>
              <a:t>= </a:t>
            </a:r>
            <a:r>
              <a:rPr lang="en-US" sz="2500" kern="0" smtClean="0">
                <a:solidFill>
                  <a:schemeClr val="accent2"/>
                </a:solidFill>
              </a:rPr>
              <a:t>null </a:t>
            </a:r>
            <a:r>
              <a:rPr lang="en-US" sz="2500" kern="0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5636" y="2496141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8002" y="3333952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2385286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7" y="25266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3794" y="33370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63774"/>
              </p:ext>
            </p:extLst>
          </p:nvPr>
        </p:nvGraphicFramePr>
        <p:xfrm>
          <a:off x="3680532" y="2708011"/>
          <a:ext cx="20437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21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900776" y="2620626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8567" y="2388208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19772" y="2711354"/>
            <a:ext cx="9721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1256" y="3348170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84805"/>
              </p:ext>
            </p:extLst>
          </p:nvPr>
        </p:nvGraphicFramePr>
        <p:xfrm>
          <a:off x="3650890" y="3670895"/>
          <a:ext cx="20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871134" y="3583510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8925" y="3351092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62138" y="3140968"/>
            <a:ext cx="929742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28" y="-136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Aliasing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00984" y="908720"/>
            <a:ext cx="71294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500" kern="0" dirty="0" smtClean="0">
                <a:solidFill>
                  <a:schemeClr val="accent2"/>
                </a:solidFill>
              </a:rPr>
              <a:t>What if we set name1 = null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5636" y="2496141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8002" y="3333952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2385286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7" y="25266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3794" y="33370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33003"/>
              </p:ext>
            </p:extLst>
          </p:nvPr>
        </p:nvGraphicFramePr>
        <p:xfrm>
          <a:off x="3680532" y="2708011"/>
          <a:ext cx="20437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21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900776" y="2620626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8567" y="2388208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1256" y="3348170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38599"/>
              </p:ext>
            </p:extLst>
          </p:nvPr>
        </p:nvGraphicFramePr>
        <p:xfrm>
          <a:off x="3650890" y="3670895"/>
          <a:ext cx="20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871134" y="3583510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8925" y="3351092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62138" y="3140968"/>
            <a:ext cx="929742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28" y="-1365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When does 768 get garbage collected?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00984" y="1124744"/>
            <a:ext cx="71294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sz="2500" kern="0" dirty="0" smtClean="0">
                <a:solidFill>
                  <a:schemeClr val="accent2"/>
                </a:solidFill>
              </a:rPr>
              <a:t>Garbage collection is java’s way of recovering memory objects whose reference count is ____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5636" y="2496141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8002" y="3333952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812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2385286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7" y="25266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3794" y="33370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name2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60450"/>
              </p:ext>
            </p:extLst>
          </p:nvPr>
        </p:nvGraphicFramePr>
        <p:xfrm>
          <a:off x="3680532" y="2708011"/>
          <a:ext cx="20437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21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900776" y="2620626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8567" y="2388208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1256" y="3348170"/>
            <a:ext cx="3705040" cy="83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69499"/>
              </p:ext>
            </p:extLst>
          </p:nvPr>
        </p:nvGraphicFramePr>
        <p:xfrm>
          <a:off x="3650890" y="3670895"/>
          <a:ext cx="20764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  <a:gridCol w="340621"/>
                <a:gridCol w="340621"/>
                <a:gridCol w="340621"/>
                <a:gridCol w="340621"/>
                <a:gridCol w="34062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5871134" y="3583510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8925" y="3351092"/>
            <a:ext cx="6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768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62138" y="3140968"/>
            <a:ext cx="929742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Summary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27584" y="1704053"/>
            <a:ext cx="7129463" cy="49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Java stores primitives in memory locations and retrieves the values that are there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Java stores reference variables that point to objects stored elsewhere in memory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By default, references are assigned ______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The __________ operator dereferences the memory address in order to gain access to an object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____________ is when two or more references point to the same____________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Garbage </a:t>
            </a:r>
            <a:r>
              <a:rPr lang="en-US" sz="2500" kern="0" smtClean="0">
                <a:solidFill>
                  <a:schemeClr val="accent2"/>
                </a:solidFill>
              </a:rPr>
              <a:t>collecting is ___________________</a:t>
            </a: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8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Java Primitives</a:t>
            </a:r>
            <a:endParaRPr lang="en-US" dirty="0"/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539552" y="1268239"/>
            <a:ext cx="71294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>
                <a:solidFill>
                  <a:schemeClr val="accent2"/>
                </a:solidFill>
              </a:rPr>
              <a:t>byte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short</a:t>
            </a:r>
          </a:p>
          <a:p>
            <a:pPr eaLnBrk="1" hangingPunct="1"/>
            <a:r>
              <a:rPr lang="en-US" sz="2500" kern="0" dirty="0" err="1" smtClean="0">
                <a:solidFill>
                  <a:schemeClr val="accent2"/>
                </a:solidFill>
              </a:rPr>
              <a:t>int</a:t>
            </a:r>
            <a:endParaRPr lang="en-US" sz="2500" kern="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long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float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double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char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err="1" smtClean="0">
                <a:solidFill>
                  <a:schemeClr val="accent2"/>
                </a:solidFill>
              </a:rPr>
              <a:t>boolean</a:t>
            </a: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3491880" y="1332329"/>
            <a:ext cx="962672" cy="914400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 byte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4499992" y="1290464"/>
            <a:ext cx="1002322" cy="1274440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652120" y="1426024"/>
            <a:ext cx="1287670" cy="1693240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7169661" y="1332329"/>
            <a:ext cx="1880682" cy="2603010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8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835696" y="2204864"/>
            <a:ext cx="1370329" cy="182880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float 4 bytes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3138108" y="3017610"/>
            <a:ext cx="465874" cy="980871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3768752" y="2473071"/>
            <a:ext cx="1912007" cy="274320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double 8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 bytes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502314" y="3209058"/>
            <a:ext cx="1018606" cy="1828800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2135786" y="4579051"/>
            <a:ext cx="1002322" cy="1274440"/>
          </a:xfrm>
          <a:prstGeom prst="flowChartMagneticDisk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bytes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3245096" y="5517232"/>
            <a:ext cx="1209456" cy="1178962"/>
          </a:xfrm>
          <a:prstGeom prst="flowChartMagneticDisk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boolean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 byte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82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Java References and Objects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27584" y="1704053"/>
            <a:ext cx="7129463" cy="345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For more complex data, java uses ___________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In order to manage an object, java has a reference variable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By default, reference variables are _________, which is the German word for ____________.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Let’s look at an example in java memory of primitives and references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8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View of Memory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27584" y="1704053"/>
            <a:ext cx="7129463" cy="431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References are like mailboxes with the address of other ___________________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Example:</a:t>
            </a:r>
          </a:p>
          <a:p>
            <a:pPr eaLnBrk="1" hangingPunct="1"/>
            <a:r>
              <a:rPr lang="en-US" sz="2500" kern="0" dirty="0" err="1" smtClean="0">
                <a:solidFill>
                  <a:schemeClr val="accent2"/>
                </a:solidFill>
              </a:rPr>
              <a:t>int</a:t>
            </a:r>
            <a:r>
              <a:rPr lang="en-US" sz="2500" kern="0" dirty="0" smtClean="0">
                <a:solidFill>
                  <a:schemeClr val="accent2"/>
                </a:solidFill>
              </a:rPr>
              <a:t> x=6, y=5;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Color c1, c2;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x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y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c1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c2 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3756455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4368419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4957337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7704" y="5511287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3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View of Memory - Updated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27584" y="1704053"/>
            <a:ext cx="7129463" cy="49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Example Cont’d :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When we use the new command, an ________ is associate with the reference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c1 = new Color(255,128,0);  //red, green, blue</a:t>
            </a:r>
            <a:r>
              <a:rPr lang="en-US" sz="2500" kern="0" dirty="0">
                <a:solidFill>
                  <a:schemeClr val="accent2"/>
                </a:solidFill>
              </a:rPr>
              <a:t/>
            </a:r>
            <a:br>
              <a:rPr lang="en-US" sz="2500" kern="0" dirty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c2 </a:t>
            </a:r>
            <a:r>
              <a:rPr lang="en-US" sz="2500" kern="0" dirty="0">
                <a:solidFill>
                  <a:schemeClr val="accent2"/>
                </a:solidFill>
              </a:rPr>
              <a:t>= new </a:t>
            </a:r>
            <a:r>
              <a:rPr lang="en-US" sz="2500" kern="0" dirty="0" smtClean="0">
                <a:solidFill>
                  <a:schemeClr val="accent2"/>
                </a:solidFill>
              </a:rPr>
              <a:t>Color(15,158,170);  </a:t>
            </a:r>
            <a:r>
              <a:rPr lang="en-US" sz="2500" kern="0" dirty="0">
                <a:solidFill>
                  <a:schemeClr val="accent2"/>
                </a:solidFill>
              </a:rPr>
              <a:t>//red, green, blue</a:t>
            </a: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x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y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c1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c2 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3756455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4368419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4957337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1208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7704" y="5511287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1378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11960" y="3862670"/>
            <a:ext cx="1584176" cy="2806690"/>
            <a:chOff x="4211960" y="3862670"/>
            <a:chExt cx="1584176" cy="2806690"/>
          </a:xfrm>
        </p:grpSpPr>
        <p:sp>
          <p:nvSpPr>
            <p:cNvPr id="6" name="Rectangle 5"/>
            <p:cNvSpPr/>
            <p:nvPr/>
          </p:nvSpPr>
          <p:spPr>
            <a:xfrm>
              <a:off x="4211960" y="3862670"/>
              <a:ext cx="1584176" cy="280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Other stuff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02137" y="418688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255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06167" y="4902914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128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35468" y="564160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3131840" y="4186706"/>
            <a:ext cx="1080120" cy="98584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786078" y="4323155"/>
            <a:ext cx="1584176" cy="2806690"/>
            <a:chOff x="4211960" y="3862670"/>
            <a:chExt cx="1584176" cy="2806690"/>
          </a:xfrm>
        </p:grpSpPr>
        <p:sp>
          <p:nvSpPr>
            <p:cNvPr id="17" name="Rectangle 16"/>
            <p:cNvSpPr/>
            <p:nvPr/>
          </p:nvSpPr>
          <p:spPr>
            <a:xfrm>
              <a:off x="4211960" y="3862670"/>
              <a:ext cx="1584176" cy="280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Other stuff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302137" y="418688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15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306167" y="4902914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158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335468" y="564160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170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87824" y="5909812"/>
            <a:ext cx="3798254" cy="74547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View of Memory – using objects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27584" y="1704053"/>
            <a:ext cx="7129463" cy="49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References allow the computer to get to the object and perform any necessary actions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This is known as __________________.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x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err="1" smtClean="0">
                <a:solidFill>
                  <a:schemeClr val="accent2"/>
                </a:solidFill>
              </a:rPr>
              <a:t>y</a:t>
            </a:r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c1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c2 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3756455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4368419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4957337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1208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7704" y="5511287"/>
            <a:ext cx="1224136" cy="43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1378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211960" y="3862670"/>
            <a:ext cx="1584176" cy="2806690"/>
            <a:chOff x="4211960" y="3862670"/>
            <a:chExt cx="1584176" cy="2806690"/>
          </a:xfrm>
        </p:grpSpPr>
        <p:sp>
          <p:nvSpPr>
            <p:cNvPr id="6" name="Rectangle 5"/>
            <p:cNvSpPr/>
            <p:nvPr/>
          </p:nvSpPr>
          <p:spPr>
            <a:xfrm>
              <a:off x="4211960" y="3862670"/>
              <a:ext cx="1584176" cy="280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Other stuff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02137" y="418688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255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06167" y="4902914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128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35468" y="564160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3131840" y="4186706"/>
            <a:ext cx="1080120" cy="98584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786078" y="4323155"/>
            <a:ext cx="1584176" cy="2806690"/>
            <a:chOff x="4211960" y="3862670"/>
            <a:chExt cx="1584176" cy="2806690"/>
          </a:xfrm>
        </p:grpSpPr>
        <p:sp>
          <p:nvSpPr>
            <p:cNvPr id="17" name="Rectangle 16"/>
            <p:cNvSpPr/>
            <p:nvPr/>
          </p:nvSpPr>
          <p:spPr>
            <a:xfrm>
              <a:off x="4211960" y="3862670"/>
              <a:ext cx="1584176" cy="2806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Other stuff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302137" y="418688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15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306167" y="4902914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158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335468" y="5641601"/>
              <a:ext cx="1403821" cy="55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170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87824" y="5909812"/>
            <a:ext cx="3798254" cy="74547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Utilizing Objects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27584" y="1704053"/>
            <a:ext cx="7129463" cy="49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Much like a remote control operates a television, a reference variable is used to control an object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Here, we can set the background of a </a:t>
            </a:r>
            <a:r>
              <a:rPr lang="en-US" sz="2500" kern="0" dirty="0" err="1" smtClean="0">
                <a:solidFill>
                  <a:schemeClr val="accent2"/>
                </a:solidFill>
              </a:rPr>
              <a:t>JButton</a:t>
            </a:r>
            <a:r>
              <a:rPr lang="en-US" sz="2500" kern="0" dirty="0" smtClean="0">
                <a:solidFill>
                  <a:schemeClr val="accent2"/>
                </a:solidFill>
              </a:rPr>
              <a:t> using our references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err="1" smtClean="0">
                <a:solidFill>
                  <a:schemeClr val="accent2"/>
                </a:solidFill>
              </a:rPr>
              <a:t>raisePowBUT.setBackground</a:t>
            </a:r>
            <a:r>
              <a:rPr lang="en-US" sz="2500" kern="0" dirty="0" smtClean="0">
                <a:solidFill>
                  <a:schemeClr val="accent2"/>
                </a:solidFill>
              </a:rPr>
              <a:t>(c1);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>See if you can set the foreground of the clear button (</a:t>
            </a:r>
            <a:r>
              <a:rPr lang="en-US" sz="2500" kern="0" dirty="0" err="1" smtClean="0">
                <a:solidFill>
                  <a:schemeClr val="accent2"/>
                </a:solidFill>
              </a:rPr>
              <a:t>clearBUT</a:t>
            </a:r>
            <a:r>
              <a:rPr lang="en-US" sz="2500" kern="0" dirty="0" smtClean="0">
                <a:solidFill>
                  <a:schemeClr val="accent2"/>
                </a:solidFill>
              </a:rPr>
              <a:t>) to the color specified by c2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1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Utilizing Objects – the member operator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27584" y="1704053"/>
            <a:ext cx="7129463" cy="496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Objects can be controlled using the member operator or ________a</a:t>
            </a:r>
            <a:endParaRPr lang="en-US" sz="2500" kern="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For example, yesterday I learned that the Color class has a darken method.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To darken c1, use ____________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To darken c2, use ____________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In general, the member operator dereferences the memory address so we can access our objects.</a:t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r>
              <a:rPr lang="en-US" sz="2500" kern="0" dirty="0" smtClean="0">
                <a:solidFill>
                  <a:schemeClr val="accent2"/>
                </a:solidFill>
              </a:rPr>
              <a:t/>
            </a:r>
            <a:br>
              <a:rPr lang="en-US" sz="2500" kern="0" dirty="0" smtClean="0">
                <a:solidFill>
                  <a:schemeClr val="accent2"/>
                </a:solidFill>
              </a:rPr>
            </a:br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68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String class is unique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111"/>
          <p:cNvSpPr txBox="1">
            <a:spLocks noChangeArrowheads="1"/>
          </p:cNvSpPr>
          <p:nvPr/>
        </p:nvSpPr>
        <p:spPr bwMode="auto">
          <a:xfrm>
            <a:off x="827584" y="1704053"/>
            <a:ext cx="71294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The String class utilizes references but does not require ___________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Examples,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name1 = “Joanne”;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name2 = “Andrew”;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String name3 = “Joanne”;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Question: why is it not reliable to use </a:t>
            </a:r>
          </a:p>
          <a:p>
            <a:pPr eaLnBrk="1" hangingPunct="1"/>
            <a:r>
              <a:rPr lang="en-US" sz="2500" kern="0" dirty="0" smtClean="0">
                <a:solidFill>
                  <a:schemeClr val="accent2"/>
                </a:solidFill>
              </a:rPr>
              <a:t>if(name1 == name3) in java code?</a:t>
            </a: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  <a:p>
            <a:pPr eaLnBrk="1" hangingPunct="1"/>
            <a:endParaRPr lang="en-US" sz="2500" kern="0" dirty="0" smtClean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AC924-BEDF-4C27-AFA5-9696D4768364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5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12859</TotalTime>
  <Words>615</Words>
  <Application>Microsoft Office PowerPoint</Application>
  <PresentationFormat>On-screen Show (4:3)</PresentationFormat>
  <Paragraphs>328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Diseño predeterminado</vt:lpstr>
      <vt:lpstr>Java primitives, references and objects by mr Hanley 3/4/2017</vt:lpstr>
      <vt:lpstr>Java Primitives</vt:lpstr>
      <vt:lpstr>Java References and Objects</vt:lpstr>
      <vt:lpstr>View of Memory</vt:lpstr>
      <vt:lpstr>View of Memory - Updated</vt:lpstr>
      <vt:lpstr>View of Memory – using objects</vt:lpstr>
      <vt:lpstr>Utilizing Objects</vt:lpstr>
      <vt:lpstr>Utilizing Objects – the member operator</vt:lpstr>
      <vt:lpstr>String class is unique</vt:lpstr>
      <vt:lpstr>String class is unique</vt:lpstr>
      <vt:lpstr>Aliasing</vt:lpstr>
      <vt:lpstr>Aliasing</vt:lpstr>
      <vt:lpstr>Aliasing</vt:lpstr>
      <vt:lpstr>When does 768 get garbage collected?</vt:lpstr>
      <vt:lpstr>Summary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Administrator</cp:lastModifiedBy>
  <cp:revision>724</cp:revision>
  <dcterms:created xsi:type="dcterms:W3CDTF">2010-05-23T14:28:12Z</dcterms:created>
  <dcterms:modified xsi:type="dcterms:W3CDTF">2017-10-17T20:14:36Z</dcterms:modified>
</cp:coreProperties>
</file>