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2" r:id="rId10"/>
    <p:sldId id="268" r:id="rId11"/>
    <p:sldId id="269" r:id="rId12"/>
    <p:sldId id="270" r:id="rId13"/>
    <p:sldId id="272" r:id="rId14"/>
    <p:sldId id="273" r:id="rId15"/>
    <p:sldId id="274" r:id="rId16"/>
  </p:sldIdLst>
  <p:sldSz cx="9690100" cy="7391400"/>
  <p:notesSz cx="9144000" cy="6858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25198"/>
    <a:srgbClr val="000099"/>
    <a:srgbClr val="1C1C1C"/>
    <a:srgbClr val="3366FF"/>
    <a:srgbClr val="004C00"/>
    <a:srgbClr val="3E3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1" autoAdjust="0"/>
    <p:restoredTop sz="94652" autoAdjust="0"/>
  </p:normalViewPr>
  <p:slideViewPr>
    <p:cSldViewPr>
      <p:cViewPr varScale="1">
        <p:scale>
          <a:sx n="65" d="100"/>
          <a:sy n="65" d="100"/>
        </p:scale>
        <p:origin x="-960" y="-96"/>
      </p:cViewPr>
      <p:guideLst>
        <p:guide orient="horz" pos="2328"/>
        <p:guide pos="30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68" y="-8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7AA51-C6C9-4C69-9772-101C6C9706E9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B2AFC-62CC-4958-9EE6-4BBD650E2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3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9388" y="23813"/>
            <a:ext cx="8783637" cy="6699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334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86075" y="514350"/>
            <a:ext cx="33718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8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758" y="2296126"/>
            <a:ext cx="8236585" cy="15843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3515" y="4188461"/>
            <a:ext cx="6783070" cy="188891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4F5FF-F776-4406-84F7-8E2C58BE25F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09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1B7B8-32ED-4EEA-9650-47ED7150D06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736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5323" y="295999"/>
            <a:ext cx="2180273" cy="6306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506" y="295999"/>
            <a:ext cx="6379316" cy="6306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5C2AF-C8C2-4334-8DB2-4514E2048E6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396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AC924-BEDF-4C27-AFA5-9696D4768364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2927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52" y="4749659"/>
            <a:ext cx="8236585" cy="14680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52" y="3132791"/>
            <a:ext cx="8236585" cy="161686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98A13-CA04-47F3-9CCD-09450FA556E6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02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506" y="1724661"/>
            <a:ext cx="4279794" cy="4877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802" y="1724661"/>
            <a:ext cx="4279794" cy="4877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0E80B-3283-4AE3-8DD9-EF44DFC85E83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499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506" y="1654511"/>
            <a:ext cx="4281477" cy="6895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506" y="2344032"/>
            <a:ext cx="4281477" cy="4258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2438" y="1654511"/>
            <a:ext cx="4283158" cy="6895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2438" y="2344032"/>
            <a:ext cx="4283158" cy="4258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BAA79-71A8-45EC-BD52-E3ECBCA5A84D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698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3B1CF-84CD-47E5-9413-708024CC1C2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315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A3BC5-2E51-4C90-8306-C059764799DB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592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05" y="294287"/>
            <a:ext cx="3187977" cy="12524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560" y="294288"/>
            <a:ext cx="5417035" cy="63083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505" y="1546720"/>
            <a:ext cx="3187977" cy="50559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38C12-91B5-45DE-9FF4-1B842E973DE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713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327" y="5173980"/>
            <a:ext cx="5814060" cy="61081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99327" y="660435"/>
            <a:ext cx="5814060" cy="4434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99327" y="5784798"/>
            <a:ext cx="5814060" cy="867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AF134-D8E4-4A6C-BC02-E9867924B95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843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505" y="295999"/>
            <a:ext cx="8721090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505" y="1724661"/>
            <a:ext cx="8721090" cy="4877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4505" y="6730964"/>
            <a:ext cx="2261023" cy="513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10784" y="6730964"/>
            <a:ext cx="3068532" cy="513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4572" y="6730964"/>
            <a:ext cx="2261023" cy="513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F1C488C-FF8C-4F95-83BD-B83673279C5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800780" y="901683"/>
            <a:ext cx="7782361" cy="586863"/>
          </a:xfrm>
          <a:noFill/>
        </p:spPr>
        <p:txBody>
          <a:bodyPr/>
          <a:lstStyle/>
          <a:p>
            <a:pPr eaLnBrk="1" hangingPunct="1"/>
            <a:r>
              <a:rPr lang="en-US" sz="5000" dirty="0" smtClean="0">
                <a:solidFill>
                  <a:schemeClr val="accent2"/>
                </a:solidFill>
              </a:rPr>
              <a:t>Java primitives, references and objects</a:t>
            </a:r>
            <a:br>
              <a:rPr lang="en-US" sz="5000" dirty="0" smtClean="0">
                <a:solidFill>
                  <a:schemeClr val="accent2"/>
                </a:solidFill>
              </a:rPr>
            </a:br>
            <a:r>
              <a:rPr lang="en-US" sz="3600" dirty="0" smtClean="0">
                <a:solidFill>
                  <a:schemeClr val="accent2"/>
                </a:solidFill>
              </a:rPr>
              <a:t>by </a:t>
            </a:r>
            <a:r>
              <a:rPr lang="en-US" sz="3600" dirty="0" err="1" smtClean="0">
                <a:solidFill>
                  <a:schemeClr val="accent2"/>
                </a:solidFill>
              </a:rPr>
              <a:t>mr</a:t>
            </a:r>
            <a:r>
              <a:rPr lang="en-US" sz="3600" dirty="0" smtClean="0">
                <a:solidFill>
                  <a:schemeClr val="accent2"/>
                </a:solidFill>
              </a:rPr>
              <a:t> Hanley 3/4/2017</a:t>
            </a:r>
          </a:p>
        </p:txBody>
      </p:sp>
      <p:sp>
        <p:nvSpPr>
          <p:cNvPr id="2051" name="Rectangle 111"/>
          <p:cNvSpPr>
            <a:spLocks noGrp="1" noChangeArrowheads="1"/>
          </p:cNvSpPr>
          <p:nvPr>
            <p:ph type="subTitle" idx="1"/>
          </p:nvPr>
        </p:nvSpPr>
        <p:spPr>
          <a:xfrm>
            <a:off x="1258552" y="2376354"/>
            <a:ext cx="7555251" cy="1009473"/>
          </a:xfrm>
          <a:noFill/>
        </p:spPr>
        <p:txBody>
          <a:bodyPr/>
          <a:lstStyle/>
          <a:p>
            <a:pPr marL="342900" indent="-342900" algn="l" eaLnBrk="1" hangingPunct="1">
              <a:buFontTx/>
              <a:buChar char="•"/>
            </a:pPr>
            <a:r>
              <a:rPr lang="en-US" sz="2500" dirty="0" smtClean="0">
                <a:solidFill>
                  <a:schemeClr val="accent2"/>
                </a:solidFill>
              </a:rPr>
              <a:t>The java language allows for the creation of variables to represent information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sz="2500" dirty="0" smtClean="0">
                <a:solidFill>
                  <a:schemeClr val="accent2"/>
                </a:solidFill>
              </a:rPr>
              <a:t>What are </a:t>
            </a:r>
            <a:r>
              <a:rPr lang="en-US" sz="2500" b="1" dirty="0" smtClean="0">
                <a:solidFill>
                  <a:schemeClr val="accent2"/>
                </a:solidFill>
              </a:rPr>
              <a:t>primitives</a:t>
            </a:r>
            <a:r>
              <a:rPr lang="en-US" sz="2500" dirty="0" smtClean="0">
                <a:solidFill>
                  <a:schemeClr val="accent2"/>
                </a:solidFill>
              </a:rPr>
              <a:t>?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sz="2500" dirty="0" smtClean="0">
                <a:solidFill>
                  <a:schemeClr val="accent2"/>
                </a:solidFill>
              </a:rPr>
              <a:t>Primitives are variables that store information directly in computer memory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sz="2500" dirty="0" smtClean="0">
                <a:solidFill>
                  <a:schemeClr val="accent2"/>
                </a:solidFill>
              </a:rPr>
              <a:t>Java has provided us with </a:t>
            </a:r>
            <a:r>
              <a:rPr lang="en-US" sz="2500" u="sng" dirty="0" smtClean="0">
                <a:solidFill>
                  <a:srgbClr val="FF0000"/>
                </a:solidFill>
              </a:rPr>
              <a:t>8</a:t>
            </a:r>
            <a:r>
              <a:rPr lang="en-US" sz="2500" dirty="0" smtClean="0">
                <a:solidFill>
                  <a:schemeClr val="accent2"/>
                </a:solidFill>
              </a:rPr>
              <a:t> </a:t>
            </a:r>
            <a:r>
              <a:rPr lang="en-US" sz="2500" dirty="0" smtClean="0">
                <a:solidFill>
                  <a:schemeClr val="accent2"/>
                </a:solidFill>
              </a:rPr>
              <a:t>primitive types</a:t>
            </a:r>
          </a:p>
          <a:p>
            <a:pPr marL="342900" indent="-342900" algn="l" eaLnBrk="1" hangingPunct="1">
              <a:buFontTx/>
              <a:buChar char="•"/>
            </a:pPr>
            <a:endParaRPr lang="en-US" sz="2500" dirty="0" smtClean="0">
              <a:solidFill>
                <a:schemeClr val="accent2"/>
              </a:solidFill>
            </a:endParaRPr>
          </a:p>
          <a:p>
            <a:pPr algn="l" eaLnBrk="1" hangingPunct="1"/>
            <a:endParaRPr lang="en-US" sz="2500" dirty="0" smtClean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4F5FF-F776-4406-84F7-8E2C58BE25FA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6" y="-14713"/>
            <a:ext cx="8721090" cy="12319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String class is unique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111"/>
          <p:cNvSpPr txBox="1">
            <a:spLocks noChangeArrowheads="1"/>
          </p:cNvSpPr>
          <p:nvPr/>
        </p:nvSpPr>
        <p:spPr bwMode="auto">
          <a:xfrm>
            <a:off x="843986" y="979399"/>
            <a:ext cx="7555251" cy="100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String name1 = “Joanne”;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String name2 = “Andrew”;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String name3 = “Joanne”;</a:t>
            </a:r>
          </a:p>
          <a:p>
            <a:pPr eaLnBrk="1" hangingPunct="1"/>
            <a:endParaRPr lang="en-US" sz="2500" kern="0" dirty="0" smtClean="0">
              <a:solidFill>
                <a:schemeClr val="accent2"/>
              </a:solidFill>
            </a:endParaRPr>
          </a:p>
          <a:p>
            <a:pPr marL="0" indent="0" eaLnBrk="1" hangingPunct="1">
              <a:buNone/>
            </a:pPr>
            <a:endParaRPr lang="en-US" sz="2500" kern="0" dirty="0" smtClean="0">
              <a:solidFill>
                <a:schemeClr val="accent2"/>
              </a:solidFill>
            </a:endParaRPr>
          </a:p>
          <a:p>
            <a:pPr marL="0" indent="0" eaLnBrk="1" hangingPunct="1">
              <a:buNone/>
            </a:pPr>
            <a:endParaRPr lang="en-US" sz="2500" kern="0" dirty="0" smtClean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AC924-BEDF-4C27-AFA5-9696D4768364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373015" y="2690285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812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17911" y="3593259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768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3015" y="4997159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1590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00423" y="2570808"/>
            <a:ext cx="3926313" cy="89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850" y="272320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313" y="359656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0224" y="503139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name3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883438"/>
              </p:ext>
            </p:extLst>
          </p:nvPr>
        </p:nvGraphicFramePr>
        <p:xfrm>
          <a:off x="3900342" y="2918634"/>
          <a:ext cx="2165778" cy="39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63"/>
                <a:gridCol w="360963"/>
                <a:gridCol w="360963"/>
                <a:gridCol w="360963"/>
                <a:gridCol w="360963"/>
                <a:gridCol w="360963"/>
              </a:tblGrid>
              <a:tr h="394208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96901" marR="96901" marT="49276" marB="49276"/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6253184" y="2824452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9163" y="2573959"/>
            <a:ext cx="68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812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70259" y="2922237"/>
            <a:ext cx="10301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742151" y="3608584"/>
            <a:ext cx="3926313" cy="89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22122"/>
              </p:ext>
            </p:extLst>
          </p:nvPr>
        </p:nvGraphicFramePr>
        <p:xfrm>
          <a:off x="3868931" y="3956410"/>
          <a:ext cx="2200495" cy="39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80"/>
                <a:gridCol w="360963"/>
                <a:gridCol w="360963"/>
                <a:gridCol w="360963"/>
                <a:gridCol w="360963"/>
                <a:gridCol w="360963"/>
              </a:tblGrid>
              <a:tr h="394208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 marL="96901" marR="96901" marT="49276" marB="49276"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6221771" y="3862227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37751" y="3611733"/>
            <a:ext cx="68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768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15156" y="3795590"/>
            <a:ext cx="10301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670259" y="5183718"/>
            <a:ext cx="10301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742151" y="4781848"/>
            <a:ext cx="3926313" cy="89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37748" y="4798131"/>
            <a:ext cx="83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1590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860154"/>
              </p:ext>
            </p:extLst>
          </p:nvPr>
        </p:nvGraphicFramePr>
        <p:xfrm>
          <a:off x="3873048" y="5183718"/>
          <a:ext cx="2165778" cy="39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63"/>
                <a:gridCol w="360963"/>
                <a:gridCol w="360963"/>
                <a:gridCol w="360963"/>
                <a:gridCol w="360963"/>
                <a:gridCol w="360963"/>
              </a:tblGrid>
              <a:tr h="394208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96901" marR="96901" marT="49276" marB="49276"/>
                </a:tc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6253184" y="5031398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07300" y="6143972"/>
            <a:ext cx="6511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Note: </a:t>
            </a:r>
            <a:r>
              <a:rPr lang="en-US" b="1" dirty="0" err="1" smtClean="0">
                <a:solidFill>
                  <a:srgbClr val="FF0000"/>
                </a:solidFill>
              </a:rPr>
              <a:t>mr</a:t>
            </a:r>
            <a:r>
              <a:rPr lang="en-US" b="1" dirty="0" smtClean="0">
                <a:solidFill>
                  <a:srgbClr val="FF0000"/>
                </a:solidFill>
              </a:rPr>
              <a:t> Hanley made up the memory addresses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812 ,768 and 1590;  they could be ANY memory ADDRESS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12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6" y="-14713"/>
            <a:ext cx="8721090" cy="12319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Aliasing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111"/>
          <p:cNvSpPr txBox="1">
            <a:spLocks noChangeArrowheads="1"/>
          </p:cNvSpPr>
          <p:nvPr/>
        </p:nvSpPr>
        <p:spPr bwMode="auto">
          <a:xfrm>
            <a:off x="876300" y="979399"/>
            <a:ext cx="7555251" cy="100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sz="2500" kern="0" dirty="0" smtClean="0">
                <a:solidFill>
                  <a:schemeClr val="accent2"/>
                </a:solidFill>
              </a:rPr>
              <a:t>What if we set name2 = name1?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AC924-BEDF-4C27-AFA5-9696D4768364}" type="slidenum">
              <a:rPr lang="es-ES" smtClean="0"/>
              <a:pPr>
                <a:defRPr/>
              </a:pPr>
              <a:t>11</a:t>
            </a:fld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373015" y="2690285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812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17911" y="3593259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812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00423" y="2570808"/>
            <a:ext cx="3926313" cy="89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850" y="272320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313" y="359656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name2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590043"/>
              </p:ext>
            </p:extLst>
          </p:nvPr>
        </p:nvGraphicFramePr>
        <p:xfrm>
          <a:off x="3900342" y="2918634"/>
          <a:ext cx="2165778" cy="39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63"/>
                <a:gridCol w="360963"/>
                <a:gridCol w="360963"/>
                <a:gridCol w="360963"/>
                <a:gridCol w="360963"/>
                <a:gridCol w="360963"/>
              </a:tblGrid>
              <a:tr h="394208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96901" marR="96901" marT="49276" marB="49276"/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6253184" y="2824452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9163" y="2573959"/>
            <a:ext cx="68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812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70259" y="2922237"/>
            <a:ext cx="10301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742151" y="3608584"/>
            <a:ext cx="3926313" cy="89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977485"/>
              </p:ext>
            </p:extLst>
          </p:nvPr>
        </p:nvGraphicFramePr>
        <p:xfrm>
          <a:off x="3868931" y="3956410"/>
          <a:ext cx="2200495" cy="39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80"/>
                <a:gridCol w="360963"/>
                <a:gridCol w="360963"/>
                <a:gridCol w="360963"/>
                <a:gridCol w="360963"/>
                <a:gridCol w="360963"/>
              </a:tblGrid>
              <a:tr h="394208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 marL="96901" marR="96901" marT="49276" marB="49276"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6221771" y="3862227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37751" y="3611733"/>
            <a:ext cx="68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768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15156" y="3288356"/>
            <a:ext cx="985267" cy="5072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32837" y="5495900"/>
            <a:ext cx="558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String object containing Andrew is “orphaned”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23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6" y="-14713"/>
            <a:ext cx="8721090" cy="12319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Aliasing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111"/>
          <p:cNvSpPr txBox="1">
            <a:spLocks noChangeArrowheads="1"/>
          </p:cNvSpPr>
          <p:nvPr/>
        </p:nvSpPr>
        <p:spPr bwMode="auto">
          <a:xfrm>
            <a:off x="848821" y="979399"/>
            <a:ext cx="7555251" cy="100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sz="2500" kern="0" dirty="0" smtClean="0">
                <a:solidFill>
                  <a:schemeClr val="accent2"/>
                </a:solidFill>
              </a:rPr>
              <a:t>What if we set name1 = </a:t>
            </a:r>
            <a:r>
              <a:rPr lang="en-US" sz="2500" kern="0" dirty="0" smtClean="0">
                <a:solidFill>
                  <a:schemeClr val="accent2"/>
                </a:solidFill>
              </a:rPr>
              <a:t>null </a:t>
            </a:r>
            <a:r>
              <a:rPr lang="en-US" sz="2500" kern="0" dirty="0" smtClean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AC924-BEDF-4C27-AFA5-9696D4768364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373015" y="2690285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null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17911" y="3593259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812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00423" y="2570808"/>
            <a:ext cx="3926313" cy="89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850" y="272320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313" y="359656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name2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463774"/>
              </p:ext>
            </p:extLst>
          </p:nvPr>
        </p:nvGraphicFramePr>
        <p:xfrm>
          <a:off x="3900342" y="2918634"/>
          <a:ext cx="2165778" cy="39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63"/>
                <a:gridCol w="360963"/>
                <a:gridCol w="360963"/>
                <a:gridCol w="360963"/>
                <a:gridCol w="360963"/>
                <a:gridCol w="360963"/>
              </a:tblGrid>
              <a:tr h="394208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96901" marR="96901" marT="49276" marB="49276"/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6253184" y="2824452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9163" y="2573959"/>
            <a:ext cx="68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812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742151" y="3608584"/>
            <a:ext cx="3926313" cy="89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284805"/>
              </p:ext>
            </p:extLst>
          </p:nvPr>
        </p:nvGraphicFramePr>
        <p:xfrm>
          <a:off x="3868931" y="3956410"/>
          <a:ext cx="2200495" cy="39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80"/>
                <a:gridCol w="360963"/>
                <a:gridCol w="360963"/>
                <a:gridCol w="360963"/>
                <a:gridCol w="360963"/>
                <a:gridCol w="360963"/>
              </a:tblGrid>
              <a:tr h="394208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 marL="96901" marR="96901" marT="49276" marB="49276"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6221771" y="3862227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37751" y="3611733"/>
            <a:ext cx="68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768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15156" y="3385265"/>
            <a:ext cx="985268" cy="3104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28626" y="5567908"/>
            <a:ext cx="507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Name1 no longer points to the object at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9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6" y="-14713"/>
            <a:ext cx="8721090" cy="12319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Aliasing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111"/>
          <p:cNvSpPr txBox="1">
            <a:spLocks noChangeArrowheads="1"/>
          </p:cNvSpPr>
          <p:nvPr/>
        </p:nvSpPr>
        <p:spPr bwMode="auto">
          <a:xfrm>
            <a:off x="848821" y="979399"/>
            <a:ext cx="7555251" cy="100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sz="2500" kern="0" dirty="0" smtClean="0">
                <a:solidFill>
                  <a:schemeClr val="accent2"/>
                </a:solidFill>
              </a:rPr>
              <a:t>What if we set name1 = null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AC924-BEDF-4C27-AFA5-9696D4768364}" type="slidenum">
              <a:rPr lang="es-ES" smtClean="0"/>
              <a:pPr>
                <a:defRPr/>
              </a:pPr>
              <a:t>13</a:t>
            </a:fld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373015" y="2690285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null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17911" y="3593259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812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00423" y="2570808"/>
            <a:ext cx="3926313" cy="89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850" y="272320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313" y="359656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name2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933003"/>
              </p:ext>
            </p:extLst>
          </p:nvPr>
        </p:nvGraphicFramePr>
        <p:xfrm>
          <a:off x="3900342" y="2918634"/>
          <a:ext cx="2165778" cy="39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63"/>
                <a:gridCol w="360963"/>
                <a:gridCol w="360963"/>
                <a:gridCol w="360963"/>
                <a:gridCol w="360963"/>
                <a:gridCol w="360963"/>
              </a:tblGrid>
              <a:tr h="394208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96901" marR="96901" marT="49276" marB="49276"/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6253184" y="2824452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9163" y="2573959"/>
            <a:ext cx="68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812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742151" y="3608584"/>
            <a:ext cx="3926313" cy="89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338599"/>
              </p:ext>
            </p:extLst>
          </p:nvPr>
        </p:nvGraphicFramePr>
        <p:xfrm>
          <a:off x="3868931" y="3956410"/>
          <a:ext cx="2200495" cy="39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80"/>
                <a:gridCol w="360963"/>
                <a:gridCol w="360963"/>
                <a:gridCol w="360963"/>
                <a:gridCol w="360963"/>
                <a:gridCol w="360963"/>
              </a:tblGrid>
              <a:tr h="394208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 marL="96901" marR="96901" marT="49276" marB="49276"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6221771" y="3862227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37751" y="3611733"/>
            <a:ext cx="68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768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15156" y="3385265"/>
            <a:ext cx="985268" cy="3104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34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6" y="-14713"/>
            <a:ext cx="8721090" cy="12319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When does 768 get garbage collected?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111"/>
          <p:cNvSpPr txBox="1">
            <a:spLocks noChangeArrowheads="1"/>
          </p:cNvSpPr>
          <p:nvPr/>
        </p:nvSpPr>
        <p:spPr bwMode="auto">
          <a:xfrm>
            <a:off x="848821" y="1212225"/>
            <a:ext cx="7555251" cy="100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sz="2500" kern="0" dirty="0" smtClean="0">
                <a:solidFill>
                  <a:schemeClr val="accent2"/>
                </a:solidFill>
              </a:rPr>
              <a:t>Garbage collection is java’s way of recovering memory objects whose reference count is </a:t>
            </a:r>
            <a:r>
              <a:rPr lang="en-US" sz="2500" u="sng" kern="0" dirty="0" smtClean="0">
                <a:solidFill>
                  <a:srgbClr val="FF0000"/>
                </a:solidFill>
              </a:rPr>
              <a:t>0</a:t>
            </a:r>
            <a:endParaRPr lang="en-US" sz="2500" u="sng" kern="0" dirty="0" smtClean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AC924-BEDF-4C27-AFA5-9696D4768364}" type="slidenum">
              <a:rPr lang="es-ES" smtClean="0"/>
              <a:pPr>
                <a:defRPr/>
              </a:pPr>
              <a:t>14</a:t>
            </a:fld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373015" y="2690285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null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17911" y="3593259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812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00423" y="2570808"/>
            <a:ext cx="3926313" cy="89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850" y="272320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313" y="359656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name2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760450"/>
              </p:ext>
            </p:extLst>
          </p:nvPr>
        </p:nvGraphicFramePr>
        <p:xfrm>
          <a:off x="3900342" y="2918634"/>
          <a:ext cx="2165778" cy="39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63"/>
                <a:gridCol w="360963"/>
                <a:gridCol w="360963"/>
                <a:gridCol w="360963"/>
                <a:gridCol w="360963"/>
                <a:gridCol w="360963"/>
              </a:tblGrid>
              <a:tr h="394208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96901" marR="96901" marT="49276" marB="49276"/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6253184" y="2824452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9163" y="2573959"/>
            <a:ext cx="68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812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992783" y="4919836"/>
            <a:ext cx="3926313" cy="89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881820"/>
              </p:ext>
            </p:extLst>
          </p:nvPr>
        </p:nvGraphicFramePr>
        <p:xfrm>
          <a:off x="3119563" y="5267662"/>
          <a:ext cx="2200495" cy="39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80"/>
                <a:gridCol w="360963"/>
                <a:gridCol w="360963"/>
                <a:gridCol w="360963"/>
                <a:gridCol w="360963"/>
                <a:gridCol w="360963"/>
              </a:tblGrid>
              <a:tr h="394208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96901" marR="96901" marT="49276" marB="492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 marL="96901" marR="96901" marT="49276" marB="49276"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5472403" y="5173479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88383" y="4922985"/>
            <a:ext cx="68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768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15156" y="3385265"/>
            <a:ext cx="985268" cy="3104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garbage tru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21" y="5075963"/>
            <a:ext cx="5237305" cy="252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0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Summary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111"/>
          <p:cNvSpPr txBox="1">
            <a:spLocks noChangeArrowheads="1"/>
          </p:cNvSpPr>
          <p:nvPr/>
        </p:nvSpPr>
        <p:spPr bwMode="auto">
          <a:xfrm>
            <a:off x="877010" y="1836591"/>
            <a:ext cx="7555251" cy="5351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Java stores primitives in memory locations and retrieves the values that are there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Java stores reference variables that point to objects stored elsewhere in memory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By default, references are assigned </a:t>
            </a:r>
            <a:r>
              <a:rPr lang="en-US" sz="2500" u="sng" kern="0" dirty="0" smtClean="0">
                <a:solidFill>
                  <a:srgbClr val="FF0000"/>
                </a:solidFill>
              </a:rPr>
              <a:t>null</a:t>
            </a:r>
            <a:endParaRPr lang="en-US" sz="2500" u="sng" kern="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The </a:t>
            </a:r>
            <a:r>
              <a:rPr lang="en-US" sz="2500" kern="0" dirty="0" smtClean="0">
                <a:solidFill>
                  <a:srgbClr val="FF0000"/>
                </a:solidFill>
              </a:rPr>
              <a:t>member (dot)</a:t>
            </a:r>
            <a:r>
              <a:rPr lang="en-US" sz="2500" kern="0" dirty="0" smtClean="0">
                <a:solidFill>
                  <a:schemeClr val="accent2"/>
                </a:solidFill>
              </a:rPr>
              <a:t> </a:t>
            </a:r>
            <a:r>
              <a:rPr lang="en-US" sz="2500" kern="0" dirty="0" smtClean="0">
                <a:solidFill>
                  <a:schemeClr val="accent2"/>
                </a:solidFill>
              </a:rPr>
              <a:t>operator dereferences the memory address in order to gain access to an object</a:t>
            </a:r>
          </a:p>
          <a:p>
            <a:pPr eaLnBrk="1" hangingPunct="1"/>
            <a:r>
              <a:rPr lang="en-US" sz="2500" u="sng" kern="0" dirty="0" smtClean="0">
                <a:solidFill>
                  <a:srgbClr val="FF0000"/>
                </a:solidFill>
              </a:rPr>
              <a:t>aliasing</a:t>
            </a:r>
            <a:r>
              <a:rPr lang="en-US" sz="2500" kern="0" dirty="0" smtClean="0">
                <a:solidFill>
                  <a:schemeClr val="accent2"/>
                </a:solidFill>
              </a:rPr>
              <a:t> </a:t>
            </a:r>
            <a:r>
              <a:rPr lang="en-US" sz="2500" kern="0" dirty="0" smtClean="0">
                <a:solidFill>
                  <a:schemeClr val="accent2"/>
                </a:solidFill>
              </a:rPr>
              <a:t>is when two or more references point to the </a:t>
            </a:r>
            <a:r>
              <a:rPr lang="en-US" sz="2500" kern="0" dirty="0" smtClean="0">
                <a:solidFill>
                  <a:schemeClr val="accent2"/>
                </a:solidFill>
              </a:rPr>
              <a:t>same </a:t>
            </a:r>
            <a:r>
              <a:rPr lang="en-US" sz="2500" u="sng" kern="0" dirty="0" smtClean="0">
                <a:solidFill>
                  <a:srgbClr val="FF0000"/>
                </a:solidFill>
              </a:rPr>
              <a:t>object</a:t>
            </a:r>
            <a:endParaRPr lang="en-US" sz="2500" u="sng" kern="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Garbage collecting is </a:t>
            </a:r>
            <a:r>
              <a:rPr lang="en-US" sz="2500" u="sng" kern="0" dirty="0" smtClean="0">
                <a:solidFill>
                  <a:srgbClr val="FF0000"/>
                </a:solidFill>
              </a:rPr>
              <a:t>when the JVM (Java Virtual Machine) recycles objects whose reference count is 0 (</a:t>
            </a:r>
            <a:r>
              <a:rPr lang="en-US" sz="2500" u="sng" kern="0" smtClean="0">
                <a:solidFill>
                  <a:srgbClr val="FF0000"/>
                </a:solidFill>
              </a:rPr>
              <a:t>unused objects)</a:t>
            </a:r>
            <a:r>
              <a:rPr lang="en-US" sz="2500" kern="0" dirty="0" smtClean="0">
                <a:solidFill>
                  <a:schemeClr val="accent2"/>
                </a:solidFill>
              </a:rPr>
              <a:t/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/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endParaRPr lang="en-US" sz="2500" kern="0" dirty="0" smtClean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AC924-BEDF-4C27-AFA5-9696D4768364}" type="slidenum">
              <a:rPr lang="es-ES" smtClean="0"/>
              <a:pPr>
                <a:defRPr/>
              </a:pPr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98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Java Primitives</a:t>
            </a:r>
            <a:endParaRPr lang="en-US" dirty="0"/>
          </a:p>
        </p:txBody>
      </p:sp>
      <p:sp>
        <p:nvSpPr>
          <p:cNvPr id="4" name="Rectangle 111"/>
          <p:cNvSpPr txBox="1">
            <a:spLocks noChangeArrowheads="1"/>
          </p:cNvSpPr>
          <p:nvPr/>
        </p:nvSpPr>
        <p:spPr bwMode="auto">
          <a:xfrm>
            <a:off x="571776" y="1366881"/>
            <a:ext cx="7555251" cy="100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500" kern="0" dirty="0">
                <a:solidFill>
                  <a:schemeClr val="accent2"/>
                </a:solidFill>
              </a:rPr>
              <a:t>byte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short</a:t>
            </a:r>
          </a:p>
          <a:p>
            <a:pPr eaLnBrk="1" hangingPunct="1"/>
            <a:r>
              <a:rPr lang="en-US" sz="2500" kern="0" dirty="0" err="1" smtClean="0">
                <a:solidFill>
                  <a:schemeClr val="accent2"/>
                </a:solidFill>
              </a:rPr>
              <a:t>int</a:t>
            </a:r>
            <a:endParaRPr lang="en-US" sz="2500" kern="0" dirty="0">
              <a:solidFill>
                <a:schemeClr val="accent2"/>
              </a:solidFill>
            </a:endParaRP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long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endParaRPr lang="en-US" sz="2500" kern="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float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double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endParaRPr lang="en-US" sz="2500" kern="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char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endParaRPr lang="en-US" sz="2500" kern="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2500" kern="0" dirty="0" err="1" smtClean="0">
                <a:solidFill>
                  <a:schemeClr val="accent2"/>
                </a:solidFill>
              </a:rPr>
              <a:t>boolean</a:t>
            </a:r>
            <a:r>
              <a:rPr lang="en-US" sz="2500" kern="0" dirty="0" smtClean="0">
                <a:solidFill>
                  <a:schemeClr val="accent2"/>
                </a:solidFill>
              </a:rPr>
              <a:t/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> </a:t>
            </a:r>
          </a:p>
          <a:p>
            <a:pPr eaLnBrk="1" hangingPunct="1"/>
            <a:endParaRPr lang="en-US" sz="2500" kern="0" dirty="0" smtClean="0">
              <a:solidFill>
                <a:schemeClr val="accent2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3700423" y="1435955"/>
            <a:ext cx="1020165" cy="985520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byte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 byte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4768742" y="1390834"/>
            <a:ext cx="1062183" cy="1373563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 bytes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5989678" y="1536937"/>
            <a:ext cx="1364573" cy="1824936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4 bytes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7597849" y="1435954"/>
            <a:ext cx="1993001" cy="2805467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8 bytes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1945328" y="2376354"/>
            <a:ext cx="1452169" cy="1971040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float 4 bytes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3325525" y="3252313"/>
            <a:ext cx="493696" cy="1057161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3993831" y="2665421"/>
            <a:ext cx="2026196" cy="2956560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double 8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 bytes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5830925" y="3458652"/>
            <a:ext cx="1079439" cy="1971040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8" name="Flowchart: Magnetic Disk 17"/>
          <p:cNvSpPr/>
          <p:nvPr/>
        </p:nvSpPr>
        <p:spPr>
          <a:xfrm>
            <a:off x="2263340" y="4935200"/>
            <a:ext cx="1062183" cy="1373563"/>
          </a:xfrm>
          <a:prstGeom prst="flowChartMagneticDisk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 bytes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3438900" y="5946350"/>
            <a:ext cx="1281688" cy="1270659"/>
          </a:xfrm>
          <a:prstGeom prst="flowChartMagneticDisk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boolean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 byte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AC924-BEDF-4C27-AFA5-9696D4768364}" type="slidenum">
              <a:rPr lang="es-ES" smtClean="0"/>
              <a:pPr>
                <a:defRPr/>
              </a:pPr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82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Java References and Objects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111"/>
          <p:cNvSpPr txBox="1">
            <a:spLocks noChangeArrowheads="1"/>
          </p:cNvSpPr>
          <p:nvPr/>
        </p:nvSpPr>
        <p:spPr bwMode="auto">
          <a:xfrm>
            <a:off x="877010" y="1836591"/>
            <a:ext cx="7555251" cy="372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For more complex data, java uses </a:t>
            </a:r>
            <a:r>
              <a:rPr lang="en-US" sz="2500" u="sng" kern="0" dirty="0" smtClean="0">
                <a:solidFill>
                  <a:srgbClr val="FF0000"/>
                </a:solidFill>
              </a:rPr>
              <a:t>references</a:t>
            </a:r>
            <a:endParaRPr lang="en-US" sz="2500" u="sng" kern="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In order to manage an object, java has a reference variable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By default, reference variables are </a:t>
            </a:r>
            <a:r>
              <a:rPr lang="en-US" sz="2500" u="sng" kern="0" dirty="0" smtClean="0">
                <a:solidFill>
                  <a:srgbClr val="FF0000"/>
                </a:solidFill>
              </a:rPr>
              <a:t>null</a:t>
            </a:r>
            <a:r>
              <a:rPr lang="en-US" sz="2500" kern="0" dirty="0" smtClean="0">
                <a:solidFill>
                  <a:schemeClr val="accent2"/>
                </a:solidFill>
              </a:rPr>
              <a:t>, </a:t>
            </a:r>
            <a:r>
              <a:rPr lang="en-US" sz="2500" kern="0" dirty="0" smtClean="0">
                <a:solidFill>
                  <a:schemeClr val="accent2"/>
                </a:solidFill>
              </a:rPr>
              <a:t>which is the German word for </a:t>
            </a:r>
            <a:r>
              <a:rPr lang="en-US" sz="2500" u="sng" kern="0" dirty="0" smtClean="0">
                <a:solidFill>
                  <a:srgbClr val="FF0000"/>
                </a:solidFill>
              </a:rPr>
              <a:t>zero</a:t>
            </a:r>
            <a:r>
              <a:rPr lang="en-US" sz="2500" kern="0" dirty="0" smtClean="0">
                <a:solidFill>
                  <a:schemeClr val="accent2"/>
                </a:solidFill>
              </a:rPr>
              <a:t>.</a:t>
            </a:r>
            <a:endParaRPr lang="en-US" sz="2500" kern="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Let’s look at an example in java memory of primitives and references</a:t>
            </a:r>
          </a:p>
          <a:p>
            <a:pPr eaLnBrk="1" hangingPunct="1"/>
            <a:endParaRPr lang="en-US" sz="2500" kern="0" dirty="0" smtClean="0">
              <a:solidFill>
                <a:schemeClr val="accent2"/>
              </a:solidFill>
            </a:endParaRPr>
          </a:p>
          <a:p>
            <a:pPr eaLnBrk="1" hangingPunct="1"/>
            <a:endParaRPr lang="en-US" sz="2500" kern="0" dirty="0" smtClean="0">
              <a:solidFill>
                <a:schemeClr val="accent2"/>
              </a:solidFill>
            </a:endParaRPr>
          </a:p>
          <a:p>
            <a:pPr eaLnBrk="1" hangingPunct="1"/>
            <a:endParaRPr lang="en-US" sz="2500" kern="0" dirty="0" smtClean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AC924-BEDF-4C27-AFA5-9696D4768364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987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View of Memory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111"/>
          <p:cNvSpPr txBox="1">
            <a:spLocks noChangeArrowheads="1"/>
          </p:cNvSpPr>
          <p:nvPr/>
        </p:nvSpPr>
        <p:spPr bwMode="auto">
          <a:xfrm>
            <a:off x="877010" y="1836592"/>
            <a:ext cx="7555251" cy="465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References are like mailboxes with the address of other </a:t>
            </a:r>
            <a:r>
              <a:rPr lang="en-US" sz="2500" u="sng" kern="0" dirty="0" smtClean="0">
                <a:solidFill>
                  <a:srgbClr val="FF0000"/>
                </a:solidFill>
              </a:rPr>
              <a:t>mailboxes</a:t>
            </a:r>
            <a:endParaRPr lang="en-US" sz="2500" u="sng" kern="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Example:</a:t>
            </a:r>
          </a:p>
          <a:p>
            <a:pPr eaLnBrk="1" hangingPunct="1"/>
            <a:r>
              <a:rPr lang="en-US" sz="2500" kern="0" dirty="0" err="1" smtClean="0">
                <a:solidFill>
                  <a:schemeClr val="accent2"/>
                </a:solidFill>
              </a:rPr>
              <a:t>int</a:t>
            </a:r>
            <a:r>
              <a:rPr lang="en-US" sz="2500" kern="0" dirty="0" smtClean="0">
                <a:solidFill>
                  <a:schemeClr val="accent2"/>
                </a:solidFill>
              </a:rPr>
              <a:t> x=6, y=5;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>Color c1, c2;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>x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/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>y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c1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>c2 </a:t>
            </a:r>
          </a:p>
          <a:p>
            <a:pPr eaLnBrk="1" hangingPunct="1"/>
            <a:endParaRPr lang="en-US" sz="2500" kern="0" dirty="0" smtClean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63786" y="4048624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63786" y="4708185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21637" y="5342908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null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21637" y="5939942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null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AC924-BEDF-4C27-AFA5-9696D4768364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239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View of Memory - Updated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111"/>
          <p:cNvSpPr txBox="1">
            <a:spLocks noChangeArrowheads="1"/>
          </p:cNvSpPr>
          <p:nvPr/>
        </p:nvSpPr>
        <p:spPr bwMode="auto">
          <a:xfrm>
            <a:off x="877010" y="1836591"/>
            <a:ext cx="7555251" cy="5351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Example Cont’d :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When we use the new command, an </a:t>
            </a:r>
            <a:r>
              <a:rPr lang="en-US" sz="2500" u="sng" kern="0" dirty="0" smtClean="0">
                <a:solidFill>
                  <a:srgbClr val="FF0000"/>
                </a:solidFill>
              </a:rPr>
              <a:t>object</a:t>
            </a:r>
            <a:r>
              <a:rPr lang="en-US" sz="2500" kern="0" dirty="0" smtClean="0">
                <a:solidFill>
                  <a:schemeClr val="accent2"/>
                </a:solidFill>
              </a:rPr>
              <a:t> </a:t>
            </a:r>
            <a:r>
              <a:rPr lang="en-US" sz="2500" kern="0" dirty="0" smtClean="0">
                <a:solidFill>
                  <a:schemeClr val="accent2"/>
                </a:solidFill>
              </a:rPr>
              <a:t>is associate with the reference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>c1 = new Color(255,128,0);  //red, green, blue</a:t>
            </a:r>
            <a:r>
              <a:rPr lang="en-US" sz="2500" kern="0" dirty="0">
                <a:solidFill>
                  <a:schemeClr val="accent2"/>
                </a:solidFill>
              </a:rPr>
              <a:t/>
            </a:r>
            <a:br>
              <a:rPr lang="en-US" sz="2500" kern="0" dirty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>c2 </a:t>
            </a:r>
            <a:r>
              <a:rPr lang="en-US" sz="2500" kern="0" dirty="0">
                <a:solidFill>
                  <a:schemeClr val="accent2"/>
                </a:solidFill>
              </a:rPr>
              <a:t>= new </a:t>
            </a:r>
            <a:r>
              <a:rPr lang="en-US" sz="2500" kern="0" dirty="0" smtClean="0">
                <a:solidFill>
                  <a:schemeClr val="accent2"/>
                </a:solidFill>
              </a:rPr>
              <a:t>Color(15,158,170);  </a:t>
            </a:r>
            <a:r>
              <a:rPr lang="en-US" sz="2500" kern="0" dirty="0">
                <a:solidFill>
                  <a:schemeClr val="accent2"/>
                </a:solidFill>
              </a:rPr>
              <a:t>//red, green, blue</a:t>
            </a:r>
            <a:r>
              <a:rPr lang="en-US" sz="2500" kern="0" dirty="0" smtClean="0">
                <a:solidFill>
                  <a:schemeClr val="accent2"/>
                </a:solidFill>
              </a:rPr>
              <a:t/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>x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/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>y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c1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>c2 </a:t>
            </a:r>
          </a:p>
          <a:p>
            <a:pPr eaLnBrk="1" hangingPunct="1"/>
            <a:endParaRPr lang="en-US" sz="2500" kern="0" dirty="0" smtClean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63786" y="4048624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63786" y="4708185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21637" y="5342908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1208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21637" y="5939942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1378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AC924-BEDF-4C27-AFA5-9696D4768364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463508" y="4163101"/>
            <a:ext cx="1678786" cy="3024988"/>
            <a:chOff x="4211960" y="3862670"/>
            <a:chExt cx="1584176" cy="2806690"/>
          </a:xfrm>
        </p:grpSpPr>
        <p:sp>
          <p:nvSpPr>
            <p:cNvPr id="6" name="Rectangle 5"/>
            <p:cNvSpPr/>
            <p:nvPr/>
          </p:nvSpPr>
          <p:spPr>
            <a:xfrm>
              <a:off x="4211960" y="3862670"/>
              <a:ext cx="1584176" cy="2806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Other stuff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02137" y="4186881"/>
              <a:ext cx="1403821" cy="553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255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306167" y="4902914"/>
              <a:ext cx="1403821" cy="553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128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335468" y="5641601"/>
              <a:ext cx="1403821" cy="553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Straight Arrow Connector 13"/>
          <p:cNvCxnSpPr>
            <a:stCxn id="8" idx="3"/>
          </p:cNvCxnSpPr>
          <p:nvPr/>
        </p:nvCxnSpPr>
        <p:spPr>
          <a:xfrm flipV="1">
            <a:off x="3318882" y="4512339"/>
            <a:ext cx="1144627" cy="106252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7191358" y="4659401"/>
            <a:ext cx="1678786" cy="3024988"/>
            <a:chOff x="4211960" y="3862670"/>
            <a:chExt cx="1584176" cy="2806690"/>
          </a:xfrm>
        </p:grpSpPr>
        <p:sp>
          <p:nvSpPr>
            <p:cNvPr id="17" name="Rectangle 16"/>
            <p:cNvSpPr/>
            <p:nvPr/>
          </p:nvSpPr>
          <p:spPr>
            <a:xfrm>
              <a:off x="4211960" y="3862670"/>
              <a:ext cx="1584176" cy="2806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Other stuff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302137" y="4186881"/>
              <a:ext cx="1403821" cy="553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15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306167" y="4902914"/>
              <a:ext cx="1403821" cy="553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158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335468" y="5641601"/>
              <a:ext cx="1403821" cy="553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170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3166264" y="6369464"/>
            <a:ext cx="4025094" cy="80346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02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View of Memory – using objects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111"/>
          <p:cNvSpPr txBox="1">
            <a:spLocks noChangeArrowheads="1"/>
          </p:cNvSpPr>
          <p:nvPr/>
        </p:nvSpPr>
        <p:spPr bwMode="auto">
          <a:xfrm>
            <a:off x="877010" y="1836591"/>
            <a:ext cx="7555251" cy="5351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References allow the computer to get to the object and perform any necessary actions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>This is known as </a:t>
            </a:r>
            <a:r>
              <a:rPr lang="en-US" sz="2500" u="sng" kern="0" dirty="0" smtClean="0">
                <a:solidFill>
                  <a:srgbClr val="FF0000"/>
                </a:solidFill>
              </a:rPr>
              <a:t>dereferencing</a:t>
            </a:r>
            <a:r>
              <a:rPr lang="en-US" sz="2500" kern="0" dirty="0" smtClean="0">
                <a:solidFill>
                  <a:schemeClr val="accent2"/>
                </a:solidFill>
              </a:rPr>
              <a:t>.</a:t>
            </a:r>
            <a:r>
              <a:rPr lang="en-US" sz="2500" kern="0" dirty="0" smtClean="0">
                <a:solidFill>
                  <a:schemeClr val="accent2"/>
                </a:solidFill>
              </a:rPr>
              <a:t/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/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endParaRPr lang="en-US" sz="2500" kern="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x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/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err="1" smtClean="0">
                <a:solidFill>
                  <a:schemeClr val="accent2"/>
                </a:solidFill>
              </a:rPr>
              <a:t>y</a:t>
            </a:r>
            <a:endParaRPr lang="en-US" sz="2500" kern="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c1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>c2 </a:t>
            </a:r>
          </a:p>
          <a:p>
            <a:pPr eaLnBrk="1" hangingPunct="1"/>
            <a:endParaRPr lang="en-US" sz="2500" kern="0" dirty="0" smtClean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63786" y="4048624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63786" y="4708185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21637" y="5342908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1208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21637" y="5939942"/>
            <a:ext cx="1297244" cy="46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1378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AC924-BEDF-4C27-AFA5-9696D4768364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463508" y="4163101"/>
            <a:ext cx="1678786" cy="3024988"/>
            <a:chOff x="4211960" y="3862670"/>
            <a:chExt cx="1584176" cy="2806690"/>
          </a:xfrm>
        </p:grpSpPr>
        <p:sp>
          <p:nvSpPr>
            <p:cNvPr id="6" name="Rectangle 5"/>
            <p:cNvSpPr/>
            <p:nvPr/>
          </p:nvSpPr>
          <p:spPr>
            <a:xfrm>
              <a:off x="4211960" y="3862670"/>
              <a:ext cx="1584176" cy="2806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Other stuff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02137" y="4186881"/>
              <a:ext cx="1403821" cy="553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255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306167" y="4902914"/>
              <a:ext cx="1403821" cy="553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128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335468" y="5641601"/>
              <a:ext cx="1403821" cy="553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Straight Arrow Connector 13"/>
          <p:cNvCxnSpPr>
            <a:stCxn id="8" idx="3"/>
          </p:cNvCxnSpPr>
          <p:nvPr/>
        </p:nvCxnSpPr>
        <p:spPr>
          <a:xfrm flipV="1">
            <a:off x="3318882" y="4512339"/>
            <a:ext cx="1144627" cy="106252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7191358" y="4659401"/>
            <a:ext cx="1678786" cy="3024988"/>
            <a:chOff x="4211960" y="3862670"/>
            <a:chExt cx="1584176" cy="2806690"/>
          </a:xfrm>
        </p:grpSpPr>
        <p:sp>
          <p:nvSpPr>
            <p:cNvPr id="17" name="Rectangle 16"/>
            <p:cNvSpPr/>
            <p:nvPr/>
          </p:nvSpPr>
          <p:spPr>
            <a:xfrm>
              <a:off x="4211960" y="3862670"/>
              <a:ext cx="1584176" cy="2806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Other stuff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302137" y="4186881"/>
              <a:ext cx="1403821" cy="553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15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306167" y="4902914"/>
              <a:ext cx="1403821" cy="553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158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335468" y="5641601"/>
              <a:ext cx="1403821" cy="553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170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3166264" y="6369464"/>
            <a:ext cx="4025094" cy="80346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63509" y="3551684"/>
            <a:ext cx="6126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Note: </a:t>
            </a:r>
            <a:r>
              <a:rPr lang="en-US" b="1" dirty="0" err="1" smtClean="0">
                <a:solidFill>
                  <a:srgbClr val="FF0000"/>
                </a:solidFill>
              </a:rPr>
              <a:t>mr</a:t>
            </a:r>
            <a:r>
              <a:rPr lang="en-US" b="1" dirty="0" smtClean="0">
                <a:solidFill>
                  <a:srgbClr val="FF0000"/>
                </a:solidFill>
              </a:rPr>
              <a:t> Hanley made up the memory addresses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1208 and 1378;  they could be ANY memory ADDRESS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50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Utilizing Objects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111"/>
          <p:cNvSpPr txBox="1">
            <a:spLocks noChangeArrowheads="1"/>
          </p:cNvSpPr>
          <p:nvPr/>
        </p:nvSpPr>
        <p:spPr bwMode="auto">
          <a:xfrm>
            <a:off x="877010" y="1836591"/>
            <a:ext cx="7555251" cy="5351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Much like a remote control operates a television, a reference variable is used to control an object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Here, we can set the background of a </a:t>
            </a:r>
            <a:r>
              <a:rPr lang="en-US" sz="2500" kern="0" dirty="0" err="1" smtClean="0">
                <a:solidFill>
                  <a:schemeClr val="accent2"/>
                </a:solidFill>
              </a:rPr>
              <a:t>JButton</a:t>
            </a:r>
            <a:r>
              <a:rPr lang="en-US" sz="2500" kern="0" dirty="0" smtClean="0">
                <a:solidFill>
                  <a:schemeClr val="accent2"/>
                </a:solidFill>
              </a:rPr>
              <a:t> using our references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/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err="1" smtClean="0">
                <a:solidFill>
                  <a:schemeClr val="accent2"/>
                </a:solidFill>
              </a:rPr>
              <a:t>raisePowBUT.setBackground</a:t>
            </a:r>
            <a:r>
              <a:rPr lang="en-US" sz="2500" kern="0" dirty="0" smtClean="0">
                <a:solidFill>
                  <a:schemeClr val="accent2"/>
                </a:solidFill>
              </a:rPr>
              <a:t>(c1);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>See if you can set the foreground of the clear button (</a:t>
            </a:r>
            <a:r>
              <a:rPr lang="en-US" sz="2500" kern="0" dirty="0" err="1" smtClean="0">
                <a:solidFill>
                  <a:schemeClr val="accent2"/>
                </a:solidFill>
              </a:rPr>
              <a:t>clearBUT</a:t>
            </a:r>
            <a:r>
              <a:rPr lang="en-US" sz="2500" kern="0" dirty="0" smtClean="0">
                <a:solidFill>
                  <a:schemeClr val="accent2"/>
                </a:solidFill>
              </a:rPr>
              <a:t>) to the color specified by </a:t>
            </a:r>
            <a:r>
              <a:rPr lang="en-US" sz="2500" kern="0" dirty="0" smtClean="0">
                <a:solidFill>
                  <a:schemeClr val="accent2"/>
                </a:solidFill>
              </a:rPr>
              <a:t>c2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err="1" smtClean="0">
                <a:solidFill>
                  <a:srgbClr val="FF0000"/>
                </a:solidFill>
              </a:rPr>
              <a:t>clearBUT.setForeground</a:t>
            </a:r>
            <a:r>
              <a:rPr lang="en-US" sz="2500" kern="0" dirty="0" smtClean="0">
                <a:solidFill>
                  <a:srgbClr val="FF0000"/>
                </a:solidFill>
              </a:rPr>
              <a:t>(c2); //pass our reference</a:t>
            </a:r>
            <a:r>
              <a:rPr lang="en-US" sz="2500" kern="0" dirty="0" smtClean="0">
                <a:solidFill>
                  <a:schemeClr val="accent2"/>
                </a:solidFill>
              </a:rPr>
              <a:t/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/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endParaRPr lang="en-US" sz="2500" kern="0" dirty="0" smtClean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AC924-BEDF-4C27-AFA5-9696D4768364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71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Utilizing Objects – the member operator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111"/>
          <p:cNvSpPr txBox="1">
            <a:spLocks noChangeArrowheads="1"/>
          </p:cNvSpPr>
          <p:nvPr/>
        </p:nvSpPr>
        <p:spPr bwMode="auto">
          <a:xfrm>
            <a:off x="877010" y="1836591"/>
            <a:ext cx="7555251" cy="5351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Objects can be controlled using the member operator or </a:t>
            </a:r>
            <a:r>
              <a:rPr lang="en-US" sz="2500" u="sng" kern="0" dirty="0" smtClean="0">
                <a:solidFill>
                  <a:srgbClr val="FF0000"/>
                </a:solidFill>
              </a:rPr>
              <a:t>dot(.)</a:t>
            </a:r>
            <a:endParaRPr lang="en-US" sz="2500" kern="0" dirty="0">
              <a:solidFill>
                <a:schemeClr val="accent2"/>
              </a:solidFill>
            </a:endParaRP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For example, yesterday I learned that the Color class has a </a:t>
            </a:r>
            <a:r>
              <a:rPr lang="en-US" sz="2500" kern="0" dirty="0" smtClean="0">
                <a:solidFill>
                  <a:schemeClr val="accent2"/>
                </a:solidFill>
              </a:rPr>
              <a:t>darker </a:t>
            </a:r>
            <a:r>
              <a:rPr lang="en-US" sz="2500" kern="0" dirty="0" smtClean="0">
                <a:solidFill>
                  <a:schemeClr val="accent2"/>
                </a:solidFill>
              </a:rPr>
              <a:t>method.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To darken c1, use </a:t>
            </a:r>
            <a:r>
              <a:rPr lang="en-US" sz="2500" u="sng" kern="0" dirty="0" smtClean="0">
                <a:solidFill>
                  <a:srgbClr val="FF0000"/>
                </a:solidFill>
              </a:rPr>
              <a:t>c1.darker();</a:t>
            </a:r>
            <a:endParaRPr lang="en-US" sz="2500" u="sng" kern="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To darken c2, use </a:t>
            </a:r>
            <a:r>
              <a:rPr lang="en-US" sz="2500" u="sng" kern="0" dirty="0" smtClean="0">
                <a:solidFill>
                  <a:srgbClr val="FF0000"/>
                </a:solidFill>
              </a:rPr>
              <a:t>c2.darker</a:t>
            </a:r>
            <a:r>
              <a:rPr lang="en-US" sz="2500" u="sng" kern="0" dirty="0">
                <a:solidFill>
                  <a:srgbClr val="FF0000"/>
                </a:solidFill>
              </a:rPr>
              <a:t>();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In </a:t>
            </a:r>
            <a:r>
              <a:rPr lang="en-US" sz="2500" kern="0" dirty="0" smtClean="0">
                <a:solidFill>
                  <a:schemeClr val="accent2"/>
                </a:solidFill>
              </a:rPr>
              <a:t>general, the member operator dereferences the memory address so we can access our objects.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/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endParaRPr lang="en-US" sz="2500" kern="0" dirty="0" smtClean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AC924-BEDF-4C27-AFA5-9696D4768364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686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String class is unique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111"/>
          <p:cNvSpPr txBox="1">
            <a:spLocks noChangeArrowheads="1"/>
          </p:cNvSpPr>
          <p:nvPr/>
        </p:nvSpPr>
        <p:spPr bwMode="auto">
          <a:xfrm>
            <a:off x="877010" y="1836592"/>
            <a:ext cx="7555251" cy="100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The String class utilizes references but does not require </a:t>
            </a:r>
            <a:r>
              <a:rPr lang="en-US" sz="2500" u="sng" kern="0" dirty="0" smtClean="0">
                <a:solidFill>
                  <a:srgbClr val="FF0000"/>
                </a:solidFill>
              </a:rPr>
              <a:t>new</a:t>
            </a:r>
            <a:endParaRPr lang="en-US" sz="2500" u="sng" kern="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Examples,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String name1 = “Joanne”;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String name2 = “Andrew”;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String name3 = “Joanne”;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Question: why is it not reliable to use 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if(name1 == name3) in java code?</a:t>
            </a:r>
          </a:p>
          <a:p>
            <a:pPr eaLnBrk="1" hangingPunct="1"/>
            <a:endParaRPr lang="en-US" sz="2500" kern="0" dirty="0" smtClean="0">
              <a:solidFill>
                <a:schemeClr val="accent2"/>
              </a:solidFill>
            </a:endParaRPr>
          </a:p>
          <a:p>
            <a:pPr eaLnBrk="1" hangingPunct="1"/>
            <a:endParaRPr lang="en-US" sz="2500" kern="0" dirty="0" smtClean="0">
              <a:solidFill>
                <a:schemeClr val="accent2"/>
              </a:solidFill>
            </a:endParaRPr>
          </a:p>
          <a:p>
            <a:pPr eaLnBrk="1" hangingPunct="1"/>
            <a:endParaRPr lang="en-US" sz="2500" kern="0" dirty="0" smtClean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AC924-BEDF-4C27-AFA5-9696D4768364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059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13084</TotalTime>
  <Words>701</Words>
  <Application>Microsoft Office PowerPoint</Application>
  <PresentationFormat>Custom</PresentationFormat>
  <Paragraphs>336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Diseño predeterminado</vt:lpstr>
      <vt:lpstr>Java primitives, references and objects by mr Hanley 3/4/2017</vt:lpstr>
      <vt:lpstr>Java Primitives</vt:lpstr>
      <vt:lpstr>Java References and Objects</vt:lpstr>
      <vt:lpstr>View of Memory</vt:lpstr>
      <vt:lpstr>View of Memory - Updated</vt:lpstr>
      <vt:lpstr>View of Memory – using objects</vt:lpstr>
      <vt:lpstr>Utilizing Objects</vt:lpstr>
      <vt:lpstr>Utilizing Objects – the member operator</vt:lpstr>
      <vt:lpstr>String class is unique</vt:lpstr>
      <vt:lpstr>String class is unique</vt:lpstr>
      <vt:lpstr>Aliasing</vt:lpstr>
      <vt:lpstr>Aliasing</vt:lpstr>
      <vt:lpstr>Aliasing</vt:lpstr>
      <vt:lpstr>When does 768 get garbage collected?</vt:lpstr>
      <vt:lpstr>Summary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Administrator</cp:lastModifiedBy>
  <cp:revision>734</cp:revision>
  <dcterms:created xsi:type="dcterms:W3CDTF">2010-05-23T14:28:12Z</dcterms:created>
  <dcterms:modified xsi:type="dcterms:W3CDTF">2017-10-17T20:13:42Z</dcterms:modified>
</cp:coreProperties>
</file>