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77" r:id="rId4"/>
    <p:sldId id="276" r:id="rId5"/>
    <p:sldId id="273" r:id="rId6"/>
    <p:sldId id="274" r:id="rId7"/>
    <p:sldId id="275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AAE1E-B7F7-4726-860B-43671AB46756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ACA6E-FDFC-4D83-94F0-69214DE837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89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CA6E-FDFC-4D83-94F0-69214DE8379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16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If we ignore noise n(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CA6E-FDFC-4D83-94F0-69214DE8379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80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CA6E-FDFC-4D83-94F0-69214DE8379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66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FADA8-A325-F004-8366-D1789CD8D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CC7E8-CF46-9425-FB6A-3F1DF3D29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FE6-D087-A2CF-06A1-4E36B364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A45C8-E390-F87A-3178-85C6AC15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581F2-5ABC-FC2D-580B-B775D0B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82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5D51B-5B92-3160-3C8C-8EF9D5A4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D1C97-B502-0195-705B-7C01DFA4C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9EB6D-EC16-8EEE-7445-CBBDE99C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53533-56DC-5ACB-6611-F951BE1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D292A-79ED-C319-619C-524AAD6B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84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7BB3BE-6179-82F0-B7E8-35AE8EBAF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364AF-6DDE-CBD8-6372-A5F333E8C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B18F2-7FC3-8347-AE0E-4A2E414A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E7736-7D19-3413-4774-F901A32D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1E64D-2C2B-1097-843E-04829FC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10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5E886-A2EB-9567-BE70-513DC7372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517" y="-139371"/>
            <a:ext cx="5877910" cy="137959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2CF96-7A6E-F472-6147-53E0566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87800" y="399986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D331E-0435-3E0D-E2A4-4C496E2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911E8-F3CE-38D9-BCAB-18C2BD41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07CB9-ED0C-15CD-DA5B-82B859DE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A87B7-25CD-3962-2B57-2B5BE5FA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C3865-264B-9D6B-C4F2-9273F2F64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7247B-6C0D-2E38-C980-FC54C50F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64CE5-3BF2-777F-9462-FA12F3C9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FAA6B-13F6-387A-3620-29AE23B7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4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233D-D017-8C35-34D6-CB72FB8E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DA450-932A-046E-F9E8-66C0FC248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B75D0-9379-7B77-6215-63BA4DBCD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E34CE-6EC3-1860-3F60-2875118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D282C-FC18-BB8D-4CA0-2E189689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4390D-B056-C89E-76E7-E61D8539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9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B5D5B-9E64-510C-486B-8F5AB54E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F98C9-511A-894C-CB67-3B8539D2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27AE5-BC54-4873-44AA-EA601419D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4F18E-A83A-D7FB-D397-8EA074D93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ADFC2E-63FA-D781-32AE-631635D56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4B53D9-D857-1DDA-BF77-327D861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FFA3AE-7109-5D79-BFD6-9419789E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96027-59CA-FBF2-1469-B5B3B62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05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0323-650A-1DF2-F31C-9B2200E6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78848-06CD-9B7E-3056-4FAA6C7F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E4FF91-C888-A10C-01D3-A78C70A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85D3C9-C48C-CBB6-0AB5-111F2DBA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01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37D06-1688-1DBE-21D8-7F384873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BECE7F-299C-BAD3-7DBC-B78C41A8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731EA-5C90-8B9F-70E5-67640015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53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0AE31-FB2A-47A2-2257-A038655E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6454F-E992-8D96-55CE-56AC428F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EBAD3-7955-B29F-6111-33CF0DDA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24827-4B50-5725-21B9-E418515B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D5E08-EAB9-371B-2E64-7D5E0B2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9997-3BB1-B50A-428F-EDB5A51F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5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3F237-EFE3-3F28-FA87-16122E36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17F393-4B1A-13CB-3472-67BDDEBD5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F48FC-448D-DD2B-FBCB-3E597A7AF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826AA-852E-CC73-985C-1093DCA2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B6DB0-1517-4358-7FE0-C1E17AEF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E4BC5-4710-725F-7A80-6D2685BE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2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BA4092-F77F-3A6A-FC7B-8B143641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5D8C3-A559-3159-9BB4-61C039CB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306D3-4782-A308-3A26-73E04C552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2626-72F3-4336-8F96-F580E8E9B7F8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9E7D7-5115-E64F-DB46-DE887899D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33001-9794-FC31-DD43-CFEDB7C4F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E1D3-A19B-40BC-B1A6-1E1F1410C9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6C51B-B7D0-8776-D482-FB565937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6857"/>
            <a:ext cx="9144000" cy="1028020"/>
          </a:xfrm>
        </p:spPr>
        <p:txBody>
          <a:bodyPr>
            <a:normAutofit/>
          </a:bodyPr>
          <a:lstStyle/>
          <a:p>
            <a:r>
              <a:rPr lang="en-US" altLang="ko-KR" sz="3100" dirty="0"/>
              <a:t>-Image Filtering in Frequency Domain</a:t>
            </a:r>
            <a:br>
              <a:rPr lang="en-US" altLang="ko-KR" sz="3100" dirty="0"/>
            </a:br>
            <a:r>
              <a:rPr lang="en-US" altLang="ko-KR" sz="3100" dirty="0"/>
              <a:t>-Deconvolution</a:t>
            </a:r>
            <a:endParaRPr lang="ko-KR" altLang="en-US" sz="3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F224D-63B3-8EAA-502B-02459017D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971" y="4418467"/>
            <a:ext cx="9144000" cy="1655762"/>
          </a:xfrm>
        </p:spPr>
        <p:txBody>
          <a:bodyPr/>
          <a:lstStyle/>
          <a:p>
            <a:r>
              <a:rPr lang="en-US" altLang="ko-KR" dirty="0"/>
              <a:t>2024.10.01</a:t>
            </a:r>
          </a:p>
          <a:p>
            <a:r>
              <a:rPr lang="ko-KR" altLang="en-US" dirty="0"/>
              <a:t>김규리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16DA3-98E3-B2A4-43AC-379A3B84C31F}"/>
              </a:ext>
            </a:extLst>
          </p:cNvPr>
          <p:cNvSpPr txBox="1"/>
          <p:nvPr/>
        </p:nvSpPr>
        <p:spPr>
          <a:xfrm>
            <a:off x="3135084" y="2116732"/>
            <a:ext cx="71519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/>
              <a:t>Image processing 2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0093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107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Noise Suppression: Weiner Deconvolution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600891" y="950750"/>
            <a:ext cx="11269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단순 복원 기법은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noise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있는 경우 고주파수 성분이 크게 증폭되므로 노이즈 억제가 필요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-NSR(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Noise-to-Signal Ratio,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노이즈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신호 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고려하여 노이즈 성분을 억제하는 방식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8FA524-7961-B21D-FB54-B7BF0803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75" y="2240467"/>
            <a:ext cx="5260360" cy="1509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84C11-4976-BE88-E566-5480947627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509"/>
          <a:stretch/>
        </p:blipFill>
        <p:spPr>
          <a:xfrm>
            <a:off x="316753" y="1867581"/>
            <a:ext cx="5507157" cy="1822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28BA18-8EC5-7A39-BB30-71A35960B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815378"/>
            <a:ext cx="5595310" cy="1339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CD040-F6B1-AC35-5DA9-83ABA09C2532}"/>
              </a:ext>
            </a:extLst>
          </p:cNvPr>
          <p:cNvSpPr txBox="1"/>
          <p:nvPr/>
        </p:nvSpPr>
        <p:spPr>
          <a:xfrm>
            <a:off x="228600" y="5279722"/>
            <a:ext cx="9687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NSR</a:t>
            </a:r>
            <a:r>
              <a:rPr lang="ko-KR" altLang="en-US" dirty="0"/>
              <a:t> 값을 크게 설정할수록</a:t>
            </a:r>
            <a:r>
              <a:rPr lang="en-US" altLang="ko-KR" dirty="0"/>
              <a:t>(</a:t>
            </a:r>
            <a:r>
              <a:rPr lang="ko-KR" altLang="en-US" dirty="0"/>
              <a:t>노이즈</a:t>
            </a:r>
            <a:r>
              <a:rPr lang="en-US" altLang="ko-KR" dirty="0"/>
              <a:t>&gt;</a:t>
            </a:r>
            <a:r>
              <a:rPr lang="ko-KR" altLang="en-US" dirty="0"/>
              <a:t>신호</a:t>
            </a:r>
            <a:r>
              <a:rPr lang="en-US" altLang="ko-KR" dirty="0"/>
              <a:t>) </a:t>
            </a:r>
            <a:r>
              <a:rPr lang="ko-KR" altLang="en-US" dirty="0"/>
              <a:t>필터에 의해 신호와 노이즈가 강하게 </a:t>
            </a:r>
            <a:r>
              <a:rPr lang="ko-KR" altLang="en-US" dirty="0" err="1"/>
              <a:t>감쇠됨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노이즈 성분이 훨씬 더 크게 줄어들기 때문에 노이즈 성분 억제가 잘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NSR</a:t>
            </a:r>
            <a:r>
              <a:rPr lang="ko-KR" altLang="en-US" dirty="0"/>
              <a:t>이 너무 커지면 이미지의 세부 디테일이 날아가고 너무 작아지면 노이즈가 그대로 남음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실험적인 값 조정을 통해 최적의 </a:t>
            </a:r>
            <a:r>
              <a:rPr lang="en-US" altLang="ko-KR" dirty="0"/>
              <a:t>NSR </a:t>
            </a:r>
            <a:r>
              <a:rPr lang="ko-KR" altLang="en-US" dirty="0"/>
              <a:t>값을 </a:t>
            </a:r>
            <a:r>
              <a:rPr lang="ko-KR" altLang="en-US" dirty="0" err="1"/>
              <a:t>찾아야함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0DE0C22-F164-76EB-31E0-03D08FA4D11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334" t="-1574" r="1655" b="1574"/>
          <a:stretch/>
        </p:blipFill>
        <p:spPr>
          <a:xfrm>
            <a:off x="5921475" y="3815379"/>
            <a:ext cx="5266891" cy="12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2D Fourier Transform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209006" y="999695"/>
            <a:ext cx="10802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이미지는 </a:t>
            </a:r>
            <a:r>
              <a:rPr lang="en-US" altLang="ko-KR" dirty="0"/>
              <a:t>2</a:t>
            </a:r>
            <a:r>
              <a:rPr lang="ko-KR" altLang="en-US" dirty="0"/>
              <a:t>차원이므로</a:t>
            </a:r>
            <a:r>
              <a:rPr lang="en-US" altLang="ko-KR" dirty="0"/>
              <a:t>, </a:t>
            </a:r>
            <a:r>
              <a:rPr lang="ko-KR" altLang="en-US" dirty="0"/>
              <a:t>푸리에 변환식을 이미지 처리에 적용하기 위해 </a:t>
            </a:r>
            <a:r>
              <a:rPr lang="en-US" altLang="ko-KR" dirty="0"/>
              <a:t>2</a:t>
            </a:r>
            <a:r>
              <a:rPr lang="ko-KR" altLang="en-US" dirty="0"/>
              <a:t>차원으로 확장 필요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푸리에 변환 통해 이미지의 패턴이나 주파수 성분을 분석할 수 있음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20A420-0249-34D3-AB1A-E94BAA9C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948" y="2101387"/>
            <a:ext cx="4706967" cy="1370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B1363B-415E-E637-0718-4CF772C9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70" y="4146122"/>
            <a:ext cx="4604945" cy="12628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D6CE57-814A-52F3-34CC-85AA1980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8" y="2036198"/>
            <a:ext cx="4248151" cy="33727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4C0B1BE-7550-3FE4-744F-C2C1C87896E6}"/>
              </a:ext>
            </a:extLst>
          </p:cNvPr>
          <p:cNvSpPr/>
          <p:nvPr/>
        </p:nvSpPr>
        <p:spPr>
          <a:xfrm>
            <a:off x="4530363" y="4526053"/>
            <a:ext cx="696686" cy="524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A243498-2EF8-FDB7-769A-053F60C6DFF3}"/>
              </a:ext>
            </a:extLst>
          </p:cNvPr>
          <p:cNvSpPr/>
          <p:nvPr/>
        </p:nvSpPr>
        <p:spPr>
          <a:xfrm>
            <a:off x="4530363" y="2786742"/>
            <a:ext cx="696686" cy="524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2D Fourier Transform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209006" y="999695"/>
            <a:ext cx="10802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이미지는 </a:t>
            </a:r>
            <a:r>
              <a:rPr lang="en-US" altLang="ko-KR" dirty="0"/>
              <a:t>2</a:t>
            </a:r>
            <a:r>
              <a:rPr lang="ko-KR" altLang="en-US" dirty="0"/>
              <a:t>차원이므로</a:t>
            </a:r>
            <a:r>
              <a:rPr lang="en-US" altLang="ko-KR" dirty="0"/>
              <a:t>, </a:t>
            </a:r>
            <a:r>
              <a:rPr lang="ko-KR" altLang="en-US" dirty="0"/>
              <a:t>푸리에 변환식을 이미지 처리에 적용하기 위해 </a:t>
            </a:r>
            <a:r>
              <a:rPr lang="en-US" altLang="ko-KR" dirty="0"/>
              <a:t>2</a:t>
            </a:r>
            <a:r>
              <a:rPr lang="ko-KR" altLang="en-US" dirty="0"/>
              <a:t>차원으로 확장 필요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푸리에 변환 통해 이미지의 패턴이나 주파수 성분을 분석할 수 있음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14E49-2A47-AD20-F999-AD66D033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07"/>
          <a:stretch/>
        </p:blipFill>
        <p:spPr>
          <a:xfrm>
            <a:off x="600891" y="2015728"/>
            <a:ext cx="6319713" cy="42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1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2D Fourier Transform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209006" y="999695"/>
            <a:ext cx="10802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푸리에 변환을 하면 신호의 각 주파수별 크기와 위상을 알아낼 수 있음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위상은 무시하고</a:t>
            </a:r>
            <a:r>
              <a:rPr lang="en-US" altLang="ko-KR" dirty="0"/>
              <a:t>, </a:t>
            </a:r>
            <a:r>
              <a:rPr lang="ko-KR" altLang="en-US" dirty="0"/>
              <a:t>각 주파수의 크기의 절댓값만을 시각화</a:t>
            </a:r>
            <a:r>
              <a:rPr lang="en-US" altLang="ko-KR" dirty="0"/>
              <a:t>+ </a:t>
            </a:r>
            <a:r>
              <a:rPr lang="ko-KR" altLang="en-US" dirty="0"/>
              <a:t>로그 스케일로 줄이면 아래와 같음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B90F8-0AB4-B5D0-CC72-9F36587B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8" y="2027026"/>
            <a:ext cx="6070724" cy="4134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011CA-16D3-8836-6AA1-82AF903EE4E5}"/>
              </a:ext>
            </a:extLst>
          </p:cNvPr>
          <p:cNvSpPr txBox="1"/>
          <p:nvPr/>
        </p:nvSpPr>
        <p:spPr>
          <a:xfrm>
            <a:off x="6573816" y="2164986"/>
            <a:ext cx="53848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가장자리 부분에서 이미지 밝기의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급격한 변화가 일어나므로 고주파 성분이 발생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 err="1"/>
              <a:t>두쌍의</a:t>
            </a:r>
            <a:r>
              <a:rPr lang="ko-KR" altLang="en-US" dirty="0"/>
              <a:t> 가장자리가 강한 주파수를 만들어내기에</a:t>
            </a:r>
            <a:endParaRPr lang="en-US" altLang="ko-KR" dirty="0"/>
          </a:p>
          <a:p>
            <a:r>
              <a:rPr lang="ko-KR" altLang="en-US" dirty="0"/>
              <a:t> 푸리에 변환은 수직인 두 개의 선으로 나타남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원의 가장자리가 강한 주파수를 만들어내기에</a:t>
            </a:r>
            <a:endParaRPr lang="en-US" altLang="ko-KR" dirty="0"/>
          </a:p>
          <a:p>
            <a:r>
              <a:rPr lang="ko-KR" altLang="en-US" dirty="0"/>
              <a:t>푸리에 변환도 원모양으로 회전 대칭성을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85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Low Pass Filtering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600891" y="1064121"/>
            <a:ext cx="1141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이미지에서 고주파 성분을 제거하여 부드럽게 만드는 기법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외곽 부분</a:t>
            </a:r>
            <a:r>
              <a:rPr lang="en-US" altLang="ko-KR" dirty="0"/>
              <a:t>(</a:t>
            </a:r>
            <a:r>
              <a:rPr lang="ko-KR" altLang="en-US" dirty="0"/>
              <a:t>고주파</a:t>
            </a:r>
            <a:r>
              <a:rPr lang="en-US" altLang="ko-KR" dirty="0"/>
              <a:t>)</a:t>
            </a:r>
            <a:r>
              <a:rPr lang="ko-KR" altLang="en-US" dirty="0"/>
              <a:t>이 제거되어 이미지가 부드럽게 변하지만 필터링이 너무 강해지면 이미지가 많이 흐려짐</a:t>
            </a:r>
            <a:r>
              <a:rPr lang="en-US" altLang="ko-KR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B7CE77-AF7A-71EA-91E7-274550B8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2" y="2388898"/>
            <a:ext cx="5587688" cy="3859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1AAA44-F5B5-08EA-3C17-B27E3D994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360" y="2388898"/>
            <a:ext cx="5674776" cy="38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9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High Pass Filtering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600891" y="1064121"/>
            <a:ext cx="10802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저주파 성분을 제거하고 고주파 성분을 강조하여 이미지의 경계나 텍스처를 더 두드러지게 하는 기법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일정한 밝기의 영역은 사라지고</a:t>
            </a:r>
            <a:r>
              <a:rPr lang="en-US" altLang="ko-KR" dirty="0"/>
              <a:t>,  </a:t>
            </a:r>
            <a:r>
              <a:rPr lang="ko-KR" altLang="en-US" dirty="0"/>
              <a:t>밝기 변화가 큰 경계선이 강조됨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C1778-84C6-5493-1B33-8DA0A957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14" y="2371809"/>
            <a:ext cx="5665585" cy="40721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9C941F-849A-DE85-1CF4-D101AF8C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381819"/>
            <a:ext cx="5972876" cy="40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Importance of Phase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600891" y="1064121"/>
            <a:ext cx="10802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이진 이미지를 반복적으로 수정하여 유용한 정보를 추출하는 과정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이진 이미지의 중요 구조와 정보가 손상되지 않도록 해야함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EBCBD5-02F8-84B4-2715-5405A50B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12" y="1988208"/>
            <a:ext cx="7399605" cy="43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696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Deconvolution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C06-DE8E-04DF-40B9-45903BF95FA2}"/>
              </a:ext>
            </a:extLst>
          </p:cNvPr>
          <p:cNvSpPr txBox="1"/>
          <p:nvPr/>
        </p:nvSpPr>
        <p:spPr>
          <a:xfrm>
            <a:off x="600891" y="1064121"/>
            <a:ext cx="11269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Motion blur: </a:t>
            </a:r>
            <a:r>
              <a:rPr lang="ko-KR" altLang="en-US" dirty="0"/>
              <a:t>움직임으로 인해 이미지가 흐릿하게 보이는 현상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의도치 않게 합성된 이미지를 원래의 이미지로 되돌리려면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018A4-CC4C-D38B-CA60-0FE9D90623D5}"/>
              </a:ext>
            </a:extLst>
          </p:cNvPr>
          <p:cNvSpPr txBox="1"/>
          <p:nvPr/>
        </p:nvSpPr>
        <p:spPr>
          <a:xfrm>
            <a:off x="914180" y="1683387"/>
            <a:ext cx="198233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Deconvolution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26FE4-B73A-BF5D-9866-E6937A41CEA5}"/>
              </a:ext>
            </a:extLst>
          </p:cNvPr>
          <p:cNvSpPr txBox="1"/>
          <p:nvPr/>
        </p:nvSpPr>
        <p:spPr>
          <a:xfrm>
            <a:off x="516189" y="3898409"/>
            <a:ext cx="125234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복구되는 이미지를 </a:t>
            </a:r>
            <a:r>
              <a:rPr lang="en-US" altLang="ko-KR" sz="2000" dirty="0"/>
              <a:t>f’</a:t>
            </a:r>
            <a:r>
              <a:rPr lang="ko-KR" altLang="en-US" sz="2000" dirty="0"/>
              <a:t>이라 함</a:t>
            </a:r>
            <a:r>
              <a:rPr lang="en-US" altLang="ko-KR" sz="2000" dirty="0"/>
              <a:t>(</a:t>
            </a:r>
            <a:r>
              <a:rPr lang="ko-KR" altLang="en-US" sz="2000" dirty="0"/>
              <a:t>원본 이미지 </a:t>
            </a:r>
            <a:r>
              <a:rPr lang="en-US" altLang="ko-KR" sz="2000" dirty="0"/>
              <a:t>f</a:t>
            </a:r>
            <a:r>
              <a:rPr lang="ko-KR" altLang="en-US" sz="2000" dirty="0"/>
              <a:t>와 약간 다를 수 있으므로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* </a:t>
            </a:r>
            <a:r>
              <a:rPr lang="ko-KR" altLang="en-US" sz="2000" dirty="0"/>
              <a:t>결과 이미지 함수 </a:t>
            </a:r>
            <a:r>
              <a:rPr lang="en-US" altLang="ko-KR" sz="2000" dirty="0"/>
              <a:t>g</a:t>
            </a:r>
            <a:r>
              <a:rPr lang="ko-KR" altLang="en-US" sz="2000" dirty="0"/>
              <a:t>를 알고 있음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AutoNum type="arabicParenR"/>
            </a:pPr>
            <a:r>
              <a:rPr lang="en-US" altLang="ko-KR" sz="2000" dirty="0"/>
              <a:t>Motion Blur</a:t>
            </a:r>
            <a:r>
              <a:rPr lang="ko-KR" altLang="en-US" sz="2000" dirty="0"/>
              <a:t>를 발생시키는 </a:t>
            </a:r>
            <a:r>
              <a:rPr lang="en-US" altLang="ko-KR" sz="2000" dirty="0"/>
              <a:t>h</a:t>
            </a:r>
            <a:r>
              <a:rPr lang="ko-KR" altLang="en-US" sz="2000" dirty="0"/>
              <a:t>함수</a:t>
            </a:r>
            <a:r>
              <a:rPr lang="en-US" altLang="ko-KR" sz="2000" dirty="0"/>
              <a:t>(point spread function)</a:t>
            </a:r>
            <a:r>
              <a:rPr lang="ko-KR" altLang="en-US" sz="2000" dirty="0"/>
              <a:t>를  추정함</a:t>
            </a:r>
            <a:r>
              <a:rPr lang="en-US" altLang="ko-KR" sz="2000" dirty="0"/>
              <a:t>(</a:t>
            </a:r>
            <a:r>
              <a:rPr lang="ko-KR" altLang="en-US" sz="2000" dirty="0"/>
              <a:t>함수 </a:t>
            </a:r>
            <a:r>
              <a:rPr lang="en-US" altLang="ko-KR" sz="2000" dirty="0"/>
              <a:t>h</a:t>
            </a:r>
            <a:r>
              <a:rPr lang="ko-KR" altLang="en-US" sz="2000" dirty="0"/>
              <a:t>를 찾음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카메라의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IMU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센서에는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3D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모션을 추정할 수 있는 가속도계가 있어 함수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h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추정 가능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2) h</a:t>
            </a:r>
            <a:r>
              <a:rPr lang="ko-KR" altLang="en-US" sz="2000" dirty="0"/>
              <a:t>와 </a:t>
            </a:r>
            <a:r>
              <a:rPr lang="en-US" altLang="ko-KR" sz="2000" dirty="0"/>
              <a:t>g</a:t>
            </a:r>
            <a:r>
              <a:rPr lang="ko-KR" altLang="en-US" sz="2000" dirty="0"/>
              <a:t>의 푸리에 변환 </a:t>
            </a:r>
            <a:r>
              <a:rPr lang="en-US" altLang="ko-KR" sz="2000" dirty="0"/>
              <a:t>H</a:t>
            </a:r>
            <a:r>
              <a:rPr lang="ko-KR" altLang="en-US" sz="2000" dirty="0"/>
              <a:t>와 </a:t>
            </a:r>
            <a:r>
              <a:rPr lang="en-US" altLang="ko-KR" sz="2000" dirty="0"/>
              <a:t>G</a:t>
            </a:r>
            <a:r>
              <a:rPr lang="ko-KR" altLang="en-US" sz="2000" dirty="0"/>
              <a:t>를 각각 찾아 </a:t>
            </a:r>
            <a:r>
              <a:rPr lang="en-US" altLang="ko-KR" sz="2000" dirty="0"/>
              <a:t>f’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푸리에 변환인 </a:t>
            </a:r>
            <a:r>
              <a:rPr lang="en-US" altLang="ko-KR" sz="2000" dirty="0"/>
              <a:t>F’</a:t>
            </a:r>
            <a:r>
              <a:rPr lang="ko-KR" altLang="en-US" sz="2000" dirty="0"/>
              <a:t>을 찾음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3) </a:t>
            </a:r>
            <a:r>
              <a:rPr lang="ko-KR" altLang="en-US" sz="2000" dirty="0"/>
              <a:t>역 푸리에 변환을 취하여 </a:t>
            </a:r>
            <a:r>
              <a:rPr lang="en-US" altLang="ko-KR" sz="2000" dirty="0"/>
              <a:t>f’(</a:t>
            </a:r>
            <a:r>
              <a:rPr lang="ko-KR" altLang="en-US" sz="2000" dirty="0"/>
              <a:t>복구되는 이미지</a:t>
            </a:r>
            <a:r>
              <a:rPr lang="en-US" altLang="ko-KR" sz="2000" dirty="0"/>
              <a:t>)</a:t>
            </a:r>
            <a:r>
              <a:rPr lang="ko-KR" altLang="en-US" sz="2000" dirty="0"/>
              <a:t>를 찾음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E66A15-0CCB-1EF2-8B75-F1C774E6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90" y="82995"/>
            <a:ext cx="4940554" cy="19622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1BE918-74A5-2D48-03EC-E113E8974D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02" t="24306" b="-5532"/>
          <a:stretch/>
        </p:blipFill>
        <p:spPr>
          <a:xfrm>
            <a:off x="719325" y="2404494"/>
            <a:ext cx="4542359" cy="13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92CF83-1FC6-3D44-DB72-2C44E684A859}"/>
              </a:ext>
            </a:extLst>
          </p:cNvPr>
          <p:cNvSpPr txBox="1"/>
          <p:nvPr/>
        </p:nvSpPr>
        <p:spPr>
          <a:xfrm>
            <a:off x="600891" y="322217"/>
            <a:ext cx="696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Adding Noise to the Problem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26FE4-B73A-BF5D-9866-E6937A41CEA5}"/>
              </a:ext>
            </a:extLst>
          </p:cNvPr>
          <p:cNvSpPr txBox="1"/>
          <p:nvPr/>
        </p:nvSpPr>
        <p:spPr>
          <a:xfrm>
            <a:off x="6355360" y="1363490"/>
            <a:ext cx="57978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실제 환경에서는 카메라가 흔들리면 </a:t>
            </a:r>
            <a:r>
              <a:rPr lang="en-US" altLang="ko-KR" sz="2000" dirty="0"/>
              <a:t>Noise</a:t>
            </a:r>
            <a:r>
              <a:rPr lang="ko-KR" altLang="en-US" sz="2000" dirty="0"/>
              <a:t> 발생</a:t>
            </a:r>
            <a:r>
              <a:rPr lang="en-US" altLang="ko-KR" sz="2000" dirty="0"/>
              <a:t>,     </a:t>
            </a:r>
            <a:r>
              <a:rPr lang="ko-KR" altLang="en-US" sz="2000" dirty="0"/>
              <a:t>결과 함수 </a:t>
            </a:r>
            <a:r>
              <a:rPr lang="en-US" altLang="ko-KR" sz="2000" dirty="0"/>
              <a:t>g</a:t>
            </a:r>
            <a:r>
              <a:rPr lang="ko-KR" altLang="en-US" sz="2000" dirty="0"/>
              <a:t>는 </a:t>
            </a:r>
            <a:r>
              <a:rPr lang="en-US" altLang="ko-KR" sz="2000" dirty="0"/>
              <a:t>noise</a:t>
            </a:r>
            <a:r>
              <a:rPr lang="ko-KR" altLang="en-US" sz="2000" dirty="0"/>
              <a:t>가 포함됨</a:t>
            </a:r>
            <a:endParaRPr lang="en-US" altLang="ko-KR" sz="2000" dirty="0"/>
          </a:p>
          <a:p>
            <a:r>
              <a:rPr lang="en-US" altLang="ko-KR" sz="2000" dirty="0"/>
              <a:t>(photon noise, read noise, quantization noise, thermal </a:t>
            </a:r>
            <a:r>
              <a:rPr lang="en-US" altLang="ko-KR" sz="2000" dirty="0" err="1"/>
              <a:t>noise..and</a:t>
            </a:r>
            <a:r>
              <a:rPr lang="en-US" altLang="ko-KR" sz="2000" dirty="0"/>
              <a:t> so on)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4BE070-DB84-C7F4-236F-B07F8DE5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7" y="984124"/>
            <a:ext cx="5797848" cy="2444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AED1B3-7DA0-3D87-3461-23D80586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55" y="4499920"/>
            <a:ext cx="5588287" cy="2101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B585DF-EFC4-0C1D-40C3-99E850FBDECF}"/>
              </a:ext>
            </a:extLst>
          </p:cNvPr>
          <p:cNvSpPr txBox="1"/>
          <p:nvPr/>
        </p:nvSpPr>
        <p:spPr>
          <a:xfrm>
            <a:off x="407157" y="3814679"/>
            <a:ext cx="92150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노이즈 </a:t>
            </a:r>
            <a:r>
              <a:rPr lang="en-US" altLang="ko-KR" sz="2000" dirty="0"/>
              <a:t>n(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</a:t>
            </a:r>
            <a:r>
              <a:rPr lang="ko-KR" altLang="en-US" sz="2000" dirty="0"/>
              <a:t>를 무시하고 계산한다면</a:t>
            </a:r>
            <a:r>
              <a:rPr lang="en-US" altLang="ko-KR" sz="2000" dirty="0"/>
              <a:t>? </a:t>
            </a:r>
          </a:p>
          <a:p>
            <a:r>
              <a:rPr lang="en-US" altLang="ko-KR" sz="2000" dirty="0"/>
              <a:t>-&gt;</a:t>
            </a:r>
            <a:r>
              <a:rPr lang="ko-KR" altLang="en-US" sz="2000" dirty="0"/>
              <a:t>원본 이미지 손실</a:t>
            </a:r>
            <a:r>
              <a:rPr lang="en-US" altLang="ko-KR" sz="2000" dirty="0"/>
              <a:t>+ </a:t>
            </a:r>
            <a:r>
              <a:rPr lang="ko-KR" altLang="en-US" sz="2000" dirty="0"/>
              <a:t>노이즈 증폭 문제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26084-1E66-D5F3-4156-2C7F6558C751}"/>
              </a:ext>
            </a:extLst>
          </p:cNvPr>
          <p:cNvSpPr txBox="1"/>
          <p:nvPr/>
        </p:nvSpPr>
        <p:spPr>
          <a:xfrm>
            <a:off x="6205005" y="4063349"/>
            <a:ext cx="58063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1)</a:t>
            </a:r>
            <a:r>
              <a:rPr lang="en-US" altLang="ko-KR" sz="2000" dirty="0" err="1"/>
              <a:t>psf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푸리에 변환이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되는 지점은</a:t>
            </a:r>
            <a:endParaRPr lang="en-US" altLang="ko-KR" sz="2000" dirty="0"/>
          </a:p>
          <a:p>
            <a:r>
              <a:rPr lang="ko-KR" altLang="en-US" sz="2000" dirty="0"/>
              <a:t>복원을 할 수 없음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2)PSF</a:t>
            </a:r>
            <a:r>
              <a:rPr lang="ko-KR" altLang="en-US" sz="2000" dirty="0"/>
              <a:t>함수의 푸리에 변환은 </a:t>
            </a:r>
            <a:r>
              <a:rPr lang="ko-KR" altLang="en-US" sz="2000" dirty="0" err="1"/>
              <a:t>저역통과</a:t>
            </a:r>
            <a:r>
              <a:rPr lang="ko-KR" altLang="en-US" sz="2000" dirty="0"/>
              <a:t> 필터 역할</a:t>
            </a:r>
            <a:endParaRPr lang="en-US" altLang="ko-KR" sz="2000" dirty="0"/>
          </a:p>
          <a:p>
            <a:r>
              <a:rPr lang="en-US" altLang="ko-KR" sz="2000" dirty="0"/>
              <a:t>-&gt;</a:t>
            </a:r>
            <a:r>
              <a:rPr lang="ko-KR" altLang="en-US" sz="2000" dirty="0"/>
              <a:t>고주파 성분에서 </a:t>
            </a:r>
            <a:r>
              <a:rPr lang="en-US" altLang="ko-KR" sz="2000" dirty="0"/>
              <a:t>H(</a:t>
            </a:r>
            <a:r>
              <a:rPr lang="en-US" altLang="ko-KR" sz="2000" dirty="0" err="1"/>
              <a:t>u,v</a:t>
            </a:r>
            <a:r>
              <a:rPr lang="en-US" altLang="ko-KR" sz="2000" dirty="0"/>
              <a:t>)</a:t>
            </a:r>
            <a:r>
              <a:rPr lang="ko-KR" altLang="en-US" sz="2000" dirty="0"/>
              <a:t>는</a:t>
            </a:r>
            <a:r>
              <a:rPr lang="en-US" altLang="ko-KR" sz="2000" dirty="0"/>
              <a:t>0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가까워짐</a:t>
            </a:r>
            <a:endParaRPr lang="en-US" altLang="ko-KR" sz="2000" dirty="0"/>
          </a:p>
          <a:p>
            <a:r>
              <a:rPr lang="en-US" altLang="ko-KR" sz="2000" dirty="0"/>
              <a:t>-&gt;</a:t>
            </a:r>
            <a:r>
              <a:rPr lang="ko-KR" altLang="en-US" sz="2000" dirty="0"/>
              <a:t>복원된 이미지에서 고주파 성분이 매우 크게 증폭됨</a:t>
            </a:r>
            <a:r>
              <a:rPr lang="en-US" altLang="ko-KR" sz="2000" dirty="0"/>
              <a:t> (</a:t>
            </a:r>
            <a:r>
              <a:rPr lang="ko-KR" altLang="en-US" sz="2000" dirty="0"/>
              <a:t>노이즈가 매우 크게 증폭됨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6B2884-0FBE-F0E2-0765-AE46E962C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07" y="3420764"/>
            <a:ext cx="4026107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9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538</Words>
  <Application>Microsoft Office PowerPoint</Application>
  <PresentationFormat>와이드스크린</PresentationFormat>
  <Paragraphs>76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-Image Filtering in Frequency Domain -Deconvolution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김규리</dc:creator>
  <cp:lastModifiedBy>김규리</cp:lastModifiedBy>
  <cp:revision>8</cp:revision>
  <dcterms:created xsi:type="dcterms:W3CDTF">2024-08-27T09:59:48Z</dcterms:created>
  <dcterms:modified xsi:type="dcterms:W3CDTF">2024-10-01T12:53:58Z</dcterms:modified>
</cp:coreProperties>
</file>