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2" r:id="rId2"/>
    <p:sldId id="269" r:id="rId3"/>
    <p:sldId id="270" r:id="rId4"/>
    <p:sldId id="271" r:id="rId5"/>
    <p:sldId id="272" r:id="rId6"/>
    <p:sldId id="258" r:id="rId7"/>
    <p:sldId id="265" r:id="rId8"/>
    <p:sldId id="264" r:id="rId9"/>
    <p:sldId id="266" r:id="rId10"/>
    <p:sldId id="263" r:id="rId11"/>
    <p:sldId id="26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39" d="100"/>
          <a:sy n="39" d="100"/>
        </p:scale>
        <p:origin x="52" y="4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DAAE1E-B7F7-4726-860B-43671AB46756}" type="datetimeFigureOut">
              <a:rPr lang="ko-KR" altLang="en-US" smtClean="0"/>
              <a:t>2024-09-24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ACA6E-FDFC-4D83-94F0-69214DE8379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9898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2ACA6E-FDFC-4D83-94F0-69214DE83794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5831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2ACA6E-FDFC-4D83-94F0-69214DE83794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6118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2ACA6E-FDFC-4D83-94F0-69214DE83794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7601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2ACA6E-FDFC-4D83-94F0-69214DE83794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3412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2ACA6E-FDFC-4D83-94F0-69214DE83794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7364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6FADA8-A325-F004-8366-D1789CD8D4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6CC7E8-CF46-9425-FB6A-3F1DF3D298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DACFE6-D087-A2CF-06A1-4E36B3645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72626-72F3-4336-8F96-F580E8E9B7F8}" type="datetimeFigureOut">
              <a:rPr lang="ko-KR" altLang="en-US" smtClean="0"/>
              <a:t>2024-09-24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9A45C8-E390-F87A-3178-85C6AC15B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C581F2-5ABC-FC2D-580B-B775D0B44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7E1D3-A19B-40BC-B1A6-1E1F1410C9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0821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75D51B-5B92-3160-3C8C-8EF9D5A48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3D1C97-B502-0195-705B-7C01DFA4C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59EB6D-EC16-8EEE-7445-CBBDE99CF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72626-72F3-4336-8F96-F580E8E9B7F8}" type="datetimeFigureOut">
              <a:rPr lang="ko-KR" altLang="en-US" smtClean="0"/>
              <a:t>2024-09-24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253533-56DC-5ACB-6611-F951BE1F3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4D292A-79ED-C319-619C-524AAD6BA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7E1D3-A19B-40BC-B1A6-1E1F1410C9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9841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E7BB3BE-6179-82F0-B7E8-35AE8EBAF2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2364AF-6DDE-CBD8-6372-A5F333E8CD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AB18F2-7FC3-8347-AE0E-4A2E414A3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72626-72F3-4336-8F96-F580E8E9B7F8}" type="datetimeFigureOut">
              <a:rPr lang="ko-KR" altLang="en-US" smtClean="0"/>
              <a:t>2024-09-24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BE7736-7D19-3413-4774-F901A32DF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81E64D-2C2B-1097-843E-04829FC3F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7E1D3-A19B-40BC-B1A6-1E1F1410C9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0108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5E886-A2EB-9567-BE70-513DC73726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4517" y="-139371"/>
            <a:ext cx="5877910" cy="1379592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82CF96-7A6E-F472-6147-53E0566EC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987800" y="3999865"/>
            <a:ext cx="10515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FD331E-0435-3E0D-E2A4-4C496E26B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72626-72F3-4336-8F96-F580E8E9B7F8}" type="datetimeFigureOut">
              <a:rPr lang="ko-KR" altLang="en-US" smtClean="0"/>
              <a:t>2024-09-24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A911E8-F3CE-38D9-BCAB-18C2BD41E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E07CB9-ED0C-15CD-DA5B-82B859DEF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7E1D3-A19B-40BC-B1A6-1E1F1410C9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2063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CA87B7-25CD-3962-2B57-2B5BE5FA8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DC3865-264B-9D6B-C4F2-9273F2F64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17247B-6C0D-2E38-C980-FC54C50F5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72626-72F3-4336-8F96-F580E8E9B7F8}" type="datetimeFigureOut">
              <a:rPr lang="ko-KR" altLang="en-US" smtClean="0"/>
              <a:t>2024-09-24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964CE5-3BF2-777F-9462-FA12F3C95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5FAA6B-13F6-387A-3620-29AE23B70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7E1D3-A19B-40BC-B1A6-1E1F1410C9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548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D8233D-D017-8C35-34D6-CB72FB8E3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FDA450-932A-046E-F9E8-66C0FC248A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5B75D0-9379-7B77-6215-63BA4DBCD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EE34CE-6EC3-1860-3F60-287511823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72626-72F3-4336-8F96-F580E8E9B7F8}" type="datetimeFigureOut">
              <a:rPr lang="ko-KR" altLang="en-US" smtClean="0"/>
              <a:t>2024-09-24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3D282C-FC18-BB8D-4CA0-2E189689D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04390D-B056-C89E-76E7-E61D8539F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7E1D3-A19B-40BC-B1A6-1E1F1410C9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5938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4B5D5B-9E64-510C-486B-8F5AB54EA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7F98C9-511A-894C-CB67-3B8539D26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A27AE5-BC54-4873-44AA-EA601419D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64F18E-A83A-D7FB-D397-8EA074D93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ADFC2E-63FA-D781-32AE-631635D565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74B53D9-D857-1DDA-BF77-327D861B3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72626-72F3-4336-8F96-F580E8E9B7F8}" type="datetimeFigureOut">
              <a:rPr lang="ko-KR" altLang="en-US" smtClean="0"/>
              <a:t>2024-09-24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AFFA3AE-7109-5D79-BFD6-9419789EB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2896027-59CA-FBF2-1469-B5B3B623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7E1D3-A19B-40BC-B1A6-1E1F1410C9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6058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410323-650A-1DF2-F31C-9B2200E66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878848-06CD-9B7E-3056-4FAA6C7F6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72626-72F3-4336-8F96-F580E8E9B7F8}" type="datetimeFigureOut">
              <a:rPr lang="ko-KR" altLang="en-US" smtClean="0"/>
              <a:t>2024-09-24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E4FF91-C888-A10C-01D3-A78C70A67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85D3C9-C48C-CBB6-0AB5-111F2DBAE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7E1D3-A19B-40BC-B1A6-1E1F1410C9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4011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837D06-1688-1DBE-21D8-7F384873C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72626-72F3-4336-8F96-F580E8E9B7F8}" type="datetimeFigureOut">
              <a:rPr lang="ko-KR" altLang="en-US" smtClean="0"/>
              <a:t>2024-09-24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7BECE7F-299C-BAD3-7DBC-B78C41A87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B731EA-5C90-8B9F-70E5-676400156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7E1D3-A19B-40BC-B1A6-1E1F1410C9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853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C0AE31-FB2A-47A2-2257-A038655EF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6454F-E992-8D96-55CE-56AC428FF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0EBAD3-7955-B29F-6111-33CF0DDA5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824827-4B50-5725-21B9-E418515B1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72626-72F3-4336-8F96-F580E8E9B7F8}" type="datetimeFigureOut">
              <a:rPr lang="ko-KR" altLang="en-US" smtClean="0"/>
              <a:t>2024-09-24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ED5E08-EAB9-371B-2E64-7D5E0B2C9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2F9997-3BB1-B50A-428F-EDB5A51F1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7E1D3-A19B-40BC-B1A6-1E1F1410C9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4573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13F237-EFE3-3F28-FA87-16122E369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17F393-4B1A-13CB-3472-67BDDEBD5C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FF48FC-448D-DD2B-FBCB-3E597A7AF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8826AA-852E-CC73-985C-1093DCA22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72626-72F3-4336-8F96-F580E8E9B7F8}" type="datetimeFigureOut">
              <a:rPr lang="ko-KR" altLang="en-US" smtClean="0"/>
              <a:t>2024-09-24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4B6DB0-1517-4358-7FE0-C1E17AEF6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DE4BC5-4710-725F-7A80-6D2685BEB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7E1D3-A19B-40BC-B1A6-1E1F1410C9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229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BBA4092-F77F-3A6A-FC7B-8B1436418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C5D8C3-A559-3159-9BB4-61C039CB4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E306D3-4782-A308-3A26-73E04C552E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72626-72F3-4336-8F96-F580E8E9B7F8}" type="datetimeFigureOut">
              <a:rPr lang="ko-KR" altLang="en-US" smtClean="0"/>
              <a:t>2024-09-24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39E7D7-5115-E64F-DB46-DE887899D1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133001-9794-FC31-DD43-CFEDB7C4F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E1D3-A19B-40BC-B1A6-1E1F1410C9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6934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C6C51B-B7D0-8776-D482-FB5659375F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Binary</a:t>
            </a:r>
            <a:r>
              <a:rPr lang="ko-KR" altLang="en-US" dirty="0"/>
              <a:t> </a:t>
            </a:r>
            <a:r>
              <a:rPr lang="en-US" altLang="ko-KR" dirty="0"/>
              <a:t>Images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CF224D-63B3-8EAA-502B-02459017DB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2024.09.24</a:t>
            </a:r>
          </a:p>
          <a:p>
            <a:r>
              <a:rPr lang="ko-KR" altLang="en-US" dirty="0"/>
              <a:t>김규리</a:t>
            </a:r>
          </a:p>
        </p:txBody>
      </p:sp>
    </p:spTree>
    <p:extLst>
      <p:ext uri="{BB962C8B-B14F-4D97-AF65-F5344CB8AC3E}">
        <p14:creationId xmlns:p14="http://schemas.microsoft.com/office/powerpoint/2010/main" val="1100931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882F411-8862-F45C-3137-B63A774F14F9}"/>
              </a:ext>
            </a:extLst>
          </p:cNvPr>
          <p:cNvSpPr txBox="1"/>
          <p:nvPr/>
        </p:nvSpPr>
        <p:spPr>
          <a:xfrm>
            <a:off x="361406" y="264961"/>
            <a:ext cx="66968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Conservative Operator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표 1">
                <a:extLst>
                  <a:ext uri="{FF2B5EF4-FFF2-40B4-BE49-F238E27FC236}">
                    <a16:creationId xmlns:a16="http://schemas.microsoft.com/office/drawing/2014/main" id="{5E385280-41AB-719E-8932-C94D67F7D0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3716250"/>
                  </p:ext>
                </p:extLst>
              </p:nvPr>
            </p:nvGraphicFramePr>
            <p:xfrm>
              <a:off x="5064035" y="277982"/>
              <a:ext cx="6536868" cy="100584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3268434">
                      <a:extLst>
                        <a:ext uri="{9D8B030D-6E8A-4147-A177-3AD203B41FA5}">
                          <a16:colId xmlns:a16="http://schemas.microsoft.com/office/drawing/2014/main" val="2532630784"/>
                        </a:ext>
                      </a:extLst>
                    </a:gridCol>
                    <a:gridCol w="3268434">
                      <a:extLst>
                        <a:ext uri="{9D8B030D-6E8A-4147-A177-3AD203B41FA5}">
                          <a16:colId xmlns:a16="http://schemas.microsoft.com/office/drawing/2014/main" val="3733367670"/>
                        </a:ext>
                      </a:extLst>
                    </a:gridCol>
                  </a:tblGrid>
                  <a:tr h="28782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Euler</a:t>
                          </a:r>
                          <a:r>
                            <a:rPr lang="ko-KR" altLang="en-US" dirty="0"/>
                            <a:t> </a:t>
                          </a:r>
                          <a:r>
                            <a:rPr lang="en-US" altLang="ko-KR" dirty="0"/>
                            <a:t>Differential(E*)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neighborhood class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9859626"/>
                      </a:ext>
                    </a:extLst>
                  </a:tr>
                  <a:tr h="50369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E*=0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class</a:t>
                          </a:r>
                          <a:r>
                            <a:rPr lang="en-US" altLang="ko-KR" baseline="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baseline="0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ko-KR" b="0" i="1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ko-KR" altLang="en-US" dirty="0"/>
                        </a:p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085372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표 1">
                <a:extLst>
                  <a:ext uri="{FF2B5EF4-FFF2-40B4-BE49-F238E27FC236}">
                    <a16:creationId xmlns:a16="http://schemas.microsoft.com/office/drawing/2014/main" id="{5E385280-41AB-719E-8932-C94D67F7D0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3716250"/>
                  </p:ext>
                </p:extLst>
              </p:nvPr>
            </p:nvGraphicFramePr>
            <p:xfrm>
              <a:off x="5064035" y="277982"/>
              <a:ext cx="6536868" cy="100584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3268434">
                      <a:extLst>
                        <a:ext uri="{9D8B030D-6E8A-4147-A177-3AD203B41FA5}">
                          <a16:colId xmlns:a16="http://schemas.microsoft.com/office/drawing/2014/main" val="2532630784"/>
                        </a:ext>
                      </a:extLst>
                    </a:gridCol>
                    <a:gridCol w="3268434">
                      <a:extLst>
                        <a:ext uri="{9D8B030D-6E8A-4147-A177-3AD203B41FA5}">
                          <a16:colId xmlns:a16="http://schemas.microsoft.com/office/drawing/2014/main" val="373336767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Euler</a:t>
                          </a:r>
                          <a:r>
                            <a:rPr lang="ko-KR" altLang="en-US" dirty="0"/>
                            <a:t> </a:t>
                          </a:r>
                          <a:r>
                            <a:rPr lang="en-US" altLang="ko-KR" dirty="0"/>
                            <a:t>Differential(E*)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neighborhood class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985962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E*=0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186" t="-61321" r="-745" b="-18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8085372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DC28E58-1599-F7CB-E08D-06D53EF661C3}"/>
                  </a:ext>
                </a:extLst>
              </p:cNvPr>
              <p:cNvSpPr txBox="1"/>
              <p:nvPr/>
            </p:nvSpPr>
            <p:spPr>
              <a:xfrm>
                <a:off x="-511629" y="1571804"/>
                <a:ext cx="12333514" cy="13203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latinLnBrk="0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altLang="ko-KR" dirty="0"/>
                  <a:t>-</a:t>
                </a:r>
                <a:r>
                  <a:rPr lang="ko-KR" altLang="en-US" dirty="0"/>
                  <a:t>이웃 클래스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baseline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b="0" i="1" baseline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1800" dirty="0"/>
                  <a:t>에 속하는 패턴</a:t>
                </a:r>
                <a:r>
                  <a:rPr lang="en-US" altLang="ko-KR" sz="1800" dirty="0"/>
                  <a:t>(=</a:t>
                </a:r>
                <a:r>
                  <a:rPr lang="ko-KR" altLang="en-US" sz="1800" dirty="0" err="1"/>
                  <a:t>오일러수</a:t>
                </a:r>
                <a:r>
                  <a:rPr lang="ko-KR" altLang="en-US" sz="1800" dirty="0"/>
                  <a:t> 변화 </a:t>
                </a:r>
                <a:r>
                  <a:rPr lang="en-US" altLang="ko-KR" sz="1800" dirty="0"/>
                  <a:t>x </a:t>
                </a:r>
                <a:r>
                  <a:rPr lang="ko-KR" altLang="en-US" sz="1800" dirty="0"/>
                  <a:t>패턴</a:t>
                </a:r>
                <a:r>
                  <a:rPr lang="en-US" altLang="ko-KR" sz="1800" dirty="0"/>
                  <a:t>)</a:t>
                </a:r>
                <a:r>
                  <a:rPr lang="ko-KR" altLang="en-US" sz="1800" dirty="0"/>
                  <a:t>을 지칭</a:t>
                </a:r>
                <a:endParaRPr lang="en-US" altLang="ko-KR" sz="1800" dirty="0"/>
              </a:p>
              <a:p>
                <a:pPr algn="ctr" latinLnBrk="0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altLang="ko-KR" dirty="0"/>
                  <a:t>-</a:t>
                </a:r>
                <a:r>
                  <a:rPr lang="ko-KR" altLang="en-US" dirty="0"/>
                  <a:t>연산이 적용될 때 이미지에 새로운 요소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새로운 객체나 구멍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를 도입하지 않으면서 중요 구조를 보존함</a:t>
                </a:r>
                <a:endParaRPr lang="en-US" altLang="ko-KR" dirty="0"/>
              </a:p>
              <a:p>
                <a:pPr algn="ctr" latinLnBrk="0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altLang="ko-KR" sz="1800" dirty="0"/>
                  <a:t>-</a:t>
                </a:r>
                <a:r>
                  <a:rPr lang="ko-KR" altLang="en-US" sz="1800" dirty="0"/>
                  <a:t>이미지 </a:t>
                </a:r>
                <a:r>
                  <a:rPr lang="ko-KR" altLang="en-US" dirty="0"/>
                  <a:t>얇게 만들기</a:t>
                </a:r>
                <a:r>
                  <a:rPr lang="en-US" altLang="ko-KR" dirty="0"/>
                  <a:t>(thinning), </a:t>
                </a:r>
                <a:r>
                  <a:rPr lang="ko-KR" altLang="en-US" dirty="0"/>
                  <a:t>외곽선 추출 작업 등에 사용될 수 있음</a:t>
                </a:r>
                <a:endParaRPr lang="en-US" altLang="ko-KR" sz="1800" dirty="0"/>
              </a:p>
              <a:p>
                <a:pPr algn="ctr" latinLnBrk="0">
                  <a:lnSpc>
                    <a:spcPct val="90000"/>
                  </a:lnSpc>
                  <a:spcAft>
                    <a:spcPts val="600"/>
                  </a:spcAft>
                </a:pPr>
                <a:endParaRPr lang="ko-KR" altLang="en-US" sz="1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DC28E58-1599-F7CB-E08D-06D53EF661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11629" y="1571804"/>
                <a:ext cx="12333514" cy="1320361"/>
              </a:xfrm>
              <a:prstGeom prst="rect">
                <a:avLst/>
              </a:prstGeom>
              <a:blipFill>
                <a:blip r:embed="rId4"/>
                <a:stretch>
                  <a:fillRect t="-50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40C30DAC-A0BA-3B34-735B-16A761C845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0693" y="2892165"/>
            <a:ext cx="6170022" cy="188213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5BFAF43-92EC-11F6-17F4-6731B8CD59F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2437"/>
          <a:stretch/>
        </p:blipFill>
        <p:spPr>
          <a:xfrm>
            <a:off x="0" y="4905289"/>
            <a:ext cx="3923001" cy="102644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7B8C6B4-5D50-A069-F88C-79BF7F9411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82466" y="4994067"/>
            <a:ext cx="4226475" cy="106865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DDD6A02-B1CA-80AF-6A10-9A35B09BBF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49710" y="5026013"/>
            <a:ext cx="4042290" cy="106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135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882F411-8862-F45C-3137-B63A774F14F9}"/>
              </a:ext>
            </a:extLst>
          </p:cNvPr>
          <p:cNvSpPr txBox="1"/>
          <p:nvPr/>
        </p:nvSpPr>
        <p:spPr>
          <a:xfrm>
            <a:off x="1008184" y="174032"/>
            <a:ext cx="10175631" cy="1111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fontAlgn="auto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Iterative </a:t>
            </a:r>
            <a:r>
              <a:rPr lang="en-US" altLang="ko-KR" sz="4000" b="1" dirty="0">
                <a:latin typeface="+mj-lt"/>
                <a:ea typeface="+mj-ea"/>
                <a:cs typeface="+mj-cs"/>
              </a:rPr>
              <a:t>Modification</a:t>
            </a:r>
            <a:r>
              <a:rPr lang="ko-KR" altLang="en-US" sz="4000" b="1" dirty="0">
                <a:latin typeface="+mj-lt"/>
                <a:ea typeface="+mj-ea"/>
                <a:cs typeface="+mj-cs"/>
              </a:rPr>
              <a:t> </a:t>
            </a:r>
            <a:r>
              <a:rPr lang="en-US" altLang="ko-KR" sz="4000" b="1" dirty="0">
                <a:latin typeface="+mj-lt"/>
                <a:ea typeface="+mj-ea"/>
                <a:cs typeface="+mj-cs"/>
              </a:rPr>
              <a:t>Algorithms</a:t>
            </a:r>
            <a:endParaRPr kumimoji="0" lang="en-US" altLang="ko-KR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636BA9-6A1F-56AB-DE08-17DF9DEB0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231" y="1511974"/>
            <a:ext cx="6436769" cy="437522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CBF1056-07D7-AB66-D644-677440D9F94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7091"/>
          <a:stretch/>
        </p:blipFill>
        <p:spPr>
          <a:xfrm>
            <a:off x="-1" y="2001907"/>
            <a:ext cx="6096000" cy="388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059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C92CF83-1FC6-3D44-DB72-2C44E684A859}"/>
              </a:ext>
            </a:extLst>
          </p:cNvPr>
          <p:cNvSpPr txBox="1"/>
          <p:nvPr/>
        </p:nvSpPr>
        <p:spPr>
          <a:xfrm>
            <a:off x="600891" y="322217"/>
            <a:ext cx="6966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Segmenting Binary Images</a:t>
            </a:r>
            <a:endParaRPr lang="ko-KR" altLang="en-US" sz="3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42FC06-DE8E-04DF-40B9-45903BF95FA2}"/>
              </a:ext>
            </a:extLst>
          </p:cNvPr>
          <p:cNvSpPr txBox="1"/>
          <p:nvPr/>
        </p:nvSpPr>
        <p:spPr>
          <a:xfrm>
            <a:off x="600891" y="1064121"/>
            <a:ext cx="112699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이미지에 두개 이상의 물체가 있는 경우 이를 분류하는 방법</a:t>
            </a:r>
            <a:endParaRPr lang="en-US" altLang="ko-KR" dirty="0"/>
          </a:p>
          <a:p>
            <a:r>
              <a:rPr lang="en-US" altLang="ko-KR" dirty="0"/>
              <a:t>-Region Growing Algorithm(</a:t>
            </a:r>
            <a:r>
              <a:rPr lang="ko-KR" altLang="en-US" dirty="0"/>
              <a:t>영역 증가 알고리즘</a:t>
            </a:r>
            <a:r>
              <a:rPr lang="en-US" altLang="ko-KR" dirty="0"/>
              <a:t>) vs Sequential Labeling Algorithm(</a:t>
            </a:r>
            <a:r>
              <a:rPr lang="ko-KR" altLang="en-US" dirty="0"/>
              <a:t>순차적 </a:t>
            </a:r>
            <a:r>
              <a:rPr lang="ko-KR" altLang="en-US" dirty="0" err="1"/>
              <a:t>라벨링</a:t>
            </a:r>
            <a:r>
              <a:rPr lang="ko-KR" altLang="en-US" dirty="0"/>
              <a:t> 알고리즘</a:t>
            </a:r>
            <a:r>
              <a:rPr lang="en-US" altLang="ko-KR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A018A4-CC4C-D38B-CA60-0FE9D90623D5}"/>
              </a:ext>
            </a:extLst>
          </p:cNvPr>
          <p:cNvSpPr txBox="1"/>
          <p:nvPr/>
        </p:nvSpPr>
        <p:spPr>
          <a:xfrm>
            <a:off x="554039" y="1979488"/>
            <a:ext cx="2646361" cy="4001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2000" dirty="0"/>
              <a:t>영역 증가 알고리즘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026FE4-B73A-BF5D-9866-E6937A41CEA5}"/>
              </a:ext>
            </a:extLst>
          </p:cNvPr>
          <p:cNvSpPr txBox="1"/>
          <p:nvPr/>
        </p:nvSpPr>
        <p:spPr>
          <a:xfrm>
            <a:off x="600890" y="2648635"/>
            <a:ext cx="12523439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/>
              <a:t>*</a:t>
            </a:r>
            <a:r>
              <a:rPr lang="ko-KR" altLang="en-US" sz="2000" dirty="0"/>
              <a:t>이미지의 각 픽셀을 </a:t>
            </a:r>
            <a:r>
              <a:rPr lang="ko-KR" altLang="en-US" sz="2000" dirty="0" err="1"/>
              <a:t>래스터</a:t>
            </a:r>
            <a:r>
              <a:rPr lang="ko-KR" altLang="en-US" sz="2000" dirty="0"/>
              <a:t> 스캔 방식으로 스캔함</a:t>
            </a:r>
            <a:r>
              <a:rPr lang="en-US" altLang="ko-KR" sz="2000" dirty="0"/>
              <a:t>(</a:t>
            </a:r>
            <a:r>
              <a:rPr lang="ko-KR" altLang="en-US" sz="2000" dirty="0"/>
              <a:t>왼쪽</a:t>
            </a:r>
            <a:r>
              <a:rPr lang="en-US" altLang="ko-KR" sz="2000" dirty="0"/>
              <a:t>-&gt;</a:t>
            </a:r>
            <a:r>
              <a:rPr lang="ko-KR" altLang="en-US" sz="2000" dirty="0"/>
              <a:t>오른쪽</a:t>
            </a:r>
            <a:r>
              <a:rPr lang="en-US" altLang="ko-KR" sz="2000" dirty="0"/>
              <a:t>, </a:t>
            </a:r>
            <a:r>
              <a:rPr lang="ko-KR" altLang="en-US" sz="2000" dirty="0"/>
              <a:t>위</a:t>
            </a:r>
            <a:r>
              <a:rPr lang="en-US" altLang="ko-KR" sz="2000" dirty="0"/>
              <a:t>-&gt;</a:t>
            </a:r>
            <a:r>
              <a:rPr lang="ko-KR" altLang="en-US" sz="2000" dirty="0"/>
              <a:t>아래</a:t>
            </a:r>
            <a:r>
              <a:rPr lang="en-US" altLang="ko-KR" sz="2000" dirty="0"/>
              <a:t>)</a:t>
            </a:r>
          </a:p>
          <a:p>
            <a:endParaRPr lang="en-US" altLang="ko-KR" sz="2000" dirty="0"/>
          </a:p>
          <a:p>
            <a:pPr marL="342900" indent="-342900">
              <a:buAutoNum type="arabicParenR"/>
            </a:pPr>
            <a:r>
              <a:rPr lang="en-US" altLang="ko-KR" sz="2000" dirty="0"/>
              <a:t>b=1(</a:t>
            </a:r>
            <a:r>
              <a:rPr lang="ko-KR" altLang="en-US" sz="2000" dirty="0"/>
              <a:t>물체가 있는 픽셀</a:t>
            </a:r>
            <a:r>
              <a:rPr lang="en-US" altLang="ko-KR" sz="2000" dirty="0"/>
              <a:t>) </a:t>
            </a:r>
            <a:r>
              <a:rPr lang="ko-KR" altLang="en-US" sz="2000" dirty="0"/>
              <a:t>지점을 찾으면 레이블을 할당함</a:t>
            </a:r>
            <a:r>
              <a:rPr lang="en-US" altLang="ko-KR" sz="2000" dirty="0"/>
              <a:t>(</a:t>
            </a:r>
            <a:r>
              <a:rPr lang="ko-KR" altLang="en-US" sz="2000" dirty="0"/>
              <a:t>레이블</a:t>
            </a:r>
            <a:r>
              <a:rPr lang="en-US" altLang="ko-KR" sz="2000" dirty="0"/>
              <a:t>1), </a:t>
            </a:r>
            <a:r>
              <a:rPr lang="ko-KR" altLang="en-US" sz="2000" dirty="0"/>
              <a:t>없으면 프로세스 종료</a:t>
            </a:r>
            <a:endParaRPr lang="en-US" altLang="ko-KR" sz="2000" dirty="0"/>
          </a:p>
          <a:p>
            <a:pPr marL="342900" indent="-342900">
              <a:buAutoNum type="arabicParenR"/>
            </a:pPr>
            <a:endParaRPr lang="en-US" altLang="ko-KR" sz="2000" dirty="0"/>
          </a:p>
          <a:p>
            <a:pPr marL="342900" indent="-342900">
              <a:buAutoNum type="arabicParenR"/>
            </a:pPr>
            <a:r>
              <a:rPr lang="ko-KR" altLang="en-US" sz="2000" dirty="0"/>
              <a:t>이 지점을 </a:t>
            </a:r>
            <a:r>
              <a:rPr lang="en-US" altLang="ko-KR" sz="2000" dirty="0"/>
              <a:t>seed point</a:t>
            </a:r>
            <a:r>
              <a:rPr lang="ko-KR" altLang="en-US" sz="2000" dirty="0"/>
              <a:t>라 하고</a:t>
            </a:r>
            <a:r>
              <a:rPr lang="en-US" altLang="ko-KR" sz="2000" dirty="0"/>
              <a:t>, </a:t>
            </a:r>
            <a:r>
              <a:rPr lang="ko-KR" altLang="en-US" sz="2000" dirty="0"/>
              <a:t>이웃한 픽셀이 </a:t>
            </a:r>
            <a:r>
              <a:rPr lang="en-US" altLang="ko-KR" sz="2000" dirty="0"/>
              <a:t>b=1</a:t>
            </a:r>
            <a:r>
              <a:rPr lang="ko-KR" altLang="en-US" sz="2000" dirty="0"/>
              <a:t>이면 동일 레이블 할당</a:t>
            </a:r>
            <a:endParaRPr lang="en-US" altLang="ko-KR" sz="2000" dirty="0"/>
          </a:p>
          <a:p>
            <a:pPr marL="342900" indent="-342900">
              <a:buAutoNum type="arabicParenR"/>
            </a:pPr>
            <a:endParaRPr lang="en-US" altLang="ko-KR" sz="2000" dirty="0"/>
          </a:p>
          <a:p>
            <a:pPr marL="342900" indent="-342900">
              <a:buAutoNum type="arabicParenR"/>
            </a:pPr>
            <a:r>
              <a:rPr lang="ko-KR" altLang="en-US" sz="2000" dirty="0"/>
              <a:t>이웃의 이웃으로</a:t>
            </a:r>
            <a:r>
              <a:rPr lang="en-US" altLang="ko-KR" sz="2000" dirty="0"/>
              <a:t>, </a:t>
            </a:r>
            <a:r>
              <a:rPr lang="ko-KR" altLang="en-US" sz="2000" dirty="0"/>
              <a:t>그 이웃의 이웃으로 넘어가며 </a:t>
            </a:r>
            <a:r>
              <a:rPr lang="en-US" altLang="ko-KR" sz="2000" dirty="0"/>
              <a:t>b=1 </a:t>
            </a:r>
            <a:r>
              <a:rPr lang="ko-KR" altLang="en-US" sz="2000" dirty="0"/>
              <a:t>픽셀에 동일 레이블 할당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4) b=1</a:t>
            </a:r>
            <a:r>
              <a:rPr lang="ko-KR" altLang="en-US" sz="2000" dirty="0"/>
              <a:t>인 이웃 더 이상 없으면 다시 처음으로 </a:t>
            </a:r>
            <a:r>
              <a:rPr lang="ko-KR" altLang="en-US" sz="2000" dirty="0" err="1"/>
              <a:t>돌아감</a:t>
            </a:r>
            <a:endParaRPr lang="en-US" altLang="ko-KR" sz="2000" dirty="0"/>
          </a:p>
          <a:p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</a:rPr>
              <a:t>   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-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</a:rPr>
              <a:t>처음부터 스캔하여 레이블 없는 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b=1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</a:rPr>
              <a:t>지점 찾으면 레이블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</a:rPr>
              <a:t>라 할당하고 이웃으로 또 </a:t>
            </a:r>
            <a:r>
              <a:rPr lang="ko-KR" altLang="en-US" sz="2000" dirty="0" err="1">
                <a:solidFill>
                  <a:schemeClr val="bg2">
                    <a:lumMod val="50000"/>
                  </a:schemeClr>
                </a:solidFill>
              </a:rPr>
              <a:t>확장해나감</a:t>
            </a:r>
            <a:endParaRPr lang="en-US" altLang="ko-KR" sz="20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   -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</a:rPr>
              <a:t>스캔해도 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b=1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</a:rPr>
              <a:t>지점 없으면 프로세스 종료</a:t>
            </a:r>
            <a:endParaRPr lang="en-US" altLang="ko-KR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223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C92CF83-1FC6-3D44-DB72-2C44E684A859}"/>
              </a:ext>
            </a:extLst>
          </p:cNvPr>
          <p:cNvSpPr txBox="1"/>
          <p:nvPr/>
        </p:nvSpPr>
        <p:spPr>
          <a:xfrm>
            <a:off x="600891" y="322217"/>
            <a:ext cx="6966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What do we mean by Neighbors?</a:t>
            </a:r>
            <a:endParaRPr lang="ko-KR" altLang="en-US" sz="3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026FE4-B73A-BF5D-9866-E6937A41CEA5}"/>
              </a:ext>
            </a:extLst>
          </p:cNvPr>
          <p:cNvSpPr txBox="1"/>
          <p:nvPr/>
        </p:nvSpPr>
        <p:spPr>
          <a:xfrm>
            <a:off x="600891" y="1160495"/>
            <a:ext cx="1252343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/>
              <a:t>이웃을 정의하는 방법</a:t>
            </a:r>
            <a:r>
              <a:rPr lang="en-US" altLang="ko-KR" sz="2000" dirty="0"/>
              <a:t>: 4-</a:t>
            </a:r>
            <a:r>
              <a:rPr lang="ko-KR" altLang="en-US" sz="2000" dirty="0"/>
              <a:t>연결성</a:t>
            </a:r>
            <a:r>
              <a:rPr lang="en-US" altLang="ko-KR" sz="2000" dirty="0"/>
              <a:t>(</a:t>
            </a:r>
            <a:r>
              <a:rPr lang="ko-KR" altLang="en-US" sz="2000" dirty="0"/>
              <a:t>왼</a:t>
            </a:r>
            <a:r>
              <a:rPr lang="en-US" altLang="ko-KR" sz="2000" dirty="0"/>
              <a:t>,</a:t>
            </a:r>
            <a:r>
              <a:rPr lang="ko-KR" altLang="en-US" sz="2000" dirty="0"/>
              <a:t>오</a:t>
            </a:r>
            <a:r>
              <a:rPr lang="en-US" altLang="ko-KR" sz="2000" dirty="0"/>
              <a:t>,</a:t>
            </a:r>
            <a:r>
              <a:rPr lang="ko-KR" altLang="en-US" sz="2000" dirty="0"/>
              <a:t>위</a:t>
            </a:r>
            <a:r>
              <a:rPr lang="en-US" altLang="ko-KR" sz="2000" dirty="0"/>
              <a:t>,</a:t>
            </a:r>
            <a:r>
              <a:rPr lang="ko-KR" altLang="en-US" sz="2000" dirty="0"/>
              <a:t>아래 고려</a:t>
            </a:r>
            <a:r>
              <a:rPr lang="en-US" altLang="ko-KR" sz="2000" dirty="0"/>
              <a:t>), 8-</a:t>
            </a:r>
            <a:r>
              <a:rPr lang="ko-KR" altLang="en-US" sz="2000" dirty="0"/>
              <a:t>연결성</a:t>
            </a:r>
            <a:r>
              <a:rPr lang="en-US" altLang="ko-KR" sz="2000" dirty="0"/>
              <a:t>(</a:t>
            </a:r>
            <a:r>
              <a:rPr lang="ko-KR" altLang="en-US" sz="2000" dirty="0"/>
              <a:t>대각선까지 고려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4-</a:t>
            </a:r>
            <a:r>
              <a:rPr lang="ko-KR" altLang="en-US" sz="2000" dirty="0"/>
              <a:t>연결성</a:t>
            </a:r>
            <a:r>
              <a:rPr lang="en-US" altLang="ko-KR" sz="2000" dirty="0"/>
              <a:t>, 8-</a:t>
            </a:r>
            <a:r>
              <a:rPr lang="ko-KR" altLang="en-US" sz="2000" dirty="0"/>
              <a:t>연결성은 객체와 배경을 구분해내는데 문제가 있음</a:t>
            </a:r>
            <a:endParaRPr lang="en-US" altLang="ko-KR" sz="2000" dirty="0"/>
          </a:p>
          <a:p>
            <a:endParaRPr lang="en-US" altLang="ko-KR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CAAF5F8-AB0F-F16B-9B8C-D87DD4134A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6236"/>
          <a:stretch/>
        </p:blipFill>
        <p:spPr>
          <a:xfrm>
            <a:off x="296091" y="1868381"/>
            <a:ext cx="6786719" cy="231053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A4A1B0C-1458-15BE-6119-A8FEC6177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9450" y="4206919"/>
            <a:ext cx="7973991" cy="197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093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C92CF83-1FC6-3D44-DB72-2C44E684A859}"/>
              </a:ext>
            </a:extLst>
          </p:cNvPr>
          <p:cNvSpPr txBox="1"/>
          <p:nvPr/>
        </p:nvSpPr>
        <p:spPr>
          <a:xfrm>
            <a:off x="600891" y="322217"/>
            <a:ext cx="6966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/>
              <a:t>What do we mean by Neighbors?</a:t>
            </a:r>
            <a:endParaRPr lang="ko-KR" altLang="en-US" sz="3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026FE4-B73A-BF5D-9866-E6937A41CEA5}"/>
              </a:ext>
            </a:extLst>
          </p:cNvPr>
          <p:cNvSpPr txBox="1"/>
          <p:nvPr/>
        </p:nvSpPr>
        <p:spPr>
          <a:xfrm>
            <a:off x="5020671" y="1545085"/>
            <a:ext cx="2931203" cy="1018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/>
              <a:t>폐곡선은 두개의 영역을 만들어내며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영역끼리는</a:t>
            </a:r>
            <a:r>
              <a:rPr lang="ko-KR" altLang="en-US" sz="2000" dirty="0"/>
              <a:t> 서로 분리된다</a:t>
            </a:r>
            <a:endParaRPr lang="en-US" altLang="ko-KR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A4A1B0C-1458-15BE-6119-A8FEC61773A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3288"/>
          <a:stretch/>
        </p:blipFill>
        <p:spPr>
          <a:xfrm>
            <a:off x="229075" y="1211792"/>
            <a:ext cx="4522220" cy="1979876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DEB27E6E-B4CE-262C-17BA-FFCC2380E3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3240"/>
          <a:stretch/>
        </p:blipFill>
        <p:spPr>
          <a:xfrm>
            <a:off x="8659906" y="915997"/>
            <a:ext cx="2931203" cy="197987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6489B52-2831-384C-5D3A-ABFAFDEDCCF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3278" b="23142"/>
          <a:stretch/>
        </p:blipFill>
        <p:spPr>
          <a:xfrm>
            <a:off x="4120136" y="2721937"/>
            <a:ext cx="1836055" cy="181644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CC7298C-68E4-8E60-C678-18D003F4AB1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660" r="35100"/>
          <a:stretch/>
        </p:blipFill>
        <p:spPr>
          <a:xfrm>
            <a:off x="363721" y="4042364"/>
            <a:ext cx="2558773" cy="236336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4D764D5-289C-F7AA-7CC3-81EF92CA31B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2104" t="375" r="-3906" b="-375"/>
          <a:stretch/>
        </p:blipFill>
        <p:spPr>
          <a:xfrm>
            <a:off x="5829881" y="3962128"/>
            <a:ext cx="2931203" cy="236336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FB28EB7-664D-EA6C-6F2A-D7791B460A5D}"/>
              </a:ext>
            </a:extLst>
          </p:cNvPr>
          <p:cNvSpPr txBox="1"/>
          <p:nvPr/>
        </p:nvSpPr>
        <p:spPr>
          <a:xfrm>
            <a:off x="2683012" y="4445879"/>
            <a:ext cx="36038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대각선 연결성 고려하지 않으므로 </a:t>
            </a:r>
            <a:r>
              <a:rPr lang="en-US" altLang="ko-KR" sz="1800" dirty="0"/>
              <a:t>b=1</a:t>
            </a:r>
            <a:r>
              <a:rPr lang="ko-KR" altLang="en-US" sz="1800" dirty="0"/>
              <a:t>인 </a:t>
            </a:r>
            <a:r>
              <a:rPr lang="ko-KR" altLang="en-US" dirty="0"/>
              <a:t>부분 서로 다른 </a:t>
            </a:r>
            <a:r>
              <a:rPr lang="en-US" altLang="ko-KR" dirty="0"/>
              <a:t>4</a:t>
            </a:r>
            <a:r>
              <a:rPr lang="ko-KR" altLang="en-US" dirty="0"/>
              <a:t>개의 객체로 봄</a:t>
            </a:r>
            <a:r>
              <a:rPr lang="en-US" altLang="ko-KR" dirty="0"/>
              <a:t>-&gt;</a:t>
            </a:r>
            <a:r>
              <a:rPr lang="ko-KR" altLang="en-US" dirty="0"/>
              <a:t>폐곡선 정의되지 않아 정리 위배</a:t>
            </a:r>
            <a:endParaRPr lang="en-US" altLang="ko-KR" sz="1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E0444D-5DBD-14F6-4627-0B9E2024D10C}"/>
              </a:ext>
            </a:extLst>
          </p:cNvPr>
          <p:cNvSpPr txBox="1"/>
          <p:nvPr/>
        </p:nvSpPr>
        <p:spPr>
          <a:xfrm>
            <a:off x="8659906" y="4302341"/>
            <a:ext cx="29312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대각선 연결 고려하므로 </a:t>
            </a:r>
            <a:r>
              <a:rPr lang="en-US" altLang="ko-KR" sz="1800" dirty="0"/>
              <a:t>b=1</a:t>
            </a:r>
            <a:r>
              <a:rPr lang="ko-KR" altLang="en-US" sz="1800" dirty="0"/>
              <a:t>지점 하나의 물체로 봄</a:t>
            </a:r>
            <a:endParaRPr lang="en-US" altLang="ko-KR" sz="1800" dirty="0"/>
          </a:p>
          <a:p>
            <a:r>
              <a:rPr lang="en-US" altLang="ko-KR" dirty="0"/>
              <a:t>-&gt;</a:t>
            </a:r>
            <a:r>
              <a:rPr lang="ko-KR" altLang="en-US" dirty="0"/>
              <a:t>폐곡선은 정의되나 안과 밖의 배경이 연결됨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244004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C92CF83-1FC6-3D44-DB72-2C44E684A859}"/>
              </a:ext>
            </a:extLst>
          </p:cNvPr>
          <p:cNvSpPr txBox="1"/>
          <p:nvPr/>
        </p:nvSpPr>
        <p:spPr>
          <a:xfrm>
            <a:off x="600891" y="322217"/>
            <a:ext cx="6966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Segmenting Binary Images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42FC06-DE8E-04DF-40B9-45903BF95FA2}"/>
              </a:ext>
            </a:extLst>
          </p:cNvPr>
          <p:cNvSpPr txBox="1"/>
          <p:nvPr/>
        </p:nvSpPr>
        <p:spPr>
          <a:xfrm>
            <a:off x="600891" y="1064121"/>
            <a:ext cx="112699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이미지에 두개 이상의 물체가 있는 경우 이를 분류하는 방법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-Region Growing Algorithm(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영역 증가 알고리즘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 vs Sequential Labeling Algorithm(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순차적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라벨링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알고리즘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A018A4-CC4C-D38B-CA60-0FE9D90623D5}"/>
              </a:ext>
            </a:extLst>
          </p:cNvPr>
          <p:cNvSpPr txBox="1"/>
          <p:nvPr/>
        </p:nvSpPr>
        <p:spPr>
          <a:xfrm>
            <a:off x="554039" y="1979488"/>
            <a:ext cx="3121490" cy="4001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순차적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라벨링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알고리즘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8783F1-4538-3C9E-74AA-2A842544A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91" y="2648634"/>
            <a:ext cx="7026011" cy="413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654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C92CF83-1FC6-3D44-DB72-2C44E684A859}"/>
              </a:ext>
            </a:extLst>
          </p:cNvPr>
          <p:cNvSpPr txBox="1"/>
          <p:nvPr/>
        </p:nvSpPr>
        <p:spPr>
          <a:xfrm>
            <a:off x="600891" y="322217"/>
            <a:ext cx="487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Iterative Modification</a:t>
            </a:r>
            <a:endParaRPr lang="ko-KR" altLang="en-US" sz="3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42FC06-DE8E-04DF-40B9-45903BF95FA2}"/>
              </a:ext>
            </a:extLst>
          </p:cNvPr>
          <p:cNvSpPr txBox="1"/>
          <p:nvPr/>
        </p:nvSpPr>
        <p:spPr>
          <a:xfrm>
            <a:off x="600891" y="1064121"/>
            <a:ext cx="108022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이진 이미지를 반복적으로 수정하여 유용한 정보를 추출하는 과정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이진 이미지의 중요 구조와 정보가 손상되지 않도록 해야함</a:t>
            </a:r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702274C-1E3C-C95A-BCD4-7D3F679D4B57}"/>
              </a:ext>
            </a:extLst>
          </p:cNvPr>
          <p:cNvSpPr/>
          <p:nvPr/>
        </p:nvSpPr>
        <p:spPr>
          <a:xfrm>
            <a:off x="4819509" y="2065452"/>
            <a:ext cx="2748156" cy="5847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ex) Finding skeleton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 골격 추출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765CB5-4B72-662D-D74D-A94B86570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519" y="2650227"/>
            <a:ext cx="6141620" cy="269683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BF28B0A-3DD6-5547-BD46-D48A42373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102" y="2786236"/>
            <a:ext cx="4895097" cy="37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36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882F411-8862-F45C-3137-B63A774F14F9}"/>
              </a:ext>
            </a:extLst>
          </p:cNvPr>
          <p:cNvSpPr txBox="1"/>
          <p:nvPr/>
        </p:nvSpPr>
        <p:spPr>
          <a:xfrm>
            <a:off x="1008184" y="174032"/>
            <a:ext cx="10175631" cy="1111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fontAlgn="auto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altLang="ko-KR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Euler Number(</a:t>
            </a:r>
            <a:r>
              <a:rPr lang="en-US" altLang="ko-KR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E)</a:t>
            </a:r>
            <a:endParaRPr kumimoji="0" lang="en-US" altLang="ko-KR" sz="4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088064-1437-997B-AA27-47FEE538FF62}"/>
              </a:ext>
            </a:extLst>
          </p:cNvPr>
          <p:cNvSpPr txBox="1"/>
          <p:nvPr/>
        </p:nvSpPr>
        <p:spPr>
          <a:xfrm>
            <a:off x="1008184" y="1459907"/>
            <a:ext cx="10175630" cy="767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ctr"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2000" dirty="0"/>
              <a:t>-</a:t>
            </a:r>
            <a:r>
              <a:rPr lang="ko-KR" altLang="en-US" sz="2000" dirty="0" err="1"/>
              <a:t>오일러수</a:t>
            </a:r>
            <a:r>
              <a:rPr lang="en-US" altLang="ko-KR" sz="2000" dirty="0"/>
              <a:t>(E)=</a:t>
            </a:r>
            <a:r>
              <a:rPr lang="ko-KR" altLang="en-US" sz="2000" dirty="0"/>
              <a:t>객체의 수</a:t>
            </a:r>
            <a:r>
              <a:rPr lang="en-US" altLang="ko-KR" sz="2000" dirty="0"/>
              <a:t>(B)-</a:t>
            </a:r>
            <a:r>
              <a:rPr lang="ko-KR" altLang="en-US" sz="2000" dirty="0"/>
              <a:t>객체 내부의 빈공간의 수</a:t>
            </a:r>
            <a:r>
              <a:rPr lang="en-US" altLang="ko-KR" sz="2000" dirty="0"/>
              <a:t>(H)</a:t>
            </a:r>
          </a:p>
          <a:p>
            <a:pPr algn="ctr"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2000" dirty="0"/>
              <a:t>-</a:t>
            </a:r>
            <a:r>
              <a:rPr lang="ko-KR" altLang="en-US" sz="2000" dirty="0"/>
              <a:t>전체 이미지의 </a:t>
            </a:r>
            <a:r>
              <a:rPr lang="ko-KR" altLang="en-US" sz="2000" dirty="0" err="1"/>
              <a:t>오일러수는</a:t>
            </a:r>
            <a:r>
              <a:rPr lang="ko-KR" altLang="en-US" sz="2000" dirty="0"/>
              <a:t> 겹치지 않는 모든 영역의 </a:t>
            </a:r>
            <a:r>
              <a:rPr lang="ko-KR" altLang="en-US" sz="2000" dirty="0" err="1"/>
              <a:t>오일러수를</a:t>
            </a:r>
            <a:r>
              <a:rPr lang="ko-KR" altLang="en-US" sz="2000" dirty="0"/>
              <a:t> 합한 값</a:t>
            </a:r>
            <a:endParaRPr lang="en-US" altLang="ko-KR" sz="2000" dirty="0"/>
          </a:p>
          <a:p>
            <a:pPr algn="ctr" latinLnBrk="0">
              <a:lnSpc>
                <a:spcPct val="90000"/>
              </a:lnSpc>
              <a:spcAft>
                <a:spcPts val="600"/>
              </a:spcAft>
            </a:pPr>
            <a:endParaRPr lang="ko-KR" altLang="en-US" sz="2000" dirty="0"/>
          </a:p>
        </p:txBody>
      </p:sp>
      <p:pic>
        <p:nvPicPr>
          <p:cNvPr id="3" name="그림 2" descr="텍스트, 스크린샷, 폰트, 흑백이(가) 표시된 사진&#10;&#10;자동 생성된 설명">
            <a:extLst>
              <a:ext uri="{FF2B5EF4-FFF2-40B4-BE49-F238E27FC236}">
                <a16:creationId xmlns:a16="http://schemas.microsoft.com/office/drawing/2014/main" id="{E112FAD8-CDF7-4D17-9A47-81C62E7B507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853"/>
          <a:stretch/>
        </p:blipFill>
        <p:spPr>
          <a:xfrm>
            <a:off x="835154" y="2717073"/>
            <a:ext cx="10515595" cy="341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882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82F411-8862-F45C-3137-B63A774F14F9}"/>
              </a:ext>
            </a:extLst>
          </p:cNvPr>
          <p:cNvSpPr txBox="1"/>
          <p:nvPr/>
        </p:nvSpPr>
        <p:spPr>
          <a:xfrm>
            <a:off x="1008184" y="174032"/>
            <a:ext cx="10175631" cy="1111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fontAlgn="auto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altLang="ko-KR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Euler Differential(</a:t>
            </a:r>
            <a:r>
              <a:rPr lang="en-US" altLang="ko-KR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E*)</a:t>
            </a:r>
            <a:endParaRPr kumimoji="0" lang="en-US" altLang="ko-KR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088064-1437-997B-AA27-47FEE538FF62}"/>
              </a:ext>
            </a:extLst>
          </p:cNvPr>
          <p:cNvSpPr txBox="1"/>
          <p:nvPr/>
        </p:nvSpPr>
        <p:spPr>
          <a:xfrm>
            <a:off x="1008184" y="1459907"/>
            <a:ext cx="10175630" cy="767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2000" dirty="0"/>
              <a:t>-</a:t>
            </a:r>
            <a:r>
              <a:rPr lang="ko-KR" altLang="en-US" sz="2000" dirty="0"/>
              <a:t>연산의 적용으로 발생하는 </a:t>
            </a:r>
            <a:r>
              <a:rPr lang="ko-KR" altLang="en-US" sz="2000" dirty="0" err="1"/>
              <a:t>오일러수의</a:t>
            </a:r>
            <a:r>
              <a:rPr lang="ko-KR" altLang="en-US" sz="2000" dirty="0"/>
              <a:t> 변화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A92F156-B385-259E-9F2F-18D1C366C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126" y="2515055"/>
            <a:ext cx="5396287" cy="355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836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882F411-8862-F45C-3137-B63A774F14F9}"/>
              </a:ext>
            </a:extLst>
          </p:cNvPr>
          <p:cNvSpPr txBox="1"/>
          <p:nvPr/>
        </p:nvSpPr>
        <p:spPr>
          <a:xfrm>
            <a:off x="1008184" y="174032"/>
            <a:ext cx="10175631" cy="1111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fontAlgn="auto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endParaRPr kumimoji="0" lang="en-US" altLang="ko-KR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088064-1437-997B-AA27-47FEE538FF62}"/>
              </a:ext>
            </a:extLst>
          </p:cNvPr>
          <p:cNvSpPr txBox="1"/>
          <p:nvPr/>
        </p:nvSpPr>
        <p:spPr>
          <a:xfrm>
            <a:off x="1008184" y="421754"/>
            <a:ext cx="10175630" cy="767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algn="ctr"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2000" dirty="0"/>
              <a:t>-</a:t>
            </a:r>
            <a:r>
              <a:rPr lang="ko-KR" altLang="en-US" sz="2000" dirty="0"/>
              <a:t>육각 격자에서 각 픽셀은 </a:t>
            </a:r>
            <a:r>
              <a:rPr lang="en-US" altLang="ko-KR" sz="2000" dirty="0"/>
              <a:t>6</a:t>
            </a:r>
            <a:r>
              <a:rPr lang="ko-KR" altLang="en-US" sz="2000" dirty="0"/>
              <a:t>개의 이웃을 가짐</a:t>
            </a:r>
            <a:endParaRPr lang="en-US" altLang="ko-KR" sz="2000" dirty="0"/>
          </a:p>
          <a:p>
            <a:pPr algn="ctr"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2000" dirty="0"/>
              <a:t>이웃 픽셀의 값은 </a:t>
            </a:r>
            <a:r>
              <a:rPr lang="en-US" altLang="ko-KR" sz="2000" dirty="0"/>
              <a:t>0 or 1</a:t>
            </a:r>
            <a:r>
              <a:rPr lang="ko-KR" altLang="en-US" sz="2000" dirty="0"/>
              <a:t>이므로 </a:t>
            </a:r>
            <a:r>
              <a:rPr lang="en-US" altLang="ko-KR" sz="2000" dirty="0"/>
              <a:t>2^6=64</a:t>
            </a:r>
            <a:r>
              <a:rPr lang="ko-KR" altLang="en-US" sz="2000" dirty="0"/>
              <a:t>가지의 가능한 이웃 패턴이 존재</a:t>
            </a:r>
            <a:endParaRPr lang="en-US" altLang="ko-KR" sz="2000" dirty="0"/>
          </a:p>
          <a:p>
            <a:pPr algn="ctr"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2000" dirty="0"/>
              <a:t>-&gt;</a:t>
            </a:r>
            <a:r>
              <a:rPr lang="ko-KR" altLang="en-US" sz="2000" dirty="0" err="1"/>
              <a:t>오일러</a:t>
            </a:r>
            <a:r>
              <a:rPr lang="ko-KR" altLang="en-US" sz="2000" dirty="0"/>
              <a:t> 미분은 </a:t>
            </a:r>
            <a:r>
              <a:rPr lang="en-US" altLang="ko-KR" sz="2000" dirty="0"/>
              <a:t>64</a:t>
            </a:r>
            <a:r>
              <a:rPr lang="ko-KR" altLang="en-US" sz="2000" dirty="0"/>
              <a:t>가지의 이웃 패턴을 </a:t>
            </a:r>
            <a:r>
              <a:rPr lang="en-US" altLang="ko-KR" sz="2000" dirty="0"/>
              <a:t>4</a:t>
            </a:r>
            <a:r>
              <a:rPr lang="ko-KR" altLang="en-US" sz="2000" dirty="0"/>
              <a:t>개의 클래스로 분류하는데 이용됨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8F685DE-3913-3C12-1A27-8E4127792B6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0432"/>
          <a:stretch/>
        </p:blipFill>
        <p:spPr>
          <a:xfrm>
            <a:off x="9858169" y="141538"/>
            <a:ext cx="1453240" cy="16342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E347DE-641E-4962-B62D-7EA9244844B8}"/>
              </a:ext>
            </a:extLst>
          </p:cNvPr>
          <p:cNvSpPr txBox="1"/>
          <p:nvPr/>
        </p:nvSpPr>
        <p:spPr>
          <a:xfrm>
            <a:off x="4363719" y="1292727"/>
            <a:ext cx="3724365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기준</a:t>
            </a:r>
            <a:r>
              <a:rPr lang="en-US" altLang="ko-KR" dirty="0"/>
              <a:t>: </a:t>
            </a:r>
            <a:r>
              <a:rPr lang="ko-KR" altLang="en-US" dirty="0"/>
              <a:t>중심 픽셀이 </a:t>
            </a:r>
            <a:r>
              <a:rPr lang="en-US" altLang="ko-KR" dirty="0"/>
              <a:t>0</a:t>
            </a:r>
            <a:r>
              <a:rPr lang="ko-KR" altLang="en-US" dirty="0"/>
              <a:t>에서 </a:t>
            </a:r>
            <a:r>
              <a:rPr lang="en-US" altLang="ko-KR" dirty="0"/>
              <a:t>1</a:t>
            </a:r>
            <a:r>
              <a:rPr lang="ko-KR" altLang="en-US" dirty="0"/>
              <a:t>이 될 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표 11">
                <a:extLst>
                  <a:ext uri="{FF2B5EF4-FFF2-40B4-BE49-F238E27FC236}">
                    <a16:creationId xmlns:a16="http://schemas.microsoft.com/office/drawing/2014/main" id="{116D4A2B-7E7C-57DC-FD63-E28A4C71BD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0086781"/>
                  </p:ext>
                </p:extLst>
              </p:nvPr>
            </p:nvGraphicFramePr>
            <p:xfrm>
              <a:off x="2661560" y="3327882"/>
              <a:ext cx="6536868" cy="2966349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3268434">
                      <a:extLst>
                        <a:ext uri="{9D8B030D-6E8A-4147-A177-3AD203B41FA5}">
                          <a16:colId xmlns:a16="http://schemas.microsoft.com/office/drawing/2014/main" val="2671277740"/>
                        </a:ext>
                      </a:extLst>
                    </a:gridCol>
                    <a:gridCol w="3268434">
                      <a:extLst>
                        <a:ext uri="{9D8B030D-6E8A-4147-A177-3AD203B41FA5}">
                          <a16:colId xmlns:a16="http://schemas.microsoft.com/office/drawing/2014/main" val="1412031968"/>
                        </a:ext>
                      </a:extLst>
                    </a:gridCol>
                  </a:tblGrid>
                  <a:tr h="37653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Euler</a:t>
                          </a:r>
                          <a:r>
                            <a:rPr lang="ko-KR" altLang="en-US" dirty="0"/>
                            <a:t> </a:t>
                          </a:r>
                          <a:r>
                            <a:rPr lang="en-US" altLang="ko-KR" dirty="0"/>
                            <a:t>Differential(E*)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neighborhood class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6372627"/>
                      </a:ext>
                    </a:extLst>
                  </a:tr>
                  <a:tr h="37653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E*=1</a:t>
                          </a:r>
                        </a:p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class</a:t>
                          </a:r>
                          <a:r>
                            <a:rPr lang="en-US" altLang="ko-KR" baseline="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baseline="0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ko-KR" b="0" i="1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8424958"/>
                      </a:ext>
                    </a:extLst>
                  </a:tr>
                  <a:tr h="64991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E*=0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class</a:t>
                          </a:r>
                          <a:r>
                            <a:rPr lang="en-US" altLang="ko-KR" baseline="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baseline="0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ko-KR" b="0" i="1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ko-KR" altLang="en-US" dirty="0"/>
                        </a:p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7593996"/>
                      </a:ext>
                    </a:extLst>
                  </a:tr>
                  <a:tr h="64991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E*=-1</a:t>
                          </a:r>
                          <a:endParaRPr lang="ko-KR" altLang="en-US" dirty="0"/>
                        </a:p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class</a:t>
                          </a:r>
                          <a:r>
                            <a:rPr lang="en-US" altLang="ko-KR" baseline="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baseline="0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ko-KR" b="0" i="1" baseline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oMath>
                          </a14:m>
                          <a:endParaRPr lang="ko-KR" altLang="en-US" dirty="0"/>
                        </a:p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1258677"/>
                      </a:ext>
                    </a:extLst>
                  </a:tr>
                  <a:tr h="64991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E*=-2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class</a:t>
                          </a:r>
                          <a:r>
                            <a:rPr lang="en-US" altLang="ko-KR" baseline="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baseline="0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ko-KR" b="0" i="1" baseline="0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</m:oMath>
                          </a14:m>
                          <a:endParaRPr lang="ko-KR" altLang="en-US" dirty="0"/>
                        </a:p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465207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표 11">
                <a:extLst>
                  <a:ext uri="{FF2B5EF4-FFF2-40B4-BE49-F238E27FC236}">
                    <a16:creationId xmlns:a16="http://schemas.microsoft.com/office/drawing/2014/main" id="{116D4A2B-7E7C-57DC-FD63-E28A4C71BD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0086781"/>
                  </p:ext>
                </p:extLst>
              </p:nvPr>
            </p:nvGraphicFramePr>
            <p:xfrm>
              <a:off x="2661560" y="3327882"/>
              <a:ext cx="6536868" cy="2966349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3268434">
                      <a:extLst>
                        <a:ext uri="{9D8B030D-6E8A-4147-A177-3AD203B41FA5}">
                          <a16:colId xmlns:a16="http://schemas.microsoft.com/office/drawing/2014/main" val="2671277740"/>
                        </a:ext>
                      </a:extLst>
                    </a:gridCol>
                    <a:gridCol w="3268434">
                      <a:extLst>
                        <a:ext uri="{9D8B030D-6E8A-4147-A177-3AD203B41FA5}">
                          <a16:colId xmlns:a16="http://schemas.microsoft.com/office/drawing/2014/main" val="1412031968"/>
                        </a:ext>
                      </a:extLst>
                    </a:gridCol>
                  </a:tblGrid>
                  <a:tr h="37653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Euler</a:t>
                          </a:r>
                          <a:r>
                            <a:rPr lang="ko-KR" altLang="en-US" dirty="0"/>
                            <a:t> </a:t>
                          </a:r>
                          <a:r>
                            <a:rPr lang="en-US" altLang="ko-KR" dirty="0"/>
                            <a:t>Differential(E*)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neighborhood class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637262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E*=1</a:t>
                          </a:r>
                        </a:p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00373" t="-63810" r="-933" b="-3076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8424958"/>
                      </a:ext>
                    </a:extLst>
                  </a:tr>
                  <a:tr h="64991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E*=0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00373" t="-160748" r="-933" b="-2018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7593996"/>
                      </a:ext>
                    </a:extLst>
                  </a:tr>
                  <a:tr h="64991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E*=-1</a:t>
                          </a:r>
                          <a:endParaRPr lang="ko-KR" altLang="en-US" dirty="0"/>
                        </a:p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00373" t="-260748" r="-933" b="-1018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1258677"/>
                      </a:ext>
                    </a:extLst>
                  </a:tr>
                  <a:tr h="64991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E*=-2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00373" t="-360748" r="-933" b="-18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465207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4" name="그림 13">
            <a:extLst>
              <a:ext uri="{FF2B5EF4-FFF2-40B4-BE49-F238E27FC236}">
                <a16:creationId xmlns:a16="http://schemas.microsoft.com/office/drawing/2014/main" id="{726988A2-C7A2-64EB-EF6C-6852AFFDBAB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994432" y="1662059"/>
            <a:ext cx="4914897" cy="163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417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2012</TotalTime>
  <Words>483</Words>
  <Application>Microsoft Office PowerPoint</Application>
  <PresentationFormat>와이드스크린</PresentationFormat>
  <Paragraphs>68</Paragraphs>
  <Slides>11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Cambria Math</vt:lpstr>
      <vt:lpstr>Office 테마</vt:lpstr>
      <vt:lpstr>Binary Images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김규리</dc:creator>
  <cp:lastModifiedBy>김규리</cp:lastModifiedBy>
  <cp:revision>6</cp:revision>
  <dcterms:created xsi:type="dcterms:W3CDTF">2024-08-27T09:59:48Z</dcterms:created>
  <dcterms:modified xsi:type="dcterms:W3CDTF">2024-09-25T15:16:34Z</dcterms:modified>
</cp:coreProperties>
</file>