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2"/>
    <p:sldId id="1412" r:id="rId3"/>
    <p:sldId id="1669" r:id="rId4"/>
    <p:sldId id="1466" r:id="rId5"/>
    <p:sldId id="1782" r:id="rId6"/>
    <p:sldId id="1783" r:id="rId7"/>
    <p:sldId id="1779" r:id="rId8"/>
    <p:sldId id="1780" r:id="rId9"/>
    <p:sldId id="1781" r:id="rId10"/>
    <p:sldId id="1784" r:id="rId11"/>
    <p:sldId id="1786" r:id="rId12"/>
    <p:sldId id="1785" r:id="rId13"/>
    <p:sldId id="178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931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0EE4AF8-DCCA-850A-04E9-2D868CECE2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58E0EF-4FF9-6395-9DD6-27EA9EE6B9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00D4CD-C30C-4D33-B356-053D010FB200}" type="datetimeFigureOut">
              <a:rPr lang="ko-KR" altLang="en-US" smtClean="0"/>
              <a:t>2024-08-27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F3E822-3E69-3B9A-E9E5-2CC11536A70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46C923-5B6A-A26F-D8E4-AC948BFBDE7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672525-9085-45A2-B1F0-0E7FB84045D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66019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D32EA-F5EC-4DC1-B642-1565FBCDAABE}" type="datetimeFigureOut">
              <a:rPr lang="ko-KR" altLang="en-US" smtClean="0"/>
              <a:t>2024-08-27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B0636E-D184-480C-84AE-C1EC5110E0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50363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FF572C-ED09-4182-A86B-9FBBC550FA95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3435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FF572C-ED09-4182-A86B-9FBBC550FA95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955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FF572C-ED09-4182-A86B-9FBBC550FA95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0609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5C431-8DCB-C002-D73C-EB7CDF03DC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C32346-3F82-0822-E5E2-BD7A8E9C48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D66D22-6F01-F629-659B-34B3B010C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A8D949-657E-B1F4-61F6-DEAB6980E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4DFFC4-F7D5-B78C-C7E1-926A0A4EE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4B48-F699-4E36-A372-79B5647DE3F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5465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4A1ABE-F9C1-ADAC-DE1A-6E8D868B2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5DD4C3-7F00-C1E1-6BA5-9708B2979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76351F-E543-EEBD-0A2D-D054DB3B3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F00AA0-F0C8-3950-F1D7-5DF7DFA28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13A1D4-9C2C-F92B-A2EB-224EA3A83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4B48-F699-4E36-A372-79B5647DE3F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175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C130DA9-6BAF-C51D-8C4C-3F2CDD4F51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FF650C-252E-9565-9A61-277095D61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EBA4D0-4386-79EE-B165-ABA838937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8F869B-EA31-B19E-9623-91B315DF9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3103E9-A528-3C8E-4707-EECBD7BE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4B48-F699-4E36-A372-79B5647DE3F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7194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69061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04745" y="637289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8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4EF5FBE-6B88-4B12-93B9-A8908C3338E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35530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0AFD2-3E37-348A-73D0-C6097140B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29448A-F992-A81D-D8CC-26EBCF248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3A3344-D019-8922-7776-1757DFB37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0C029C-BB0C-EBE3-8FB6-0D0F74930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9E3F70-978F-498E-715C-4C286BB4C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4B48-F699-4E36-A372-79B5647DE3F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0549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101A98-0FB5-7873-DD9C-F8BDB6560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FAFFBA-BDA7-8E22-E4D4-D1BC7B51D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51C38D-E6D6-2ED7-26C5-BCD3F8EC6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9EAB1A-64B1-EF15-850E-C1CEDC9DC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55A39E-D0C8-A265-F61C-561242889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4B48-F699-4E36-A372-79B5647DE3F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4690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2AD4A4-D983-8B25-6EFB-5A40D1A71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377311-2E71-9762-4037-35A501FFDB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EB83E3-B54C-B588-14E7-097BAE780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48D3F8-7806-887A-CEFF-698D36A00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CD78DA-AECB-1635-321E-73111FBD2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101DE2-4022-5DDA-7997-5EF06C4F7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4B48-F699-4E36-A372-79B5647DE3F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8027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4131D-CE8B-AA49-6A21-BE434F24C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5C7913-0BA0-D972-6B26-51DBD990D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F8456B-42EA-6E46-8281-73C9673A0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73514C-7D89-92B8-B024-803FC6F3C6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77CB34-771F-796B-1C33-04F1C511A8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48135F-02DD-2B01-40C3-CEAF7C378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15B888-8203-8668-5D7F-2DEC96AC0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344CB3-E41E-4B4C-0051-890FE78BC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4B48-F699-4E36-A372-79B5647DE3F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0344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9878C2-A5EF-3E94-9351-8479899D2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F4EC15-937E-59FD-ED18-2B2D73BF7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58108A-414D-EB40-C151-083C41F6C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F6273A-0E2F-14C2-7822-A117CEB2B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4B48-F699-4E36-A372-79B5647DE3F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2477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3AF207F-5220-5233-6C94-033DE0219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21A55C-1D4E-663C-5381-352C95DDF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BC0C43-7628-A880-1AFF-2B0CCC092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4B48-F699-4E36-A372-79B5647DE3F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8115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9FAD7-2E34-11F9-8938-60527EBD5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966D9C-4844-F9DF-712C-37FD68751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5080D1-3F2A-7298-0BCF-33200FEB7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C5A275-59B3-35D7-BE30-1B7871599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16F20D-1B87-E4F5-A9CE-7808E165D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511013-BE02-9176-9ED1-E3A3FCF6A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4B48-F699-4E36-A372-79B5647DE3F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47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A9EC6-59D0-A588-5421-123A4D26E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2C378FE-F220-C6E0-A099-7D295DCD8C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060122-3349-B384-2BEF-A3F3FBB40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140870-1E4A-0786-1168-5B71C2900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F7A658-A1A9-A1BC-4F60-35E8EA684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791E17-EC5C-1DC6-BCDD-23DCBCDB5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44B48-F699-4E36-A372-79B5647DE3F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2232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37A1EC-81EB-4537-E0AA-4A282BC3A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E21257-7800-96B9-F516-50066197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0358DB-0082-C5AB-9F6A-727E1A27A9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7BB23F-1FAE-9D91-2C02-35BDC76DF0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A59C3E-6DC1-4DF8-6C4F-71F534B29A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A44B48-F699-4E36-A372-79B5647DE3F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1394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2695575" y="1927860"/>
            <a:ext cx="6789420" cy="0"/>
          </a:xfrm>
          <a:prstGeom prst="line">
            <a:avLst/>
          </a:prstGeom>
          <a:ln w="1270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676525" y="1219974"/>
            <a:ext cx="6827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ko-KR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주차</a:t>
            </a:r>
            <a:r>
              <a:rPr lang="en-US" altLang="ko-K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ko-KR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스터디 발표</a:t>
            </a:r>
            <a:endParaRPr lang="en-US" altLang="ko-KR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37249" y="4713208"/>
            <a:ext cx="3117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/>
              <a:t>2024. 08.</a:t>
            </a:r>
            <a:r>
              <a:rPr lang="ko-KR" altLang="en-US" i="1" dirty="0"/>
              <a:t> </a:t>
            </a:r>
            <a:r>
              <a:rPr lang="en-US" altLang="ko-KR" i="1" dirty="0"/>
              <a:t>27</a:t>
            </a:r>
            <a:endParaRPr lang="ko-KR" altLang="en-US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5029200" y="5082540"/>
            <a:ext cx="214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i="1" dirty="0"/>
              <a:t>이민한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D6F926-4260-AE42-2F14-35D276B9666B}"/>
              </a:ext>
            </a:extLst>
          </p:cNvPr>
          <p:cNvSpPr txBox="1"/>
          <p:nvPr/>
        </p:nvSpPr>
        <p:spPr>
          <a:xfrm>
            <a:off x="4421678" y="2112526"/>
            <a:ext cx="357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Image Formation using Lenses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76541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0571A37-BE34-04BD-2991-C0654619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8056" y="6388623"/>
            <a:ext cx="2743200" cy="365125"/>
          </a:xfrm>
        </p:spPr>
        <p:txBody>
          <a:bodyPr/>
          <a:lstStyle/>
          <a:p>
            <a:fld id="{54EF5FBE-6B88-4B12-93B9-A8908C3338EF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2ECF65C-A97B-3E39-A78B-9D09E4A7900E}"/>
              </a:ext>
            </a:extLst>
          </p:cNvPr>
          <p:cNvSpPr/>
          <p:nvPr/>
        </p:nvSpPr>
        <p:spPr>
          <a:xfrm>
            <a:off x="155863" y="221880"/>
            <a:ext cx="2743175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Aperture(</a:t>
            </a:r>
            <a:r>
              <a:rPr lang="ko-KR" altLang="en-US" dirty="0">
                <a:solidFill>
                  <a:schemeClr val="tx1"/>
                </a:solidFill>
              </a:rPr>
              <a:t>조리개</a:t>
            </a:r>
            <a:r>
              <a:rPr lang="en-US" altLang="ko-KR" dirty="0">
                <a:solidFill>
                  <a:schemeClr val="tx1"/>
                </a:solidFill>
              </a:rPr>
              <a:t>)	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1A8547-2E42-F623-FF4C-EE75352DD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33" y="791440"/>
            <a:ext cx="11352744" cy="490277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3BD4663-BEF8-5AD1-A6D4-41F4F4E3F12B}"/>
              </a:ext>
            </a:extLst>
          </p:cNvPr>
          <p:cNvSpPr/>
          <p:nvPr/>
        </p:nvSpPr>
        <p:spPr>
          <a:xfrm>
            <a:off x="4724412" y="221880"/>
            <a:ext cx="2743175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공식</a:t>
            </a:r>
          </a:p>
        </p:txBody>
      </p:sp>
    </p:spTree>
    <p:extLst>
      <p:ext uri="{BB962C8B-B14F-4D97-AF65-F5344CB8AC3E}">
        <p14:creationId xmlns:p14="http://schemas.microsoft.com/office/powerpoint/2010/main" val="2952723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0571A37-BE34-04BD-2991-C0654619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8056" y="6388623"/>
            <a:ext cx="2743200" cy="365125"/>
          </a:xfrm>
        </p:spPr>
        <p:txBody>
          <a:bodyPr/>
          <a:lstStyle/>
          <a:p>
            <a:fld id="{54EF5FBE-6B88-4B12-93B9-A8908C3338EF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2ECF65C-A97B-3E39-A78B-9D09E4A7900E}"/>
              </a:ext>
            </a:extLst>
          </p:cNvPr>
          <p:cNvSpPr/>
          <p:nvPr/>
        </p:nvSpPr>
        <p:spPr>
          <a:xfrm>
            <a:off x="155863" y="221880"/>
            <a:ext cx="2743175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Aperture(</a:t>
            </a:r>
            <a:r>
              <a:rPr lang="ko-KR" altLang="en-US" dirty="0">
                <a:solidFill>
                  <a:schemeClr val="tx1"/>
                </a:solidFill>
              </a:rPr>
              <a:t>조리개</a:t>
            </a:r>
            <a:r>
              <a:rPr lang="en-US" altLang="ko-KR" dirty="0">
                <a:solidFill>
                  <a:schemeClr val="tx1"/>
                </a:solidFill>
              </a:rPr>
              <a:t>)	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A932F3C-723A-80FC-12FD-4DD465985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81" y="1967589"/>
            <a:ext cx="4906060" cy="271500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F6A0B48-9D6A-2DDD-7B5D-840C5E996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626" y="1967589"/>
            <a:ext cx="4944165" cy="2734057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19D22DF-FE39-6070-7B45-D9AA8BFD138E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5154641" y="3325091"/>
            <a:ext cx="1544985" cy="95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487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0571A37-BE34-04BD-2991-C0654619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8056" y="6388623"/>
            <a:ext cx="2743200" cy="365125"/>
          </a:xfrm>
        </p:spPr>
        <p:txBody>
          <a:bodyPr/>
          <a:lstStyle/>
          <a:p>
            <a:fld id="{54EF5FBE-6B88-4B12-93B9-A8908C3338EF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2ECF65C-A97B-3E39-A78B-9D09E4A7900E}"/>
              </a:ext>
            </a:extLst>
          </p:cNvPr>
          <p:cNvSpPr/>
          <p:nvPr/>
        </p:nvSpPr>
        <p:spPr>
          <a:xfrm>
            <a:off x="155863" y="221880"/>
            <a:ext cx="2743175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Aperture(</a:t>
            </a:r>
            <a:r>
              <a:rPr lang="ko-KR" altLang="en-US" dirty="0">
                <a:solidFill>
                  <a:schemeClr val="tx1"/>
                </a:solidFill>
              </a:rPr>
              <a:t>조리개</a:t>
            </a:r>
            <a:r>
              <a:rPr lang="en-US" altLang="ko-KR" dirty="0">
                <a:solidFill>
                  <a:schemeClr val="tx1"/>
                </a:solidFill>
              </a:rPr>
              <a:t>)	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5A0B0F-85DB-9A8B-BF6D-6B61BC560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449" y="841663"/>
            <a:ext cx="8423101" cy="54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7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F2B3DB9-70B1-6D82-A9B4-13CACA0F24D4}"/>
              </a:ext>
            </a:extLst>
          </p:cNvPr>
          <p:cNvSpPr/>
          <p:nvPr/>
        </p:nvSpPr>
        <p:spPr>
          <a:xfrm>
            <a:off x="1921452" y="1002894"/>
            <a:ext cx="7600950" cy="48522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요약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lang="en-US" altLang="ko-KR" dirty="0">
                <a:solidFill>
                  <a:schemeClr val="tx1"/>
                </a:solidFill>
              </a:rPr>
              <a:t>Focal length</a:t>
            </a:r>
            <a:r>
              <a:rPr lang="ko-KR" altLang="en-US" dirty="0">
                <a:solidFill>
                  <a:schemeClr val="tx1"/>
                </a:solidFill>
              </a:rPr>
              <a:t>와 확대를 이해할 수 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342900" indent="-342900" algn="ctr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조리개로 </a:t>
            </a:r>
            <a:r>
              <a:rPr lang="en-US" altLang="ko-KR" dirty="0">
                <a:solidFill>
                  <a:schemeClr val="tx1"/>
                </a:solidFill>
              </a:rPr>
              <a:t>blur image</a:t>
            </a:r>
            <a:r>
              <a:rPr lang="ko-KR" altLang="en-US" dirty="0">
                <a:solidFill>
                  <a:schemeClr val="tx1"/>
                </a:solidFill>
              </a:rPr>
              <a:t>와 </a:t>
            </a:r>
            <a:r>
              <a:rPr lang="en-US" altLang="ko-KR" dirty="0">
                <a:solidFill>
                  <a:schemeClr val="tx1"/>
                </a:solidFill>
              </a:rPr>
              <a:t>image plane</a:t>
            </a:r>
            <a:r>
              <a:rPr lang="ko-KR" altLang="en-US" dirty="0">
                <a:solidFill>
                  <a:schemeClr val="tx1"/>
                </a:solidFill>
              </a:rPr>
              <a:t>을 이해할 수 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4367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F2B3DB9-70B1-6D82-A9B4-13CACA0F24D4}"/>
              </a:ext>
            </a:extLst>
          </p:cNvPr>
          <p:cNvSpPr/>
          <p:nvPr/>
        </p:nvSpPr>
        <p:spPr>
          <a:xfrm>
            <a:off x="1921452" y="1002894"/>
            <a:ext cx="7600950" cy="48522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이번 </a:t>
            </a:r>
            <a:r>
              <a:rPr lang="en-US" altLang="ko-KR" b="1" dirty="0">
                <a:solidFill>
                  <a:schemeClr val="tx1"/>
                </a:solidFill>
              </a:rPr>
              <a:t>topic</a:t>
            </a:r>
            <a:r>
              <a:rPr lang="ko-KR" altLang="en-US" b="1" dirty="0">
                <a:solidFill>
                  <a:schemeClr val="tx1"/>
                </a:solidFill>
              </a:rPr>
              <a:t>을 배우는 이유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tx1"/>
                </a:solidFill>
              </a:rPr>
              <a:t>Lens</a:t>
            </a:r>
            <a:r>
              <a:rPr lang="ko-KR" altLang="en-US" dirty="0">
                <a:solidFill>
                  <a:schemeClr val="tx1"/>
                </a:solidFill>
              </a:rPr>
              <a:t>의 </a:t>
            </a:r>
            <a:r>
              <a:rPr lang="en-US" altLang="ko-KR" dirty="0">
                <a:solidFill>
                  <a:schemeClr val="tx1"/>
                </a:solidFill>
              </a:rPr>
              <a:t>Focal length(</a:t>
            </a:r>
            <a:r>
              <a:rPr lang="ko-KR" altLang="en-US" dirty="0">
                <a:solidFill>
                  <a:schemeClr val="tx1"/>
                </a:solidFill>
              </a:rPr>
              <a:t>초점거리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를 이해함으로써 </a:t>
            </a:r>
            <a:r>
              <a:rPr lang="en-US" altLang="ko-KR" dirty="0">
                <a:solidFill>
                  <a:schemeClr val="tx1"/>
                </a:solidFill>
              </a:rPr>
              <a:t>magnification(</a:t>
            </a:r>
            <a:r>
              <a:rPr lang="ko-KR" altLang="en-US" dirty="0">
                <a:solidFill>
                  <a:schemeClr val="tx1"/>
                </a:solidFill>
              </a:rPr>
              <a:t>강도</a:t>
            </a:r>
            <a:r>
              <a:rPr lang="en-US" altLang="ko-KR" dirty="0">
                <a:solidFill>
                  <a:schemeClr val="tx1"/>
                </a:solidFill>
              </a:rPr>
              <a:t>), Zooming</a:t>
            </a:r>
            <a:r>
              <a:rPr lang="ko-KR" altLang="en-US" dirty="0">
                <a:solidFill>
                  <a:schemeClr val="tx1"/>
                </a:solidFill>
              </a:rPr>
              <a:t>을 이해할 수 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tx1"/>
                </a:solidFill>
              </a:rPr>
              <a:t>Blurring</a:t>
            </a:r>
            <a:r>
              <a:rPr lang="ko-KR" altLang="en-US" dirty="0">
                <a:solidFill>
                  <a:schemeClr val="tx1"/>
                </a:solidFill>
              </a:rPr>
              <a:t>과 </a:t>
            </a:r>
            <a:r>
              <a:rPr lang="en-US" altLang="ko-KR" dirty="0">
                <a:solidFill>
                  <a:schemeClr val="tx1"/>
                </a:solidFill>
              </a:rPr>
              <a:t>image plane(</a:t>
            </a:r>
            <a:r>
              <a:rPr lang="ko-KR" altLang="en-US" dirty="0">
                <a:solidFill>
                  <a:schemeClr val="tx1"/>
                </a:solidFill>
              </a:rPr>
              <a:t>초점평면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에 대해서 알 수 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244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0571A37-BE34-04BD-2991-C0654619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5FBE-6B88-4B12-93B9-A8908C3338EF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E66A48-2B95-16F3-F339-F8762AEA2E22}"/>
              </a:ext>
            </a:extLst>
          </p:cNvPr>
          <p:cNvSpPr/>
          <p:nvPr/>
        </p:nvSpPr>
        <p:spPr>
          <a:xfrm>
            <a:off x="4540827" y="221880"/>
            <a:ext cx="2743175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What is Focal length?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Lens Focal Length and F-stop | Digital Camera Know-Hows | Digital Camera |  Digital AV | Support | Panasonic Global">
            <a:extLst>
              <a:ext uri="{FF2B5EF4-FFF2-40B4-BE49-F238E27FC236}">
                <a16:creationId xmlns:a16="http://schemas.microsoft.com/office/drawing/2014/main" id="{37C7B30A-2431-51B8-6F8C-6B68652B3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967" y="732558"/>
            <a:ext cx="8314893" cy="4338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CBF7F4-EFB7-BC96-43DC-C0E009416506}"/>
              </a:ext>
            </a:extLst>
          </p:cNvPr>
          <p:cNvSpPr txBox="1"/>
          <p:nvPr/>
        </p:nvSpPr>
        <p:spPr>
          <a:xfrm>
            <a:off x="1828251" y="5479111"/>
            <a:ext cx="8168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Focal length</a:t>
            </a:r>
            <a:r>
              <a:rPr lang="ko-KR" altLang="en-US" dirty="0"/>
              <a:t>을 조절함으로써 사물의 각을 잡을 지 조절할 수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Focal length </a:t>
            </a:r>
            <a:r>
              <a:rPr lang="ko-KR" altLang="en-US" dirty="0"/>
              <a:t>多</a:t>
            </a:r>
            <a:r>
              <a:rPr lang="en-US" altLang="ko-KR" dirty="0"/>
              <a:t>-&gt; </a:t>
            </a:r>
            <a:r>
              <a:rPr lang="ko-KR" altLang="en-US" dirty="0"/>
              <a:t>각이 좁아지고 확대 늘어남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478FE0-787B-E08C-03C4-834E2F22B1AA}"/>
              </a:ext>
            </a:extLst>
          </p:cNvPr>
          <p:cNvSpPr/>
          <p:nvPr/>
        </p:nvSpPr>
        <p:spPr>
          <a:xfrm>
            <a:off x="155863" y="221880"/>
            <a:ext cx="2743175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Focal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016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0571A37-BE34-04BD-2991-C0654619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5FBE-6B88-4B12-93B9-A8908C3338EF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8BA146-51A7-03F0-6777-04A2DC5A7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575" y="852487"/>
            <a:ext cx="8324850" cy="56102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15F2A2F-2C92-47A5-6F2E-9498B6C45AFE}"/>
              </a:ext>
            </a:extLst>
          </p:cNvPr>
          <p:cNvSpPr/>
          <p:nvPr/>
        </p:nvSpPr>
        <p:spPr>
          <a:xfrm>
            <a:off x="155863" y="221880"/>
            <a:ext cx="2743175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Focal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1A65A1-6FE6-868F-6135-FB06965D6030}"/>
              </a:ext>
            </a:extLst>
          </p:cNvPr>
          <p:cNvSpPr/>
          <p:nvPr/>
        </p:nvSpPr>
        <p:spPr>
          <a:xfrm>
            <a:off x="4540827" y="221880"/>
            <a:ext cx="2743175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예시</a:t>
            </a:r>
          </a:p>
        </p:txBody>
      </p:sp>
    </p:spTree>
    <p:extLst>
      <p:ext uri="{BB962C8B-B14F-4D97-AF65-F5344CB8AC3E}">
        <p14:creationId xmlns:p14="http://schemas.microsoft.com/office/powerpoint/2010/main" val="1158692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0571A37-BE34-04BD-2991-C0654619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5FBE-6B88-4B12-93B9-A8908C3338EF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5F2A2F-2C92-47A5-6F2E-9498B6C45AFE}"/>
              </a:ext>
            </a:extLst>
          </p:cNvPr>
          <p:cNvSpPr/>
          <p:nvPr/>
        </p:nvSpPr>
        <p:spPr>
          <a:xfrm>
            <a:off x="155863" y="221880"/>
            <a:ext cx="2743175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Focal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1A65A1-6FE6-868F-6135-FB06965D6030}"/>
              </a:ext>
            </a:extLst>
          </p:cNvPr>
          <p:cNvSpPr/>
          <p:nvPr/>
        </p:nvSpPr>
        <p:spPr>
          <a:xfrm>
            <a:off x="4540827" y="221880"/>
            <a:ext cx="2743175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6F63D0-FC1A-5E6B-16A7-1F1CEB5525E9}"/>
              </a:ext>
            </a:extLst>
          </p:cNvPr>
          <p:cNvSpPr txBox="1"/>
          <p:nvPr/>
        </p:nvSpPr>
        <p:spPr>
          <a:xfrm>
            <a:off x="1802775" y="1069275"/>
            <a:ext cx="9575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앞에서 예시를 통해 봤듯이 </a:t>
            </a:r>
            <a:r>
              <a:rPr lang="en-US" altLang="ko-KR" dirty="0"/>
              <a:t>focal length</a:t>
            </a:r>
            <a:r>
              <a:rPr lang="ko-KR" altLang="en-US" dirty="0"/>
              <a:t>를 통해 렌즈의 </a:t>
            </a:r>
            <a:r>
              <a:rPr lang="en-US" altLang="ko-KR" dirty="0"/>
              <a:t>bending power</a:t>
            </a:r>
            <a:r>
              <a:rPr lang="ko-KR" altLang="en-US" dirty="0"/>
              <a:t>을 알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FBCB7E-76BA-4A5F-D051-10F630E0DC4F}"/>
              </a:ext>
            </a:extLst>
          </p:cNvPr>
          <p:cNvSpPr txBox="1"/>
          <p:nvPr/>
        </p:nvSpPr>
        <p:spPr>
          <a:xfrm>
            <a:off x="2172676" y="6186120"/>
            <a:ext cx="9575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만약 </a:t>
            </a:r>
            <a:r>
              <a:rPr lang="en-US" altLang="ko-KR" dirty="0"/>
              <a:t>o</a:t>
            </a:r>
            <a:r>
              <a:rPr lang="ko-KR" altLang="en-US" dirty="0"/>
              <a:t>가 무한히 커진다면 </a:t>
            </a:r>
            <a:r>
              <a:rPr lang="en-US" altLang="ko-KR" dirty="0"/>
              <a:t>focal length </a:t>
            </a:r>
            <a:r>
              <a:rPr lang="ko-KR" altLang="en-US" dirty="0"/>
              <a:t>는 </a:t>
            </a:r>
            <a:r>
              <a:rPr lang="en-US" altLang="ko-KR" dirty="0"/>
              <a:t>i</a:t>
            </a:r>
            <a:r>
              <a:rPr lang="ko-KR" altLang="en-US" dirty="0"/>
              <a:t>와 값이 같게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EBF721-70D0-5E30-BFD9-83055A7D5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830" y="1586381"/>
            <a:ext cx="7843241" cy="441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450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0571A37-BE34-04BD-2991-C0654619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5FBE-6B88-4B12-93B9-A8908C3338EF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5F2A2F-2C92-47A5-6F2E-9498B6C45AFE}"/>
              </a:ext>
            </a:extLst>
          </p:cNvPr>
          <p:cNvSpPr/>
          <p:nvPr/>
        </p:nvSpPr>
        <p:spPr>
          <a:xfrm>
            <a:off x="155863" y="221880"/>
            <a:ext cx="2743175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Focal length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1A65A1-6FE6-868F-6135-FB06965D6030}"/>
              </a:ext>
            </a:extLst>
          </p:cNvPr>
          <p:cNvSpPr/>
          <p:nvPr/>
        </p:nvSpPr>
        <p:spPr>
          <a:xfrm>
            <a:off x="4540827" y="221880"/>
            <a:ext cx="2743175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실생활 예시</a:t>
            </a:r>
          </a:p>
        </p:txBody>
      </p:sp>
      <p:pic>
        <p:nvPicPr>
          <p:cNvPr id="5122" name="Picture 2" descr="중도일보 - [우리문화를 아시나요]볼록렌즈 - 신기한 유리성냥">
            <a:extLst>
              <a:ext uri="{FF2B5EF4-FFF2-40B4-BE49-F238E27FC236}">
                <a16:creationId xmlns:a16="http://schemas.microsoft.com/office/drawing/2014/main" id="{A42D54BE-D0BD-14A7-060F-36D46E735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682" y="918946"/>
            <a:ext cx="8924636" cy="502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4714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0571A37-BE34-04BD-2991-C0654619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8056" y="6388623"/>
            <a:ext cx="2743200" cy="365125"/>
          </a:xfrm>
        </p:spPr>
        <p:txBody>
          <a:bodyPr/>
          <a:lstStyle/>
          <a:p>
            <a:fld id="{54EF5FBE-6B88-4B12-93B9-A8908C3338EF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CEFBEC-1B2C-5226-677B-D08D45F8E0CE}"/>
              </a:ext>
            </a:extLst>
          </p:cNvPr>
          <p:cNvSpPr/>
          <p:nvPr/>
        </p:nvSpPr>
        <p:spPr>
          <a:xfrm>
            <a:off x="155863" y="221880"/>
            <a:ext cx="2743175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magnification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17F060C-587E-4B1D-E47B-899C19883855}"/>
              </a:ext>
            </a:extLst>
          </p:cNvPr>
          <p:cNvSpPr/>
          <p:nvPr/>
        </p:nvSpPr>
        <p:spPr>
          <a:xfrm>
            <a:off x="4724412" y="221880"/>
            <a:ext cx="2743175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공식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9D3D527-505B-2649-1A40-7C001B7E0402}"/>
              </a:ext>
            </a:extLst>
          </p:cNvPr>
          <p:cNvSpPr/>
          <p:nvPr/>
        </p:nvSpPr>
        <p:spPr>
          <a:xfrm>
            <a:off x="1314905" y="866996"/>
            <a:ext cx="2743175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렌즈 한 개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8777507-FFE7-F726-CA90-6355A4F93BD3}"/>
              </a:ext>
            </a:extLst>
          </p:cNvPr>
          <p:cNvSpPr/>
          <p:nvPr/>
        </p:nvSpPr>
        <p:spPr>
          <a:xfrm>
            <a:off x="7467587" y="866996"/>
            <a:ext cx="2743175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렌즈 두 개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D47427E1-6886-838A-0326-DAA0A280E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662" y="1451423"/>
            <a:ext cx="6539023" cy="331569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767A91AA-ABA5-D1B1-4B7F-77A331BFE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5" y="1512112"/>
            <a:ext cx="4824160" cy="319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198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0571A37-BE34-04BD-2991-C0654619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8056" y="6388623"/>
            <a:ext cx="2743200" cy="365125"/>
          </a:xfrm>
        </p:spPr>
        <p:txBody>
          <a:bodyPr/>
          <a:lstStyle/>
          <a:p>
            <a:fld id="{54EF5FBE-6B88-4B12-93B9-A8908C3338EF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9406F67-D09C-7B1A-95CE-DB54A2113387}"/>
              </a:ext>
            </a:extLst>
          </p:cNvPr>
          <p:cNvSpPr/>
          <p:nvPr/>
        </p:nvSpPr>
        <p:spPr>
          <a:xfrm>
            <a:off x="155863" y="221880"/>
            <a:ext cx="2743175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Aperture(</a:t>
            </a:r>
            <a:r>
              <a:rPr lang="ko-KR" altLang="en-US" dirty="0">
                <a:solidFill>
                  <a:schemeClr val="tx1"/>
                </a:solidFill>
              </a:rPr>
              <a:t>조리개</a:t>
            </a:r>
            <a:r>
              <a:rPr lang="en-US" altLang="ko-KR" dirty="0">
                <a:solidFill>
                  <a:schemeClr val="tx1"/>
                </a:solidFill>
              </a:rPr>
              <a:t>)	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146" name="Picture 2" descr="DSLR 카메라 기초 배우기 / 조리개값(F) 조절 / 아웃포커싱 : 네이버 블로그">
            <a:extLst>
              <a:ext uri="{FF2B5EF4-FFF2-40B4-BE49-F238E27FC236}">
                <a16:creationId xmlns:a16="http://schemas.microsoft.com/office/drawing/2014/main" id="{35DA6B6A-2C0E-1954-F5C0-7A48675AE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707170"/>
            <a:ext cx="7620000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A75AF2-D0C7-BF58-A5E6-956ED425EF3C}"/>
              </a:ext>
            </a:extLst>
          </p:cNvPr>
          <p:cNvSpPr txBox="1"/>
          <p:nvPr/>
        </p:nvSpPr>
        <p:spPr>
          <a:xfrm>
            <a:off x="1298863" y="5755420"/>
            <a:ext cx="10643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사람 눈처럼 밝으면 조리개를 작게 어두우면 조리개를 크게 해서 들어오는 빛의 양을 조절합니다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9DAE51C-67ED-EA18-FAAF-2945D8FC881C}"/>
              </a:ext>
            </a:extLst>
          </p:cNvPr>
          <p:cNvSpPr/>
          <p:nvPr/>
        </p:nvSpPr>
        <p:spPr>
          <a:xfrm>
            <a:off x="4724412" y="221880"/>
            <a:ext cx="2743175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조리개 타입</a:t>
            </a:r>
          </a:p>
        </p:txBody>
      </p:sp>
    </p:spTree>
    <p:extLst>
      <p:ext uri="{BB962C8B-B14F-4D97-AF65-F5344CB8AC3E}">
        <p14:creationId xmlns:p14="http://schemas.microsoft.com/office/powerpoint/2010/main" val="1266381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0571A37-BE34-04BD-2991-C0654619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8056" y="6388623"/>
            <a:ext cx="2743200" cy="365125"/>
          </a:xfrm>
        </p:spPr>
        <p:txBody>
          <a:bodyPr/>
          <a:lstStyle/>
          <a:p>
            <a:fld id="{54EF5FBE-6B88-4B12-93B9-A8908C3338EF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2ECF65C-A97B-3E39-A78B-9D09E4A7900E}"/>
              </a:ext>
            </a:extLst>
          </p:cNvPr>
          <p:cNvSpPr/>
          <p:nvPr/>
        </p:nvSpPr>
        <p:spPr>
          <a:xfrm>
            <a:off x="155863" y="221880"/>
            <a:ext cx="2743175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Aperture(</a:t>
            </a:r>
            <a:r>
              <a:rPr lang="ko-KR" altLang="en-US" dirty="0">
                <a:solidFill>
                  <a:schemeClr val="tx1"/>
                </a:solidFill>
              </a:rPr>
              <a:t>조리개</a:t>
            </a:r>
            <a:r>
              <a:rPr lang="en-US" altLang="ko-KR" dirty="0">
                <a:solidFill>
                  <a:schemeClr val="tx1"/>
                </a:solidFill>
              </a:rPr>
              <a:t>)	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7C6CBD-7FAE-6854-7DCB-F1AF88303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164" y="717609"/>
            <a:ext cx="10048892" cy="567101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58FE600-EA37-4D25-03C4-A9FB1B2E6BC8}"/>
              </a:ext>
            </a:extLst>
          </p:cNvPr>
          <p:cNvSpPr/>
          <p:nvPr/>
        </p:nvSpPr>
        <p:spPr>
          <a:xfrm>
            <a:off x="4724412" y="221880"/>
            <a:ext cx="2743175" cy="334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예시</a:t>
            </a:r>
          </a:p>
        </p:txBody>
      </p:sp>
    </p:spTree>
    <p:extLst>
      <p:ext uri="{BB962C8B-B14F-4D97-AF65-F5344CB8AC3E}">
        <p14:creationId xmlns:p14="http://schemas.microsoft.com/office/powerpoint/2010/main" val="2978338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203</Words>
  <Application>Microsoft Office PowerPoint</Application>
  <PresentationFormat>와이드스크린</PresentationFormat>
  <Paragraphs>53</Paragraphs>
  <Slides>13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mh3603@naver.com</dc:creator>
  <cp:lastModifiedBy>mh3603@naver.com</cp:lastModifiedBy>
  <cp:revision>19</cp:revision>
  <dcterms:created xsi:type="dcterms:W3CDTF">2024-08-19T05:09:26Z</dcterms:created>
  <dcterms:modified xsi:type="dcterms:W3CDTF">2024-08-27T04:49:01Z</dcterms:modified>
</cp:coreProperties>
</file>