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58" r:id="rId3"/>
    <p:sldId id="260" r:id="rId4"/>
    <p:sldId id="256" r:id="rId5"/>
    <p:sldId id="259" r:id="rId6"/>
    <p:sldId id="261" r:id="rId7"/>
    <p:sldId id="257"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AAE1E-B7F7-4726-860B-43671AB46756}" type="datetimeFigureOut">
              <a:rPr lang="ko-KR" altLang="en-US" smtClean="0"/>
              <a:t>2024-08-27</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ACA6E-FDFC-4D83-94F0-69214DE83794}" type="slidenum">
              <a:rPr lang="ko-KR" altLang="en-US" smtClean="0"/>
              <a:t>‹#›</a:t>
            </a:fld>
            <a:endParaRPr lang="ko-KR" altLang="en-US" dirty="0"/>
          </a:p>
        </p:txBody>
      </p:sp>
    </p:spTree>
    <p:extLst>
      <p:ext uri="{BB962C8B-B14F-4D97-AF65-F5344CB8AC3E}">
        <p14:creationId xmlns:p14="http://schemas.microsoft.com/office/powerpoint/2010/main" val="5598989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2ACA6E-FDFC-4D83-94F0-69214DE83794}" type="slidenum">
              <a:rPr lang="ko-KR" altLang="en-US" smtClean="0"/>
              <a:t>7</a:t>
            </a:fld>
            <a:endParaRPr lang="ko-KR" altLang="en-US" dirty="0"/>
          </a:p>
        </p:txBody>
      </p:sp>
    </p:spTree>
    <p:extLst>
      <p:ext uri="{BB962C8B-B14F-4D97-AF65-F5344CB8AC3E}">
        <p14:creationId xmlns:p14="http://schemas.microsoft.com/office/powerpoint/2010/main" val="3059012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6FADA8-A325-F004-8366-D1789CD8D49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96CC7E8-CF46-9425-FB6A-3F1DF3D29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EDACFE6-D087-A2CF-06A1-4E36B3645168}"/>
              </a:ext>
            </a:extLst>
          </p:cNvPr>
          <p:cNvSpPr>
            <a:spLocks noGrp="1"/>
          </p:cNvSpPr>
          <p:nvPr>
            <p:ph type="dt" sz="half" idx="10"/>
          </p:nvPr>
        </p:nvSpPr>
        <p:spPr/>
        <p:txBody>
          <a:bodyPr/>
          <a:lstStyle/>
          <a:p>
            <a:fld id="{E4872626-72F3-4336-8F96-F580E8E9B7F8}" type="datetimeFigureOut">
              <a:rPr lang="ko-KR" altLang="en-US" smtClean="0"/>
              <a:t>2024-08-27</a:t>
            </a:fld>
            <a:endParaRPr lang="ko-KR" altLang="en-US" dirty="0"/>
          </a:p>
        </p:txBody>
      </p:sp>
      <p:sp>
        <p:nvSpPr>
          <p:cNvPr id="5" name="바닥글 개체 틀 4">
            <a:extLst>
              <a:ext uri="{FF2B5EF4-FFF2-40B4-BE49-F238E27FC236}">
                <a16:creationId xmlns:a16="http://schemas.microsoft.com/office/drawing/2014/main" id="{EF9A45C8-E390-F87A-3178-85C6AC15B9BA}"/>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0EC581F2-5ABC-FC2D-580B-B775D0B4428C}"/>
              </a:ext>
            </a:extLst>
          </p:cNvPr>
          <p:cNvSpPr>
            <a:spLocks noGrp="1"/>
          </p:cNvSpPr>
          <p:nvPr>
            <p:ph type="sldNum" sz="quarter" idx="12"/>
          </p:nvPr>
        </p:nvSpPr>
        <p:spPr/>
        <p:txBody>
          <a:body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285082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75D51B-5B92-3160-3C8C-8EF9D5A481B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F3D1C97-B502-0195-705B-7C01DFA4C45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D59EB6D-EC16-8EEE-7445-CBBDE99CF8AE}"/>
              </a:ext>
            </a:extLst>
          </p:cNvPr>
          <p:cNvSpPr>
            <a:spLocks noGrp="1"/>
          </p:cNvSpPr>
          <p:nvPr>
            <p:ph type="dt" sz="half" idx="10"/>
          </p:nvPr>
        </p:nvSpPr>
        <p:spPr/>
        <p:txBody>
          <a:bodyPr/>
          <a:lstStyle/>
          <a:p>
            <a:fld id="{E4872626-72F3-4336-8F96-F580E8E9B7F8}" type="datetimeFigureOut">
              <a:rPr lang="ko-KR" altLang="en-US" smtClean="0"/>
              <a:t>2024-08-27</a:t>
            </a:fld>
            <a:endParaRPr lang="ko-KR" altLang="en-US" dirty="0"/>
          </a:p>
        </p:txBody>
      </p:sp>
      <p:sp>
        <p:nvSpPr>
          <p:cNvPr id="5" name="바닥글 개체 틀 4">
            <a:extLst>
              <a:ext uri="{FF2B5EF4-FFF2-40B4-BE49-F238E27FC236}">
                <a16:creationId xmlns:a16="http://schemas.microsoft.com/office/drawing/2014/main" id="{CB253533-56DC-5ACB-6611-F951BE1F3A43}"/>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BB4D292A-79ED-C319-619C-524AAD6BAD27}"/>
              </a:ext>
            </a:extLst>
          </p:cNvPr>
          <p:cNvSpPr>
            <a:spLocks noGrp="1"/>
          </p:cNvSpPr>
          <p:nvPr>
            <p:ph type="sldNum" sz="quarter" idx="12"/>
          </p:nvPr>
        </p:nvSpPr>
        <p:spPr/>
        <p:txBody>
          <a:body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89984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E7BB3BE-6179-82F0-B7E8-35AE8EBAF25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02364AF-6DDE-CBD8-6372-A5F333E8CD6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0AB18F2-7FC3-8347-AE0E-4A2E414A340B}"/>
              </a:ext>
            </a:extLst>
          </p:cNvPr>
          <p:cNvSpPr>
            <a:spLocks noGrp="1"/>
          </p:cNvSpPr>
          <p:nvPr>
            <p:ph type="dt" sz="half" idx="10"/>
          </p:nvPr>
        </p:nvSpPr>
        <p:spPr/>
        <p:txBody>
          <a:bodyPr/>
          <a:lstStyle/>
          <a:p>
            <a:fld id="{E4872626-72F3-4336-8F96-F580E8E9B7F8}" type="datetimeFigureOut">
              <a:rPr lang="ko-KR" altLang="en-US" smtClean="0"/>
              <a:t>2024-08-27</a:t>
            </a:fld>
            <a:endParaRPr lang="ko-KR" altLang="en-US" dirty="0"/>
          </a:p>
        </p:txBody>
      </p:sp>
      <p:sp>
        <p:nvSpPr>
          <p:cNvPr id="5" name="바닥글 개체 틀 4">
            <a:extLst>
              <a:ext uri="{FF2B5EF4-FFF2-40B4-BE49-F238E27FC236}">
                <a16:creationId xmlns:a16="http://schemas.microsoft.com/office/drawing/2014/main" id="{8BBE7736-7D19-3413-4774-F901A32DF0CB}"/>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5E81E64D-2C2B-1097-843E-04829FC3F2AC}"/>
              </a:ext>
            </a:extLst>
          </p:cNvPr>
          <p:cNvSpPr>
            <a:spLocks noGrp="1"/>
          </p:cNvSpPr>
          <p:nvPr>
            <p:ph type="sldNum" sz="quarter" idx="12"/>
          </p:nvPr>
        </p:nvSpPr>
        <p:spPr/>
        <p:txBody>
          <a:body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273010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65E886-A2EB-9567-BE70-513DC737264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D82CF96-7A6E-F472-6147-53E0566EC6C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EFD331E-0435-3E0D-E2A4-4C496E26B6B0}"/>
              </a:ext>
            </a:extLst>
          </p:cNvPr>
          <p:cNvSpPr>
            <a:spLocks noGrp="1"/>
          </p:cNvSpPr>
          <p:nvPr>
            <p:ph type="dt" sz="half" idx="10"/>
          </p:nvPr>
        </p:nvSpPr>
        <p:spPr/>
        <p:txBody>
          <a:bodyPr/>
          <a:lstStyle/>
          <a:p>
            <a:fld id="{E4872626-72F3-4336-8F96-F580E8E9B7F8}" type="datetimeFigureOut">
              <a:rPr lang="ko-KR" altLang="en-US" smtClean="0"/>
              <a:t>2024-08-27</a:t>
            </a:fld>
            <a:endParaRPr lang="ko-KR" altLang="en-US" dirty="0"/>
          </a:p>
        </p:txBody>
      </p:sp>
      <p:sp>
        <p:nvSpPr>
          <p:cNvPr id="5" name="바닥글 개체 틀 4">
            <a:extLst>
              <a:ext uri="{FF2B5EF4-FFF2-40B4-BE49-F238E27FC236}">
                <a16:creationId xmlns:a16="http://schemas.microsoft.com/office/drawing/2014/main" id="{9CA911E8-F3CE-38D9-BCAB-18C2BD41EB3F}"/>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67E07CB9-ED0C-15CD-DA5B-82B859DEFF09}"/>
              </a:ext>
            </a:extLst>
          </p:cNvPr>
          <p:cNvSpPr>
            <a:spLocks noGrp="1"/>
          </p:cNvSpPr>
          <p:nvPr>
            <p:ph type="sldNum" sz="quarter" idx="12"/>
          </p:nvPr>
        </p:nvSpPr>
        <p:spPr/>
        <p:txBody>
          <a:body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23220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CA87B7-25CD-3962-2B57-2B5BE5FA896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4DC3865-264B-9D6B-C4F2-9273F2F64C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417247B-6C0D-2E38-C980-FC54C50F53B3}"/>
              </a:ext>
            </a:extLst>
          </p:cNvPr>
          <p:cNvSpPr>
            <a:spLocks noGrp="1"/>
          </p:cNvSpPr>
          <p:nvPr>
            <p:ph type="dt" sz="half" idx="10"/>
          </p:nvPr>
        </p:nvSpPr>
        <p:spPr/>
        <p:txBody>
          <a:bodyPr/>
          <a:lstStyle/>
          <a:p>
            <a:fld id="{E4872626-72F3-4336-8F96-F580E8E9B7F8}" type="datetimeFigureOut">
              <a:rPr lang="ko-KR" altLang="en-US" smtClean="0"/>
              <a:t>2024-08-27</a:t>
            </a:fld>
            <a:endParaRPr lang="ko-KR" altLang="en-US" dirty="0"/>
          </a:p>
        </p:txBody>
      </p:sp>
      <p:sp>
        <p:nvSpPr>
          <p:cNvPr id="5" name="바닥글 개체 틀 4">
            <a:extLst>
              <a:ext uri="{FF2B5EF4-FFF2-40B4-BE49-F238E27FC236}">
                <a16:creationId xmlns:a16="http://schemas.microsoft.com/office/drawing/2014/main" id="{1B964CE5-3BF2-777F-9462-FA12F3C953DF}"/>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A15FAA6B-13F6-387A-3620-29AE23B70CCD}"/>
              </a:ext>
            </a:extLst>
          </p:cNvPr>
          <p:cNvSpPr>
            <a:spLocks noGrp="1"/>
          </p:cNvSpPr>
          <p:nvPr>
            <p:ph type="sldNum" sz="quarter" idx="12"/>
          </p:nvPr>
        </p:nvSpPr>
        <p:spPr/>
        <p:txBody>
          <a:body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121548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D8233D-D017-8C35-34D6-CB72FB8E369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4FDA450-932A-046E-F9E8-66C0FC248A2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445B75D0-9379-7B77-6215-63BA4DBCD28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80EE34CE-6EC3-1860-3F60-287511823A03}"/>
              </a:ext>
            </a:extLst>
          </p:cNvPr>
          <p:cNvSpPr>
            <a:spLocks noGrp="1"/>
          </p:cNvSpPr>
          <p:nvPr>
            <p:ph type="dt" sz="half" idx="10"/>
          </p:nvPr>
        </p:nvSpPr>
        <p:spPr/>
        <p:txBody>
          <a:bodyPr/>
          <a:lstStyle/>
          <a:p>
            <a:fld id="{E4872626-72F3-4336-8F96-F580E8E9B7F8}" type="datetimeFigureOut">
              <a:rPr lang="ko-KR" altLang="en-US" smtClean="0"/>
              <a:t>2024-08-27</a:t>
            </a:fld>
            <a:endParaRPr lang="ko-KR" altLang="en-US" dirty="0"/>
          </a:p>
        </p:txBody>
      </p:sp>
      <p:sp>
        <p:nvSpPr>
          <p:cNvPr id="6" name="바닥글 개체 틀 5">
            <a:extLst>
              <a:ext uri="{FF2B5EF4-FFF2-40B4-BE49-F238E27FC236}">
                <a16:creationId xmlns:a16="http://schemas.microsoft.com/office/drawing/2014/main" id="{883D282C-FC18-BB8D-4CA0-2E189689DB20}"/>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B204390D-B056-C89E-76E7-E61D8539F8B1}"/>
              </a:ext>
            </a:extLst>
          </p:cNvPr>
          <p:cNvSpPr>
            <a:spLocks noGrp="1"/>
          </p:cNvSpPr>
          <p:nvPr>
            <p:ph type="sldNum" sz="quarter" idx="12"/>
          </p:nvPr>
        </p:nvSpPr>
        <p:spPr/>
        <p:txBody>
          <a:body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257593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4B5D5B-9E64-510C-486B-8F5AB54EA42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67F98C9-511A-894C-CB67-3B8539D264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47A27AE5-BC54-4873-44AA-EA601419D13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364F18E-A83A-D7FB-D397-8EA074D93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2ADFC2E-63FA-D781-32AE-631635D5650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574B53D9-D857-1DDA-BF77-327D861B3399}"/>
              </a:ext>
            </a:extLst>
          </p:cNvPr>
          <p:cNvSpPr>
            <a:spLocks noGrp="1"/>
          </p:cNvSpPr>
          <p:nvPr>
            <p:ph type="dt" sz="half" idx="10"/>
          </p:nvPr>
        </p:nvSpPr>
        <p:spPr/>
        <p:txBody>
          <a:bodyPr/>
          <a:lstStyle/>
          <a:p>
            <a:fld id="{E4872626-72F3-4336-8F96-F580E8E9B7F8}" type="datetimeFigureOut">
              <a:rPr lang="ko-KR" altLang="en-US" smtClean="0"/>
              <a:t>2024-08-27</a:t>
            </a:fld>
            <a:endParaRPr lang="ko-KR" altLang="en-US" dirty="0"/>
          </a:p>
        </p:txBody>
      </p:sp>
      <p:sp>
        <p:nvSpPr>
          <p:cNvPr id="8" name="바닥글 개체 틀 7">
            <a:extLst>
              <a:ext uri="{FF2B5EF4-FFF2-40B4-BE49-F238E27FC236}">
                <a16:creationId xmlns:a16="http://schemas.microsoft.com/office/drawing/2014/main" id="{FAFFA3AE-7109-5D79-BFD6-9419789EBE06}"/>
              </a:ext>
            </a:extLst>
          </p:cNvPr>
          <p:cNvSpPr>
            <a:spLocks noGrp="1"/>
          </p:cNvSpPr>
          <p:nvPr>
            <p:ph type="ftr" sz="quarter" idx="11"/>
          </p:nvPr>
        </p:nvSpPr>
        <p:spPr/>
        <p:txBody>
          <a:bodyPr/>
          <a:lstStyle/>
          <a:p>
            <a:endParaRPr lang="ko-KR" altLang="en-US" dirty="0"/>
          </a:p>
        </p:txBody>
      </p:sp>
      <p:sp>
        <p:nvSpPr>
          <p:cNvPr id="9" name="슬라이드 번호 개체 틀 8">
            <a:extLst>
              <a:ext uri="{FF2B5EF4-FFF2-40B4-BE49-F238E27FC236}">
                <a16:creationId xmlns:a16="http://schemas.microsoft.com/office/drawing/2014/main" id="{52896027-59CA-FBF2-1469-B5B3B62365C9}"/>
              </a:ext>
            </a:extLst>
          </p:cNvPr>
          <p:cNvSpPr>
            <a:spLocks noGrp="1"/>
          </p:cNvSpPr>
          <p:nvPr>
            <p:ph type="sldNum" sz="quarter" idx="12"/>
          </p:nvPr>
        </p:nvSpPr>
        <p:spPr/>
        <p:txBody>
          <a:body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299605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410323-650A-1DF2-F31C-9B2200E6651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5878848-06CD-9B7E-3056-4FAA6C7F69C3}"/>
              </a:ext>
            </a:extLst>
          </p:cNvPr>
          <p:cNvSpPr>
            <a:spLocks noGrp="1"/>
          </p:cNvSpPr>
          <p:nvPr>
            <p:ph type="dt" sz="half" idx="10"/>
          </p:nvPr>
        </p:nvSpPr>
        <p:spPr/>
        <p:txBody>
          <a:bodyPr/>
          <a:lstStyle/>
          <a:p>
            <a:fld id="{E4872626-72F3-4336-8F96-F580E8E9B7F8}" type="datetimeFigureOut">
              <a:rPr lang="ko-KR" altLang="en-US" smtClean="0"/>
              <a:t>2024-08-27</a:t>
            </a:fld>
            <a:endParaRPr lang="ko-KR" altLang="en-US" dirty="0"/>
          </a:p>
        </p:txBody>
      </p:sp>
      <p:sp>
        <p:nvSpPr>
          <p:cNvPr id="4" name="바닥글 개체 틀 3">
            <a:extLst>
              <a:ext uri="{FF2B5EF4-FFF2-40B4-BE49-F238E27FC236}">
                <a16:creationId xmlns:a16="http://schemas.microsoft.com/office/drawing/2014/main" id="{DCE4FF91-C888-A10C-01D3-A78C70A67EC5}"/>
              </a:ext>
            </a:extLst>
          </p:cNvPr>
          <p:cNvSpPr>
            <a:spLocks noGrp="1"/>
          </p:cNvSpPr>
          <p:nvPr>
            <p:ph type="ftr" sz="quarter" idx="11"/>
          </p:nvPr>
        </p:nvSpPr>
        <p:spPr/>
        <p:txBody>
          <a:bodyPr/>
          <a:lstStyle/>
          <a:p>
            <a:endParaRPr lang="ko-KR" altLang="en-US" dirty="0"/>
          </a:p>
        </p:txBody>
      </p:sp>
      <p:sp>
        <p:nvSpPr>
          <p:cNvPr id="5" name="슬라이드 번호 개체 틀 4">
            <a:extLst>
              <a:ext uri="{FF2B5EF4-FFF2-40B4-BE49-F238E27FC236}">
                <a16:creationId xmlns:a16="http://schemas.microsoft.com/office/drawing/2014/main" id="{ED85D3C9-C48C-CBB6-0AB5-111F2DBAE831}"/>
              </a:ext>
            </a:extLst>
          </p:cNvPr>
          <p:cNvSpPr>
            <a:spLocks noGrp="1"/>
          </p:cNvSpPr>
          <p:nvPr>
            <p:ph type="sldNum" sz="quarter" idx="12"/>
          </p:nvPr>
        </p:nvSpPr>
        <p:spPr/>
        <p:txBody>
          <a:body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190401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8837D06-1688-1DBE-21D8-7F384873C577}"/>
              </a:ext>
            </a:extLst>
          </p:cNvPr>
          <p:cNvSpPr>
            <a:spLocks noGrp="1"/>
          </p:cNvSpPr>
          <p:nvPr>
            <p:ph type="dt" sz="half" idx="10"/>
          </p:nvPr>
        </p:nvSpPr>
        <p:spPr/>
        <p:txBody>
          <a:bodyPr/>
          <a:lstStyle/>
          <a:p>
            <a:fld id="{E4872626-72F3-4336-8F96-F580E8E9B7F8}" type="datetimeFigureOut">
              <a:rPr lang="ko-KR" altLang="en-US" smtClean="0"/>
              <a:t>2024-08-27</a:t>
            </a:fld>
            <a:endParaRPr lang="ko-KR" altLang="en-US" dirty="0"/>
          </a:p>
        </p:txBody>
      </p:sp>
      <p:sp>
        <p:nvSpPr>
          <p:cNvPr id="3" name="바닥글 개체 틀 2">
            <a:extLst>
              <a:ext uri="{FF2B5EF4-FFF2-40B4-BE49-F238E27FC236}">
                <a16:creationId xmlns:a16="http://schemas.microsoft.com/office/drawing/2014/main" id="{F7BECE7F-299C-BAD3-7DBC-B78C41A877B4}"/>
              </a:ext>
            </a:extLst>
          </p:cNvPr>
          <p:cNvSpPr>
            <a:spLocks noGrp="1"/>
          </p:cNvSpPr>
          <p:nvPr>
            <p:ph type="ftr" sz="quarter" idx="1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CDB731EA-5C90-8B9F-70E5-6764001564B2}"/>
              </a:ext>
            </a:extLst>
          </p:cNvPr>
          <p:cNvSpPr>
            <a:spLocks noGrp="1"/>
          </p:cNvSpPr>
          <p:nvPr>
            <p:ph type="sldNum" sz="quarter" idx="12"/>
          </p:nvPr>
        </p:nvSpPr>
        <p:spPr/>
        <p:txBody>
          <a:body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245853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C0AE31-FB2A-47A2-2257-A038655EF8F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F36454F-E992-8D96-55CE-56AC428FF0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D0EBAD3-7955-B29F-6111-33CF0DDA5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E824827-4B50-5725-21B9-E418515B1379}"/>
              </a:ext>
            </a:extLst>
          </p:cNvPr>
          <p:cNvSpPr>
            <a:spLocks noGrp="1"/>
          </p:cNvSpPr>
          <p:nvPr>
            <p:ph type="dt" sz="half" idx="10"/>
          </p:nvPr>
        </p:nvSpPr>
        <p:spPr/>
        <p:txBody>
          <a:bodyPr/>
          <a:lstStyle/>
          <a:p>
            <a:fld id="{E4872626-72F3-4336-8F96-F580E8E9B7F8}" type="datetimeFigureOut">
              <a:rPr lang="ko-KR" altLang="en-US" smtClean="0"/>
              <a:t>2024-08-27</a:t>
            </a:fld>
            <a:endParaRPr lang="ko-KR" altLang="en-US" dirty="0"/>
          </a:p>
        </p:txBody>
      </p:sp>
      <p:sp>
        <p:nvSpPr>
          <p:cNvPr id="6" name="바닥글 개체 틀 5">
            <a:extLst>
              <a:ext uri="{FF2B5EF4-FFF2-40B4-BE49-F238E27FC236}">
                <a16:creationId xmlns:a16="http://schemas.microsoft.com/office/drawing/2014/main" id="{9FED5E08-EAB9-371B-2E64-7D5E0B2C92EC}"/>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D22F9997-3BB1-B50A-428F-EDB5A51F1B1B}"/>
              </a:ext>
            </a:extLst>
          </p:cNvPr>
          <p:cNvSpPr>
            <a:spLocks noGrp="1"/>
          </p:cNvSpPr>
          <p:nvPr>
            <p:ph type="sldNum" sz="quarter" idx="12"/>
          </p:nvPr>
        </p:nvSpPr>
        <p:spPr/>
        <p:txBody>
          <a:body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347457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13F237-EFE3-3F28-FA87-16122E3696B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917F393-4B1A-13CB-3472-67BDDEBD5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a:extLst>
              <a:ext uri="{FF2B5EF4-FFF2-40B4-BE49-F238E27FC236}">
                <a16:creationId xmlns:a16="http://schemas.microsoft.com/office/drawing/2014/main" id="{58FF48FC-448D-DD2B-FBCB-3E597A7AF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38826AA-852E-CC73-985C-1093DCA22F5F}"/>
              </a:ext>
            </a:extLst>
          </p:cNvPr>
          <p:cNvSpPr>
            <a:spLocks noGrp="1"/>
          </p:cNvSpPr>
          <p:nvPr>
            <p:ph type="dt" sz="half" idx="10"/>
          </p:nvPr>
        </p:nvSpPr>
        <p:spPr/>
        <p:txBody>
          <a:bodyPr/>
          <a:lstStyle/>
          <a:p>
            <a:fld id="{E4872626-72F3-4336-8F96-F580E8E9B7F8}" type="datetimeFigureOut">
              <a:rPr lang="ko-KR" altLang="en-US" smtClean="0"/>
              <a:t>2024-08-27</a:t>
            </a:fld>
            <a:endParaRPr lang="ko-KR" altLang="en-US" dirty="0"/>
          </a:p>
        </p:txBody>
      </p:sp>
      <p:sp>
        <p:nvSpPr>
          <p:cNvPr id="6" name="바닥글 개체 틀 5">
            <a:extLst>
              <a:ext uri="{FF2B5EF4-FFF2-40B4-BE49-F238E27FC236}">
                <a16:creationId xmlns:a16="http://schemas.microsoft.com/office/drawing/2014/main" id="{F54B6DB0-1517-4358-7FE0-C1E17AEF69F7}"/>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6BDE4BC5-4710-725F-7A80-6D2685BEB50C}"/>
              </a:ext>
            </a:extLst>
          </p:cNvPr>
          <p:cNvSpPr>
            <a:spLocks noGrp="1"/>
          </p:cNvSpPr>
          <p:nvPr>
            <p:ph type="sldNum" sz="quarter" idx="12"/>
          </p:nvPr>
        </p:nvSpPr>
        <p:spPr/>
        <p:txBody>
          <a:body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39222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BBA4092-F77F-3A6A-FC7B-8B1436418D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2C5D8C3-A559-3159-9BB4-61C039CB4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3E306D3-4782-A308-3A26-73E04C552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72626-72F3-4336-8F96-F580E8E9B7F8}" type="datetimeFigureOut">
              <a:rPr lang="ko-KR" altLang="en-US" smtClean="0"/>
              <a:t>2024-08-27</a:t>
            </a:fld>
            <a:endParaRPr lang="ko-KR" altLang="en-US" dirty="0"/>
          </a:p>
        </p:txBody>
      </p:sp>
      <p:sp>
        <p:nvSpPr>
          <p:cNvPr id="5" name="바닥글 개체 틀 4">
            <a:extLst>
              <a:ext uri="{FF2B5EF4-FFF2-40B4-BE49-F238E27FC236}">
                <a16:creationId xmlns:a16="http://schemas.microsoft.com/office/drawing/2014/main" id="{B839E7D7-5115-E64F-DB46-DE887899D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a:extLst>
              <a:ext uri="{FF2B5EF4-FFF2-40B4-BE49-F238E27FC236}">
                <a16:creationId xmlns:a16="http://schemas.microsoft.com/office/drawing/2014/main" id="{C9133001-9794-FC31-DD43-CFEDB7C4FE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7E1D3-A19B-40BC-B1A6-1E1F1410C91B}" type="slidenum">
              <a:rPr lang="ko-KR" altLang="en-US" smtClean="0"/>
              <a:t>‹#›</a:t>
            </a:fld>
            <a:endParaRPr lang="ko-KR" altLang="en-US" dirty="0"/>
          </a:p>
        </p:txBody>
      </p:sp>
    </p:spTree>
    <p:extLst>
      <p:ext uri="{BB962C8B-B14F-4D97-AF65-F5344CB8AC3E}">
        <p14:creationId xmlns:p14="http://schemas.microsoft.com/office/powerpoint/2010/main" val="84693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youtube.com/watch?v=_HvhqK5PZe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C6C51B-B7D0-8776-D482-FB5659375F34}"/>
              </a:ext>
            </a:extLst>
          </p:cNvPr>
          <p:cNvSpPr>
            <a:spLocks noGrp="1"/>
          </p:cNvSpPr>
          <p:nvPr>
            <p:ph type="ctrTitle"/>
          </p:nvPr>
        </p:nvSpPr>
        <p:spPr/>
        <p:txBody>
          <a:bodyPr>
            <a:normAutofit/>
          </a:bodyPr>
          <a:lstStyle/>
          <a:p>
            <a:r>
              <a:rPr lang="en-US" altLang="ko-KR" dirty="0"/>
              <a:t>Depth of Field</a:t>
            </a:r>
            <a:endParaRPr lang="ko-KR" altLang="en-US" dirty="0"/>
          </a:p>
        </p:txBody>
      </p:sp>
      <p:sp>
        <p:nvSpPr>
          <p:cNvPr id="3" name="부제목 2">
            <a:extLst>
              <a:ext uri="{FF2B5EF4-FFF2-40B4-BE49-F238E27FC236}">
                <a16:creationId xmlns:a16="http://schemas.microsoft.com/office/drawing/2014/main" id="{E7CF224D-63B3-8EAA-502B-02459017DB1D}"/>
              </a:ext>
            </a:extLst>
          </p:cNvPr>
          <p:cNvSpPr>
            <a:spLocks noGrp="1"/>
          </p:cNvSpPr>
          <p:nvPr>
            <p:ph type="subTitle" idx="1"/>
          </p:nvPr>
        </p:nvSpPr>
        <p:spPr/>
        <p:txBody>
          <a:bodyPr/>
          <a:lstStyle/>
          <a:p>
            <a:r>
              <a:rPr lang="en-US" altLang="ko-KR" dirty="0"/>
              <a:t>2024.08.27</a:t>
            </a:r>
          </a:p>
          <a:p>
            <a:r>
              <a:rPr lang="ko-KR" altLang="en-US" dirty="0"/>
              <a:t>김규리</a:t>
            </a:r>
          </a:p>
        </p:txBody>
      </p:sp>
    </p:spTree>
    <p:extLst>
      <p:ext uri="{BB962C8B-B14F-4D97-AF65-F5344CB8AC3E}">
        <p14:creationId xmlns:p14="http://schemas.microsoft.com/office/powerpoint/2010/main" val="110093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70510958-615B-977F-E2F8-9CC873858888}"/>
              </a:ext>
            </a:extLst>
          </p:cNvPr>
          <p:cNvPicPr>
            <a:picLocks noChangeAspect="1"/>
          </p:cNvPicPr>
          <p:nvPr/>
        </p:nvPicPr>
        <p:blipFill>
          <a:blip r:embed="rId2"/>
          <a:stretch>
            <a:fillRect/>
          </a:stretch>
        </p:blipFill>
        <p:spPr>
          <a:xfrm>
            <a:off x="1234651" y="1894017"/>
            <a:ext cx="4228806" cy="4767381"/>
          </a:xfrm>
          <a:prstGeom prst="rect">
            <a:avLst/>
          </a:prstGeom>
        </p:spPr>
      </p:pic>
      <p:pic>
        <p:nvPicPr>
          <p:cNvPr id="9" name="그림 8">
            <a:extLst>
              <a:ext uri="{FF2B5EF4-FFF2-40B4-BE49-F238E27FC236}">
                <a16:creationId xmlns:a16="http://schemas.microsoft.com/office/drawing/2014/main" id="{E813759F-D974-22B2-CB4B-B8013AEB875C}"/>
              </a:ext>
            </a:extLst>
          </p:cNvPr>
          <p:cNvPicPr>
            <a:picLocks noChangeAspect="1"/>
          </p:cNvPicPr>
          <p:nvPr/>
        </p:nvPicPr>
        <p:blipFill>
          <a:blip r:embed="rId3"/>
          <a:stretch>
            <a:fillRect/>
          </a:stretch>
        </p:blipFill>
        <p:spPr>
          <a:xfrm>
            <a:off x="7311193" y="1897300"/>
            <a:ext cx="4228806" cy="4764097"/>
          </a:xfrm>
          <a:prstGeom prst="rect">
            <a:avLst/>
          </a:prstGeom>
        </p:spPr>
      </p:pic>
      <p:sp>
        <p:nvSpPr>
          <p:cNvPr id="10" name="TextBox 9">
            <a:extLst>
              <a:ext uri="{FF2B5EF4-FFF2-40B4-BE49-F238E27FC236}">
                <a16:creationId xmlns:a16="http://schemas.microsoft.com/office/drawing/2014/main" id="{7C92CF83-1FC6-3D44-DB72-2C44E684A859}"/>
              </a:ext>
            </a:extLst>
          </p:cNvPr>
          <p:cNvSpPr txBox="1"/>
          <p:nvPr/>
        </p:nvSpPr>
        <p:spPr>
          <a:xfrm>
            <a:off x="600891" y="322217"/>
            <a:ext cx="4876800" cy="584775"/>
          </a:xfrm>
          <a:prstGeom prst="rect">
            <a:avLst/>
          </a:prstGeom>
          <a:noFill/>
        </p:spPr>
        <p:txBody>
          <a:bodyPr wrap="square" rtlCol="0">
            <a:spAutoFit/>
          </a:bodyPr>
          <a:lstStyle/>
          <a:p>
            <a:r>
              <a:rPr lang="en-US" altLang="ko-KR" sz="3200" b="1" dirty="0"/>
              <a:t>Depth of Field?</a:t>
            </a:r>
            <a:endParaRPr lang="ko-KR" altLang="en-US" sz="3200" b="1" dirty="0"/>
          </a:p>
        </p:txBody>
      </p:sp>
      <p:sp>
        <p:nvSpPr>
          <p:cNvPr id="12" name="TextBox 11">
            <a:extLst>
              <a:ext uri="{FF2B5EF4-FFF2-40B4-BE49-F238E27FC236}">
                <a16:creationId xmlns:a16="http://schemas.microsoft.com/office/drawing/2014/main" id="{8C42FC06-DE8E-04DF-40B9-45903BF95FA2}"/>
              </a:ext>
            </a:extLst>
          </p:cNvPr>
          <p:cNvSpPr txBox="1"/>
          <p:nvPr/>
        </p:nvSpPr>
        <p:spPr>
          <a:xfrm>
            <a:off x="600891" y="1064121"/>
            <a:ext cx="10802215" cy="646331"/>
          </a:xfrm>
          <a:prstGeom prst="rect">
            <a:avLst/>
          </a:prstGeom>
          <a:noFill/>
        </p:spPr>
        <p:txBody>
          <a:bodyPr wrap="square">
            <a:spAutoFit/>
          </a:bodyPr>
          <a:lstStyle/>
          <a:p>
            <a:r>
              <a:rPr lang="en-US" altLang="ko-KR" dirty="0"/>
              <a:t>-Range of object distance over which the image is “sufficiently well focused</a:t>
            </a:r>
          </a:p>
          <a:p>
            <a:r>
              <a:rPr lang="en-US" altLang="ko-KR" dirty="0"/>
              <a:t>-</a:t>
            </a:r>
            <a:r>
              <a:rPr lang="ko-KR" altLang="en-US" dirty="0"/>
              <a:t>이미지에서 초점이 맞는 영역의 범위 </a:t>
            </a:r>
            <a:endParaRPr lang="en-US" altLang="ko-KR" dirty="0"/>
          </a:p>
        </p:txBody>
      </p:sp>
      <p:sp>
        <p:nvSpPr>
          <p:cNvPr id="13" name="직사각형 12">
            <a:extLst>
              <a:ext uri="{FF2B5EF4-FFF2-40B4-BE49-F238E27FC236}">
                <a16:creationId xmlns:a16="http://schemas.microsoft.com/office/drawing/2014/main" id="{E702274C-1E3C-C95A-BCD4-7D3F679D4B57}"/>
              </a:ext>
            </a:extLst>
          </p:cNvPr>
          <p:cNvSpPr/>
          <p:nvPr/>
        </p:nvSpPr>
        <p:spPr>
          <a:xfrm>
            <a:off x="48832" y="1887952"/>
            <a:ext cx="2748156"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Shallow depth of field</a:t>
            </a:r>
          </a:p>
          <a:p>
            <a:pPr algn="ctr"/>
            <a:r>
              <a:rPr lang="en-US" altLang="ko-KR" dirty="0"/>
              <a:t>(</a:t>
            </a:r>
            <a:r>
              <a:rPr lang="ko-KR" altLang="en-US" dirty="0"/>
              <a:t>얕은 피사계 심도</a:t>
            </a:r>
            <a:r>
              <a:rPr lang="en-US" altLang="ko-KR" dirty="0"/>
              <a:t>)</a:t>
            </a:r>
            <a:endParaRPr lang="ko-KR" altLang="en-US" dirty="0"/>
          </a:p>
        </p:txBody>
      </p:sp>
      <p:sp>
        <p:nvSpPr>
          <p:cNvPr id="14" name="직사각형 13">
            <a:extLst>
              <a:ext uri="{FF2B5EF4-FFF2-40B4-BE49-F238E27FC236}">
                <a16:creationId xmlns:a16="http://schemas.microsoft.com/office/drawing/2014/main" id="{DC553E35-E0E6-15C3-E2EF-7718D96049E4}"/>
              </a:ext>
            </a:extLst>
          </p:cNvPr>
          <p:cNvSpPr/>
          <p:nvPr/>
        </p:nvSpPr>
        <p:spPr>
          <a:xfrm>
            <a:off x="5807667" y="1897301"/>
            <a:ext cx="2604715" cy="584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Large depth of field</a:t>
            </a:r>
          </a:p>
          <a:p>
            <a:pPr algn="ctr"/>
            <a:r>
              <a:rPr lang="en-US" altLang="ko-KR" dirty="0"/>
              <a:t>(</a:t>
            </a:r>
            <a:r>
              <a:rPr lang="ko-KR" altLang="en-US" dirty="0"/>
              <a:t>깊은 피사계 심도</a:t>
            </a:r>
            <a:r>
              <a:rPr lang="en-US" altLang="ko-KR" dirty="0"/>
              <a:t>)</a:t>
            </a:r>
            <a:endParaRPr lang="ko-KR" altLang="en-US" dirty="0"/>
          </a:p>
        </p:txBody>
      </p:sp>
      <p:sp>
        <p:nvSpPr>
          <p:cNvPr id="3" name="TextBox 2">
            <a:extLst>
              <a:ext uri="{FF2B5EF4-FFF2-40B4-BE49-F238E27FC236}">
                <a16:creationId xmlns:a16="http://schemas.microsoft.com/office/drawing/2014/main" id="{AE65D5C9-1D25-5753-F5F6-F5E642EB0FE1}"/>
              </a:ext>
            </a:extLst>
          </p:cNvPr>
          <p:cNvSpPr txBox="1"/>
          <p:nvPr/>
        </p:nvSpPr>
        <p:spPr>
          <a:xfrm>
            <a:off x="6783977" y="11937"/>
            <a:ext cx="6096000" cy="861774"/>
          </a:xfrm>
          <a:prstGeom prst="rect">
            <a:avLst/>
          </a:prstGeom>
          <a:noFill/>
        </p:spPr>
        <p:txBody>
          <a:bodyPr wrap="square">
            <a:spAutoFit/>
          </a:bodyPr>
          <a:lstStyle/>
          <a:p>
            <a:r>
              <a:rPr lang="ko-KR" altLang="en-US" sz="1600" dirty="0">
                <a:solidFill>
                  <a:srgbClr val="0563C1"/>
                </a:solidFill>
                <a:hlinkClick r:id="rId4">
                  <a:extLst>
                    <a:ext uri="{A12FA001-AC4F-418D-AE19-62706E023703}">
                      <ahyp:hlinkClr xmlns:ahyp="http://schemas.microsoft.com/office/drawing/2018/hyperlinkcolor" val="tx"/>
                    </a:ext>
                  </a:extLst>
                </a:hlinkClick>
              </a:rPr>
              <a:t>https://www.youtube.com/watch?v=_</a:t>
            </a:r>
            <a:r>
              <a:rPr lang="ko-KR" altLang="en-US" sz="1600" dirty="0">
                <a:hlinkClick r:id="rId4">
                  <a:extLst>
                    <a:ext uri="{A12FA001-AC4F-418D-AE19-62706E023703}">
                      <ahyp:hlinkClr xmlns:ahyp="http://schemas.microsoft.com/office/drawing/2018/hyperlinkcolor" val="tx"/>
                    </a:ext>
                  </a:extLst>
                </a:hlinkClick>
              </a:rPr>
              <a:t>HvhqK5PZeE</a:t>
            </a:r>
            <a:endParaRPr lang="en-US" altLang="ko-KR" sz="1600" dirty="0"/>
          </a:p>
          <a:p>
            <a:r>
              <a:rPr lang="en-US" altLang="ko-KR" sz="1600" b="1" i="0" dirty="0">
                <a:effectLst/>
                <a:highlight>
                  <a:srgbClr val="FFFFFF"/>
                </a:highlight>
                <a:latin typeface="Roboto" panose="020F0502020204030204" pitchFamily="2" charset="0"/>
              </a:rPr>
              <a:t>[</a:t>
            </a:r>
            <a:r>
              <a:rPr lang="ko-KR" altLang="en-US" sz="1600" b="1" i="0" dirty="0">
                <a:effectLst/>
                <a:highlight>
                  <a:srgbClr val="FFFFFF"/>
                </a:highlight>
                <a:latin typeface="Roboto" panose="020F0502020204030204" pitchFamily="2" charset="0"/>
              </a:rPr>
              <a:t>사진기초</a:t>
            </a:r>
            <a:r>
              <a:rPr lang="en-US" altLang="ko-KR" sz="1600" b="1" i="0" dirty="0">
                <a:effectLst/>
                <a:highlight>
                  <a:srgbClr val="FFFFFF"/>
                </a:highlight>
                <a:latin typeface="Roboto" panose="020F0502020204030204" pitchFamily="2" charset="0"/>
              </a:rPr>
              <a:t>] </a:t>
            </a:r>
            <a:r>
              <a:rPr lang="ko-KR" altLang="en-US" sz="1600" b="1" i="0" dirty="0" err="1">
                <a:effectLst/>
                <a:highlight>
                  <a:srgbClr val="FFFFFF"/>
                </a:highlight>
                <a:latin typeface="Roboto" panose="020F0502020204030204" pitchFamily="2" charset="0"/>
              </a:rPr>
              <a:t>피사계심도</a:t>
            </a:r>
            <a:r>
              <a:rPr lang="en-US" altLang="ko-KR" sz="1600" b="1" i="0" dirty="0">
                <a:effectLst/>
                <a:highlight>
                  <a:srgbClr val="FFFFFF"/>
                </a:highlight>
                <a:latin typeface="Roboto" panose="020F0502020204030204" pitchFamily="2" charset="0"/>
              </a:rPr>
              <a:t>, 5:05/6:17</a:t>
            </a:r>
            <a:endParaRPr lang="ko-KR" altLang="en-US" sz="1600" b="1" i="0" dirty="0">
              <a:effectLst/>
              <a:highlight>
                <a:srgbClr val="FFFFFF"/>
              </a:highlight>
              <a:latin typeface="Roboto" panose="020F0502020204030204" pitchFamily="2" charset="0"/>
            </a:endParaRPr>
          </a:p>
          <a:p>
            <a:endParaRPr lang="ko-KR" altLang="en-US" dirty="0"/>
          </a:p>
        </p:txBody>
      </p:sp>
    </p:spTree>
    <p:extLst>
      <p:ext uri="{BB962C8B-B14F-4D97-AF65-F5344CB8AC3E}">
        <p14:creationId xmlns:p14="http://schemas.microsoft.com/office/powerpoint/2010/main" val="25063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68325615-C3FF-D718-8C3C-5D79159EF4A8}"/>
              </a:ext>
            </a:extLst>
          </p:cNvPr>
          <p:cNvPicPr>
            <a:picLocks noChangeAspect="1"/>
          </p:cNvPicPr>
          <p:nvPr/>
        </p:nvPicPr>
        <p:blipFill>
          <a:blip r:embed="rId2"/>
          <a:stretch>
            <a:fillRect/>
          </a:stretch>
        </p:blipFill>
        <p:spPr>
          <a:xfrm>
            <a:off x="151941" y="1064482"/>
            <a:ext cx="5944059" cy="3653750"/>
          </a:xfrm>
          <a:prstGeom prst="rect">
            <a:avLst/>
          </a:prstGeom>
        </p:spPr>
      </p:pic>
      <p:graphicFrame>
        <p:nvGraphicFramePr>
          <p:cNvPr id="6" name="표 5">
            <a:extLst>
              <a:ext uri="{FF2B5EF4-FFF2-40B4-BE49-F238E27FC236}">
                <a16:creationId xmlns:a16="http://schemas.microsoft.com/office/drawing/2014/main" id="{B9D1D1EF-3DB4-8EB5-2E91-AE74067995B6}"/>
              </a:ext>
            </a:extLst>
          </p:cNvPr>
          <p:cNvGraphicFramePr>
            <a:graphicFrameLocks noGrp="1"/>
          </p:cNvGraphicFramePr>
          <p:nvPr>
            <p:extLst>
              <p:ext uri="{D42A27DB-BD31-4B8C-83A1-F6EECF244321}">
                <p14:modId xmlns:p14="http://schemas.microsoft.com/office/powerpoint/2010/main" val="1726286082"/>
              </p:ext>
            </p:extLst>
          </p:nvPr>
        </p:nvGraphicFramePr>
        <p:xfrm>
          <a:off x="5976111" y="1064482"/>
          <a:ext cx="6215889" cy="3653750"/>
        </p:xfrm>
        <a:graphic>
          <a:graphicData uri="http://schemas.openxmlformats.org/drawingml/2006/table">
            <a:tbl>
              <a:tblPr firstRow="1" bandRow="1">
                <a:tableStyleId>{073A0DAA-6AF3-43AB-8588-CEC1D06C72B9}</a:tableStyleId>
              </a:tblPr>
              <a:tblGrid>
                <a:gridCol w="1302513">
                  <a:extLst>
                    <a:ext uri="{9D8B030D-6E8A-4147-A177-3AD203B41FA5}">
                      <a16:colId xmlns:a16="http://schemas.microsoft.com/office/drawing/2014/main" val="3426051560"/>
                    </a:ext>
                  </a:extLst>
                </a:gridCol>
                <a:gridCol w="4913376">
                  <a:extLst>
                    <a:ext uri="{9D8B030D-6E8A-4147-A177-3AD203B41FA5}">
                      <a16:colId xmlns:a16="http://schemas.microsoft.com/office/drawing/2014/main" val="1487401546"/>
                    </a:ext>
                  </a:extLst>
                </a:gridCol>
              </a:tblGrid>
              <a:tr h="1000870">
                <a:tc>
                  <a:txBody>
                    <a:bodyPr/>
                    <a:lstStyle/>
                    <a:p>
                      <a:pPr latinLnBrk="1"/>
                      <a:r>
                        <a:rPr lang="ko-KR" altLang="en-US" sz="2000" dirty="0">
                          <a:latin typeface="+mj-ea"/>
                          <a:ea typeface="+mj-ea"/>
                        </a:rPr>
                        <a:t>밝은 </a:t>
                      </a:r>
                      <a:endParaRPr lang="en-US" altLang="ko-KR" sz="2000" dirty="0">
                        <a:latin typeface="+mj-ea"/>
                        <a:ea typeface="+mj-ea"/>
                      </a:endParaRPr>
                    </a:p>
                    <a:p>
                      <a:pPr latinLnBrk="1"/>
                      <a:r>
                        <a:rPr lang="ko-KR" altLang="en-US" sz="2000" dirty="0">
                          <a:latin typeface="+mj-ea"/>
                          <a:ea typeface="+mj-ea"/>
                        </a:rPr>
                        <a:t>이미지</a:t>
                      </a:r>
                    </a:p>
                  </a:txBody>
                  <a:tcPr/>
                </a:tc>
                <a:tc>
                  <a:txBody>
                    <a:bodyPr/>
                    <a:lstStyle/>
                    <a:p>
                      <a:pPr latinLnBrk="1"/>
                      <a:r>
                        <a:rPr lang="ko-KR" altLang="en-US" sz="2000" dirty="0">
                          <a:latin typeface="+mj-ea"/>
                          <a:ea typeface="+mj-ea"/>
                        </a:rPr>
                        <a:t>조리개가 개방될수록 카메라 렌즈를 통해 들어오는</a:t>
                      </a:r>
                      <a:r>
                        <a:rPr lang="en-US" altLang="ko-KR" sz="2000" dirty="0">
                          <a:latin typeface="+mj-ea"/>
                          <a:ea typeface="+mj-ea"/>
                        </a:rPr>
                        <a:t> </a:t>
                      </a:r>
                      <a:r>
                        <a:rPr lang="ko-KR" altLang="en-US" sz="2000" dirty="0">
                          <a:latin typeface="+mj-ea"/>
                          <a:ea typeface="+mj-ea"/>
                        </a:rPr>
                        <a:t>빛의 양이 많아져 이미지가 </a:t>
                      </a:r>
                      <a:endParaRPr lang="en-US" altLang="ko-KR" sz="2000" dirty="0">
                        <a:latin typeface="+mj-ea"/>
                        <a:ea typeface="+mj-ea"/>
                      </a:endParaRPr>
                    </a:p>
                    <a:p>
                      <a:pPr latinLnBrk="1"/>
                      <a:r>
                        <a:rPr lang="ko-KR" altLang="en-US" sz="2000" dirty="0">
                          <a:latin typeface="+mj-ea"/>
                          <a:ea typeface="+mj-ea"/>
                        </a:rPr>
                        <a:t>밝아짐</a:t>
                      </a:r>
                    </a:p>
                  </a:txBody>
                  <a:tcPr/>
                </a:tc>
                <a:extLst>
                  <a:ext uri="{0D108BD9-81ED-4DB2-BD59-A6C34878D82A}">
                    <a16:rowId xmlns:a16="http://schemas.microsoft.com/office/drawing/2014/main" val="2010093340"/>
                  </a:ext>
                </a:extLst>
              </a:tr>
              <a:tr h="1323955">
                <a:tc>
                  <a:txBody>
                    <a:bodyPr/>
                    <a:lstStyle/>
                    <a:p>
                      <a:pPr latinLnBrk="1"/>
                      <a:r>
                        <a:rPr lang="ko-KR" altLang="en-US" sz="2000" dirty="0">
                          <a:latin typeface="+mj-ea"/>
                          <a:ea typeface="+mj-ea"/>
                        </a:rPr>
                        <a:t>짧은 </a:t>
                      </a:r>
                      <a:endParaRPr lang="en-US" altLang="ko-KR" sz="2000" dirty="0">
                        <a:latin typeface="+mj-ea"/>
                        <a:ea typeface="+mj-ea"/>
                      </a:endParaRPr>
                    </a:p>
                    <a:p>
                      <a:pPr latinLnBrk="1"/>
                      <a:r>
                        <a:rPr lang="ko-KR" altLang="en-US" sz="2000" dirty="0">
                          <a:latin typeface="+mj-ea"/>
                          <a:ea typeface="+mj-ea"/>
                        </a:rPr>
                        <a:t>노출 </a:t>
                      </a:r>
                      <a:endParaRPr lang="en-US" altLang="ko-KR" sz="2000" dirty="0">
                        <a:latin typeface="+mj-ea"/>
                        <a:ea typeface="+mj-ea"/>
                      </a:endParaRPr>
                    </a:p>
                    <a:p>
                      <a:pPr latinLnBrk="1"/>
                      <a:r>
                        <a:rPr lang="ko-KR" altLang="en-US" sz="2000" dirty="0">
                          <a:latin typeface="+mj-ea"/>
                          <a:ea typeface="+mj-ea"/>
                        </a:rPr>
                        <a:t>시간</a:t>
                      </a:r>
                    </a:p>
                  </a:txBody>
                  <a:tcPr/>
                </a:tc>
                <a:tc>
                  <a:txBody>
                    <a:bodyPr/>
                    <a:lstStyle/>
                    <a:p>
                      <a:pPr latinLnBrk="1"/>
                      <a:r>
                        <a:rPr lang="ko-KR" altLang="en-US" sz="2000" dirty="0">
                          <a:latin typeface="+mj-ea"/>
                          <a:ea typeface="+mj-ea"/>
                        </a:rPr>
                        <a:t>빛이 많이 들어오기 때문에 짧은 시간 동안에도 충분한</a:t>
                      </a:r>
                      <a:r>
                        <a:rPr lang="en-US" altLang="ko-KR" sz="2000" dirty="0">
                          <a:latin typeface="+mj-ea"/>
                          <a:ea typeface="+mj-ea"/>
                        </a:rPr>
                        <a:t> </a:t>
                      </a:r>
                      <a:r>
                        <a:rPr lang="ko-KR" altLang="en-US" sz="2000" dirty="0">
                          <a:latin typeface="+mj-ea"/>
                          <a:ea typeface="+mj-ea"/>
                        </a:rPr>
                        <a:t>노출이 가능</a:t>
                      </a:r>
                    </a:p>
                  </a:txBody>
                  <a:tcPr/>
                </a:tc>
                <a:extLst>
                  <a:ext uri="{0D108BD9-81ED-4DB2-BD59-A6C34878D82A}">
                    <a16:rowId xmlns:a16="http://schemas.microsoft.com/office/drawing/2014/main" val="3413750614"/>
                  </a:ext>
                </a:extLst>
              </a:tr>
              <a:tr h="1323955">
                <a:tc>
                  <a:txBody>
                    <a:bodyPr/>
                    <a:lstStyle/>
                    <a:p>
                      <a:pPr latinLnBrk="1"/>
                      <a:r>
                        <a:rPr lang="ko-KR" altLang="en-US" sz="2000" dirty="0">
                          <a:latin typeface="+mj-ea"/>
                          <a:ea typeface="+mj-ea"/>
                        </a:rPr>
                        <a:t>얕은 </a:t>
                      </a:r>
                      <a:endParaRPr lang="en-US" altLang="ko-KR" sz="2000" dirty="0">
                        <a:latin typeface="+mj-ea"/>
                        <a:ea typeface="+mj-ea"/>
                      </a:endParaRPr>
                    </a:p>
                    <a:p>
                      <a:pPr latinLnBrk="1"/>
                      <a:r>
                        <a:rPr lang="ko-KR" altLang="en-US" sz="2000" dirty="0">
                          <a:latin typeface="+mj-ea"/>
                          <a:ea typeface="+mj-ea"/>
                        </a:rPr>
                        <a:t>피사계</a:t>
                      </a:r>
                      <a:endParaRPr lang="en-US" altLang="ko-KR" sz="2000" dirty="0">
                        <a:latin typeface="+mj-ea"/>
                        <a:ea typeface="+mj-ea"/>
                      </a:endParaRPr>
                    </a:p>
                    <a:p>
                      <a:pPr latinLnBrk="1"/>
                      <a:r>
                        <a:rPr lang="ko-KR" altLang="en-US" sz="2000" dirty="0">
                          <a:latin typeface="+mj-ea"/>
                          <a:ea typeface="+mj-ea"/>
                        </a:rPr>
                        <a:t> 심도</a:t>
                      </a:r>
                    </a:p>
                  </a:txBody>
                  <a:tcPr/>
                </a:tc>
                <a:tc>
                  <a:txBody>
                    <a:bodyPr/>
                    <a:lstStyle/>
                    <a:p>
                      <a:pPr latinLnBrk="1"/>
                      <a:r>
                        <a:rPr lang="ko-KR" altLang="en-US" sz="2000" dirty="0">
                          <a:latin typeface="+mj-ea"/>
                          <a:ea typeface="+mj-ea"/>
                        </a:rPr>
                        <a:t>초점 맞는 범위가 좁아 피사체 이외의 부분은 흐릿하게 나타남</a:t>
                      </a:r>
                      <a:r>
                        <a:rPr lang="en-US" altLang="ko-KR" sz="2000" dirty="0">
                          <a:latin typeface="+mj-ea"/>
                          <a:ea typeface="+mj-ea"/>
                        </a:rPr>
                        <a:t>. </a:t>
                      </a:r>
                      <a:r>
                        <a:rPr lang="ko-KR" altLang="en-US" sz="2000" dirty="0">
                          <a:latin typeface="+mj-ea"/>
                          <a:ea typeface="+mj-ea"/>
                        </a:rPr>
                        <a:t>인물 사진 등</a:t>
                      </a:r>
                      <a:r>
                        <a:rPr lang="en-US" altLang="ko-KR" sz="2000" dirty="0">
                          <a:latin typeface="+mj-ea"/>
                          <a:ea typeface="+mj-ea"/>
                        </a:rPr>
                        <a:t> </a:t>
                      </a:r>
                      <a:r>
                        <a:rPr lang="ko-KR" altLang="en-US" sz="2000" dirty="0">
                          <a:latin typeface="+mj-ea"/>
                          <a:ea typeface="+mj-ea"/>
                        </a:rPr>
                        <a:t>아웃포커싱으로 찍을 때 적합함</a:t>
                      </a:r>
                    </a:p>
                  </a:txBody>
                  <a:tcPr/>
                </a:tc>
                <a:extLst>
                  <a:ext uri="{0D108BD9-81ED-4DB2-BD59-A6C34878D82A}">
                    <a16:rowId xmlns:a16="http://schemas.microsoft.com/office/drawing/2014/main" val="2147035103"/>
                  </a:ext>
                </a:extLst>
              </a:tr>
            </a:tbl>
          </a:graphicData>
        </a:graphic>
      </p:graphicFrame>
    </p:spTree>
    <p:extLst>
      <p:ext uri="{BB962C8B-B14F-4D97-AF65-F5344CB8AC3E}">
        <p14:creationId xmlns:p14="http://schemas.microsoft.com/office/powerpoint/2010/main" val="101513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E7CF224D-63B3-8EAA-502B-02459017DB1D}"/>
              </a:ext>
            </a:extLst>
          </p:cNvPr>
          <p:cNvSpPr>
            <a:spLocks noGrp="1"/>
          </p:cNvSpPr>
          <p:nvPr>
            <p:ph type="subTitle" idx="1"/>
          </p:nvPr>
        </p:nvSpPr>
        <p:spPr>
          <a:xfrm>
            <a:off x="0" y="5416818"/>
            <a:ext cx="12380977" cy="1655762"/>
          </a:xfrm>
        </p:spPr>
        <p:txBody>
          <a:bodyPr>
            <a:normAutofit/>
          </a:bodyPr>
          <a:lstStyle/>
          <a:p>
            <a:r>
              <a:rPr lang="en-US" altLang="ko-KR" dirty="0"/>
              <a:t>-blur circle</a:t>
            </a:r>
            <a:r>
              <a:rPr lang="ko-KR" altLang="en-US" dirty="0"/>
              <a:t>의 크기가 하나의 픽셀 안에 들어갈 정도라면</a:t>
            </a:r>
            <a:r>
              <a:rPr lang="en-US" altLang="ko-KR" dirty="0"/>
              <a:t>, </a:t>
            </a:r>
            <a:r>
              <a:rPr lang="ko-KR" altLang="en-US" dirty="0"/>
              <a:t>해당 픽셀 안에서 흐릿한 원이 </a:t>
            </a:r>
          </a:p>
          <a:p>
            <a:r>
              <a:rPr lang="ko-KR" altLang="en-US" dirty="0"/>
              <a:t>고르게 분포하게 됨</a:t>
            </a:r>
            <a:r>
              <a:rPr lang="en-US" altLang="ko-KR" dirty="0"/>
              <a:t>. </a:t>
            </a:r>
            <a:r>
              <a:rPr lang="ko-KR" altLang="en-US" dirty="0"/>
              <a:t>따라서 그 픽셀 수준에서 초점이 맞았을 때와 맞지 않았을 때의 </a:t>
            </a:r>
            <a:endParaRPr lang="en-US" altLang="ko-KR" dirty="0"/>
          </a:p>
          <a:p>
            <a:r>
              <a:rPr lang="ko-KR" altLang="en-US" dirty="0"/>
              <a:t>차이가 거의 구별되지 않아 선명히 보임</a:t>
            </a:r>
          </a:p>
        </p:txBody>
      </p:sp>
      <p:pic>
        <p:nvPicPr>
          <p:cNvPr id="5" name="그림 4">
            <a:extLst>
              <a:ext uri="{FF2B5EF4-FFF2-40B4-BE49-F238E27FC236}">
                <a16:creationId xmlns:a16="http://schemas.microsoft.com/office/drawing/2014/main" id="{7E6B2363-C4EE-5901-3B8F-DFDF66605D89}"/>
              </a:ext>
            </a:extLst>
          </p:cNvPr>
          <p:cNvPicPr>
            <a:picLocks noChangeAspect="1"/>
          </p:cNvPicPr>
          <p:nvPr/>
        </p:nvPicPr>
        <p:blipFill>
          <a:blip r:embed="rId2"/>
          <a:stretch>
            <a:fillRect/>
          </a:stretch>
        </p:blipFill>
        <p:spPr>
          <a:xfrm>
            <a:off x="2878341" y="1875062"/>
            <a:ext cx="7053421" cy="3345160"/>
          </a:xfrm>
          <a:prstGeom prst="rect">
            <a:avLst/>
          </a:prstGeom>
        </p:spPr>
      </p:pic>
      <p:sp>
        <p:nvSpPr>
          <p:cNvPr id="6" name="직사각형 5">
            <a:extLst>
              <a:ext uri="{FF2B5EF4-FFF2-40B4-BE49-F238E27FC236}">
                <a16:creationId xmlns:a16="http://schemas.microsoft.com/office/drawing/2014/main" id="{FBB678AB-733C-263E-2B18-EDF6D2A24CAD}"/>
              </a:ext>
            </a:extLst>
          </p:cNvPr>
          <p:cNvSpPr/>
          <p:nvPr/>
        </p:nvSpPr>
        <p:spPr>
          <a:xfrm>
            <a:off x="418011" y="409303"/>
            <a:ext cx="3265713" cy="140208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Blur Circle</a:t>
            </a:r>
          </a:p>
          <a:p>
            <a:pPr algn="ctr"/>
            <a:r>
              <a:rPr lang="ko-KR" altLang="en-US" dirty="0"/>
              <a:t>렌즈가 초점을 정확히 맞추지 못할 때 이미지에서 발생하는 흐릿한 영역</a:t>
            </a:r>
          </a:p>
        </p:txBody>
      </p:sp>
      <p:sp>
        <p:nvSpPr>
          <p:cNvPr id="7" name="타원 6">
            <a:extLst>
              <a:ext uri="{FF2B5EF4-FFF2-40B4-BE49-F238E27FC236}">
                <a16:creationId xmlns:a16="http://schemas.microsoft.com/office/drawing/2014/main" id="{1272A035-EC3B-D6E8-791A-3AFAB8896A02}"/>
              </a:ext>
            </a:extLst>
          </p:cNvPr>
          <p:cNvSpPr/>
          <p:nvPr/>
        </p:nvSpPr>
        <p:spPr>
          <a:xfrm>
            <a:off x="3683724" y="2811184"/>
            <a:ext cx="1079863" cy="281374"/>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화살표 연결선 8">
            <a:extLst>
              <a:ext uri="{FF2B5EF4-FFF2-40B4-BE49-F238E27FC236}">
                <a16:creationId xmlns:a16="http://schemas.microsoft.com/office/drawing/2014/main" id="{94F0BFEE-9024-696F-1FC4-F423458F582A}"/>
              </a:ext>
            </a:extLst>
          </p:cNvPr>
          <p:cNvCxnSpPr/>
          <p:nvPr/>
        </p:nvCxnSpPr>
        <p:spPr>
          <a:xfrm flipH="1" flipV="1">
            <a:off x="2995746" y="1538971"/>
            <a:ext cx="1375955" cy="1336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71FBB76-CE17-AEB5-EB6D-A90F081E6708}"/>
              </a:ext>
            </a:extLst>
          </p:cNvPr>
          <p:cNvSpPr txBox="1"/>
          <p:nvPr/>
        </p:nvSpPr>
        <p:spPr>
          <a:xfrm>
            <a:off x="4495089" y="433477"/>
            <a:ext cx="7416774" cy="1754326"/>
          </a:xfrm>
          <a:prstGeom prst="rect">
            <a:avLst/>
          </a:prstGeom>
          <a:noFill/>
        </p:spPr>
        <p:txBody>
          <a:bodyPr wrap="none" rtlCol="0">
            <a:spAutoFit/>
          </a:bodyPr>
          <a:lstStyle/>
          <a:p>
            <a:r>
              <a:rPr lang="en-US" altLang="ko-KR" dirty="0"/>
              <a:t>Depth of Field</a:t>
            </a:r>
          </a:p>
          <a:p>
            <a:r>
              <a:rPr lang="en-US" altLang="ko-KR" dirty="0"/>
              <a:t>-Range of object distance over which the image is “sufficiently well” </a:t>
            </a:r>
          </a:p>
          <a:p>
            <a:r>
              <a:rPr lang="en-US" altLang="ko-KR" dirty="0"/>
              <a:t>focused</a:t>
            </a:r>
          </a:p>
          <a:p>
            <a:r>
              <a:rPr lang="en-US" altLang="ko-KR" dirty="0">
                <a:highlight>
                  <a:srgbClr val="FFFF00"/>
                </a:highlight>
              </a:rPr>
              <a:t>-range over which blur is less than pixel size</a:t>
            </a:r>
          </a:p>
          <a:p>
            <a:endParaRPr lang="en-US" altLang="ko-KR" dirty="0"/>
          </a:p>
          <a:p>
            <a:endParaRPr lang="ko-KR" altLang="en-US" dirty="0"/>
          </a:p>
        </p:txBody>
      </p:sp>
    </p:spTree>
    <p:extLst>
      <p:ext uri="{BB962C8B-B14F-4D97-AF65-F5344CB8AC3E}">
        <p14:creationId xmlns:p14="http://schemas.microsoft.com/office/powerpoint/2010/main" val="48860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704AD07F-6585-B733-EE23-A7CA1D0E2427}"/>
              </a:ext>
            </a:extLst>
          </p:cNvPr>
          <p:cNvPicPr>
            <a:picLocks noChangeAspect="1"/>
          </p:cNvPicPr>
          <p:nvPr/>
        </p:nvPicPr>
        <p:blipFill>
          <a:blip r:embed="rId2"/>
          <a:stretch>
            <a:fillRect/>
          </a:stretch>
        </p:blipFill>
        <p:spPr>
          <a:xfrm>
            <a:off x="194270" y="394692"/>
            <a:ext cx="6456395" cy="4130032"/>
          </a:xfrm>
          <a:prstGeom prst="rect">
            <a:avLst/>
          </a:prstGeom>
        </p:spPr>
      </p:pic>
      <p:sp>
        <p:nvSpPr>
          <p:cNvPr id="14" name="TextBox 13">
            <a:extLst>
              <a:ext uri="{FF2B5EF4-FFF2-40B4-BE49-F238E27FC236}">
                <a16:creationId xmlns:a16="http://schemas.microsoft.com/office/drawing/2014/main" id="{14CBBA8D-026C-7C88-4E0B-020A89B49486}"/>
              </a:ext>
            </a:extLst>
          </p:cNvPr>
          <p:cNvSpPr txBox="1"/>
          <p:nvPr/>
        </p:nvSpPr>
        <p:spPr>
          <a:xfrm>
            <a:off x="6914606" y="595999"/>
            <a:ext cx="5083124" cy="1200329"/>
          </a:xfrm>
          <a:prstGeom prst="rect">
            <a:avLst/>
          </a:prstGeom>
          <a:noFill/>
        </p:spPr>
        <p:txBody>
          <a:bodyPr wrap="square">
            <a:spAutoFit/>
          </a:bodyPr>
          <a:lstStyle/>
          <a:p>
            <a:r>
              <a:rPr lang="en-US" altLang="ko-KR" dirty="0"/>
              <a:t>O1</a:t>
            </a:r>
            <a:r>
              <a:rPr lang="ko-KR" altLang="en-US" dirty="0"/>
              <a:t>과 </a:t>
            </a:r>
            <a:r>
              <a:rPr lang="en-US" altLang="ko-KR" dirty="0"/>
              <a:t>O2</a:t>
            </a:r>
            <a:r>
              <a:rPr lang="ko-KR" altLang="en-US" dirty="0"/>
              <a:t>는 각각 초점이 맞는 범위 내에서 허용 가능한 가장 가까운 거리와 가장 먼 거리를 나타냄</a:t>
            </a:r>
            <a:r>
              <a:rPr lang="en-US" altLang="ko-KR" dirty="0"/>
              <a:t>. </a:t>
            </a:r>
            <a:r>
              <a:rPr lang="ko-KR" altLang="en-US" dirty="0"/>
              <a:t>이를 통해 피사계 심도</a:t>
            </a:r>
            <a:r>
              <a:rPr lang="en-US" altLang="ko-KR" dirty="0"/>
              <a:t>(Depth of Field, DoF)</a:t>
            </a:r>
            <a:r>
              <a:rPr lang="ko-KR" altLang="en-US" dirty="0"/>
              <a:t>가 결정됩</a:t>
            </a:r>
          </a:p>
        </p:txBody>
      </p:sp>
      <p:pic>
        <p:nvPicPr>
          <p:cNvPr id="16" name="그림 15">
            <a:extLst>
              <a:ext uri="{FF2B5EF4-FFF2-40B4-BE49-F238E27FC236}">
                <a16:creationId xmlns:a16="http://schemas.microsoft.com/office/drawing/2014/main" id="{F2903912-7139-AAB5-DB36-CAB72A01A5A4}"/>
              </a:ext>
            </a:extLst>
          </p:cNvPr>
          <p:cNvPicPr>
            <a:picLocks noChangeAspect="1"/>
          </p:cNvPicPr>
          <p:nvPr/>
        </p:nvPicPr>
        <p:blipFill>
          <a:blip r:embed="rId3"/>
          <a:stretch>
            <a:fillRect/>
          </a:stretch>
        </p:blipFill>
        <p:spPr>
          <a:xfrm>
            <a:off x="194270" y="4862037"/>
            <a:ext cx="6590578" cy="1000831"/>
          </a:xfrm>
          <a:prstGeom prst="rect">
            <a:avLst/>
          </a:prstGeom>
        </p:spPr>
      </p:pic>
    </p:spTree>
    <p:extLst>
      <p:ext uri="{BB962C8B-B14F-4D97-AF65-F5344CB8AC3E}">
        <p14:creationId xmlns:p14="http://schemas.microsoft.com/office/powerpoint/2010/main" val="103409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9A4272-8BD9-D0F6-B5F7-4FDEC753E69C}"/>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9FF0BA97-6C02-BE66-FC97-64E62144E3A2}"/>
              </a:ext>
            </a:extLst>
          </p:cNvPr>
          <p:cNvSpPr>
            <a:spLocks noGrp="1"/>
          </p:cNvSpPr>
          <p:nvPr>
            <p:ph idx="1"/>
          </p:nvPr>
        </p:nvSpPr>
        <p:spPr/>
        <p:txBody>
          <a:bodyPr/>
          <a:lstStyle/>
          <a:p>
            <a:endParaRPr lang="ko-KR" altLang="en-US" dirty="0"/>
          </a:p>
        </p:txBody>
      </p:sp>
      <p:pic>
        <p:nvPicPr>
          <p:cNvPr id="5" name="그림 4">
            <a:extLst>
              <a:ext uri="{FF2B5EF4-FFF2-40B4-BE49-F238E27FC236}">
                <a16:creationId xmlns:a16="http://schemas.microsoft.com/office/drawing/2014/main" id="{23830694-EFFC-6483-FA59-BD3E70960D17}"/>
              </a:ext>
            </a:extLst>
          </p:cNvPr>
          <p:cNvPicPr>
            <a:picLocks noChangeAspect="1"/>
          </p:cNvPicPr>
          <p:nvPr/>
        </p:nvPicPr>
        <p:blipFill>
          <a:blip r:embed="rId2"/>
          <a:stretch>
            <a:fillRect/>
          </a:stretch>
        </p:blipFill>
        <p:spPr>
          <a:xfrm>
            <a:off x="838200" y="681037"/>
            <a:ext cx="9838847" cy="5515094"/>
          </a:xfrm>
          <a:prstGeom prst="rect">
            <a:avLst/>
          </a:prstGeom>
        </p:spPr>
      </p:pic>
    </p:spTree>
    <p:extLst>
      <p:ext uri="{BB962C8B-B14F-4D97-AF65-F5344CB8AC3E}">
        <p14:creationId xmlns:p14="http://schemas.microsoft.com/office/powerpoint/2010/main" val="3223863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C6C51B-B7D0-8776-D482-FB5659375F34}"/>
              </a:ext>
            </a:extLst>
          </p:cNvPr>
          <p:cNvSpPr>
            <a:spLocks noGrp="1"/>
          </p:cNvSpPr>
          <p:nvPr>
            <p:ph type="ctrTitle"/>
          </p:nvPr>
        </p:nvSpPr>
        <p:spPr>
          <a:xfrm>
            <a:off x="1106424" y="680140"/>
            <a:ext cx="9979152" cy="4902055"/>
          </a:xfrm>
        </p:spPr>
        <p:txBody>
          <a:bodyPr>
            <a:normAutofit fontScale="90000"/>
          </a:bodyPr>
          <a:lstStyle/>
          <a:p>
            <a:r>
              <a:rPr lang="en-US" altLang="ko-KR" sz="2000" b="1" dirty="0"/>
              <a:t>Introduction </a:t>
            </a:r>
            <a:r>
              <a:rPr lang="ko-KR" altLang="en-US" sz="2000" b="1" dirty="0"/>
              <a:t>감상문</a:t>
            </a:r>
            <a:br>
              <a:rPr lang="en-US" altLang="ko-KR" sz="2000" dirty="0"/>
            </a:br>
            <a:br>
              <a:rPr lang="en-US" altLang="ko-KR" sz="2000" dirty="0"/>
            </a:br>
            <a:r>
              <a:rPr lang="ko-KR" altLang="en-US" sz="2000" dirty="0"/>
              <a:t>이 강의는 컴퓨터 비전 기술의 물리학적</a:t>
            </a:r>
            <a:r>
              <a:rPr lang="en-US" altLang="ko-KR" sz="2000" dirty="0"/>
              <a:t>, </a:t>
            </a:r>
            <a:r>
              <a:rPr lang="ko-KR" altLang="en-US" sz="2000" dirty="0"/>
              <a:t>수학적 토대를 다룬다</a:t>
            </a:r>
            <a:r>
              <a:rPr lang="en-US" altLang="ko-KR" sz="2000" dirty="0"/>
              <a:t>.</a:t>
            </a:r>
            <a:br>
              <a:rPr lang="en-US" altLang="ko-KR" sz="2000" dirty="0"/>
            </a:br>
            <a:r>
              <a:rPr lang="ko-KR" altLang="en-US" sz="2000" dirty="0"/>
              <a:t> 교수님은 근본 원리를 이해하지 못한 채 구현과 적용에 집중하는 것은 올바른 순서가 아니라는 입장이시다</a:t>
            </a:r>
            <a:r>
              <a:rPr lang="en-US" altLang="ko-KR" sz="2000" dirty="0"/>
              <a:t>. </a:t>
            </a:r>
            <a:r>
              <a:rPr lang="ko-KR" altLang="en-US" sz="2000" dirty="0"/>
              <a:t>이에 따라 </a:t>
            </a:r>
            <a:r>
              <a:rPr lang="en-US" altLang="ko-KR" sz="2000" dirty="0"/>
              <a:t>“</a:t>
            </a:r>
            <a:r>
              <a:rPr lang="ko-KR" altLang="en-US" sz="2000" dirty="0"/>
              <a:t>왜 근본이 되는 이론을 알아야 하는가</a:t>
            </a:r>
            <a:r>
              <a:rPr lang="en-US" altLang="ko-KR" sz="2000" dirty="0"/>
              <a:t>?” </a:t>
            </a:r>
            <a:r>
              <a:rPr lang="ko-KR" altLang="en-US" sz="2000" dirty="0"/>
              <a:t>에 대해 여러 근거를 들어가며 설명을 해주셨다</a:t>
            </a:r>
            <a:r>
              <a:rPr lang="en-US" altLang="ko-KR" sz="2000" dirty="0"/>
              <a:t>. </a:t>
            </a:r>
            <a:r>
              <a:rPr lang="ko-KR" altLang="en-US" sz="2000" dirty="0"/>
              <a:t>특히 인상 깊었던 말씀은 아래와 같다</a:t>
            </a:r>
            <a:r>
              <a:rPr lang="en-US" altLang="ko-KR" sz="2000" dirty="0"/>
              <a:t>.</a:t>
            </a:r>
            <a:r>
              <a:rPr lang="ko-KR" altLang="en-US" sz="2000" dirty="0"/>
              <a:t> </a:t>
            </a:r>
            <a:br>
              <a:rPr lang="en-US" altLang="ko-KR" sz="2000" dirty="0"/>
            </a:br>
            <a:br>
              <a:rPr lang="en-US" altLang="ko-KR" sz="2000" dirty="0"/>
            </a:br>
            <a:r>
              <a:rPr lang="en-US" altLang="ko-KR" sz="2000" dirty="0"/>
              <a:t>“When a network does not perform well enough, first principles are your only hope for understainding why.”</a:t>
            </a:r>
            <a:br>
              <a:rPr lang="en-US" altLang="ko-KR" sz="2000" dirty="0"/>
            </a:br>
            <a:br>
              <a:rPr lang="en-US" altLang="ko-KR" sz="2000" dirty="0"/>
            </a:br>
            <a:r>
              <a:rPr lang="ko-KR" altLang="en-US" sz="2000" dirty="0"/>
              <a:t>이번 방학 동안 내가 느꼈던 바를 정리해주는 문장이라서 나에게 특히 와닿았다</a:t>
            </a:r>
            <a:r>
              <a:rPr lang="en-US" altLang="ko-KR" sz="2000" dirty="0"/>
              <a:t>.</a:t>
            </a:r>
            <a:br>
              <a:rPr lang="en-US" altLang="ko-KR" sz="2000" dirty="0"/>
            </a:br>
            <a:r>
              <a:rPr lang="ko-KR" altLang="en-US" sz="2000" dirty="0"/>
              <a:t>동아리 프로젝트에서 이미지 프로세싱 파트를 맡았었는데</a:t>
            </a:r>
            <a:r>
              <a:rPr lang="en-US" altLang="ko-KR" sz="2000" dirty="0"/>
              <a:t>, </a:t>
            </a:r>
            <a:r>
              <a:rPr lang="ko-KR" altLang="en-US" sz="2000" dirty="0"/>
              <a:t>문제에 부딪힐 때마다 여러 방법을 시도해 보았으나</a:t>
            </a:r>
            <a:r>
              <a:rPr lang="en-US" altLang="ko-KR" sz="2000" dirty="0"/>
              <a:t>, </a:t>
            </a:r>
            <a:r>
              <a:rPr lang="ko-KR" altLang="en-US" sz="2000" dirty="0"/>
              <a:t>내 안에 뚜렷한 근거나 토대 지식이 없으니 무작정 여러 방법을 적용하며 되는 방법을 찾는 식으로 진행했다</a:t>
            </a:r>
            <a:r>
              <a:rPr lang="en-US" altLang="ko-KR" sz="2000" dirty="0"/>
              <a:t>. </a:t>
            </a:r>
            <a:r>
              <a:rPr lang="ko-KR" altLang="en-US" sz="2000" dirty="0"/>
              <a:t>그러다 보니 이미지 프로세싱을 제대로 공부하고 있다는 느낌을 받기 어려웠고</a:t>
            </a:r>
            <a:r>
              <a:rPr lang="en-US" altLang="ko-KR" sz="2000" dirty="0"/>
              <a:t>, </a:t>
            </a:r>
            <a:r>
              <a:rPr lang="ko-KR" altLang="en-US" sz="2000" dirty="0"/>
              <a:t>답답하고 힘든 부분이 많았다</a:t>
            </a:r>
            <a:r>
              <a:rPr lang="en-US" altLang="ko-KR" sz="2000" dirty="0"/>
              <a:t>.</a:t>
            </a:r>
            <a:br>
              <a:rPr lang="en-US" altLang="ko-KR" sz="2000" dirty="0"/>
            </a:br>
            <a:br>
              <a:rPr lang="en-US" altLang="ko-KR" sz="2000" dirty="0"/>
            </a:br>
            <a:r>
              <a:rPr lang="ko-KR" altLang="en-US" sz="2000" dirty="0"/>
              <a:t>이 강의를 통해 얻은 배움을 바탕으로 앞으로는 단순한 기술 적용이 아닌</a:t>
            </a:r>
            <a:r>
              <a:rPr lang="en-US" altLang="ko-KR" sz="2000" dirty="0"/>
              <a:t>, </a:t>
            </a:r>
            <a:r>
              <a:rPr lang="ko-KR" altLang="en-US" sz="2000" dirty="0"/>
              <a:t>근본적인 이해를 바탕으로 문제를 해결해 나가고자 한다</a:t>
            </a:r>
            <a:r>
              <a:rPr lang="en-US" altLang="ko-KR" sz="2000" dirty="0"/>
              <a:t>. </a:t>
            </a:r>
            <a:r>
              <a:rPr lang="ko-KR" altLang="en-US" sz="2000" dirty="0"/>
              <a:t>이를 위해 더욱 열심히 공부하자</a:t>
            </a:r>
            <a:r>
              <a:rPr lang="en-US" altLang="ko-KR" sz="2000" dirty="0"/>
              <a:t>!</a:t>
            </a:r>
            <a:endParaRPr lang="ko-KR" altLang="en-US" sz="2000" dirty="0"/>
          </a:p>
        </p:txBody>
      </p:sp>
    </p:spTree>
    <p:extLst>
      <p:ext uri="{BB962C8B-B14F-4D97-AF65-F5344CB8AC3E}">
        <p14:creationId xmlns:p14="http://schemas.microsoft.com/office/powerpoint/2010/main" val="25911483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392</Words>
  <Application>Microsoft Office PowerPoint</Application>
  <PresentationFormat>와이드스크린</PresentationFormat>
  <Paragraphs>36</Paragraphs>
  <Slides>7</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맑은 고딕</vt:lpstr>
      <vt:lpstr>Arial</vt:lpstr>
      <vt:lpstr>Roboto</vt:lpstr>
      <vt:lpstr>Office 테마</vt:lpstr>
      <vt:lpstr>Depth of Field</vt:lpstr>
      <vt:lpstr>PowerPoint 프레젠테이션</vt:lpstr>
      <vt:lpstr>PowerPoint 프레젠테이션</vt:lpstr>
      <vt:lpstr>PowerPoint 프레젠테이션</vt:lpstr>
      <vt:lpstr>PowerPoint 프레젠테이션</vt:lpstr>
      <vt:lpstr>PowerPoint 프레젠테이션</vt:lpstr>
      <vt:lpstr>Introduction 감상문  이 강의는 컴퓨터 비전 기술의 물리학적, 수학적 토대를 다룬다.  교수님은 근본 원리를 이해하지 못한 채 구현과 적용에 집중하는 것은 올바른 순서가 아니라는 입장이시다. 이에 따라 “왜 근본이 되는 이론을 알아야 하는가?” 에 대해 여러 근거를 들어가며 설명을 해주셨다. 특히 인상 깊었던 말씀은 아래와 같다.   “When a network does not perform well enough, first principles are your only hope for understainding why.”  이번 방학 동안 내가 느꼈던 바를 정리해주는 문장이라서 나에게 특히 와닿았다. 동아리 프로젝트에서 이미지 프로세싱 파트를 맡았었는데, 문제에 부딪힐 때마다 여러 방법을 시도해 보았으나, 내 안에 뚜렷한 근거나 토대 지식이 없으니 무작정 여러 방법을 적용하며 되는 방법을 찾는 식으로 진행했다. 그러다 보니 이미지 프로세싱을 제대로 공부하고 있다는 느낌을 받기 어려웠고, 답답하고 힘든 부분이 많았다.  이 강의를 통해 얻은 배움을 바탕으로 앞으로는 단순한 기술 적용이 아닌, 근본적인 이해를 바탕으로 문제를 해결해 나가고자 한다. 이를 위해 더욱 열심히 공부하자!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김규리</dc:creator>
  <cp:lastModifiedBy>김규리</cp:lastModifiedBy>
  <cp:revision>5</cp:revision>
  <dcterms:created xsi:type="dcterms:W3CDTF">2024-08-27T09:59:48Z</dcterms:created>
  <dcterms:modified xsi:type="dcterms:W3CDTF">2024-08-27T12:15:40Z</dcterms:modified>
</cp:coreProperties>
</file>