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28" r:id="rId3"/>
    <p:sldId id="330" r:id="rId4"/>
    <p:sldId id="406" r:id="rId5"/>
    <p:sldId id="403" r:id="rId6"/>
    <p:sldId id="407" r:id="rId7"/>
    <p:sldId id="408" r:id="rId8"/>
    <p:sldId id="409" r:id="rId9"/>
    <p:sldId id="427" r:id="rId10"/>
    <p:sldId id="417" r:id="rId11"/>
    <p:sldId id="418" r:id="rId12"/>
    <p:sldId id="405" r:id="rId13"/>
    <p:sldId id="404" r:id="rId14"/>
    <p:sldId id="410" r:id="rId15"/>
    <p:sldId id="419" r:id="rId16"/>
    <p:sldId id="412" r:id="rId17"/>
    <p:sldId id="420" r:id="rId18"/>
    <p:sldId id="421" r:id="rId19"/>
    <p:sldId id="422" r:id="rId20"/>
    <p:sldId id="423" r:id="rId21"/>
    <p:sldId id="426" r:id="rId22"/>
    <p:sldId id="414" r:id="rId23"/>
    <p:sldId id="429" r:id="rId24"/>
    <p:sldId id="416" r:id="rId25"/>
    <p:sldId id="415" r:id="rId26"/>
    <p:sldId id="42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9B64138-95CA-407D-909A-963FCCB9E48F}">
          <p14:sldIdLst>
            <p14:sldId id="256"/>
          </p14:sldIdLst>
        </p14:section>
        <p14:section name="motivation" id="{85FFCD10-E889-4F3F-9436-EE8CB800956A}">
          <p14:sldIdLst>
            <p14:sldId id="428"/>
            <p14:sldId id="330"/>
            <p14:sldId id="406"/>
            <p14:sldId id="403"/>
            <p14:sldId id="407"/>
            <p14:sldId id="408"/>
            <p14:sldId id="409"/>
          </p14:sldIdLst>
        </p14:section>
        <p14:section name="Our results" id="{EB877FEB-0D5A-476C-8607-B48D1C30DDC6}">
          <p14:sldIdLst>
            <p14:sldId id="427"/>
            <p14:sldId id="417"/>
            <p14:sldId id="418"/>
            <p14:sldId id="405"/>
            <p14:sldId id="404"/>
            <p14:sldId id="410"/>
            <p14:sldId id="419"/>
            <p14:sldId id="412"/>
            <p14:sldId id="420"/>
            <p14:sldId id="421"/>
            <p14:sldId id="422"/>
            <p14:sldId id="423"/>
          </p14:sldIdLst>
        </p14:section>
        <p14:section name="Discussions" id="{F75FCACD-B994-472C-BD75-BF338F95BCEF}">
          <p14:sldIdLst>
            <p14:sldId id="426"/>
            <p14:sldId id="414"/>
            <p14:sldId id="429"/>
            <p14:sldId id="416"/>
            <p14:sldId id="415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ABC"/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8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1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5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68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2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3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27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6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69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https://pixabay.com/vectors/bulb-light-lamp-idea-electricity-29050/</a:t>
            </a:r>
          </a:p>
          <a:p>
            <a:r>
              <a:rPr lang="en-US" altLang="zh-CN" dirty="0"/>
              <a:t>https://pixabay.com/photos/question-mark-symbol-icon-character-2309040/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7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2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https://pixabay.com/photos/circuit-board-printed-circuit-board-1429589/</a:t>
            </a:r>
          </a:p>
          <a:p>
            <a:r>
              <a:rPr lang="en-US" altLang="zh-CN" dirty="0"/>
              <a:t>https://pixabay.com/photos/circuit-board-electronic-circuit-973311/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3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9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https://pixabay.com/illustrations/thinker-think-wisdom-response-1027594/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22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https://pixabay.com/illustrations/thinker-think-wisdom-response-1027594/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7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10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634610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 of Average-case Meta-complexity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0DEECA-BF6C-AD3D-EC6E-5D42070B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44" y="3310096"/>
            <a:ext cx="1662166" cy="154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48A250-8EFA-87F9-208B-F18B7565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742" y="3310096"/>
            <a:ext cx="1596144" cy="1543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AD0786-9578-C8AA-FBF1-91462519C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718" y="3310096"/>
            <a:ext cx="1403732" cy="154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64B8AF3-C366-38C3-959D-3D4FBF2A181A}"/>
              </a:ext>
            </a:extLst>
          </p:cNvPr>
          <p:cNvSpPr txBox="1"/>
          <p:nvPr/>
        </p:nvSpPr>
        <p:spPr>
          <a:xfrm>
            <a:off x="1155088" y="5066214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Rahul Ilango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(MIT)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B2E8FE-9554-8C54-CC40-79A62159F42D}"/>
              </a:ext>
            </a:extLst>
          </p:cNvPr>
          <p:cNvSpPr txBox="1"/>
          <p:nvPr/>
        </p:nvSpPr>
        <p:spPr>
          <a:xfrm>
            <a:off x="3825074" y="5066214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59E89B-974A-1289-D951-9FA31EB06329}"/>
              </a:ext>
            </a:extLst>
          </p:cNvPr>
          <p:cNvSpPr txBox="1"/>
          <p:nvPr/>
        </p:nvSpPr>
        <p:spPr>
          <a:xfrm>
            <a:off x="6257931" y="5066214"/>
            <a:ext cx="218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Rahul Santhanam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377501E-2CF7-D737-0EA6-032BDB238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839" y="3249107"/>
            <a:ext cx="2990210" cy="1091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9CAF-7264-4C4F-C1BA-C6C35808783C}"/>
                  </a:ext>
                </a:extLst>
              </p:cNvPr>
              <p:cNvSpPr txBox="1"/>
              <p:nvPr/>
            </p:nvSpPr>
            <p:spPr>
              <a:xfrm>
                <a:off x="2327730" y="5807891"/>
                <a:ext cx="49641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Meta-Complexity 2023 @ Simons,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+0.01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Day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9CAF-7264-4C4F-C1BA-C6C358087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30" y="5807891"/>
                <a:ext cx="4964163" cy="830997"/>
              </a:xfrm>
              <a:prstGeom prst="rect">
                <a:avLst/>
              </a:prstGeom>
              <a:blipFill>
                <a:blip r:embed="rId7"/>
                <a:stretch>
                  <a:fillRect l="-491" t="-5147" r="-2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733EDE00-C980-2FBC-6890-D1569A2C1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6616" y="4525864"/>
            <a:ext cx="2666657" cy="1697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7F65CBA-7D19-0178-F86F-AE3398D99C5A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0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OWF 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of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𝐌𝐂𝐒𝐏</m:t>
                    </m:r>
                  </m:oMath>
                </a14:m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ILL</m:t>
                        </m:r>
                      </m:e>
                    </m:groupCh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PRG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GGM</m:t>
                        </m:r>
                      </m:e>
                    </m:groupCh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5A52D-EEF7-A435-9219-22A7A1F8DECC}"/>
              </a:ext>
            </a:extLst>
          </p:cNvPr>
          <p:cNvSpPr txBox="1"/>
          <p:nvPr/>
        </p:nvSpPr>
        <p:spPr>
          <a:xfrm>
            <a:off x="1497204" y="2622622"/>
            <a:ext cx="3677697" cy="369332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7F6ABC"/>
              </a:gs>
            </a:gsLst>
            <a:lin ang="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Pseudorandom functions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154319-AB05-2320-AA91-212AFBEE5007}"/>
              </a:ext>
            </a:extLst>
          </p:cNvPr>
          <p:cNvSpPr txBox="1"/>
          <p:nvPr/>
        </p:nvSpPr>
        <p:spPr>
          <a:xfrm>
            <a:off x="7017099" y="2622622"/>
            <a:ext cx="3677697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0000"/>
              </a:gs>
            </a:gsLst>
            <a:lin ang="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Truly random functions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891B21-2D6D-9577-6945-B883BFBAD7BD}"/>
                  </a:ext>
                </a:extLst>
              </p:cNvPr>
              <p:cNvSpPr txBox="1"/>
              <p:nvPr/>
            </p:nvSpPr>
            <p:spPr>
              <a:xfrm>
                <a:off x="5653037" y="2342892"/>
                <a:ext cx="9445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891B21-2D6D-9577-6945-B883BFBA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37" y="2342892"/>
                <a:ext cx="94454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110E8A-EBCD-8120-4F38-D80632B2E2EE}"/>
              </a:ext>
            </a:extLst>
          </p:cNvPr>
          <p:cNvGrpSpPr/>
          <p:nvPr/>
        </p:nvGrpSpPr>
        <p:grpSpPr>
          <a:xfrm>
            <a:off x="5250001" y="3087441"/>
            <a:ext cx="1647930" cy="1647930"/>
            <a:chOff x="2512087" y="3111800"/>
            <a:chExt cx="1647930" cy="1647930"/>
          </a:xfrm>
        </p:grpSpPr>
        <p:pic>
          <p:nvPicPr>
            <p:cNvPr id="12" name="Picture 8" descr="Crystal Ball on Apple iOS 15.4">
              <a:extLst>
                <a:ext uri="{FF2B5EF4-FFF2-40B4-BE49-F238E27FC236}">
                  <a16:creationId xmlns:a16="http://schemas.microsoft.com/office/drawing/2014/main" id="{AC185B48-6469-4CC4-37D1-9BA1B3482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087" y="3111800"/>
              <a:ext cx="1647930" cy="164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B41F86D-4E90-6207-ED90-2AFA41F6CA01}"/>
                    </a:ext>
                  </a:extLst>
                </p:cNvPr>
                <p:cNvSpPr txBox="1"/>
                <p:nvPr/>
              </p:nvSpPr>
              <p:spPr>
                <a:xfrm>
                  <a:off x="2512087" y="3514358"/>
                  <a:ext cx="16479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MCSP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B41F86D-4E90-6207-ED90-2AFA41F6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087" y="3514358"/>
                  <a:ext cx="164793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0DEF2BC9-DC4F-F8C9-4998-0DD1632A4023}"/>
              </a:ext>
            </a:extLst>
          </p:cNvPr>
          <p:cNvSpPr/>
          <p:nvPr/>
        </p:nvSpPr>
        <p:spPr>
          <a:xfrm>
            <a:off x="3193570" y="3226444"/>
            <a:ext cx="1781907" cy="830997"/>
          </a:xfrm>
          <a:prstGeom prst="wedgeEllipseCallout">
            <a:avLst>
              <a:gd name="adj1" fmla="val 64318"/>
              <a:gd name="adj2" fmla="val 5040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Easy!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F70B037B-FABC-68A4-5984-E993847A3852}"/>
              </a:ext>
            </a:extLst>
          </p:cNvPr>
          <p:cNvSpPr/>
          <p:nvPr/>
        </p:nvSpPr>
        <p:spPr>
          <a:xfrm>
            <a:off x="7074040" y="3226443"/>
            <a:ext cx="1781907" cy="830997"/>
          </a:xfrm>
          <a:prstGeom prst="wedgeEllipseCallout">
            <a:avLst>
              <a:gd name="adj1" fmla="val -56923"/>
              <a:gd name="adj2" fmla="val 5524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Hard!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887A016-9DEE-0218-D750-884B64F19CB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064" y="3277383"/>
            <a:ext cx="3562979" cy="3562979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E23710AF-5C21-8252-14F9-433ECEDD7984}"/>
              </a:ext>
            </a:extLst>
          </p:cNvPr>
          <p:cNvGrpSpPr/>
          <p:nvPr/>
        </p:nvGrpSpPr>
        <p:grpSpPr>
          <a:xfrm>
            <a:off x="4276408" y="4850789"/>
            <a:ext cx="7915592" cy="1838875"/>
            <a:chOff x="4276408" y="4850789"/>
            <a:chExt cx="7915592" cy="1838875"/>
          </a:xfrm>
        </p:grpSpPr>
        <p:sp>
          <p:nvSpPr>
            <p:cNvPr id="31" name="思想气泡: 云 30">
              <a:extLst>
                <a:ext uri="{FF2B5EF4-FFF2-40B4-BE49-F238E27FC236}">
                  <a16:creationId xmlns:a16="http://schemas.microsoft.com/office/drawing/2014/main" id="{5681C872-1AD8-7852-AA82-37228A8D7D98}"/>
                </a:ext>
              </a:extLst>
            </p:cNvPr>
            <p:cNvSpPr/>
            <p:nvPr/>
          </p:nvSpPr>
          <p:spPr>
            <a:xfrm>
              <a:off x="4276408" y="4850789"/>
              <a:ext cx="7915592" cy="1838875"/>
            </a:xfrm>
            <a:prstGeom prst="cloudCallout">
              <a:avLst>
                <a:gd name="adj1" fmla="val -55192"/>
                <a:gd name="adj2" fmla="val -42884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5F0FC2-9CBA-F37B-D2F9-DF2691707EC3}"/>
                    </a:ext>
                  </a:extLst>
                </p:cNvPr>
                <p:cNvSpPr txBox="1"/>
                <p:nvPr/>
              </p:nvSpPr>
              <p:spPr>
                <a:xfrm>
                  <a:off x="5268164" y="5126078"/>
                  <a:ext cx="46442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OWFs exist, then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MCSP</m:t>
                      </m:r>
                    </m:oMath>
                  </a14:m>
                  <a:r>
                    <a: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hard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5F0FC2-9CBA-F37B-D2F9-DF2691707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64" y="5126078"/>
                  <a:ext cx="464422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969" t="-9211" r="-118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9798A73-ACFB-0C91-DD6C-F5B6D007C8FC}"/>
              </a:ext>
            </a:extLst>
          </p:cNvPr>
          <p:cNvSpPr txBox="1"/>
          <p:nvPr/>
        </p:nvSpPr>
        <p:spPr>
          <a:xfrm>
            <a:off x="5256124" y="5508891"/>
            <a:ext cx="644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against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error-prone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heuristics to approximate, under some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 sampleable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distributions!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851CA0-2905-5F76-064D-18236F6234AB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7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6" grpId="0" animBg="1"/>
      <p:bldP spid="18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Locally Sampleable Distributions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梯形 5">
                <a:extLst>
                  <a:ext uri="{FF2B5EF4-FFF2-40B4-BE49-F238E27FC236}">
                    <a16:creationId xmlns:a16="http://schemas.microsoft.com/office/drawing/2014/main" id="{3702F7C3-141E-449C-6F9A-616B98D86983}"/>
                  </a:ext>
                </a:extLst>
              </p:cNvPr>
              <p:cNvSpPr/>
              <p:nvPr/>
            </p:nvSpPr>
            <p:spPr>
              <a:xfrm>
                <a:off x="1306287" y="2615083"/>
                <a:ext cx="3667648" cy="1627833"/>
              </a:xfrm>
              <a:prstGeom prst="trapezoid">
                <a:avLst>
                  <a:gd name="adj" fmla="val 3487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Samp</m:t>
                    </m:r>
                  </m:oMath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梯形 5">
                <a:extLst>
                  <a:ext uri="{FF2B5EF4-FFF2-40B4-BE49-F238E27FC236}">
                    <a16:creationId xmlns:a16="http://schemas.microsoft.com/office/drawing/2014/main" id="{3702F7C3-141E-449C-6F9A-616B98D86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7" y="2615083"/>
                <a:ext cx="3667648" cy="1627833"/>
              </a:xfrm>
              <a:prstGeom prst="trapezoid">
                <a:avLst>
                  <a:gd name="adj" fmla="val 34877"/>
                </a:avLst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3988762-1766-4124-DD36-D926F44EFAE0}"/>
                  </a:ext>
                </a:extLst>
              </p:cNvPr>
              <p:cNvSpPr/>
              <p:nvPr/>
            </p:nvSpPr>
            <p:spPr>
              <a:xfrm>
                <a:off x="1306287" y="4372725"/>
                <a:ext cx="3667648" cy="3014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Randomness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3988762-1766-4124-DD36-D926F44EF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7" y="4372725"/>
                <a:ext cx="3667648" cy="30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87BEFA-4707-4122-1DD0-B480A8370476}"/>
                  </a:ext>
                </a:extLst>
              </p:cNvPr>
              <p:cNvSpPr/>
              <p:nvPr/>
            </p:nvSpPr>
            <p:spPr>
              <a:xfrm>
                <a:off x="1870670" y="2182184"/>
                <a:ext cx="2540557" cy="3030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Samp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87BEFA-4707-4122-1DD0-B480A8370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70" y="2182184"/>
                <a:ext cx="2540557" cy="303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FC58D8-D1AE-1C59-3A92-5DA8487F6AFD}"/>
                  </a:ext>
                </a:extLst>
              </p:cNvPr>
              <p:cNvSpPr txBox="1"/>
              <p:nvPr/>
            </p:nvSpPr>
            <p:spPr>
              <a:xfrm>
                <a:off x="579748" y="5084466"/>
                <a:ext cx="4692580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Local sampler: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be computed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LSamp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FC58D8-D1AE-1C59-3A92-5DA8487F6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8" y="5084466"/>
                <a:ext cx="4692580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7E192A2-91BE-8F89-8541-3984F9FF8A78}"/>
                  </a:ext>
                </a:extLst>
              </p:cNvPr>
              <p:cNvSpPr txBox="1"/>
              <p:nvPr/>
            </p:nvSpPr>
            <p:spPr>
              <a:xfrm>
                <a:off x="6055808" y="3888713"/>
                <a:ext cx="4906944" cy="206210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0" u="sng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𝐋𝐒𝐚𝐦</m:t>
                    </m:r>
                    <m:sSup>
                      <m:sSupPr>
                        <m:ctrlPr>
                          <a:rPr lang="en-US" altLang="zh-CN" sz="32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3200" b="1" i="0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</m:t>
                        </m:r>
                      </m:e>
                      <m:sup>
                        <m:r>
                          <a:rPr lang="en-US" altLang="zh-CN" sz="32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p>
                    </m:sSup>
                    <m:d>
                      <m:dPr>
                        <m:ctrlPr>
                          <a:rPr lang="en-US" altLang="zh-CN" sz="32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2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e>
                    </m:d>
                    <m:r>
                      <a:rPr lang="en-US" altLang="zh-CN" sz="3200" b="1" i="1" u="sng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zh-CN" altLang="en-US" sz="32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32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(pseudorandom)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PRF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𝑘𝑒𝑦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1∼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Otherwise (true random)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7E192A2-91BE-8F89-8541-3984F9FF8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08" y="3888713"/>
                <a:ext cx="4906944" cy="20621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D48620-CCBC-2154-C2E9-583C838BBACA}"/>
                  </a:ext>
                </a:extLst>
              </p:cNvPr>
              <p:cNvSpPr txBox="1"/>
              <p:nvPr/>
            </p:nvSpPr>
            <p:spPr>
              <a:xfrm>
                <a:off x="5072744" y="2212827"/>
                <a:ext cx="5890008" cy="13849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If OWFs exist,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MCSP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hard under the following simple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-locally sampleable distribution: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D48620-CCBC-2154-C2E9-583C838B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744" y="2212827"/>
                <a:ext cx="5890008" cy="13849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085E79A-7D43-8A76-AB70-5911343CBE74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8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7" grpId="0" animBg="1"/>
      <p:bldP spid="1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Characterization of OWFs using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𝐌𝐂𝐒𝐏</m:t>
                    </m:r>
                  </m:oMath>
                </a14:m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 the following are equivalent.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OWFs exist.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on average to approximate, over some locally sampleable distribution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239150-E6A9-591E-3300-C159BA6873EB}"/>
                  </a:ext>
                </a:extLst>
              </p:cNvPr>
              <p:cNvSpPr txBox="1"/>
              <p:nvPr/>
            </p:nvSpPr>
            <p:spPr>
              <a:xfrm>
                <a:off x="7286310" y="4437277"/>
                <a:ext cx="3684187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GapMCSP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strongly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1/2+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hard on average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-locally sampleable distributions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239150-E6A9-591E-3300-C159BA68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10" y="4437277"/>
                <a:ext cx="368418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F84C68-049A-9C34-835F-B3805D93B956}"/>
                  </a:ext>
                </a:extLst>
              </p:cNvPr>
              <p:cNvSpPr txBox="1"/>
              <p:nvPr/>
            </p:nvSpPr>
            <p:spPr>
              <a:xfrm>
                <a:off x="1221503" y="4437277"/>
                <a:ext cx="3587262" cy="15738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GapMCSP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weakly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hard on average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-locally sampleable distributions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F84C68-049A-9C34-835F-B3805D93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03" y="4437277"/>
                <a:ext cx="3587262" cy="15738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9AFFB274-B1BE-B3B9-A7C4-65C46491EECC}"/>
              </a:ext>
            </a:extLst>
          </p:cNvPr>
          <p:cNvSpPr txBox="1"/>
          <p:nvPr/>
        </p:nvSpPr>
        <p:spPr>
          <a:xfrm>
            <a:off x="5518743" y="3391319"/>
            <a:ext cx="10575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OWF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AD2CD51-D777-77CF-CEFA-D0061501FC8E}"/>
              </a:ext>
            </a:extLst>
          </p:cNvPr>
          <p:cNvGrpSpPr/>
          <p:nvPr/>
        </p:nvGrpSpPr>
        <p:grpSpPr>
          <a:xfrm>
            <a:off x="6576332" y="3622152"/>
            <a:ext cx="2640099" cy="815125"/>
            <a:chOff x="6576332" y="3622152"/>
            <a:chExt cx="2640099" cy="815125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D6D732E-10CA-B40D-F8C8-7BBC250945EC}"/>
                </a:ext>
              </a:extLst>
            </p:cNvPr>
            <p:cNvCxnSpPr>
              <a:cxnSpLocks/>
              <a:stCxn id="29" idx="3"/>
              <a:endCxn id="27" idx="0"/>
            </p:cNvCxnSpPr>
            <p:nvPr/>
          </p:nvCxnSpPr>
          <p:spPr>
            <a:xfrm>
              <a:off x="6576332" y="3622152"/>
              <a:ext cx="2552072" cy="8151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D5A65BB-AAC7-4922-F762-B400A82E90B7}"/>
                </a:ext>
              </a:extLst>
            </p:cNvPr>
            <p:cNvSpPr txBox="1"/>
            <p:nvPr/>
          </p:nvSpPr>
          <p:spPr>
            <a:xfrm>
              <a:off x="7548406" y="3705875"/>
              <a:ext cx="1668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[HILL, GGM]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935C8B-E203-2AFB-376D-24CB4167034A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4808765" y="5222107"/>
            <a:ext cx="2477545" cy="2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11EA626-44C9-FA72-620F-816539400BAB}"/>
              </a:ext>
            </a:extLst>
          </p:cNvPr>
          <p:cNvSpPr txBox="1"/>
          <p:nvPr/>
        </p:nvSpPr>
        <p:spPr>
          <a:xfrm>
            <a:off x="5288992" y="5350858"/>
            <a:ext cx="161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(robustness!)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4586B30-1081-FCBA-1C36-D095AF834F9B}"/>
              </a:ext>
            </a:extLst>
          </p:cNvPr>
          <p:cNvGrpSpPr/>
          <p:nvPr/>
        </p:nvGrpSpPr>
        <p:grpSpPr>
          <a:xfrm>
            <a:off x="3015134" y="3622152"/>
            <a:ext cx="2503609" cy="815125"/>
            <a:chOff x="3015134" y="3622152"/>
            <a:chExt cx="2503609" cy="815125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6DCBC30-8D0B-B32D-DF7D-4089D9C2F066}"/>
                </a:ext>
              </a:extLst>
            </p:cNvPr>
            <p:cNvCxnSpPr>
              <a:cxnSpLocks/>
              <a:stCxn id="28" idx="0"/>
              <a:endCxn id="29" idx="1"/>
            </p:cNvCxnSpPr>
            <p:nvPr/>
          </p:nvCxnSpPr>
          <p:spPr>
            <a:xfrm flipV="1">
              <a:off x="3015134" y="3622152"/>
              <a:ext cx="2503609" cy="8151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767EAAB-4188-F2D9-5250-AF0E0174935B}"/>
                </a:ext>
              </a:extLst>
            </p:cNvPr>
            <p:cNvSpPr txBox="1"/>
            <p:nvPr/>
          </p:nvSpPr>
          <p:spPr>
            <a:xfrm>
              <a:off x="3322237" y="3696810"/>
              <a:ext cx="134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work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0B9A9795-9BAC-41A1-3071-796F1A70F13D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9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3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Characterization of OWFs using (Unbounded) Kolmogorov Complexity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 the following are equivalent.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OWFs exist.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on average to approximate, over some (poly-time) sampleable distribution.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3"/>
                <a:stretch>
                  <a:fillRect l="-9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C7A390-9080-B421-66FD-632EFB6B9EFE}"/>
                  </a:ext>
                </a:extLst>
              </p:cNvPr>
              <p:cNvSpPr txBox="1"/>
              <p:nvPr/>
            </p:nvSpPr>
            <p:spPr>
              <a:xfrm>
                <a:off x="7286311" y="4437277"/>
                <a:ext cx="3587262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GapK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strongly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1/2+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hard on average under sampleable distributions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C7A390-9080-B421-66FD-632EFB6B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11" y="4437277"/>
                <a:ext cx="358726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9161E49-2420-E3B5-84CF-62B2FED4E003}"/>
                  </a:ext>
                </a:extLst>
              </p:cNvPr>
              <p:cNvSpPr txBox="1"/>
              <p:nvPr/>
            </p:nvSpPr>
            <p:spPr>
              <a:xfrm>
                <a:off x="1221503" y="4437277"/>
                <a:ext cx="3587262" cy="15738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GapK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weakly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hard on average under sampleable distributions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9161E49-2420-E3B5-84CF-62B2FED4E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03" y="4437277"/>
                <a:ext cx="3587262" cy="1573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2C608E1-C15F-0648-861B-445BC985E083}"/>
              </a:ext>
            </a:extLst>
          </p:cNvPr>
          <p:cNvSpPr txBox="1"/>
          <p:nvPr/>
        </p:nvSpPr>
        <p:spPr>
          <a:xfrm>
            <a:off x="5518743" y="3391319"/>
            <a:ext cx="10575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OWF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FCBB90-6AEC-1F15-82EF-5474371C2678}"/>
              </a:ext>
            </a:extLst>
          </p:cNvPr>
          <p:cNvGrpSpPr/>
          <p:nvPr/>
        </p:nvGrpSpPr>
        <p:grpSpPr>
          <a:xfrm>
            <a:off x="6576332" y="3622152"/>
            <a:ext cx="2640099" cy="815125"/>
            <a:chOff x="6576332" y="3622152"/>
            <a:chExt cx="2640099" cy="815125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D726C65-B8E6-A0B4-7574-FD22EE7D218B}"/>
                </a:ext>
              </a:extLst>
            </p:cNvPr>
            <p:cNvCxnSpPr>
              <a:cxnSpLocks/>
              <a:stCxn id="24" idx="3"/>
              <a:endCxn id="22" idx="0"/>
            </p:cNvCxnSpPr>
            <p:nvPr/>
          </p:nvCxnSpPr>
          <p:spPr>
            <a:xfrm>
              <a:off x="6576332" y="3622152"/>
              <a:ext cx="2503610" cy="8151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B5AB278-7327-DDC4-FEAF-260679204A44}"/>
                </a:ext>
              </a:extLst>
            </p:cNvPr>
            <p:cNvSpPr txBox="1"/>
            <p:nvPr/>
          </p:nvSpPr>
          <p:spPr>
            <a:xfrm>
              <a:off x="7548406" y="3705875"/>
              <a:ext cx="1668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[HILL, GGM]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4B9E5B-198B-981C-5E64-F0D7352E7811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808765" y="5222107"/>
            <a:ext cx="2477546" cy="2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A7D838C-DDE4-F560-ED41-320F6BDED996}"/>
              </a:ext>
            </a:extLst>
          </p:cNvPr>
          <p:cNvGrpSpPr/>
          <p:nvPr/>
        </p:nvGrpSpPr>
        <p:grpSpPr>
          <a:xfrm>
            <a:off x="3015134" y="3622152"/>
            <a:ext cx="2503609" cy="815125"/>
            <a:chOff x="3015134" y="3622152"/>
            <a:chExt cx="2503609" cy="815125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E324CE0-5648-D9CC-40E2-FC91911C30EA}"/>
                </a:ext>
              </a:extLst>
            </p:cNvPr>
            <p:cNvCxnSpPr>
              <a:cxnSpLocks/>
              <a:stCxn id="23" idx="0"/>
              <a:endCxn id="24" idx="1"/>
            </p:cNvCxnSpPr>
            <p:nvPr/>
          </p:nvCxnSpPr>
          <p:spPr>
            <a:xfrm flipV="1">
              <a:off x="3015134" y="3622152"/>
              <a:ext cx="2503609" cy="8151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173182-1C55-1ECD-4CCE-456355EE1110}"/>
                </a:ext>
              </a:extLst>
            </p:cNvPr>
            <p:cNvSpPr txBox="1"/>
            <p:nvPr/>
          </p:nvSpPr>
          <p:spPr>
            <a:xfrm>
              <a:off x="3322237" y="3696810"/>
              <a:ext cx="134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work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7211F4B-618F-9DE7-4A32-6D91669C0D79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Error-Prone Average-Case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Meta-Complexity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19443-6A92-7AF9-0633-A682DD702414}"/>
              </a:ext>
            </a:extLst>
          </p:cNvPr>
          <p:cNvSpPr txBox="1"/>
          <p:nvPr/>
        </p:nvSpPr>
        <p:spPr>
          <a:xfrm>
            <a:off x="5561874" y="4408694"/>
            <a:ext cx="10575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OWF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2B29DA-238B-98B6-8753-DE1E439AAC57}"/>
                  </a:ext>
                </a:extLst>
              </p:cNvPr>
              <p:cNvSpPr txBox="1"/>
              <p:nvPr/>
            </p:nvSpPr>
            <p:spPr>
              <a:xfrm>
                <a:off x="2246435" y="2327125"/>
                <a:ext cx="1823148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GapMCSP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2B29DA-238B-98B6-8753-DE1E439A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35" y="2327125"/>
                <a:ext cx="18231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97A234-5F90-6705-A3A3-EEECE21DDB5E}"/>
                  </a:ext>
                </a:extLst>
              </p:cNvPr>
              <p:cNvSpPr txBox="1"/>
              <p:nvPr/>
            </p:nvSpPr>
            <p:spPr>
              <a:xfrm>
                <a:off x="8122419" y="2327125"/>
                <a:ext cx="1823148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GapK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97A234-5F90-6705-A3A3-EEECE21D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419" y="2327125"/>
                <a:ext cx="18231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67E36D-6848-56E9-3DE1-139FEB2AC33A}"/>
                  </a:ext>
                </a:extLst>
              </p:cNvPr>
              <p:cNvSpPr txBox="1"/>
              <p:nvPr/>
            </p:nvSpPr>
            <p:spPr>
              <a:xfrm>
                <a:off x="5135963" y="2327124"/>
                <a:ext cx="1823148" cy="4780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GapK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67E36D-6848-56E9-3DE1-139FEB2AC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63" y="2327124"/>
                <a:ext cx="1823148" cy="478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354353F-E4DB-982E-0244-F3870EE62EA7}"/>
              </a:ext>
            </a:extLst>
          </p:cNvPr>
          <p:cNvSpPr txBox="1"/>
          <p:nvPr/>
        </p:nvSpPr>
        <p:spPr>
          <a:xfrm>
            <a:off x="1312984" y="5111322"/>
            <a:ext cx="9566031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Error-prone average-case meta-complexity is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robust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because they correspond to </a:t>
            </a:r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functions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973C3ABF-EB35-B43F-4AB5-B71AD74D9C02}"/>
              </a:ext>
            </a:extLst>
          </p:cNvPr>
          <p:cNvSpPr/>
          <p:nvPr/>
        </p:nvSpPr>
        <p:spPr>
          <a:xfrm rot="17705058">
            <a:off x="3874438" y="2167404"/>
            <a:ext cx="472273" cy="2956919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D9AC860-49A0-7045-EDE8-B3955F988DA3}"/>
              </a:ext>
            </a:extLst>
          </p:cNvPr>
          <p:cNvGrpSpPr/>
          <p:nvPr/>
        </p:nvGrpSpPr>
        <p:grpSpPr>
          <a:xfrm>
            <a:off x="5524356" y="2853379"/>
            <a:ext cx="1296237" cy="1555315"/>
            <a:chOff x="5524356" y="2853379"/>
            <a:chExt cx="1296237" cy="1555315"/>
          </a:xfrm>
        </p:grpSpPr>
        <p:sp>
          <p:nvSpPr>
            <p:cNvPr id="18" name="箭头: 上下 17">
              <a:extLst>
                <a:ext uri="{FF2B5EF4-FFF2-40B4-BE49-F238E27FC236}">
                  <a16:creationId xmlns:a16="http://schemas.microsoft.com/office/drawing/2014/main" id="{A0BFBA9E-9EC9-94B6-2F0E-9AD880798641}"/>
                </a:ext>
              </a:extLst>
            </p:cNvPr>
            <p:cNvSpPr/>
            <p:nvPr/>
          </p:nvSpPr>
          <p:spPr>
            <a:xfrm>
              <a:off x="5847164" y="2853379"/>
              <a:ext cx="472273" cy="1555315"/>
            </a:xfrm>
            <a:prstGeom prst="up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8B991A-3B94-6A13-75D6-A6972F42C111}"/>
                </a:ext>
              </a:extLst>
            </p:cNvPr>
            <p:cNvSpPr txBox="1"/>
            <p:nvPr/>
          </p:nvSpPr>
          <p:spPr>
            <a:xfrm>
              <a:off x="5524356" y="3727430"/>
              <a:ext cx="1296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(under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derand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assumptions)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9DCB9674-0D64-1D6F-333A-621FCE8206E7}"/>
              </a:ext>
            </a:extLst>
          </p:cNvPr>
          <p:cNvSpPr/>
          <p:nvPr/>
        </p:nvSpPr>
        <p:spPr>
          <a:xfrm rot="3918481">
            <a:off x="7842496" y="2175907"/>
            <a:ext cx="472273" cy="2956919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2B32D9-44EA-678E-10F1-667AF8794262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11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Going Into Some Proofs…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 the following are equivalent.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OWFs exist.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on average to approximate, over some (poly-time) sampleable distribution.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3"/>
                <a:stretch>
                  <a:fillRect l="-9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C7A390-9080-B421-66FD-632EFB6B9EFE}"/>
                  </a:ext>
                </a:extLst>
              </p:cNvPr>
              <p:cNvSpPr txBox="1"/>
              <p:nvPr/>
            </p:nvSpPr>
            <p:spPr>
              <a:xfrm>
                <a:off x="7286311" y="4437277"/>
                <a:ext cx="3587262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GapK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strongly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1/2+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hard on average under sampleable distributions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C7A390-9080-B421-66FD-632EFB6B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11" y="4437277"/>
                <a:ext cx="358726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9161E49-2420-E3B5-84CF-62B2FED4E003}"/>
                  </a:ext>
                </a:extLst>
              </p:cNvPr>
              <p:cNvSpPr txBox="1"/>
              <p:nvPr/>
            </p:nvSpPr>
            <p:spPr>
              <a:xfrm>
                <a:off x="1221503" y="4437277"/>
                <a:ext cx="3587262" cy="15738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GapK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weakly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hard on average under sampleable distributions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9161E49-2420-E3B5-84CF-62B2FED4E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03" y="4437277"/>
                <a:ext cx="3587262" cy="1573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2C608E1-C15F-0648-861B-445BC985E083}"/>
              </a:ext>
            </a:extLst>
          </p:cNvPr>
          <p:cNvSpPr txBox="1"/>
          <p:nvPr/>
        </p:nvSpPr>
        <p:spPr>
          <a:xfrm>
            <a:off x="5518743" y="3391319"/>
            <a:ext cx="10575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OWF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324CE0-5648-D9CC-40E2-FC91911C30EA}"/>
              </a:ext>
            </a:extLst>
          </p:cNvPr>
          <p:cNvCxnSpPr>
            <a:cxnSpLocks/>
            <a:stCxn id="23" idx="0"/>
            <a:endCxn id="24" idx="1"/>
          </p:cNvCxnSpPr>
          <p:nvPr/>
        </p:nvCxnSpPr>
        <p:spPr>
          <a:xfrm flipV="1">
            <a:off x="3015134" y="3622152"/>
            <a:ext cx="2503609" cy="815125"/>
          </a:xfrm>
          <a:prstGeom prst="straightConnector1">
            <a:avLst/>
          </a:prstGeom>
          <a:ln w="28575"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726C65-B8E6-A0B4-7574-FD22EE7D218B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>
            <a:off x="6576332" y="3622152"/>
            <a:ext cx="2503610" cy="815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B5AB278-7327-DDC4-FEAF-260679204A44}"/>
              </a:ext>
            </a:extLst>
          </p:cNvPr>
          <p:cNvSpPr txBox="1"/>
          <p:nvPr/>
        </p:nvSpPr>
        <p:spPr>
          <a:xfrm>
            <a:off x="7548406" y="3705875"/>
            <a:ext cx="166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[HILL, GGM]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4B9E5B-198B-981C-5E64-F0D7352E7811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808765" y="5222107"/>
            <a:ext cx="2477546" cy="2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F173182-1C55-1ECD-4CCE-456355EE1110}"/>
              </a:ext>
            </a:extLst>
          </p:cNvPr>
          <p:cNvSpPr txBox="1"/>
          <p:nvPr/>
        </p:nvSpPr>
        <p:spPr>
          <a:xfrm>
            <a:off x="3322237" y="3696810"/>
            <a:ext cx="13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A90A8B0-59FF-702F-5D64-4ACAD11B25EE}"/>
              </a:ext>
            </a:extLst>
          </p:cNvPr>
          <p:cNvCxnSpPr>
            <a:cxnSpLocks/>
            <a:stCxn id="23" idx="0"/>
            <a:endCxn id="24" idx="1"/>
          </p:cNvCxnSpPr>
          <p:nvPr/>
        </p:nvCxnSpPr>
        <p:spPr>
          <a:xfrm flipV="1">
            <a:off x="3015134" y="3622152"/>
            <a:ext cx="2503609" cy="815125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090C55-7F06-FD60-E9A8-55EAFDF685A6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12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 OWF 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0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𝐆𝐚𝐩𝐊</m:t>
                    </m:r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 Easy on Average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8CEEEF1-E09C-4D15-B376-DA8A143D3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How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Samp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8CEEEF1-E09C-4D15-B376-DA8A143D3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4"/>
                <a:stretch>
                  <a:fillRect l="-9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0DE2E1B1-7CE0-9623-4433-96326DD50941}"/>
              </a:ext>
            </a:extLst>
          </p:cNvPr>
          <p:cNvGrpSpPr/>
          <p:nvPr/>
        </p:nvGrpSpPr>
        <p:grpSpPr>
          <a:xfrm>
            <a:off x="1155562" y="3086534"/>
            <a:ext cx="3667648" cy="2491992"/>
            <a:chOff x="1155562" y="3086534"/>
            <a:chExt cx="3667648" cy="2491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梯形 5">
                  <a:extLst>
                    <a:ext uri="{FF2B5EF4-FFF2-40B4-BE49-F238E27FC236}">
                      <a16:creationId xmlns:a16="http://schemas.microsoft.com/office/drawing/2014/main" id="{4994A858-5095-6D13-25E1-459CC8EBAA64}"/>
                    </a:ext>
                  </a:extLst>
                </p:cNvPr>
                <p:cNvSpPr/>
                <p:nvPr/>
              </p:nvSpPr>
              <p:spPr>
                <a:xfrm>
                  <a:off x="1155562" y="3519433"/>
                  <a:ext cx="3667648" cy="1627833"/>
                </a:xfrm>
                <a:prstGeom prst="trapezoid">
                  <a:avLst>
                    <a:gd name="adj" fmla="val 3487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Samp</m:t>
                      </m:r>
                    </m:oMath>
                  </a14:m>
                  <a:endPara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梯形 5">
                  <a:extLst>
                    <a:ext uri="{FF2B5EF4-FFF2-40B4-BE49-F238E27FC236}">
                      <a16:creationId xmlns:a16="http://schemas.microsoft.com/office/drawing/2014/main" id="{4994A858-5095-6D13-25E1-459CC8EBA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562" y="3519433"/>
                  <a:ext cx="3667648" cy="1627833"/>
                </a:xfrm>
                <a:prstGeom prst="trapezoid">
                  <a:avLst>
                    <a:gd name="adj" fmla="val 3487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BA77E2E-25B0-C5A7-F0B1-B5F04599562C}"/>
                    </a:ext>
                  </a:extLst>
                </p:cNvPr>
                <p:cNvSpPr/>
                <p:nvPr/>
              </p:nvSpPr>
              <p:spPr>
                <a:xfrm>
                  <a:off x="1155562" y="5277075"/>
                  <a:ext cx="3667648" cy="30145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Randomness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BA77E2E-25B0-C5A7-F0B1-B5F045995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562" y="5277075"/>
                  <a:ext cx="3667648" cy="3014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08625E4-4F52-2215-BAFB-873414003898}"/>
                    </a:ext>
                  </a:extLst>
                </p:cNvPr>
                <p:cNvSpPr/>
                <p:nvPr/>
              </p:nvSpPr>
              <p:spPr>
                <a:xfrm>
                  <a:off x="1719945" y="3086534"/>
                  <a:ext cx="2540557" cy="30309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Samp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08625E4-4F52-2215-BAFB-873414003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45" y="3086534"/>
                  <a:ext cx="2540557" cy="3030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E9D2BF-70FC-1AD5-60C5-49F63D36BD87}"/>
                  </a:ext>
                </a:extLst>
              </p:cNvPr>
              <p:cNvSpPr txBox="1"/>
              <p:nvPr/>
            </p:nvSpPr>
            <p:spPr>
              <a:xfrm>
                <a:off x="5606980" y="2624310"/>
                <a:ext cx="5526594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sampled</m:t>
                                </m:r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Samp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E9D2BF-70FC-1AD5-60C5-49F63D36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80" y="2624310"/>
                <a:ext cx="5526594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60478A-9043-2A38-B8DC-86BDF2DF7779}"/>
              </a:ext>
            </a:extLst>
          </p:cNvPr>
          <p:cNvSpPr/>
          <p:nvPr/>
        </p:nvSpPr>
        <p:spPr>
          <a:xfrm>
            <a:off x="6573927" y="3043976"/>
            <a:ext cx="4311785" cy="628724"/>
          </a:xfrm>
          <a:custGeom>
            <a:avLst/>
            <a:gdLst>
              <a:gd name="connsiteX0" fmla="*/ 0 w 4311785"/>
              <a:gd name="connsiteY0" fmla="*/ 104789 h 628724"/>
              <a:gd name="connsiteX1" fmla="*/ 104789 w 4311785"/>
              <a:gd name="connsiteY1" fmla="*/ 0 h 628724"/>
              <a:gd name="connsiteX2" fmla="*/ 731841 w 4311785"/>
              <a:gd name="connsiteY2" fmla="*/ 0 h 628724"/>
              <a:gd name="connsiteX3" fmla="*/ 1235826 w 4311785"/>
              <a:gd name="connsiteY3" fmla="*/ 0 h 628724"/>
              <a:gd name="connsiteX4" fmla="*/ 1780834 w 4311785"/>
              <a:gd name="connsiteY4" fmla="*/ 0 h 628724"/>
              <a:gd name="connsiteX5" fmla="*/ 2243797 w 4311785"/>
              <a:gd name="connsiteY5" fmla="*/ 0 h 628724"/>
              <a:gd name="connsiteX6" fmla="*/ 2911871 w 4311785"/>
              <a:gd name="connsiteY6" fmla="*/ 0 h 628724"/>
              <a:gd name="connsiteX7" fmla="*/ 3456878 w 4311785"/>
              <a:gd name="connsiteY7" fmla="*/ 0 h 628724"/>
              <a:gd name="connsiteX8" fmla="*/ 4206996 w 4311785"/>
              <a:gd name="connsiteY8" fmla="*/ 0 h 628724"/>
              <a:gd name="connsiteX9" fmla="*/ 4311785 w 4311785"/>
              <a:gd name="connsiteY9" fmla="*/ 104789 h 628724"/>
              <a:gd name="connsiteX10" fmla="*/ 4311785 w 4311785"/>
              <a:gd name="connsiteY10" fmla="*/ 523935 h 628724"/>
              <a:gd name="connsiteX11" fmla="*/ 4206996 w 4311785"/>
              <a:gd name="connsiteY11" fmla="*/ 628724 h 628724"/>
              <a:gd name="connsiteX12" fmla="*/ 3661988 w 4311785"/>
              <a:gd name="connsiteY12" fmla="*/ 628724 h 628724"/>
              <a:gd name="connsiteX13" fmla="*/ 3116981 w 4311785"/>
              <a:gd name="connsiteY13" fmla="*/ 628724 h 628724"/>
              <a:gd name="connsiteX14" fmla="*/ 2612996 w 4311785"/>
              <a:gd name="connsiteY14" fmla="*/ 628724 h 628724"/>
              <a:gd name="connsiteX15" fmla="*/ 2067988 w 4311785"/>
              <a:gd name="connsiteY15" fmla="*/ 628724 h 628724"/>
              <a:gd name="connsiteX16" fmla="*/ 1564003 w 4311785"/>
              <a:gd name="connsiteY16" fmla="*/ 628724 h 628724"/>
              <a:gd name="connsiteX17" fmla="*/ 1101039 w 4311785"/>
              <a:gd name="connsiteY17" fmla="*/ 628724 h 628724"/>
              <a:gd name="connsiteX18" fmla="*/ 104789 w 4311785"/>
              <a:gd name="connsiteY18" fmla="*/ 628724 h 628724"/>
              <a:gd name="connsiteX19" fmla="*/ 0 w 4311785"/>
              <a:gd name="connsiteY19" fmla="*/ 523935 h 628724"/>
              <a:gd name="connsiteX20" fmla="*/ 0 w 4311785"/>
              <a:gd name="connsiteY20" fmla="*/ 104789 h 62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1785" h="628724" extrusionOk="0">
                <a:moveTo>
                  <a:pt x="0" y="104789"/>
                </a:moveTo>
                <a:cubicBezTo>
                  <a:pt x="3013" y="53831"/>
                  <a:pt x="61821" y="3850"/>
                  <a:pt x="104789" y="0"/>
                </a:cubicBezTo>
                <a:cubicBezTo>
                  <a:pt x="300535" y="-9132"/>
                  <a:pt x="554080" y="12021"/>
                  <a:pt x="731841" y="0"/>
                </a:cubicBezTo>
                <a:cubicBezTo>
                  <a:pt x="909602" y="-12021"/>
                  <a:pt x="986603" y="17711"/>
                  <a:pt x="1235826" y="0"/>
                </a:cubicBezTo>
                <a:cubicBezTo>
                  <a:pt x="1485049" y="-17711"/>
                  <a:pt x="1533181" y="63466"/>
                  <a:pt x="1780834" y="0"/>
                </a:cubicBezTo>
                <a:cubicBezTo>
                  <a:pt x="2028487" y="-63466"/>
                  <a:pt x="2050332" y="24772"/>
                  <a:pt x="2243797" y="0"/>
                </a:cubicBezTo>
                <a:cubicBezTo>
                  <a:pt x="2437262" y="-24772"/>
                  <a:pt x="2681299" y="37923"/>
                  <a:pt x="2911871" y="0"/>
                </a:cubicBezTo>
                <a:cubicBezTo>
                  <a:pt x="3142443" y="-37923"/>
                  <a:pt x="3262852" y="52241"/>
                  <a:pt x="3456878" y="0"/>
                </a:cubicBezTo>
                <a:cubicBezTo>
                  <a:pt x="3650904" y="-52241"/>
                  <a:pt x="3848589" y="62847"/>
                  <a:pt x="4206996" y="0"/>
                </a:cubicBezTo>
                <a:cubicBezTo>
                  <a:pt x="4261859" y="5977"/>
                  <a:pt x="4303436" y="38640"/>
                  <a:pt x="4311785" y="104789"/>
                </a:cubicBezTo>
                <a:cubicBezTo>
                  <a:pt x="4360928" y="226991"/>
                  <a:pt x="4295916" y="323755"/>
                  <a:pt x="4311785" y="523935"/>
                </a:cubicBezTo>
                <a:cubicBezTo>
                  <a:pt x="4320020" y="585823"/>
                  <a:pt x="4268940" y="644319"/>
                  <a:pt x="4206996" y="628724"/>
                </a:cubicBezTo>
                <a:cubicBezTo>
                  <a:pt x="3958054" y="653677"/>
                  <a:pt x="3865610" y="608245"/>
                  <a:pt x="3661988" y="628724"/>
                </a:cubicBezTo>
                <a:cubicBezTo>
                  <a:pt x="3458366" y="649203"/>
                  <a:pt x="3370933" y="584226"/>
                  <a:pt x="3116981" y="628724"/>
                </a:cubicBezTo>
                <a:cubicBezTo>
                  <a:pt x="2863029" y="673222"/>
                  <a:pt x="2765100" y="602519"/>
                  <a:pt x="2612996" y="628724"/>
                </a:cubicBezTo>
                <a:cubicBezTo>
                  <a:pt x="2460892" y="654929"/>
                  <a:pt x="2326378" y="621574"/>
                  <a:pt x="2067988" y="628724"/>
                </a:cubicBezTo>
                <a:cubicBezTo>
                  <a:pt x="1809598" y="635874"/>
                  <a:pt x="1797271" y="581389"/>
                  <a:pt x="1564003" y="628724"/>
                </a:cubicBezTo>
                <a:cubicBezTo>
                  <a:pt x="1330735" y="676059"/>
                  <a:pt x="1280351" y="576243"/>
                  <a:pt x="1101039" y="628724"/>
                </a:cubicBezTo>
                <a:cubicBezTo>
                  <a:pt x="921727" y="681205"/>
                  <a:pt x="560320" y="560080"/>
                  <a:pt x="104789" y="628724"/>
                </a:cubicBezTo>
                <a:cubicBezTo>
                  <a:pt x="51653" y="625593"/>
                  <a:pt x="-6461" y="583667"/>
                  <a:pt x="0" y="523935"/>
                </a:cubicBezTo>
                <a:cubicBezTo>
                  <a:pt x="-2903" y="319350"/>
                  <a:pt x="10633" y="234950"/>
                  <a:pt x="0" y="10478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3849651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4C48F7F-C963-C136-6A00-3A542BE39E86}"/>
                  </a:ext>
                </a:extLst>
              </p:cNvPr>
              <p:cNvSpPr txBox="1"/>
              <p:nvPr/>
            </p:nvSpPr>
            <p:spPr>
              <a:xfrm>
                <a:off x="8747928" y="3721710"/>
                <a:ext cx="2807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call this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4C48F7F-C963-C136-6A00-3A542BE39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928" y="3721710"/>
                <a:ext cx="2807676" cy="369332"/>
              </a:xfrm>
              <a:prstGeom prst="rect">
                <a:avLst/>
              </a:prstGeom>
              <a:blipFill>
                <a:blip r:embed="rId9"/>
                <a:stretch>
                  <a:fillRect l="-173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3BC1E8-2265-ED8B-E3D3-B2E42D54664F}"/>
                  </a:ext>
                </a:extLst>
              </p:cNvPr>
              <p:cNvSpPr txBox="1"/>
              <p:nvPr/>
            </p:nvSpPr>
            <p:spPr>
              <a:xfrm>
                <a:off x="5606980" y="4474815"/>
                <a:ext cx="5526594" cy="13849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 2: (Assuming Idea 1 is true)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reduces to inverting OWF!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3BC1E8-2265-ED8B-E3D3-B2E42D54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80" y="4474815"/>
                <a:ext cx="5526594" cy="13849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5635269-21B4-1F84-27AE-5E629CEDFBCD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13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sub>
                    </m:sSub>
                  </m:oMath>
                </a14:m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8CEEEF1-E09C-4D15-B376-DA8A143D3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Impagliazzo-Luby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Samp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comes from a pairwise independent hash family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ℋ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8CEEEF1-E09C-4D15-B376-DA8A143D3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4"/>
                <a:stretch>
                  <a:fillRect l="-9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C6CEF3-3FF1-1ACD-BB60-3BB2AD7B1740}"/>
                  </a:ext>
                </a:extLst>
              </p:cNvPr>
              <p:cNvSpPr txBox="1"/>
              <p:nvPr/>
            </p:nvSpPr>
            <p:spPr>
              <a:xfrm>
                <a:off x="853971" y="3368072"/>
                <a:ext cx="5242028" cy="23994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Estimation Algorithm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the smallest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the following experiment succeeds with good probability,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Draw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C6CEF3-3FF1-1ACD-BB60-3BB2AD7B1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" y="3368072"/>
                <a:ext cx="5242028" cy="2399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5545A9A-D300-0B91-68B9-01A731586C36}"/>
                  </a:ext>
                </a:extLst>
              </p:cNvPr>
              <p:cNvSpPr txBox="1"/>
              <p:nvPr/>
            </p:nvSpPr>
            <p:spPr>
              <a:xfrm>
                <a:off x="1018095" y="5811960"/>
                <a:ext cx="45750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assume there are no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weak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(That is, assume the inverter succeeds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w.p.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very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5545A9A-D300-0B91-68B9-01A73158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811960"/>
                <a:ext cx="4575056" cy="923330"/>
              </a:xfrm>
              <a:prstGeom prst="rect">
                <a:avLst/>
              </a:prstGeom>
              <a:blipFill>
                <a:blip r:embed="rId6"/>
                <a:stretch>
                  <a:fillRect l="-1065" t="-3289" r="-1198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4A433E-49AC-45BA-B6B6-526AEC59AE70}"/>
                  </a:ext>
                </a:extLst>
              </p:cNvPr>
              <p:cNvSpPr txBox="1"/>
              <p:nvPr/>
            </p:nvSpPr>
            <p:spPr>
              <a:xfrm>
                <a:off x="6598851" y="3424671"/>
                <a:ext cx="4376334" cy="27522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Intuition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likely not in the image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≫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likely in the image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gives a constant approximation!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4A433E-49AC-45BA-B6B6-526AEC59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51" y="3424671"/>
                <a:ext cx="4376334" cy="27522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357DC051-8D4A-1B1B-94A1-36DADE76CD75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14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𝐊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40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6B99AE-CDC4-BB97-2028-2066920D6361}"/>
                  </a:ext>
                </a:extLst>
              </p:cNvPr>
              <p:cNvSpPr/>
              <p:nvPr/>
            </p:nvSpPr>
            <p:spPr>
              <a:xfrm>
                <a:off x="838200" y="1999623"/>
                <a:ext cx="4909457" cy="22005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≥−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Note: this only holds on average!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Fix a threshold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string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sz="2000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bad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if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but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</a:t>
                </a:r>
                <a:endParaRPr lang="en-US" altLang="zh-CN" sz="2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is</m:t>
                            </m:r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bad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6B99AE-CDC4-BB97-2028-2066920D6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9623"/>
                <a:ext cx="4909457" cy="2200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0CC47B1-B9BE-9055-AB5A-800208891F01}"/>
              </a:ext>
            </a:extLst>
          </p:cNvPr>
          <p:cNvSpPr/>
          <p:nvPr/>
        </p:nvSpPr>
        <p:spPr>
          <a:xfrm>
            <a:off x="2733152" y="3074795"/>
            <a:ext cx="2672861" cy="374301"/>
          </a:xfrm>
          <a:custGeom>
            <a:avLst/>
            <a:gdLst>
              <a:gd name="connsiteX0" fmla="*/ 0 w 2672861"/>
              <a:gd name="connsiteY0" fmla="*/ 0 h 374301"/>
              <a:gd name="connsiteX1" fmla="*/ 454386 w 2672861"/>
              <a:gd name="connsiteY1" fmla="*/ 0 h 374301"/>
              <a:gd name="connsiteX2" fmla="*/ 988959 w 2672861"/>
              <a:gd name="connsiteY2" fmla="*/ 0 h 374301"/>
              <a:gd name="connsiteX3" fmla="*/ 1496802 w 2672861"/>
              <a:gd name="connsiteY3" fmla="*/ 0 h 374301"/>
              <a:gd name="connsiteX4" fmla="*/ 1977917 w 2672861"/>
              <a:gd name="connsiteY4" fmla="*/ 0 h 374301"/>
              <a:gd name="connsiteX5" fmla="*/ 2672861 w 2672861"/>
              <a:gd name="connsiteY5" fmla="*/ 0 h 374301"/>
              <a:gd name="connsiteX6" fmla="*/ 2672861 w 2672861"/>
              <a:gd name="connsiteY6" fmla="*/ 374301 h 374301"/>
              <a:gd name="connsiteX7" fmla="*/ 2191746 w 2672861"/>
              <a:gd name="connsiteY7" fmla="*/ 374301 h 374301"/>
              <a:gd name="connsiteX8" fmla="*/ 1710631 w 2672861"/>
              <a:gd name="connsiteY8" fmla="*/ 374301 h 374301"/>
              <a:gd name="connsiteX9" fmla="*/ 1202787 w 2672861"/>
              <a:gd name="connsiteY9" fmla="*/ 374301 h 374301"/>
              <a:gd name="connsiteX10" fmla="*/ 641487 w 2672861"/>
              <a:gd name="connsiteY10" fmla="*/ 374301 h 374301"/>
              <a:gd name="connsiteX11" fmla="*/ 0 w 2672861"/>
              <a:gd name="connsiteY11" fmla="*/ 374301 h 374301"/>
              <a:gd name="connsiteX12" fmla="*/ 0 w 2672861"/>
              <a:gd name="connsiteY12" fmla="*/ 0 h 3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61" h="374301" extrusionOk="0">
                <a:moveTo>
                  <a:pt x="0" y="0"/>
                </a:moveTo>
                <a:cubicBezTo>
                  <a:pt x="219580" y="-42112"/>
                  <a:pt x="327601" y="36733"/>
                  <a:pt x="454386" y="0"/>
                </a:cubicBezTo>
                <a:cubicBezTo>
                  <a:pt x="581171" y="-36733"/>
                  <a:pt x="762138" y="20584"/>
                  <a:pt x="988959" y="0"/>
                </a:cubicBezTo>
                <a:cubicBezTo>
                  <a:pt x="1215780" y="-20584"/>
                  <a:pt x="1359315" y="23299"/>
                  <a:pt x="1496802" y="0"/>
                </a:cubicBezTo>
                <a:cubicBezTo>
                  <a:pt x="1634289" y="-23299"/>
                  <a:pt x="1758849" y="3913"/>
                  <a:pt x="1977917" y="0"/>
                </a:cubicBezTo>
                <a:cubicBezTo>
                  <a:pt x="2196986" y="-3913"/>
                  <a:pt x="2452809" y="52510"/>
                  <a:pt x="2672861" y="0"/>
                </a:cubicBezTo>
                <a:cubicBezTo>
                  <a:pt x="2696036" y="105144"/>
                  <a:pt x="2628186" y="252886"/>
                  <a:pt x="2672861" y="374301"/>
                </a:cubicBezTo>
                <a:cubicBezTo>
                  <a:pt x="2464620" y="395722"/>
                  <a:pt x="2386554" y="318036"/>
                  <a:pt x="2191746" y="374301"/>
                </a:cubicBezTo>
                <a:cubicBezTo>
                  <a:pt x="1996939" y="430566"/>
                  <a:pt x="1818792" y="373154"/>
                  <a:pt x="1710631" y="374301"/>
                </a:cubicBezTo>
                <a:cubicBezTo>
                  <a:pt x="1602470" y="375448"/>
                  <a:pt x="1385562" y="360253"/>
                  <a:pt x="1202787" y="374301"/>
                </a:cubicBezTo>
                <a:cubicBezTo>
                  <a:pt x="1020012" y="388349"/>
                  <a:pt x="801845" y="335403"/>
                  <a:pt x="641487" y="374301"/>
                </a:cubicBezTo>
                <a:cubicBezTo>
                  <a:pt x="481129" y="413199"/>
                  <a:pt x="201971" y="344416"/>
                  <a:pt x="0" y="374301"/>
                </a:cubicBezTo>
                <a:cubicBezTo>
                  <a:pt x="-27027" y="225730"/>
                  <a:pt x="17171" y="13725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03494403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2913E0-A072-3A43-873A-08505DC86FB9}"/>
                  </a:ext>
                </a:extLst>
              </p:cNvPr>
              <p:cNvSpPr txBox="1"/>
              <p:nvPr/>
            </p:nvSpPr>
            <p:spPr>
              <a:xfrm>
                <a:off x="3486778" y="3449096"/>
                <a:ext cx="2260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2913E0-A072-3A43-873A-08505DC8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78" y="3449096"/>
                <a:ext cx="226087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F0C9E58B-1F0F-BF49-B9F2-094118C5D1A3}"/>
              </a:ext>
            </a:extLst>
          </p:cNvPr>
          <p:cNvSpPr/>
          <p:nvPr/>
        </p:nvSpPr>
        <p:spPr>
          <a:xfrm>
            <a:off x="1217525" y="3110613"/>
            <a:ext cx="1063451" cy="338484"/>
          </a:xfrm>
          <a:custGeom>
            <a:avLst/>
            <a:gdLst>
              <a:gd name="connsiteX0" fmla="*/ 0 w 1063451"/>
              <a:gd name="connsiteY0" fmla="*/ 0 h 338484"/>
              <a:gd name="connsiteX1" fmla="*/ 499822 w 1063451"/>
              <a:gd name="connsiteY1" fmla="*/ 0 h 338484"/>
              <a:gd name="connsiteX2" fmla="*/ 1063451 w 1063451"/>
              <a:gd name="connsiteY2" fmla="*/ 0 h 338484"/>
              <a:gd name="connsiteX3" fmla="*/ 1063451 w 1063451"/>
              <a:gd name="connsiteY3" fmla="*/ 338484 h 338484"/>
              <a:gd name="connsiteX4" fmla="*/ 510456 w 1063451"/>
              <a:gd name="connsiteY4" fmla="*/ 338484 h 338484"/>
              <a:gd name="connsiteX5" fmla="*/ 0 w 1063451"/>
              <a:gd name="connsiteY5" fmla="*/ 338484 h 338484"/>
              <a:gd name="connsiteX6" fmla="*/ 0 w 1063451"/>
              <a:gd name="connsiteY6" fmla="*/ 0 h 3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451" h="338484" extrusionOk="0">
                <a:moveTo>
                  <a:pt x="0" y="0"/>
                </a:moveTo>
                <a:cubicBezTo>
                  <a:pt x="246592" y="-42423"/>
                  <a:pt x="271456" y="31901"/>
                  <a:pt x="499822" y="0"/>
                </a:cubicBezTo>
                <a:cubicBezTo>
                  <a:pt x="728188" y="-31901"/>
                  <a:pt x="882881" y="53469"/>
                  <a:pt x="1063451" y="0"/>
                </a:cubicBezTo>
                <a:cubicBezTo>
                  <a:pt x="1093392" y="114614"/>
                  <a:pt x="1042114" y="239217"/>
                  <a:pt x="1063451" y="338484"/>
                </a:cubicBezTo>
                <a:cubicBezTo>
                  <a:pt x="803269" y="363745"/>
                  <a:pt x="764198" y="293734"/>
                  <a:pt x="510456" y="338484"/>
                </a:cubicBezTo>
                <a:cubicBezTo>
                  <a:pt x="256714" y="383234"/>
                  <a:pt x="241792" y="319584"/>
                  <a:pt x="0" y="338484"/>
                </a:cubicBezTo>
                <a:cubicBezTo>
                  <a:pt x="-24887" y="236423"/>
                  <a:pt x="38753" y="11078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03494403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FF851C-20C3-EE51-E7DD-37C318B7A904}"/>
                  </a:ext>
                </a:extLst>
              </p:cNvPr>
              <p:cNvSpPr txBox="1"/>
              <p:nvPr/>
            </p:nvSpPr>
            <p:spPr>
              <a:xfrm>
                <a:off x="579748" y="3449096"/>
                <a:ext cx="2260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bad strings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FF851C-20C3-EE51-E7DD-37C318B7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8" y="3449096"/>
                <a:ext cx="2260879" cy="369332"/>
              </a:xfrm>
              <a:prstGeom prst="rect">
                <a:avLst/>
              </a:prstGeom>
              <a:blipFill>
                <a:blip r:embed="rId6"/>
                <a:stretch>
                  <a:fillRect l="-215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BA1F6B5-5D49-7AC0-6541-918E41158034}"/>
                  </a:ext>
                </a:extLst>
              </p:cNvPr>
              <p:cNvSpPr/>
              <p:nvPr/>
            </p:nvSpPr>
            <p:spPr>
              <a:xfrm>
                <a:off x="6444345" y="1999622"/>
                <a:ext cx="4909457" cy="22005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≤−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holds in the worst case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lexico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smallest string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BA1F6B5-5D49-7AC0-6541-918E41158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5" y="1999622"/>
                <a:ext cx="4909457" cy="2200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A8CD4B3-0833-507B-9371-8E271A2B1F0D}"/>
                  </a:ext>
                </a:extLst>
              </p:cNvPr>
              <p:cNvSpPr/>
              <p:nvPr/>
            </p:nvSpPr>
            <p:spPr>
              <a:xfrm>
                <a:off x="2874666" y="4642436"/>
                <a:ext cx="6442667" cy="13255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Conclusion: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high probability over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Samp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A8CD4B3-0833-507B-9371-8E271A2B1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66" y="4642436"/>
                <a:ext cx="6442667" cy="1325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50CCC8AC-C297-F98F-6F2F-188BF8DAF1D7}"/>
              </a:ext>
            </a:extLst>
          </p:cNvPr>
          <p:cNvSpPr txBox="1"/>
          <p:nvPr/>
        </p:nvSpPr>
        <p:spPr>
          <a:xfrm>
            <a:off x="9621520" y="4190050"/>
            <a:ext cx="189992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“coding theorem”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A6989BD-44E0-FA5D-55EF-8AD3310449FA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15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  <p:bldP spid="11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Putting It Together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81401-ED0A-4FE0-D6AF-DC8085478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; want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81401-ED0A-4FE0-D6AF-DC8085478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3"/>
                <a:stretch>
                  <a:fillRect l="-9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8DF6AAA1-2EF5-A869-B0A9-7BE98722D25A}"/>
                  </a:ext>
                </a:extLst>
              </p:cNvPr>
              <p:cNvSpPr/>
              <p:nvPr/>
            </p:nvSpPr>
            <p:spPr>
              <a:xfrm>
                <a:off x="1155562" y="2876340"/>
                <a:ext cx="3667648" cy="1627833"/>
              </a:xfrm>
              <a:prstGeom prst="trapezoid">
                <a:avLst>
                  <a:gd name="adj" fmla="val 3487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Samp</m:t>
                    </m:r>
                  </m:oMath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8DF6AAA1-2EF5-A869-B0A9-7BE98722D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62" y="2876340"/>
                <a:ext cx="3667648" cy="1627833"/>
              </a:xfrm>
              <a:prstGeom prst="trapezoid">
                <a:avLst>
                  <a:gd name="adj" fmla="val 34877"/>
                </a:avLst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C2AB849-D638-44FB-D52F-E99306BE8756}"/>
                  </a:ext>
                </a:extLst>
              </p:cNvPr>
              <p:cNvSpPr/>
              <p:nvPr/>
            </p:nvSpPr>
            <p:spPr>
              <a:xfrm>
                <a:off x="1155562" y="4633982"/>
                <a:ext cx="3667648" cy="3014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Randomness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C2AB849-D638-44FB-D52F-E99306BE8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62" y="4633982"/>
                <a:ext cx="3667648" cy="30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C4C106-39E7-598A-6781-00B0052F8AAE}"/>
                  </a:ext>
                </a:extLst>
              </p:cNvPr>
              <p:cNvSpPr/>
              <p:nvPr/>
            </p:nvSpPr>
            <p:spPr>
              <a:xfrm>
                <a:off x="1719945" y="2443441"/>
                <a:ext cx="2540557" cy="3030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Samp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C4C106-39E7-598A-6781-00B0052F8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45" y="2443441"/>
                <a:ext cx="2540557" cy="303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C4D6E4-4D77-7CE7-143D-FB5190E2BCE2}"/>
                  </a:ext>
                </a:extLst>
              </p:cNvPr>
              <p:cNvSpPr txBox="1"/>
              <p:nvPr/>
            </p:nvSpPr>
            <p:spPr>
              <a:xfrm>
                <a:off x="5606980" y="2302765"/>
                <a:ext cx="5526594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1: estimate </a:t>
                </a:r>
                <a:endParaRPr lang="en-US" altLang="zh-CN" sz="2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is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sampled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from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Samp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C4D6E4-4D77-7CE7-143D-FB5190E2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80" y="2302765"/>
                <a:ext cx="5526594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5D50109-502A-1C2A-D10F-1A5ADF75A6C1}"/>
                  </a:ext>
                </a:extLst>
              </p:cNvPr>
              <p:cNvSpPr txBox="1"/>
              <p:nvPr/>
            </p:nvSpPr>
            <p:spPr>
              <a:xfrm>
                <a:off x="5606980" y="3863405"/>
                <a:ext cx="5526594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2: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5D50109-502A-1C2A-D10F-1A5ADF75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80" y="3863405"/>
                <a:ext cx="55265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77B081F7-AD3A-B015-8E52-C8FD880A2E4C}"/>
              </a:ext>
            </a:extLst>
          </p:cNvPr>
          <p:cNvSpPr txBox="1"/>
          <p:nvPr/>
        </p:nvSpPr>
        <p:spPr>
          <a:xfrm>
            <a:off x="7526215" y="3335739"/>
            <a:ext cx="3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Universal hashing + inverting OWF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A3170E-C6BB-8A07-C45E-9D46B2400CCB}"/>
              </a:ext>
            </a:extLst>
          </p:cNvPr>
          <p:cNvSpPr/>
          <p:nvPr/>
        </p:nvSpPr>
        <p:spPr>
          <a:xfrm>
            <a:off x="1637881" y="5807607"/>
            <a:ext cx="7536264" cy="699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space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B82D9AD-03F1-EB96-2507-1D977E89D586}"/>
              </a:ext>
            </a:extLst>
          </p:cNvPr>
          <p:cNvSpPr/>
          <p:nvPr/>
        </p:nvSpPr>
        <p:spPr>
          <a:xfrm>
            <a:off x="8802356" y="5659678"/>
            <a:ext cx="458824" cy="1021267"/>
          </a:xfrm>
          <a:custGeom>
            <a:avLst/>
            <a:gdLst>
              <a:gd name="connsiteX0" fmla="*/ 0 w 458824"/>
              <a:gd name="connsiteY0" fmla="*/ 0 h 1021267"/>
              <a:gd name="connsiteX1" fmla="*/ 458824 w 458824"/>
              <a:gd name="connsiteY1" fmla="*/ 0 h 1021267"/>
              <a:gd name="connsiteX2" fmla="*/ 458824 w 458824"/>
              <a:gd name="connsiteY2" fmla="*/ 479995 h 1021267"/>
              <a:gd name="connsiteX3" fmla="*/ 458824 w 458824"/>
              <a:gd name="connsiteY3" fmla="*/ 1021267 h 1021267"/>
              <a:gd name="connsiteX4" fmla="*/ 0 w 458824"/>
              <a:gd name="connsiteY4" fmla="*/ 1021267 h 1021267"/>
              <a:gd name="connsiteX5" fmla="*/ 0 w 458824"/>
              <a:gd name="connsiteY5" fmla="*/ 531059 h 1021267"/>
              <a:gd name="connsiteX6" fmla="*/ 0 w 458824"/>
              <a:gd name="connsiteY6" fmla="*/ 0 h 10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824" h="1021267" extrusionOk="0">
                <a:moveTo>
                  <a:pt x="0" y="0"/>
                </a:moveTo>
                <a:cubicBezTo>
                  <a:pt x="155906" y="-10768"/>
                  <a:pt x="265801" y="31945"/>
                  <a:pt x="458824" y="0"/>
                </a:cubicBezTo>
                <a:cubicBezTo>
                  <a:pt x="487762" y="138028"/>
                  <a:pt x="456610" y="244916"/>
                  <a:pt x="458824" y="479995"/>
                </a:cubicBezTo>
                <a:cubicBezTo>
                  <a:pt x="461038" y="715075"/>
                  <a:pt x="419324" y="809143"/>
                  <a:pt x="458824" y="1021267"/>
                </a:cubicBezTo>
                <a:cubicBezTo>
                  <a:pt x="318104" y="1061012"/>
                  <a:pt x="219908" y="984093"/>
                  <a:pt x="0" y="1021267"/>
                </a:cubicBezTo>
                <a:cubicBezTo>
                  <a:pt x="-11215" y="797209"/>
                  <a:pt x="56085" y="687639"/>
                  <a:pt x="0" y="531059"/>
                </a:cubicBezTo>
                <a:cubicBezTo>
                  <a:pt x="-56085" y="374479"/>
                  <a:pt x="47106" y="16674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73887415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0D7399-9298-00C2-1366-57275F074C81}"/>
              </a:ext>
            </a:extLst>
          </p:cNvPr>
          <p:cNvSpPr/>
          <p:nvPr/>
        </p:nvSpPr>
        <p:spPr>
          <a:xfrm>
            <a:off x="8337644" y="5648062"/>
            <a:ext cx="458824" cy="1021267"/>
          </a:xfrm>
          <a:custGeom>
            <a:avLst/>
            <a:gdLst>
              <a:gd name="connsiteX0" fmla="*/ 0 w 458824"/>
              <a:gd name="connsiteY0" fmla="*/ 0 h 1021267"/>
              <a:gd name="connsiteX1" fmla="*/ 458824 w 458824"/>
              <a:gd name="connsiteY1" fmla="*/ 0 h 1021267"/>
              <a:gd name="connsiteX2" fmla="*/ 458824 w 458824"/>
              <a:gd name="connsiteY2" fmla="*/ 479995 h 1021267"/>
              <a:gd name="connsiteX3" fmla="*/ 458824 w 458824"/>
              <a:gd name="connsiteY3" fmla="*/ 1021267 h 1021267"/>
              <a:gd name="connsiteX4" fmla="*/ 0 w 458824"/>
              <a:gd name="connsiteY4" fmla="*/ 1021267 h 1021267"/>
              <a:gd name="connsiteX5" fmla="*/ 0 w 458824"/>
              <a:gd name="connsiteY5" fmla="*/ 531059 h 1021267"/>
              <a:gd name="connsiteX6" fmla="*/ 0 w 458824"/>
              <a:gd name="connsiteY6" fmla="*/ 0 h 10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824" h="1021267" extrusionOk="0">
                <a:moveTo>
                  <a:pt x="0" y="0"/>
                </a:moveTo>
                <a:cubicBezTo>
                  <a:pt x="155906" y="-10768"/>
                  <a:pt x="265801" y="31945"/>
                  <a:pt x="458824" y="0"/>
                </a:cubicBezTo>
                <a:cubicBezTo>
                  <a:pt x="487762" y="138028"/>
                  <a:pt x="456610" y="244916"/>
                  <a:pt x="458824" y="479995"/>
                </a:cubicBezTo>
                <a:cubicBezTo>
                  <a:pt x="461038" y="715075"/>
                  <a:pt x="419324" y="809143"/>
                  <a:pt x="458824" y="1021267"/>
                </a:cubicBezTo>
                <a:cubicBezTo>
                  <a:pt x="318104" y="1061012"/>
                  <a:pt x="219908" y="984093"/>
                  <a:pt x="0" y="1021267"/>
                </a:cubicBezTo>
                <a:cubicBezTo>
                  <a:pt x="-11215" y="797209"/>
                  <a:pt x="56085" y="687639"/>
                  <a:pt x="0" y="531059"/>
                </a:cubicBezTo>
                <a:cubicBezTo>
                  <a:pt x="-56085" y="374479"/>
                  <a:pt x="47106" y="16674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73887415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000DCC-0D24-D79B-7AC3-D91A4D3E78AC}"/>
              </a:ext>
            </a:extLst>
          </p:cNvPr>
          <p:cNvSpPr/>
          <p:nvPr/>
        </p:nvSpPr>
        <p:spPr>
          <a:xfrm>
            <a:off x="1560080" y="5648062"/>
            <a:ext cx="6771675" cy="1021267"/>
          </a:xfrm>
          <a:custGeom>
            <a:avLst/>
            <a:gdLst>
              <a:gd name="connsiteX0" fmla="*/ 0 w 6771675"/>
              <a:gd name="connsiteY0" fmla="*/ 0 h 1021267"/>
              <a:gd name="connsiteX1" fmla="*/ 428873 w 6771675"/>
              <a:gd name="connsiteY1" fmla="*/ 0 h 1021267"/>
              <a:gd name="connsiteX2" fmla="*/ 790029 w 6771675"/>
              <a:gd name="connsiteY2" fmla="*/ 0 h 1021267"/>
              <a:gd name="connsiteX3" fmla="*/ 1422052 w 6771675"/>
              <a:gd name="connsiteY3" fmla="*/ 0 h 1021267"/>
              <a:gd name="connsiteX4" fmla="*/ 1850925 w 6771675"/>
              <a:gd name="connsiteY4" fmla="*/ 0 h 1021267"/>
              <a:gd name="connsiteX5" fmla="*/ 2550664 w 6771675"/>
              <a:gd name="connsiteY5" fmla="*/ 0 h 1021267"/>
              <a:gd name="connsiteX6" fmla="*/ 3114970 w 6771675"/>
              <a:gd name="connsiteY6" fmla="*/ 0 h 1021267"/>
              <a:gd name="connsiteX7" fmla="*/ 3611560 w 6771675"/>
              <a:gd name="connsiteY7" fmla="*/ 0 h 1021267"/>
              <a:gd name="connsiteX8" fmla="*/ 4040433 w 6771675"/>
              <a:gd name="connsiteY8" fmla="*/ 0 h 1021267"/>
              <a:gd name="connsiteX9" fmla="*/ 4604739 w 6771675"/>
              <a:gd name="connsiteY9" fmla="*/ 0 h 1021267"/>
              <a:gd name="connsiteX10" fmla="*/ 5304479 w 6771675"/>
              <a:gd name="connsiteY10" fmla="*/ 0 h 1021267"/>
              <a:gd name="connsiteX11" fmla="*/ 5665635 w 6771675"/>
              <a:gd name="connsiteY11" fmla="*/ 0 h 1021267"/>
              <a:gd name="connsiteX12" fmla="*/ 6162224 w 6771675"/>
              <a:gd name="connsiteY12" fmla="*/ 0 h 1021267"/>
              <a:gd name="connsiteX13" fmla="*/ 6771675 w 6771675"/>
              <a:gd name="connsiteY13" fmla="*/ 0 h 1021267"/>
              <a:gd name="connsiteX14" fmla="*/ 6771675 w 6771675"/>
              <a:gd name="connsiteY14" fmla="*/ 500421 h 1021267"/>
              <a:gd name="connsiteX15" fmla="*/ 6771675 w 6771675"/>
              <a:gd name="connsiteY15" fmla="*/ 1021267 h 1021267"/>
              <a:gd name="connsiteX16" fmla="*/ 6342802 w 6771675"/>
              <a:gd name="connsiteY16" fmla="*/ 1021267 h 1021267"/>
              <a:gd name="connsiteX17" fmla="*/ 5981646 w 6771675"/>
              <a:gd name="connsiteY17" fmla="*/ 1021267 h 1021267"/>
              <a:gd name="connsiteX18" fmla="*/ 5417340 w 6771675"/>
              <a:gd name="connsiteY18" fmla="*/ 1021267 h 1021267"/>
              <a:gd name="connsiteX19" fmla="*/ 4717600 w 6771675"/>
              <a:gd name="connsiteY19" fmla="*/ 1021267 h 1021267"/>
              <a:gd name="connsiteX20" fmla="*/ 4288728 w 6771675"/>
              <a:gd name="connsiteY20" fmla="*/ 1021267 h 1021267"/>
              <a:gd name="connsiteX21" fmla="*/ 3724421 w 6771675"/>
              <a:gd name="connsiteY21" fmla="*/ 1021267 h 1021267"/>
              <a:gd name="connsiteX22" fmla="*/ 3227832 w 6771675"/>
              <a:gd name="connsiteY22" fmla="*/ 1021267 h 1021267"/>
              <a:gd name="connsiteX23" fmla="*/ 2663526 w 6771675"/>
              <a:gd name="connsiteY23" fmla="*/ 1021267 h 1021267"/>
              <a:gd name="connsiteX24" fmla="*/ 2166936 w 6771675"/>
              <a:gd name="connsiteY24" fmla="*/ 1021267 h 1021267"/>
              <a:gd name="connsiteX25" fmla="*/ 1534913 w 6771675"/>
              <a:gd name="connsiteY25" fmla="*/ 1021267 h 1021267"/>
              <a:gd name="connsiteX26" fmla="*/ 1173757 w 6771675"/>
              <a:gd name="connsiteY26" fmla="*/ 1021267 h 1021267"/>
              <a:gd name="connsiteX27" fmla="*/ 541734 w 6771675"/>
              <a:gd name="connsiteY27" fmla="*/ 1021267 h 1021267"/>
              <a:gd name="connsiteX28" fmla="*/ 0 w 6771675"/>
              <a:gd name="connsiteY28" fmla="*/ 1021267 h 1021267"/>
              <a:gd name="connsiteX29" fmla="*/ 0 w 6771675"/>
              <a:gd name="connsiteY29" fmla="*/ 510634 h 1021267"/>
              <a:gd name="connsiteX30" fmla="*/ 0 w 6771675"/>
              <a:gd name="connsiteY30" fmla="*/ 0 h 10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71675" h="1021267" extrusionOk="0">
                <a:moveTo>
                  <a:pt x="0" y="0"/>
                </a:moveTo>
                <a:cubicBezTo>
                  <a:pt x="162480" y="-10545"/>
                  <a:pt x="342823" y="24387"/>
                  <a:pt x="428873" y="0"/>
                </a:cubicBezTo>
                <a:cubicBezTo>
                  <a:pt x="514923" y="-24387"/>
                  <a:pt x="712517" y="142"/>
                  <a:pt x="790029" y="0"/>
                </a:cubicBezTo>
                <a:cubicBezTo>
                  <a:pt x="867541" y="-142"/>
                  <a:pt x="1293742" y="18555"/>
                  <a:pt x="1422052" y="0"/>
                </a:cubicBezTo>
                <a:cubicBezTo>
                  <a:pt x="1550362" y="-18555"/>
                  <a:pt x="1724698" y="23930"/>
                  <a:pt x="1850925" y="0"/>
                </a:cubicBezTo>
                <a:cubicBezTo>
                  <a:pt x="1977152" y="-23930"/>
                  <a:pt x="2257469" y="54868"/>
                  <a:pt x="2550664" y="0"/>
                </a:cubicBezTo>
                <a:cubicBezTo>
                  <a:pt x="2843859" y="-54868"/>
                  <a:pt x="2954486" y="28111"/>
                  <a:pt x="3114970" y="0"/>
                </a:cubicBezTo>
                <a:cubicBezTo>
                  <a:pt x="3275454" y="-28111"/>
                  <a:pt x="3428972" y="10955"/>
                  <a:pt x="3611560" y="0"/>
                </a:cubicBezTo>
                <a:cubicBezTo>
                  <a:pt x="3794148" y="-10955"/>
                  <a:pt x="3918110" y="35851"/>
                  <a:pt x="4040433" y="0"/>
                </a:cubicBezTo>
                <a:cubicBezTo>
                  <a:pt x="4162756" y="-35851"/>
                  <a:pt x="4424321" y="62891"/>
                  <a:pt x="4604739" y="0"/>
                </a:cubicBezTo>
                <a:cubicBezTo>
                  <a:pt x="4785157" y="-62891"/>
                  <a:pt x="5093680" y="12964"/>
                  <a:pt x="5304479" y="0"/>
                </a:cubicBezTo>
                <a:cubicBezTo>
                  <a:pt x="5515278" y="-12964"/>
                  <a:pt x="5525467" y="13002"/>
                  <a:pt x="5665635" y="0"/>
                </a:cubicBezTo>
                <a:cubicBezTo>
                  <a:pt x="5805803" y="-13002"/>
                  <a:pt x="6037390" y="31917"/>
                  <a:pt x="6162224" y="0"/>
                </a:cubicBezTo>
                <a:cubicBezTo>
                  <a:pt x="6287058" y="-31917"/>
                  <a:pt x="6472643" y="16120"/>
                  <a:pt x="6771675" y="0"/>
                </a:cubicBezTo>
                <a:cubicBezTo>
                  <a:pt x="6789536" y="173862"/>
                  <a:pt x="6727740" y="379157"/>
                  <a:pt x="6771675" y="500421"/>
                </a:cubicBezTo>
                <a:cubicBezTo>
                  <a:pt x="6815610" y="621685"/>
                  <a:pt x="6770008" y="841388"/>
                  <a:pt x="6771675" y="1021267"/>
                </a:cubicBezTo>
                <a:cubicBezTo>
                  <a:pt x="6588653" y="1066609"/>
                  <a:pt x="6475828" y="1000745"/>
                  <a:pt x="6342802" y="1021267"/>
                </a:cubicBezTo>
                <a:cubicBezTo>
                  <a:pt x="6209776" y="1041789"/>
                  <a:pt x="6115653" y="985030"/>
                  <a:pt x="5981646" y="1021267"/>
                </a:cubicBezTo>
                <a:cubicBezTo>
                  <a:pt x="5847639" y="1057504"/>
                  <a:pt x="5678166" y="988821"/>
                  <a:pt x="5417340" y="1021267"/>
                </a:cubicBezTo>
                <a:cubicBezTo>
                  <a:pt x="5156514" y="1053713"/>
                  <a:pt x="4923651" y="1001639"/>
                  <a:pt x="4717600" y="1021267"/>
                </a:cubicBezTo>
                <a:cubicBezTo>
                  <a:pt x="4511549" y="1040895"/>
                  <a:pt x="4423876" y="1004784"/>
                  <a:pt x="4288728" y="1021267"/>
                </a:cubicBezTo>
                <a:cubicBezTo>
                  <a:pt x="4153580" y="1037750"/>
                  <a:pt x="3952550" y="1002522"/>
                  <a:pt x="3724421" y="1021267"/>
                </a:cubicBezTo>
                <a:cubicBezTo>
                  <a:pt x="3496292" y="1040012"/>
                  <a:pt x="3358517" y="964557"/>
                  <a:pt x="3227832" y="1021267"/>
                </a:cubicBezTo>
                <a:cubicBezTo>
                  <a:pt x="3097147" y="1077977"/>
                  <a:pt x="2886959" y="962743"/>
                  <a:pt x="2663526" y="1021267"/>
                </a:cubicBezTo>
                <a:cubicBezTo>
                  <a:pt x="2440093" y="1079791"/>
                  <a:pt x="2372902" y="979595"/>
                  <a:pt x="2166936" y="1021267"/>
                </a:cubicBezTo>
                <a:cubicBezTo>
                  <a:pt x="1960970" y="1062939"/>
                  <a:pt x="1697348" y="1017442"/>
                  <a:pt x="1534913" y="1021267"/>
                </a:cubicBezTo>
                <a:cubicBezTo>
                  <a:pt x="1372478" y="1025092"/>
                  <a:pt x="1353934" y="1005814"/>
                  <a:pt x="1173757" y="1021267"/>
                </a:cubicBezTo>
                <a:cubicBezTo>
                  <a:pt x="993580" y="1036720"/>
                  <a:pt x="685088" y="1002394"/>
                  <a:pt x="541734" y="1021267"/>
                </a:cubicBezTo>
                <a:cubicBezTo>
                  <a:pt x="398380" y="1040140"/>
                  <a:pt x="200116" y="968403"/>
                  <a:pt x="0" y="1021267"/>
                </a:cubicBezTo>
                <a:cubicBezTo>
                  <a:pt x="-18349" y="912171"/>
                  <a:pt x="58783" y="620102"/>
                  <a:pt x="0" y="510634"/>
                </a:cubicBezTo>
                <a:cubicBezTo>
                  <a:pt x="-58783" y="401166"/>
                  <a:pt x="29745" y="174975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73887415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E18E28-7C71-CB13-0918-230ED7F3B42E}"/>
              </a:ext>
            </a:extLst>
          </p:cNvPr>
          <p:cNvSpPr txBox="1"/>
          <p:nvPr/>
        </p:nvSpPr>
        <p:spPr>
          <a:xfrm>
            <a:off x="418472" y="5084408"/>
            <a:ext cx="439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do we make mistakes?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464DA00-D607-E6B3-B486-0B536BABAE5A}"/>
              </a:ext>
            </a:extLst>
          </p:cNvPr>
          <p:cNvGrpSpPr/>
          <p:nvPr/>
        </p:nvGrpSpPr>
        <p:grpSpPr>
          <a:xfrm>
            <a:off x="7717133" y="4991406"/>
            <a:ext cx="3636667" cy="656656"/>
            <a:chOff x="7717133" y="4991406"/>
            <a:chExt cx="3636667" cy="656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7269EAE-DC70-6531-1C24-0145249B4B02}"/>
                    </a:ext>
                  </a:extLst>
                </p:cNvPr>
                <p:cNvSpPr txBox="1"/>
                <p:nvPr/>
              </p:nvSpPr>
              <p:spPr>
                <a:xfrm>
                  <a:off x="7717133" y="4991406"/>
                  <a:ext cx="3636667" cy="369332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is small but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is also small</a:t>
                  </a:r>
                  <a:endPara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7269EAE-DC70-6531-1C24-0145249B4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133" y="4991406"/>
                  <a:ext cx="36366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B2FBE09-571C-1E46-ABC6-603CEB10CE4E}"/>
                </a:ext>
              </a:extLst>
            </p:cNvPr>
            <p:cNvCxnSpPr>
              <a:cxnSpLocks/>
              <a:stCxn id="30" idx="0"/>
              <a:endCxn id="36" idx="2"/>
            </p:cNvCxnSpPr>
            <p:nvPr/>
          </p:nvCxnSpPr>
          <p:spPr>
            <a:xfrm flipV="1">
              <a:off x="8567056" y="5360738"/>
              <a:ext cx="968411" cy="2873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F20A79F-DC47-0AF0-6CEB-E0F7B74DC94B}"/>
              </a:ext>
            </a:extLst>
          </p:cNvPr>
          <p:cNvGrpSpPr/>
          <p:nvPr/>
        </p:nvGrpSpPr>
        <p:grpSpPr>
          <a:xfrm>
            <a:off x="4945918" y="4976080"/>
            <a:ext cx="1689543" cy="671982"/>
            <a:chOff x="4945918" y="4976080"/>
            <a:chExt cx="1689543" cy="67198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E925C9-64AC-470B-31CC-FDB233895E7E}"/>
                </a:ext>
              </a:extLst>
            </p:cNvPr>
            <p:cNvSpPr txBox="1"/>
            <p:nvPr/>
          </p:nvSpPr>
          <p:spPr>
            <a:xfrm>
              <a:off x="5891273" y="4976080"/>
              <a:ext cx="744188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good</a:t>
              </a:r>
              <a:endParaRPr lang="zh-CN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377C588-4A51-54B1-B321-25675A924240}"/>
                </a:ext>
              </a:extLst>
            </p:cNvPr>
            <p:cNvCxnSpPr>
              <a:cxnSpLocks/>
              <a:stCxn id="32" idx="0"/>
              <a:endCxn id="35" idx="1"/>
            </p:cNvCxnSpPr>
            <p:nvPr/>
          </p:nvCxnSpPr>
          <p:spPr>
            <a:xfrm flipV="1">
              <a:off x="4945918" y="5160746"/>
              <a:ext cx="945355" cy="48731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409F6F2-4DC3-4A7C-0918-9685BC80E56A}"/>
              </a:ext>
            </a:extLst>
          </p:cNvPr>
          <p:cNvGrpSpPr/>
          <p:nvPr/>
        </p:nvGrpSpPr>
        <p:grpSpPr>
          <a:xfrm>
            <a:off x="9261180" y="5877113"/>
            <a:ext cx="2675375" cy="369332"/>
            <a:chOff x="9261180" y="5877113"/>
            <a:chExt cx="2675375" cy="369332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17D0F19-E85C-27AC-8714-F5C75920D92B}"/>
                </a:ext>
              </a:extLst>
            </p:cNvPr>
            <p:cNvCxnSpPr>
              <a:cxnSpLocks/>
              <a:stCxn id="29" idx="3"/>
              <a:endCxn id="40" idx="1"/>
            </p:cNvCxnSpPr>
            <p:nvPr/>
          </p:nvCxnSpPr>
          <p:spPr>
            <a:xfrm flipV="1">
              <a:off x="9261180" y="6061779"/>
              <a:ext cx="737717" cy="1085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5EAE87A-4E75-3DE6-CF8F-AA44DC7B855C}"/>
                </a:ext>
              </a:extLst>
            </p:cNvPr>
            <p:cNvSpPr txBox="1"/>
            <p:nvPr/>
          </p:nvSpPr>
          <p:spPr>
            <a:xfrm>
              <a:off x="9998897" y="5877113"/>
              <a:ext cx="1937658" cy="369332"/>
            </a:xfrm>
            <a:prstGeom prst="rect">
              <a:avLst/>
            </a:prstGeom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invertor fails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0233EDE-40D3-46D4-CB6E-8C1090C7DFFD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16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/>
      <p:bldP spid="28" grpId="0" animBg="1"/>
      <p:bldP spid="29" grpId="0" animBg="1"/>
      <p:bldP spid="30" grpId="0" animBg="1"/>
      <p:bldP spid="32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831850" y="403471"/>
            <a:ext cx="2068304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5061848" y="40347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279146" y="40347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</m:t>
                    </m:r>
                    <m:d>
                      <m:d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4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4000" b="1" i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e>
                    </m:func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40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b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Coding Theorems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9F313-2BBC-36BB-525D-3FFAA4EB7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”,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lexico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smallest string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9F313-2BBC-36BB-525D-3FFAA4EB7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4"/>
                <a:stretch>
                  <a:fillRect l="-9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9EC3BBCE-B9B2-584E-FC4B-DF3D7A6DAE74}"/>
                  </a:ext>
                </a:extLst>
              </p:cNvPr>
              <p:cNvSpPr/>
              <p:nvPr/>
            </p:nvSpPr>
            <p:spPr>
              <a:xfrm>
                <a:off x="1018095" y="3317748"/>
                <a:ext cx="3667648" cy="1627833"/>
              </a:xfrm>
              <a:prstGeom prst="trapezoid">
                <a:avLst>
                  <a:gd name="adj" fmla="val 3487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Samp</m:t>
                    </m:r>
                  </m:oMath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9EC3BBCE-B9B2-584E-FC4B-DF3D7A6DA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3317748"/>
                <a:ext cx="3667648" cy="1627833"/>
              </a:xfrm>
              <a:prstGeom prst="trapezoid">
                <a:avLst>
                  <a:gd name="adj" fmla="val 34877"/>
                </a:avLst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9044A48-6578-2C71-E339-6C37BD623094}"/>
                  </a:ext>
                </a:extLst>
              </p:cNvPr>
              <p:cNvSpPr/>
              <p:nvPr/>
            </p:nvSpPr>
            <p:spPr>
              <a:xfrm>
                <a:off x="1018095" y="5075390"/>
                <a:ext cx="3667648" cy="3014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Randomness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9044A48-6578-2C71-E339-6C37BD623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075390"/>
                <a:ext cx="3667648" cy="301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DA3DB03-4390-2BA9-F0E0-1BBF851BE4DA}"/>
                  </a:ext>
                </a:extLst>
              </p:cNvPr>
              <p:cNvSpPr/>
              <p:nvPr/>
            </p:nvSpPr>
            <p:spPr>
              <a:xfrm>
                <a:off x="1582478" y="2884849"/>
                <a:ext cx="2540557" cy="3030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Heavy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DA3DB03-4390-2BA9-F0E0-1BBF851BE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78" y="2884849"/>
                <a:ext cx="2540557" cy="303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D234118-ACA3-5E20-CFF1-1915E6024611}"/>
                  </a:ext>
                </a:extLst>
              </p:cNvPr>
              <p:cNvSpPr/>
              <p:nvPr/>
            </p:nvSpPr>
            <p:spPr>
              <a:xfrm>
                <a:off x="6095999" y="4274861"/>
                <a:ext cx="4431183" cy="7287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Complexity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≾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D234118-ACA3-5E20-CFF1-1915E6024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274861"/>
                <a:ext cx="4431183" cy="7287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113E006C-6E75-25EE-6F31-4C40A97AFD0B}"/>
              </a:ext>
            </a:extLst>
          </p:cNvPr>
          <p:cNvSpPr/>
          <p:nvPr/>
        </p:nvSpPr>
        <p:spPr>
          <a:xfrm rot="5400000">
            <a:off x="6006286" y="1744202"/>
            <a:ext cx="1255074" cy="3536369"/>
          </a:xfrm>
          <a:prstGeom prst="bentArrow">
            <a:avLst>
              <a:gd name="adj1" fmla="val 32206"/>
              <a:gd name="adj2" fmla="val 29403"/>
              <a:gd name="adj3" fmla="val 25000"/>
              <a:gd name="adj4" fmla="val 437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48AC8D-EF03-40CB-E390-53101136C683}"/>
              </a:ext>
            </a:extLst>
          </p:cNvPr>
          <p:cNvSpPr txBox="1"/>
          <p:nvPr/>
        </p:nvSpPr>
        <p:spPr>
          <a:xfrm>
            <a:off x="5466303" y="2884849"/>
            <a:ext cx="199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Coding theorem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369C861-85A7-D8CB-B41B-31972F7B2897}"/>
                  </a:ext>
                </a:extLst>
              </p:cNvPr>
              <p:cNvSpPr txBox="1"/>
              <p:nvPr/>
            </p:nvSpPr>
            <p:spPr>
              <a:xfrm>
                <a:off x="3598062" y="5226115"/>
                <a:ext cx="6929120" cy="14896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other equivalences are also proved via coding theorems!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MCSP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result: we proved a coding theorem for circuit complexity under locally sampleable distributions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result: we proved a coding theorem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derandomization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∄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OWF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369C861-85A7-D8CB-B41B-31972F7B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62" y="5226115"/>
                <a:ext cx="6929120" cy="14896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59C400FA-B78F-C904-B333-AD8CAFAE333D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17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831850" y="40347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5061848" y="40347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279146" y="403471"/>
            <a:ext cx="2068304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3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99E35C2-2A8F-0C99-B498-CD5E0CD70771}"/>
                  </a:ext>
                </a:extLst>
              </p:cNvPr>
              <p:cNvSpPr/>
              <p:nvPr/>
            </p:nvSpPr>
            <p:spPr>
              <a:xfrm>
                <a:off x="603737" y="4412046"/>
                <a:ext cx="10984525" cy="16089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𝐜𝐨𝐍𝐏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𝐩𝐨𝐥𝐲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Barrier?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[Bogdanov-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Trevisan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]: worst-case to average-case reduction for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𝐜𝐨𝐍𝐏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[Hirahara-Watanabe]: “oracle-independent reduction” from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MCSP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𝐜𝐨𝐍𝐏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[Saks-Santhanam]: randomized reductions from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GapK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𝐜𝐨𝐍𝐏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99E35C2-2A8F-0C99-B498-CD5E0CD70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7" y="4412046"/>
                <a:ext cx="10984525" cy="1608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Perspective: Excluding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Pessiland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0D475D-AA89-29E5-968C-2EF6FF3AE88B}"/>
                  </a:ext>
                </a:extLst>
              </p:cNvPr>
              <p:cNvSpPr txBox="1"/>
              <p:nvPr/>
            </p:nvSpPr>
            <p:spPr>
              <a:xfrm>
                <a:off x="1494276" y="1879117"/>
                <a:ext cx="3387688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Informal Corollary</a:t>
                </a:r>
              </a:p>
              <a:p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Pessiland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doesn’t exist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GapK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0D475D-AA89-29E5-968C-2EF6FF3AE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76" y="1879117"/>
                <a:ext cx="3387688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CD15FC-94F8-A458-C13F-0371B1042E03}"/>
                  </a:ext>
                </a:extLst>
              </p:cNvPr>
              <p:cNvSpPr txBox="1"/>
              <p:nvPr/>
            </p:nvSpPr>
            <p:spPr>
              <a:xfrm>
                <a:off x="7310038" y="1898339"/>
                <a:ext cx="3500202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[Saks-Santhanam 22]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𝐏𝐇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collapses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GapK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CD15FC-94F8-A458-C13F-0371B104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8" y="1898339"/>
                <a:ext cx="3500202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FCCFD8-C3EE-F096-6EB2-C2CC63A55DAA}"/>
                  </a:ext>
                </a:extLst>
              </p:cNvPr>
              <p:cNvSpPr txBox="1"/>
              <p:nvPr/>
            </p:nvSpPr>
            <p:spPr>
              <a:xfrm>
                <a:off x="1756165" y="3336404"/>
                <a:ext cx="193933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-additive approximation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FCCFD8-C3EE-F096-6EB2-C2CC63A5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165" y="3336404"/>
                <a:ext cx="19393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4FFD43D-696D-2992-B087-2CA5F59B80CE}"/>
              </a:ext>
            </a:extLst>
          </p:cNvPr>
          <p:cNvSpPr txBox="1"/>
          <p:nvPr/>
        </p:nvSpPr>
        <p:spPr>
          <a:xfrm>
            <a:off x="4263100" y="3316890"/>
            <a:ext cx="168812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Non-adaptive randomized reductions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86B370B-1B9E-05CD-246A-D83FF9DB6015}"/>
                  </a:ext>
                </a:extLst>
              </p:cNvPr>
              <p:cNvSpPr txBox="1"/>
              <p:nvPr/>
            </p:nvSpPr>
            <p:spPr>
              <a:xfrm>
                <a:off x="7392588" y="3508756"/>
                <a:ext cx="193933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-additive approximation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86B370B-1B9E-05CD-246A-D83FF9DB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588" y="3508756"/>
                <a:ext cx="193933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17CA52D-2E35-2DD5-D0F2-1958734DD6FD}"/>
              </a:ext>
            </a:extLst>
          </p:cNvPr>
          <p:cNvSpPr txBox="1"/>
          <p:nvPr/>
        </p:nvSpPr>
        <p:spPr>
          <a:xfrm>
            <a:off x="9665676" y="3318974"/>
            <a:ext cx="168812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Non-adaptive randomized reductions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F70753-BA9B-0C37-2D0A-D3F02D989855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18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Perspective: Excluding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Pessiland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0D475D-AA89-29E5-968C-2EF6FF3AE88B}"/>
                  </a:ext>
                </a:extLst>
              </p:cNvPr>
              <p:cNvSpPr txBox="1"/>
              <p:nvPr/>
            </p:nvSpPr>
            <p:spPr>
              <a:xfrm>
                <a:off x="833875" y="1898339"/>
                <a:ext cx="5442020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Informal Corollary</a:t>
                </a:r>
              </a:p>
              <a:p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Pessiland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doesn’t exist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0D475D-AA89-29E5-968C-2EF6FF3AE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75" y="1898339"/>
                <a:ext cx="54420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CD15FC-94F8-A458-C13F-0371B1042E03}"/>
                  </a:ext>
                </a:extLst>
              </p:cNvPr>
              <p:cNvSpPr txBox="1"/>
              <p:nvPr/>
            </p:nvSpPr>
            <p:spPr>
              <a:xfrm>
                <a:off x="7310038" y="1898339"/>
                <a:ext cx="4043762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[Saks-Santhanam 22]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𝐏𝐇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collapses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-hard.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CD15FC-94F8-A458-C13F-0371B104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8" y="1898339"/>
                <a:ext cx="404376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FCCFD8-C3EE-F096-6EB2-C2CC63A55DAA}"/>
                  </a:ext>
                </a:extLst>
              </p:cNvPr>
              <p:cNvSpPr txBox="1"/>
              <p:nvPr/>
            </p:nvSpPr>
            <p:spPr>
              <a:xfrm>
                <a:off x="2609221" y="2936987"/>
                <a:ext cx="193933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-additive approximation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FCCFD8-C3EE-F096-6EB2-C2CC63A5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21" y="2936987"/>
                <a:ext cx="19393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4FFD43D-696D-2992-B087-2CA5F59B80CE}"/>
              </a:ext>
            </a:extLst>
          </p:cNvPr>
          <p:cNvSpPr txBox="1"/>
          <p:nvPr/>
        </p:nvSpPr>
        <p:spPr>
          <a:xfrm>
            <a:off x="4699980" y="2908592"/>
            <a:ext cx="168812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Non-adaptive randomized reductions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86B370B-1B9E-05CD-246A-D83FF9DB6015}"/>
                  </a:ext>
                </a:extLst>
              </p:cNvPr>
              <p:cNvSpPr txBox="1"/>
              <p:nvPr/>
            </p:nvSpPr>
            <p:spPr>
              <a:xfrm>
                <a:off x="7497745" y="2936987"/>
                <a:ext cx="193933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-additive approximation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86B370B-1B9E-05CD-246A-D83FF9DB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745" y="2936987"/>
                <a:ext cx="19393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17CA52D-2E35-2DD5-D0F2-1958734DD6FD}"/>
              </a:ext>
            </a:extLst>
          </p:cNvPr>
          <p:cNvSpPr txBox="1"/>
          <p:nvPr/>
        </p:nvSpPr>
        <p:spPr>
          <a:xfrm>
            <a:off x="9919397" y="2936987"/>
            <a:ext cx="168812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Non-adaptive randomized reductions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1DE03D-0475-6FE6-DBB9-22AB68169A05}"/>
              </a:ext>
            </a:extLst>
          </p:cNvPr>
          <p:cNvSpPr txBox="1"/>
          <p:nvPr/>
        </p:nvSpPr>
        <p:spPr>
          <a:xfrm>
            <a:off x="8556032" y="4114135"/>
            <a:ext cx="73353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OWF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4938C4-F276-7882-33CD-5F3E6063F395}"/>
              </a:ext>
            </a:extLst>
          </p:cNvPr>
          <p:cNvSpPr txBox="1"/>
          <p:nvPr/>
        </p:nvSpPr>
        <p:spPr>
          <a:xfrm>
            <a:off x="5505523" y="5689042"/>
            <a:ext cx="193933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Zero-knowledge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036E66-4629-2AF3-F7E0-03C02F3C6D9F}"/>
              </a:ext>
            </a:extLst>
          </p:cNvPr>
          <p:cNvSpPr txBox="1"/>
          <p:nvPr/>
        </p:nvSpPr>
        <p:spPr>
          <a:xfrm>
            <a:off x="9793794" y="5689042"/>
            <a:ext cx="193933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Meta-complexity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8EE2EBB-873F-7087-4E93-03291D60628D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922797" y="4483467"/>
            <a:ext cx="1840662" cy="12055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B476584-6CD8-3C76-2DC5-770C0DD01E35}"/>
              </a:ext>
            </a:extLst>
          </p:cNvPr>
          <p:cNvSpPr txBox="1"/>
          <p:nvPr/>
        </p:nvSpPr>
        <p:spPr>
          <a:xfrm>
            <a:off x="10031220" y="4238428"/>
            <a:ext cx="2045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[Liu-Pass], [Allender-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Cheraghchi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Myrisiotis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-Tirumala-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Volkovich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], this work…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0CF35EA-73BA-2ACE-1C38-7202CEC152E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444853" y="5873708"/>
            <a:ext cx="234894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67AC144-57D6-F5C9-8465-6BC45C62A6E1}"/>
              </a:ext>
            </a:extLst>
          </p:cNvPr>
          <p:cNvSpPr txBox="1"/>
          <p:nvPr/>
        </p:nvSpPr>
        <p:spPr>
          <a:xfrm>
            <a:off x="7023798" y="5942860"/>
            <a:ext cx="3175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[Allender-Das], [Allender-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Gouwar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-Hirahara-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Robelle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], [Saks-Santhanam], [Allender-Hirahara-Tirumala]…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E3B2FB3-F9C0-2052-73A1-403678B628A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475188" y="4483467"/>
            <a:ext cx="2447609" cy="12055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667245B-FAAE-2860-1AB1-9BE3A9C15002}"/>
              </a:ext>
            </a:extLst>
          </p:cNvPr>
          <p:cNvSpPr txBox="1"/>
          <p:nvPr/>
        </p:nvSpPr>
        <p:spPr>
          <a:xfrm>
            <a:off x="6636744" y="4483467"/>
            <a:ext cx="2045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[Ostrovsky], [Ostrovsky-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Wigderson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Vadhan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]…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51A21AE-C481-57BF-A4BB-88D86DAB8DEF}"/>
              </a:ext>
            </a:extLst>
          </p:cNvPr>
          <p:cNvSpPr txBox="1"/>
          <p:nvPr/>
        </p:nvSpPr>
        <p:spPr>
          <a:xfrm>
            <a:off x="3361522" y="5007869"/>
            <a:ext cx="50171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6CD3B986-9F78-D2F2-7AF2-37F717F115E1}"/>
              </a:ext>
            </a:extLst>
          </p:cNvPr>
          <p:cNvSpPr/>
          <p:nvPr/>
        </p:nvSpPr>
        <p:spPr>
          <a:xfrm>
            <a:off x="4205864" y="4958771"/>
            <a:ext cx="2182240" cy="46752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7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2" grpId="0"/>
      <p:bldP spid="37" grpId="0"/>
      <p:bldP spid="41" grpId="0"/>
      <p:bldP spid="42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Discussion: Meta-Complexity in CZK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Corollary: one can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by a CZK protocol!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D17C653-B5D9-442E-5B1A-533CA88CEF8A}"/>
              </a:ext>
            </a:extLst>
          </p:cNvPr>
          <p:cNvSpPr txBox="1"/>
          <p:nvPr/>
        </p:nvSpPr>
        <p:spPr>
          <a:xfrm>
            <a:off x="7404652" y="2216425"/>
            <a:ext cx="34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(computational zero-knowledge)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790306-2727-5BE7-8374-79918AFAB7BE}"/>
              </a:ext>
            </a:extLst>
          </p:cNvPr>
          <p:cNvSpPr txBox="1"/>
          <p:nvPr/>
        </p:nvSpPr>
        <p:spPr>
          <a:xfrm>
            <a:off x="939675" y="2388324"/>
            <a:ext cx="411479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Surprisingly, this result is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unconditional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6372C6-439D-A6DE-01EC-86D8E2FF8A75}"/>
                  </a:ext>
                </a:extLst>
              </p:cNvPr>
              <p:cNvSpPr txBox="1"/>
              <p:nvPr/>
            </p:nvSpPr>
            <p:spPr>
              <a:xfrm>
                <a:off x="2561811" y="2971343"/>
                <a:ext cx="2335696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Caveats: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Only average-case; infinitely often;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gap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6372C6-439D-A6DE-01EC-86D8E2FF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11" y="2971343"/>
                <a:ext cx="233569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A08C49-FD6A-8879-80C0-63E6A68BC82B}"/>
                  </a:ext>
                </a:extLst>
              </p:cNvPr>
              <p:cNvSpPr txBox="1"/>
              <p:nvPr/>
            </p:nvSpPr>
            <p:spPr>
              <a:xfrm>
                <a:off x="1272209" y="4369217"/>
                <a:ext cx="5158736" cy="21236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OWFs exist, then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𝐈𝐏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𝐂𝐙𝐊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are done.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OWFs don’t exist,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easy to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are also done.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A08C49-FD6A-8879-80C0-63E6A68B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9" y="4369217"/>
                <a:ext cx="5158736" cy="2123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A13C351D-02C8-DA22-03C2-C98346F2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17" y="2421430"/>
            <a:ext cx="3438939" cy="25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DADBF3-36FF-CA83-2CCF-85EDB341208B}"/>
                  </a:ext>
                </a:extLst>
              </p:cNvPr>
              <p:cNvSpPr txBox="1"/>
              <p:nvPr/>
            </p:nvSpPr>
            <p:spPr>
              <a:xfrm>
                <a:off x="6594739" y="5477212"/>
                <a:ext cx="4325052" cy="1015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Excluding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Pessiland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unconditionally showing that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average-case CZK protocols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DADBF3-36FF-CA83-2CCF-85EDB3412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39" y="5477212"/>
                <a:ext cx="4325052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6CC51A9-CADB-02E8-B60C-3A9C11C7D092}"/>
              </a:ext>
            </a:extLst>
          </p:cNvPr>
          <p:cNvSpPr txBox="1"/>
          <p:nvPr/>
        </p:nvSpPr>
        <p:spPr>
          <a:xfrm>
            <a:off x="6560509" y="4953982"/>
            <a:ext cx="5227300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 you find a different proof without OWF?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9D7BC4-D2DB-C76C-78D3-59BB12EC9074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19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Perspective: Average-Case Reductions?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Let’s forget about OWF…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4EC349-04AD-8469-A67F-ACC8D95835C0}"/>
                  </a:ext>
                </a:extLst>
              </p:cNvPr>
              <p:cNvSpPr txBox="1"/>
              <p:nvPr/>
            </p:nvSpPr>
            <p:spPr>
              <a:xfrm>
                <a:off x="442128" y="2880348"/>
                <a:ext cx="2843684" cy="13234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“somewhat” easy on average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1/2+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large gap, sampleable distribution)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4EC349-04AD-8469-A67F-ACC8D9583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8" y="2880348"/>
                <a:ext cx="2843684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668FEE25-1DA4-6513-5B72-9401105127BD}"/>
              </a:ext>
            </a:extLst>
          </p:cNvPr>
          <p:cNvSpPr/>
          <p:nvPr/>
        </p:nvSpPr>
        <p:spPr>
          <a:xfrm>
            <a:off x="3446584" y="3329386"/>
            <a:ext cx="5064370" cy="40193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1B6264-C0C1-3D1D-15E7-C869A08AE683}"/>
                  </a:ext>
                </a:extLst>
              </p:cNvPr>
              <p:cNvSpPr txBox="1"/>
              <p:nvPr/>
            </p:nvSpPr>
            <p:spPr>
              <a:xfrm>
                <a:off x="8681726" y="2880348"/>
                <a:ext cx="3287534" cy="13234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“very” easy on average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1−1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additive gap, sampleable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distribuition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1B6264-C0C1-3D1D-15E7-C869A08A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726" y="2880348"/>
                <a:ext cx="3287534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9C30FBB-9ABE-1A6A-28C2-DA6A793C3069}"/>
              </a:ext>
            </a:extLst>
          </p:cNvPr>
          <p:cNvSpPr txBox="1"/>
          <p:nvPr/>
        </p:nvSpPr>
        <p:spPr>
          <a:xfrm>
            <a:off x="4461469" y="2757349"/>
            <a:ext cx="104502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 PRG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BE1A13-1310-4CA6-C59B-BC66D784668E}"/>
              </a:ext>
            </a:extLst>
          </p:cNvPr>
          <p:cNvSpPr txBox="1"/>
          <p:nvPr/>
        </p:nvSpPr>
        <p:spPr>
          <a:xfrm>
            <a:off x="6386566" y="2757349"/>
            <a:ext cx="115974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 OWF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5E5691-FA9C-8BFF-F1CE-9DCB028129F7}"/>
              </a:ext>
            </a:extLst>
          </p:cNvPr>
          <p:cNvGrpSpPr/>
          <p:nvPr/>
        </p:nvGrpSpPr>
        <p:grpSpPr>
          <a:xfrm>
            <a:off x="3419989" y="2640968"/>
            <a:ext cx="1086700" cy="578531"/>
            <a:chOff x="3419989" y="2640968"/>
            <a:chExt cx="1086700" cy="578531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BE335B22-3A71-6E22-438F-1FB0E9BBCE77}"/>
                </a:ext>
              </a:extLst>
            </p:cNvPr>
            <p:cNvSpPr/>
            <p:nvPr/>
          </p:nvSpPr>
          <p:spPr>
            <a:xfrm rot="20548247">
              <a:off x="3419989" y="2972743"/>
              <a:ext cx="1014885" cy="24675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750318-AD37-93E4-957D-D9A6546EFDD7}"/>
                </a:ext>
              </a:extLst>
            </p:cNvPr>
            <p:cNvSpPr txBox="1"/>
            <p:nvPr/>
          </p:nvSpPr>
          <p:spPr>
            <a:xfrm rot="20490066">
              <a:off x="3461661" y="2640968"/>
              <a:ext cx="104502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easy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B640EE-FFB1-49EF-BF7B-F55FF7A9EC0B}"/>
              </a:ext>
            </a:extLst>
          </p:cNvPr>
          <p:cNvGrpSpPr/>
          <p:nvPr/>
        </p:nvGrpSpPr>
        <p:grpSpPr>
          <a:xfrm>
            <a:off x="7606965" y="2362533"/>
            <a:ext cx="1143964" cy="837182"/>
            <a:chOff x="7606965" y="2362533"/>
            <a:chExt cx="1143964" cy="83718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E200BB-2D2C-93A0-CAAD-74ECFD1FCDD0}"/>
                </a:ext>
              </a:extLst>
            </p:cNvPr>
            <p:cNvSpPr txBox="1"/>
            <p:nvPr/>
          </p:nvSpPr>
          <p:spPr>
            <a:xfrm rot="1369763">
              <a:off x="7648618" y="2362533"/>
              <a:ext cx="1102311" cy="6463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IL (or this work)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D24A8A74-3FBE-0E0E-6560-3E1857D34781}"/>
                </a:ext>
              </a:extLst>
            </p:cNvPr>
            <p:cNvSpPr/>
            <p:nvPr/>
          </p:nvSpPr>
          <p:spPr>
            <a:xfrm rot="1285206">
              <a:off x="7606965" y="2924243"/>
              <a:ext cx="966075" cy="275472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371DBF-122B-A13D-7B87-42DB2E1C96EE}"/>
              </a:ext>
            </a:extLst>
          </p:cNvPr>
          <p:cNvGrpSpPr/>
          <p:nvPr/>
        </p:nvGrpSpPr>
        <p:grpSpPr>
          <a:xfrm>
            <a:off x="5549395" y="2525690"/>
            <a:ext cx="1096142" cy="539703"/>
            <a:chOff x="5549395" y="2525690"/>
            <a:chExt cx="1096142" cy="539703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C6D1893-CD8C-B472-1420-B692182AF1F2}"/>
                </a:ext>
              </a:extLst>
            </p:cNvPr>
            <p:cNvSpPr/>
            <p:nvPr/>
          </p:nvSpPr>
          <p:spPr>
            <a:xfrm>
              <a:off x="5549395" y="2818637"/>
              <a:ext cx="788411" cy="24675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9A39F07-515C-7029-DFAF-211505CDF159}"/>
                </a:ext>
              </a:extLst>
            </p:cNvPr>
            <p:cNvSpPr txBox="1"/>
            <p:nvPr/>
          </p:nvSpPr>
          <p:spPr>
            <a:xfrm>
              <a:off x="5600509" y="2525690"/>
              <a:ext cx="104502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HILL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3A12C23-AC25-6674-E3E1-163CE6D8FEF6}"/>
              </a:ext>
            </a:extLst>
          </p:cNvPr>
          <p:cNvSpPr txBox="1"/>
          <p:nvPr/>
        </p:nvSpPr>
        <p:spPr>
          <a:xfrm>
            <a:off x="2469085" y="4590210"/>
            <a:ext cx="725383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Q: What on earth is going on, inside this reduction?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Q: Can you obtain average-case reductions for other problems?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79B37E-1ED2-27A5-7DB4-4FC419C6F409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20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1E6876-5329-6394-F2A3-A3E54A577F3D}"/>
              </a:ext>
            </a:extLst>
          </p:cNvPr>
          <p:cNvSpPr txBox="1"/>
          <p:nvPr/>
        </p:nvSpPr>
        <p:spPr>
          <a:xfrm>
            <a:off x="1312984" y="2037848"/>
            <a:ext cx="9566031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Error-prone average-case meta-complexity is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robust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because they correspond to </a:t>
            </a:r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functions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DC64F7-350D-6F57-BE9F-4AF9B4B8D05F}"/>
                  </a:ext>
                </a:extLst>
              </p:cNvPr>
              <p:cNvSpPr txBox="1"/>
              <p:nvPr/>
            </p:nvSpPr>
            <p:spPr>
              <a:xfrm>
                <a:off x="7490106" y="4861325"/>
                <a:ext cx="3179671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“somewhat” easy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DC64F7-350D-6F57-BE9F-4AF9B4B8D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06" y="4861325"/>
                <a:ext cx="31796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F68A79-AED2-8719-C425-67666B53C9F5}"/>
                  </a:ext>
                </a:extLst>
              </p:cNvPr>
              <p:cNvSpPr txBox="1"/>
              <p:nvPr/>
            </p:nvSpPr>
            <p:spPr>
              <a:xfrm>
                <a:off x="2236388" y="4861326"/>
                <a:ext cx="2465508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“very” easy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F68A79-AED2-8719-C425-67666B53C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88" y="4861326"/>
                <a:ext cx="24655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09A509B-E356-073A-61E5-2749A0DFD1B2}"/>
                  </a:ext>
                </a:extLst>
              </p:cNvPr>
              <p:cNvSpPr txBox="1"/>
              <p:nvPr/>
            </p:nvSpPr>
            <p:spPr>
              <a:xfrm>
                <a:off x="8551147" y="3594460"/>
                <a:ext cx="1057589" cy="4616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∄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OWF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09A509B-E356-073A-61E5-2749A0DF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147" y="3594460"/>
                <a:ext cx="105758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031DD0F4-C533-1FA6-7F4B-6C492707C44E}"/>
              </a:ext>
            </a:extLst>
          </p:cNvPr>
          <p:cNvGrpSpPr/>
          <p:nvPr/>
        </p:nvGrpSpPr>
        <p:grpSpPr>
          <a:xfrm>
            <a:off x="9079941" y="4056125"/>
            <a:ext cx="1668025" cy="805200"/>
            <a:chOff x="9079941" y="4056125"/>
            <a:chExt cx="1668025" cy="80520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A429858-27BE-5848-A289-52B8325FE0A5}"/>
                </a:ext>
              </a:extLst>
            </p:cNvPr>
            <p:cNvCxnSpPr>
              <a:cxnSpLocks/>
              <a:stCxn id="17" idx="0"/>
              <a:endCxn id="19" idx="2"/>
            </p:cNvCxnSpPr>
            <p:nvPr/>
          </p:nvCxnSpPr>
          <p:spPr>
            <a:xfrm flipV="1">
              <a:off x="9079942" y="4056125"/>
              <a:ext cx="0" cy="805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C2C85B-94A2-95E0-3F34-34EFCA62D0E1}"/>
                </a:ext>
              </a:extLst>
            </p:cNvPr>
            <p:cNvSpPr txBox="1"/>
            <p:nvPr/>
          </p:nvSpPr>
          <p:spPr>
            <a:xfrm>
              <a:off x="9079941" y="4274006"/>
              <a:ext cx="1668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[HILL, GGM]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EFA2BB-786E-D819-99E0-3FAB17E6FA58}"/>
              </a:ext>
            </a:extLst>
          </p:cNvPr>
          <p:cNvCxnSpPr>
            <a:cxnSpLocks/>
            <a:stCxn id="19" idx="1"/>
            <a:endCxn id="18" idx="0"/>
          </p:cNvCxnSpPr>
          <p:nvPr/>
        </p:nvCxnSpPr>
        <p:spPr>
          <a:xfrm flipH="1">
            <a:off x="3469142" y="3825293"/>
            <a:ext cx="5082005" cy="1036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051DCE8-B23B-EEAD-CFB5-B04C029E056A}"/>
                  </a:ext>
                </a:extLst>
              </p:cNvPr>
              <p:cNvSpPr txBox="1"/>
              <p:nvPr/>
            </p:nvSpPr>
            <p:spPr>
              <a:xfrm>
                <a:off x="2859933" y="3340544"/>
                <a:ext cx="3472962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1: estimate </a:t>
                </a:r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sampled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from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Samp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051DCE8-B23B-EEAD-CFB5-B04C029E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3" y="3340544"/>
                <a:ext cx="347296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A4FBE59-E2DA-3C31-8114-7E9959BC37A8}"/>
                  </a:ext>
                </a:extLst>
              </p:cNvPr>
              <p:cNvSpPr txBox="1"/>
              <p:nvPr/>
            </p:nvSpPr>
            <p:spPr>
              <a:xfrm>
                <a:off x="2862680" y="4102292"/>
                <a:ext cx="3470215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2: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A4FBE59-E2DA-3C31-8114-7E9959BC3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80" y="4102292"/>
                <a:ext cx="34702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1069EC-1DEA-40AF-9D74-23688DDFDD93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4701896" y="5092158"/>
            <a:ext cx="27882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7A515DC-17CD-46B6-94FA-320CFD9ACF7A}"/>
              </a:ext>
            </a:extLst>
          </p:cNvPr>
          <p:cNvSpPr txBox="1"/>
          <p:nvPr/>
        </p:nvSpPr>
        <p:spPr>
          <a:xfrm>
            <a:off x="590731" y="3582091"/>
            <a:ext cx="24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[IL], universal hash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6DE6BD2-52CA-9D06-D5CB-A7EE9541DF26}"/>
              </a:ext>
            </a:extLst>
          </p:cNvPr>
          <p:cNvSpPr txBox="1"/>
          <p:nvPr/>
        </p:nvSpPr>
        <p:spPr>
          <a:xfrm>
            <a:off x="802531" y="4089340"/>
            <a:ext cx="20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Coding theorems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18733C7-A230-1C22-0781-F8B6F9419524}"/>
              </a:ext>
            </a:extLst>
          </p:cNvPr>
          <p:cNvSpPr/>
          <p:nvPr/>
        </p:nvSpPr>
        <p:spPr>
          <a:xfrm>
            <a:off x="4005325" y="5888681"/>
            <a:ext cx="347538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4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AA6268B-90C5-DFCF-6BC3-AC029D6C6FD9}"/>
              </a:ext>
            </a:extLst>
          </p:cNvPr>
          <p:cNvSpPr txBox="1"/>
          <p:nvPr/>
        </p:nvSpPr>
        <p:spPr>
          <a:xfrm>
            <a:off x="7346869" y="6283587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E14B3FD-E61D-3F72-36AD-2F7A14F27DCC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21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5" grpId="0" animBg="1"/>
      <p:bldP spid="27" grpId="0" animBg="1"/>
      <p:bldP spid="55" grpId="0"/>
      <p:bldP spid="56" grpId="0"/>
      <p:bldP spid="57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Meta-Complexity Zoo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MCSP (Minimum Circuit Size Problem)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truth table, compute its circuit complexity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 (Minimum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Complexity)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the shortest program that prints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 (Minimum Kolmogorov complexity)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the shortest program that prints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25326BD-4818-4618-29FB-DC8E67D91C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2065661"/>
                  </p:ext>
                </p:extLst>
              </p:nvPr>
            </p:nvGraphicFramePr>
            <p:xfrm>
              <a:off x="2189370" y="2855202"/>
              <a:ext cx="2959100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39775">
                      <a:extLst>
                        <a:ext uri="{9D8B030D-6E8A-4147-A177-3AD203B41FA5}">
                          <a16:colId xmlns:a16="http://schemas.microsoft.com/office/drawing/2014/main" val="2310989320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860789008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238100282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750415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88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200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25326BD-4818-4618-29FB-DC8E67D91C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2065661"/>
                  </p:ext>
                </p:extLst>
              </p:nvPr>
            </p:nvGraphicFramePr>
            <p:xfrm>
              <a:off x="2189370" y="2855202"/>
              <a:ext cx="2959100" cy="7416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39775">
                      <a:extLst>
                        <a:ext uri="{9D8B030D-6E8A-4147-A177-3AD203B41FA5}">
                          <a16:colId xmlns:a16="http://schemas.microsoft.com/office/drawing/2014/main" val="2310989320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860789008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238100282"/>
                        </a:ext>
                      </a:extLst>
                    </a:gridCol>
                    <a:gridCol w="739775">
                      <a:extLst>
                        <a:ext uri="{9D8B030D-6E8A-4147-A177-3AD203B41FA5}">
                          <a16:colId xmlns:a16="http://schemas.microsoft.com/office/drawing/2014/main" val="1750415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98" t="-8065" r="-31229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4959" t="-8065" r="-2148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279" t="-8065" r="-11311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5785" t="-8065" r="-1405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0889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98" t="-109836" r="-3122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4959" t="-109836" r="-21487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279" t="-109836" r="-1131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5785" t="-109836" r="-1405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2005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122ADEEA-36BB-7584-D7BC-ECCBD1D3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8934" y="2029237"/>
            <a:ext cx="958866" cy="1012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207450E1-631A-123D-9597-778963A6D446}"/>
              </a:ext>
            </a:extLst>
          </p:cNvPr>
          <p:cNvSpPr/>
          <p:nvPr/>
        </p:nvSpPr>
        <p:spPr>
          <a:xfrm>
            <a:off x="5646254" y="2932836"/>
            <a:ext cx="1431235" cy="58640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7383AF7-6CC7-A22D-5ABF-AE4C9F6E9848}"/>
                  </a:ext>
                </a:extLst>
              </p:cNvPr>
              <p:cNvSpPr txBox="1"/>
              <p:nvPr/>
            </p:nvSpPr>
            <p:spPr>
              <a:xfrm>
                <a:off x="7573457" y="3041374"/>
                <a:ext cx="2548848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Complexity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7383AF7-6CC7-A22D-5ABF-AE4C9F6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457" y="3041374"/>
                <a:ext cx="2548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27AF7F90-80D5-149C-EAE4-16BF8B0259EF}"/>
              </a:ext>
            </a:extLst>
          </p:cNvPr>
          <p:cNvSpPr txBox="1"/>
          <p:nvPr/>
        </p:nvSpPr>
        <p:spPr>
          <a:xfrm>
            <a:off x="8847881" y="5529960"/>
            <a:ext cx="1461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period.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4D536600-BC36-482E-5780-37120CFA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934" y="3770700"/>
            <a:ext cx="1345105" cy="9213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44E116-5D97-7A72-1718-26873796F0C9}"/>
                  </a:ext>
                </a:extLst>
              </p:cNvPr>
              <p:cNvSpPr txBox="1"/>
              <p:nvPr/>
            </p:nvSpPr>
            <p:spPr>
              <a:xfrm>
                <a:off x="6421120" y="4175761"/>
                <a:ext cx="2844800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44E116-5D97-7A72-1718-26873796F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0" y="4175761"/>
                <a:ext cx="2844800" cy="3816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BBDFCC55-BDFF-9E38-3883-4FE964085952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1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Two Questions We Address…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286FD-068C-178E-21AD-7EE4C08FF219}"/>
              </a:ext>
            </a:extLst>
          </p:cNvPr>
          <p:cNvSpPr txBox="1"/>
          <p:nvPr/>
        </p:nvSpPr>
        <p:spPr>
          <a:xfrm>
            <a:off x="1018095" y="2325757"/>
            <a:ext cx="4807261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Q1: Average-case meta-complexity?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FD446-125A-B17D-3697-873E45693561}"/>
              </a:ext>
            </a:extLst>
          </p:cNvPr>
          <p:cNvSpPr txBox="1"/>
          <p:nvPr/>
        </p:nvSpPr>
        <p:spPr>
          <a:xfrm>
            <a:off x="6241776" y="4295240"/>
            <a:ext cx="4880112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Q2: Robustness of meta-complexity?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Free Bulb Light vector and picture">
            <a:extLst>
              <a:ext uri="{FF2B5EF4-FFF2-40B4-BE49-F238E27FC236}">
                <a16:creationId xmlns:a16="http://schemas.microsoft.com/office/drawing/2014/main" id="{AD965AD6-2CCF-7016-63DA-56A3BD2E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397" y="1638210"/>
            <a:ext cx="1557885" cy="21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Question Mark Symbol photo and picture">
            <a:extLst>
              <a:ext uri="{FF2B5EF4-FFF2-40B4-BE49-F238E27FC236}">
                <a16:creationId xmlns:a16="http://schemas.microsoft.com/office/drawing/2014/main" id="{2F10DFF5-7A54-62D0-5652-62E159E6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07" y="3837577"/>
            <a:ext cx="2842591" cy="2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43AAB2-BFE8-5CF5-27D5-BF584D9C0F30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2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Average-Case Meta-Complexity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94C26-FEDC-F3F0-B72E-73B4F9AC4EA3}"/>
              </a:ext>
            </a:extLst>
          </p:cNvPr>
          <p:cNvSpPr txBox="1"/>
          <p:nvPr/>
        </p:nvSpPr>
        <p:spPr>
          <a:xfrm>
            <a:off x="3274943" y="2424412"/>
            <a:ext cx="217416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Errorless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average-case complexity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73DCD-41E7-A130-C4A3-A0E52DE8C016}"/>
              </a:ext>
            </a:extLst>
          </p:cNvPr>
          <p:cNvSpPr txBox="1"/>
          <p:nvPr/>
        </p:nvSpPr>
        <p:spPr>
          <a:xfrm>
            <a:off x="6742890" y="2424412"/>
            <a:ext cx="217416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Error-prone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average-case complexity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BC8C5F-672E-5DF0-81DC-D51CACE68533}"/>
                  </a:ext>
                </a:extLst>
              </p:cNvPr>
              <p:cNvSpPr txBox="1"/>
              <p:nvPr/>
            </p:nvSpPr>
            <p:spPr>
              <a:xfrm>
                <a:off x="2733261" y="4998997"/>
                <a:ext cx="2994992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Average-case complexity of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𝐏𝐇</m:t>
                    </m:r>
                  </m:oMath>
                </a14:m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BC8C5F-672E-5DF0-81DC-D51CACE6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61" y="4998997"/>
                <a:ext cx="299499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上下 8">
            <a:extLst>
              <a:ext uri="{FF2B5EF4-FFF2-40B4-BE49-F238E27FC236}">
                <a16:creationId xmlns:a16="http://schemas.microsoft.com/office/drawing/2014/main" id="{97A63778-218A-37BF-2DF4-0652ED41CF08}"/>
              </a:ext>
            </a:extLst>
          </p:cNvPr>
          <p:cNvSpPr/>
          <p:nvPr/>
        </p:nvSpPr>
        <p:spPr>
          <a:xfrm>
            <a:off x="4164496" y="3608286"/>
            <a:ext cx="357809" cy="1371217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52482A-DF46-CE12-4DF3-0539AE641AB4}"/>
              </a:ext>
            </a:extLst>
          </p:cNvPr>
          <p:cNvSpPr txBox="1"/>
          <p:nvPr/>
        </p:nvSpPr>
        <p:spPr>
          <a:xfrm>
            <a:off x="6549316" y="5152885"/>
            <a:ext cx="2551043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One-way functions!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huichi Hirahara joins the department as a Research Fellow - News">
            <a:extLst>
              <a:ext uri="{FF2B5EF4-FFF2-40B4-BE49-F238E27FC236}">
                <a16:creationId xmlns:a16="http://schemas.microsoft.com/office/drawing/2014/main" id="{2D4C1B04-7894-69BB-CE82-784E6F6F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27" y="3224259"/>
            <a:ext cx="1740187" cy="17401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11B2F517-6812-D0FA-28C1-583271C178B2}"/>
              </a:ext>
            </a:extLst>
          </p:cNvPr>
          <p:cNvSpPr/>
          <p:nvPr/>
        </p:nvSpPr>
        <p:spPr>
          <a:xfrm>
            <a:off x="7645934" y="3608284"/>
            <a:ext cx="357809" cy="1529212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On One-way Functions and Kolmogorov Complexity | Department of Computer  Science">
            <a:extLst>
              <a:ext uri="{FF2B5EF4-FFF2-40B4-BE49-F238E27FC236}">
                <a16:creationId xmlns:a16="http://schemas.microsoft.com/office/drawing/2014/main" id="{CE201915-46E2-19C7-73C6-C754F76C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05" y="2305484"/>
            <a:ext cx="1961616" cy="19616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afael Pass">
            <a:extLst>
              <a:ext uri="{FF2B5EF4-FFF2-40B4-BE49-F238E27FC236}">
                <a16:creationId xmlns:a16="http://schemas.microsoft.com/office/drawing/2014/main" id="{2DC348A3-7B48-25B7-9C3F-6D5AE4F6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05" y="4267099"/>
            <a:ext cx="1961616" cy="17407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C77B1B-700D-3369-7836-0F7608B37EB6}"/>
              </a:ext>
            </a:extLst>
          </p:cNvPr>
          <p:cNvSpPr txBox="1"/>
          <p:nvPr/>
        </p:nvSpPr>
        <p:spPr>
          <a:xfrm>
            <a:off x="6742890" y="2424412"/>
            <a:ext cx="217416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Error-prone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average-case complexity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D5C5F4-78C1-71A2-1435-7B3DB201AD1E}"/>
              </a:ext>
            </a:extLst>
          </p:cNvPr>
          <p:cNvSpPr txBox="1"/>
          <p:nvPr/>
        </p:nvSpPr>
        <p:spPr>
          <a:xfrm>
            <a:off x="6744549" y="2424412"/>
            <a:ext cx="2174169" cy="120032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Error-prone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average-case complexity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1AB1FA-50C7-5B99-B5D5-5C1F2834AE65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3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Theorem: The following are equivalent: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error-prone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average-case hard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OWFs exist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8A79E9-6011-41D4-96B6-6DF9781684ED}"/>
                  </a:ext>
                </a:extLst>
              </p:cNvPr>
              <p:cNvSpPr txBox="1"/>
              <p:nvPr/>
            </p:nvSpPr>
            <p:spPr>
              <a:xfrm>
                <a:off x="1407269" y="4838407"/>
                <a:ext cx="6699114" cy="92621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≤1−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8A79E9-6011-41D4-96B6-6DF978168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269" y="4838407"/>
                <a:ext cx="6699114" cy="926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EF14060-38C3-42B8-B065-F1F02DF1FB69}"/>
              </a:ext>
            </a:extLst>
          </p:cNvPr>
          <p:cNvSpPr txBox="1"/>
          <p:nvPr/>
        </p:nvSpPr>
        <p:spPr>
          <a:xfrm>
            <a:off x="3199706" y="3240560"/>
            <a:ext cx="1964988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Poly-time heuristic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020ACC-E942-4405-AF54-11C18E1D831D}"/>
                  </a:ext>
                </a:extLst>
              </p:cNvPr>
              <p:cNvSpPr txBox="1"/>
              <p:nvPr/>
            </p:nvSpPr>
            <p:spPr>
              <a:xfrm>
                <a:off x="1270386" y="3579113"/>
                <a:ext cx="1112196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020ACC-E942-4405-AF54-11C18E1D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86" y="3579113"/>
                <a:ext cx="111219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109D1C1-7B40-430C-AEE1-782F29A34B7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382582" y="3717613"/>
            <a:ext cx="8171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B91BC8-1405-45B2-B9B9-ADBB6A2A0770}"/>
              </a:ext>
            </a:extLst>
          </p:cNvPr>
          <p:cNvCxnSpPr/>
          <p:nvPr/>
        </p:nvCxnSpPr>
        <p:spPr>
          <a:xfrm>
            <a:off x="5164694" y="3717612"/>
            <a:ext cx="8171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275AD9-4B12-4F2C-9845-0FCA893C9D87}"/>
                  </a:ext>
                </a:extLst>
              </p:cNvPr>
              <p:cNvSpPr txBox="1"/>
              <p:nvPr/>
            </p:nvSpPr>
            <p:spPr>
              <a:xfrm>
                <a:off x="5981818" y="3394964"/>
                <a:ext cx="1506165" cy="6452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0000" tIns="36000" rIns="90000" bIns="36000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 guess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275AD9-4B12-4F2C-9845-0FCA893C9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818" y="3394964"/>
                <a:ext cx="1506165" cy="645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CB94EB-B56D-435A-BF8D-CA8B491006E7}"/>
                  </a:ext>
                </a:extLst>
              </p:cNvPr>
              <p:cNvSpPr txBox="1"/>
              <p:nvPr/>
            </p:nvSpPr>
            <p:spPr>
              <a:xfrm>
                <a:off x="450714" y="4452599"/>
                <a:ext cx="6838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Exists an absolute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every poly-time heuristic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CB94EB-B56D-435A-BF8D-CA8B4910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14" y="4452599"/>
                <a:ext cx="6838545" cy="369332"/>
              </a:xfrm>
              <a:prstGeom prst="rect">
                <a:avLst/>
              </a:prstGeom>
              <a:blipFill>
                <a:blip r:embed="rId7"/>
                <a:stretch>
                  <a:fillRect l="-80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FC013A-C140-4284-A814-43E87874FFBD}"/>
                  </a:ext>
                </a:extLst>
              </p:cNvPr>
              <p:cNvSpPr txBox="1"/>
              <p:nvPr/>
            </p:nvSpPr>
            <p:spPr>
              <a:xfrm>
                <a:off x="8106383" y="1999142"/>
                <a:ext cx="3391711" cy="182357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Meta-complexity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 the 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central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crypto primitive (OWF)!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FC013A-C140-4284-A814-43E87874F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383" y="1999142"/>
                <a:ext cx="3391711" cy="1823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9EEEE05-B9FA-4B51-32DA-CC2BAF1EB549}"/>
              </a:ext>
            </a:extLst>
          </p:cNvPr>
          <p:cNvSpPr txBox="1"/>
          <p:nvPr/>
        </p:nvSpPr>
        <p:spPr>
          <a:xfrm>
            <a:off x="752966" y="3895578"/>
            <a:ext cx="230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(uniform distribution)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6A773A-3F0A-AE09-5DD0-0CB134714EB4}"/>
                  </a:ext>
                </a:extLst>
              </p:cNvPr>
              <p:cNvSpPr txBox="1"/>
              <p:nvPr/>
            </p:nvSpPr>
            <p:spPr>
              <a:xfrm>
                <a:off x="8675452" y="4564294"/>
                <a:ext cx="2971800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Capture OWF using hardness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MCSP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6A773A-3F0A-AE09-5DD0-0CB134714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452" y="4564294"/>
                <a:ext cx="2971800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C0D3F88-F4A5-5910-7D2D-91BCB175777E}"/>
                  </a:ext>
                </a:extLst>
              </p:cNvPr>
              <p:cNvSpPr txBox="1"/>
              <p:nvPr/>
            </p:nvSpPr>
            <p:spPr>
              <a:xfrm>
                <a:off x="9063613" y="5764623"/>
                <a:ext cx="2971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One direction is known (OWF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MCSP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hard)!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C0D3F88-F4A5-5910-7D2D-91BCB1757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13" y="5764623"/>
                <a:ext cx="2971800" cy="646331"/>
              </a:xfrm>
              <a:prstGeom prst="rect">
                <a:avLst/>
              </a:prstGeom>
              <a:blipFill>
                <a:blip r:embed="rId10"/>
                <a:stretch>
                  <a:fillRect l="-184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AB8F7B8-A221-4C51-A944-C99C66799EC1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4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0" grpId="0" animBg="1"/>
      <p:bldP spid="11" grpId="0"/>
      <p:bldP spid="12" grpId="0" animBg="1"/>
      <p:bldP spid="13" grpId="0"/>
      <p:bldP spid="14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Robustness of Meta-Complexity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-complete?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Can you reduce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Open: Can you reduce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AND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NOT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NAND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43525E-4BDA-2470-E9F4-7BEE7B01FADE}"/>
              </a:ext>
            </a:extLst>
          </p:cNvPr>
          <p:cNvCxnSpPr/>
          <p:nvPr/>
        </p:nvCxnSpPr>
        <p:spPr>
          <a:xfrm>
            <a:off x="2216426" y="2077278"/>
            <a:ext cx="46018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3AA966A-79A3-D93C-83B8-CFD0771ABDDF}"/>
              </a:ext>
            </a:extLst>
          </p:cNvPr>
          <p:cNvGrpSpPr/>
          <p:nvPr/>
        </p:nvGrpSpPr>
        <p:grpSpPr>
          <a:xfrm>
            <a:off x="404192" y="3550407"/>
            <a:ext cx="2252868" cy="1006094"/>
            <a:chOff x="404192" y="3550407"/>
            <a:chExt cx="2252868" cy="10060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7F4B80-3246-B7C3-6CBC-1EB6746B1B5C}"/>
                </a:ext>
              </a:extLst>
            </p:cNvPr>
            <p:cNvSpPr/>
            <p:nvPr/>
          </p:nvSpPr>
          <p:spPr>
            <a:xfrm>
              <a:off x="546652" y="3722549"/>
              <a:ext cx="1759226" cy="18884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FB7C7E"/>
                </a:gs>
                <a:gs pos="100000">
                  <a:srgbClr val="FF0000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C5ACD2F-7942-1502-3BE9-D68E44047684}"/>
                </a:ext>
              </a:extLst>
            </p:cNvPr>
            <p:cNvCxnSpPr/>
            <p:nvPr/>
          </p:nvCxnSpPr>
          <p:spPr>
            <a:xfrm>
              <a:off x="980661" y="3550407"/>
              <a:ext cx="0" cy="60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82229F-0BCA-68F4-D1B7-B8A845D495C6}"/>
                </a:ext>
              </a:extLst>
            </p:cNvPr>
            <p:cNvSpPr txBox="1"/>
            <p:nvPr/>
          </p:nvSpPr>
          <p:spPr>
            <a:xfrm>
              <a:off x="404192" y="3874519"/>
              <a:ext cx="576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easy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86A591-49A9-7B67-677B-27FC64A19BD2}"/>
                </a:ext>
              </a:extLst>
            </p:cNvPr>
            <p:cNvSpPr txBox="1"/>
            <p:nvPr/>
          </p:nvSpPr>
          <p:spPr>
            <a:xfrm>
              <a:off x="2080591" y="3874519"/>
              <a:ext cx="576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324F787-9513-7963-67C8-5AC61431AE41}"/>
                    </a:ext>
                  </a:extLst>
                </p:cNvPr>
                <p:cNvSpPr txBox="1"/>
                <p:nvPr/>
              </p:nvSpPr>
              <p:spPr>
                <a:xfrm>
                  <a:off x="692426" y="4151518"/>
                  <a:ext cx="1378226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MCSP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324F787-9513-7963-67C8-5AC61431A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26" y="4151518"/>
                  <a:ext cx="1378226" cy="4049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C99AEC7-1F73-CD89-78C5-261948E906A1}"/>
              </a:ext>
            </a:extLst>
          </p:cNvPr>
          <p:cNvGrpSpPr/>
          <p:nvPr/>
        </p:nvGrpSpPr>
        <p:grpSpPr>
          <a:xfrm>
            <a:off x="3332924" y="3562227"/>
            <a:ext cx="2252868" cy="994274"/>
            <a:chOff x="3332924" y="3562227"/>
            <a:chExt cx="2252868" cy="99427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7504D88-4E20-B6DF-E454-54C5FC391B3D}"/>
                </a:ext>
              </a:extLst>
            </p:cNvPr>
            <p:cNvSpPr/>
            <p:nvPr/>
          </p:nvSpPr>
          <p:spPr>
            <a:xfrm>
              <a:off x="3475384" y="3722549"/>
              <a:ext cx="1759226" cy="18884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9000">
                  <a:srgbClr val="FB7C7E"/>
                </a:gs>
                <a:gs pos="100000">
                  <a:srgbClr val="FF0000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4C37557-0F5A-0C3E-F563-F94FAEFF3618}"/>
                </a:ext>
              </a:extLst>
            </p:cNvPr>
            <p:cNvCxnSpPr/>
            <p:nvPr/>
          </p:nvCxnSpPr>
          <p:spPr>
            <a:xfrm>
              <a:off x="4354997" y="3562227"/>
              <a:ext cx="0" cy="60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4EC0052-BE10-55CF-0045-3C13BAE34265}"/>
                </a:ext>
              </a:extLst>
            </p:cNvPr>
            <p:cNvSpPr txBox="1"/>
            <p:nvPr/>
          </p:nvSpPr>
          <p:spPr>
            <a:xfrm>
              <a:off x="3332924" y="3874519"/>
              <a:ext cx="576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easy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57F78D3-B245-060B-F33F-9BCFB0D11674}"/>
                </a:ext>
              </a:extLst>
            </p:cNvPr>
            <p:cNvSpPr txBox="1"/>
            <p:nvPr/>
          </p:nvSpPr>
          <p:spPr>
            <a:xfrm>
              <a:off x="5009323" y="3874519"/>
              <a:ext cx="576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6224749-C840-59C2-A010-0CA7D55EEAEE}"/>
                    </a:ext>
                  </a:extLst>
                </p:cNvPr>
                <p:cNvSpPr txBox="1"/>
                <p:nvPr/>
              </p:nvSpPr>
              <p:spPr>
                <a:xfrm>
                  <a:off x="3621158" y="4151518"/>
                  <a:ext cx="1378226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MCSP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6224749-C840-59C2-A010-0CA7D55EE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158" y="4151518"/>
                  <a:ext cx="1378226" cy="4049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D23EFB3-09BD-726D-CE13-B1385ACF2BEE}"/>
              </a:ext>
            </a:extLst>
          </p:cNvPr>
          <p:cNvSpPr txBox="1"/>
          <p:nvPr/>
        </p:nvSpPr>
        <p:spPr>
          <a:xfrm>
            <a:off x="2683564" y="3666296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ree Circuit Board Printed Circuit Board photo and picture">
            <a:extLst>
              <a:ext uri="{FF2B5EF4-FFF2-40B4-BE49-F238E27FC236}">
                <a16:creationId xmlns:a16="http://schemas.microsoft.com/office/drawing/2014/main" id="{D21ECD08-D257-D94C-03E2-539B0540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10" y="3379319"/>
            <a:ext cx="2037521" cy="13583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Circuit Board Electronic photo and picture">
            <a:extLst>
              <a:ext uri="{FF2B5EF4-FFF2-40B4-BE49-F238E27FC236}">
                <a16:creationId xmlns:a16="http://schemas.microsoft.com/office/drawing/2014/main" id="{A993AEA7-AA85-BEFC-DC85-0947AC69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622" y="3379319"/>
            <a:ext cx="1837075" cy="13778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8F76A74-2BA1-AA50-B864-FEDC68B628A1}"/>
              </a:ext>
            </a:extLst>
          </p:cNvPr>
          <p:cNvSpPr txBox="1"/>
          <p:nvPr/>
        </p:nvSpPr>
        <p:spPr>
          <a:xfrm>
            <a:off x="8938594" y="3881724"/>
            <a:ext cx="5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23FFA9D-246D-39B6-0390-76A221A1CF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84" y="4834527"/>
            <a:ext cx="8824298" cy="1859830"/>
          </a:xfrm>
          <a:custGeom>
            <a:avLst/>
            <a:gdLst>
              <a:gd name="connsiteX0" fmla="*/ 0 w 8824298"/>
              <a:gd name="connsiteY0" fmla="*/ 0 h 1859830"/>
              <a:gd name="connsiteX1" fmla="*/ 411801 w 8824298"/>
              <a:gd name="connsiteY1" fmla="*/ 0 h 1859830"/>
              <a:gd name="connsiteX2" fmla="*/ 735358 w 8824298"/>
              <a:gd name="connsiteY2" fmla="*/ 0 h 1859830"/>
              <a:gd name="connsiteX3" fmla="*/ 1235402 w 8824298"/>
              <a:gd name="connsiteY3" fmla="*/ 0 h 1859830"/>
              <a:gd name="connsiteX4" fmla="*/ 1911931 w 8824298"/>
              <a:gd name="connsiteY4" fmla="*/ 0 h 1859830"/>
              <a:gd name="connsiteX5" fmla="*/ 2500218 w 8824298"/>
              <a:gd name="connsiteY5" fmla="*/ 0 h 1859830"/>
              <a:gd name="connsiteX6" fmla="*/ 3176747 w 8824298"/>
              <a:gd name="connsiteY6" fmla="*/ 0 h 1859830"/>
              <a:gd name="connsiteX7" fmla="*/ 3588548 w 8824298"/>
              <a:gd name="connsiteY7" fmla="*/ 0 h 1859830"/>
              <a:gd name="connsiteX8" fmla="*/ 4088591 w 8824298"/>
              <a:gd name="connsiteY8" fmla="*/ 0 h 1859830"/>
              <a:gd name="connsiteX9" fmla="*/ 4500392 w 8824298"/>
              <a:gd name="connsiteY9" fmla="*/ 0 h 1859830"/>
              <a:gd name="connsiteX10" fmla="*/ 4823950 w 8824298"/>
              <a:gd name="connsiteY10" fmla="*/ 0 h 1859830"/>
              <a:gd name="connsiteX11" fmla="*/ 5235750 w 8824298"/>
              <a:gd name="connsiteY11" fmla="*/ 0 h 1859830"/>
              <a:gd name="connsiteX12" fmla="*/ 5559308 w 8824298"/>
              <a:gd name="connsiteY12" fmla="*/ 0 h 1859830"/>
              <a:gd name="connsiteX13" fmla="*/ 6059351 w 8824298"/>
              <a:gd name="connsiteY13" fmla="*/ 0 h 1859830"/>
              <a:gd name="connsiteX14" fmla="*/ 6559395 w 8824298"/>
              <a:gd name="connsiteY14" fmla="*/ 0 h 1859830"/>
              <a:gd name="connsiteX15" fmla="*/ 7235924 w 8824298"/>
              <a:gd name="connsiteY15" fmla="*/ 0 h 1859830"/>
              <a:gd name="connsiteX16" fmla="*/ 8000697 w 8824298"/>
              <a:gd name="connsiteY16" fmla="*/ 0 h 1859830"/>
              <a:gd name="connsiteX17" fmla="*/ 8824298 w 8824298"/>
              <a:gd name="connsiteY17" fmla="*/ 0 h 1859830"/>
              <a:gd name="connsiteX18" fmla="*/ 8824298 w 8824298"/>
              <a:gd name="connsiteY18" fmla="*/ 483556 h 1859830"/>
              <a:gd name="connsiteX19" fmla="*/ 8824298 w 8824298"/>
              <a:gd name="connsiteY19" fmla="*/ 892718 h 1859830"/>
              <a:gd name="connsiteX20" fmla="*/ 8824298 w 8824298"/>
              <a:gd name="connsiteY20" fmla="*/ 1339078 h 1859830"/>
              <a:gd name="connsiteX21" fmla="*/ 8824298 w 8824298"/>
              <a:gd name="connsiteY21" fmla="*/ 1859830 h 1859830"/>
              <a:gd name="connsiteX22" fmla="*/ 8059526 w 8824298"/>
              <a:gd name="connsiteY22" fmla="*/ 1859830 h 1859830"/>
              <a:gd name="connsiteX23" fmla="*/ 7735968 w 8824298"/>
              <a:gd name="connsiteY23" fmla="*/ 1859830 h 1859830"/>
              <a:gd name="connsiteX24" fmla="*/ 6971195 w 8824298"/>
              <a:gd name="connsiteY24" fmla="*/ 1859830 h 1859830"/>
              <a:gd name="connsiteX25" fmla="*/ 6382909 w 8824298"/>
              <a:gd name="connsiteY25" fmla="*/ 1859830 h 1859830"/>
              <a:gd name="connsiteX26" fmla="*/ 5794622 w 8824298"/>
              <a:gd name="connsiteY26" fmla="*/ 1859830 h 1859830"/>
              <a:gd name="connsiteX27" fmla="*/ 5118093 w 8824298"/>
              <a:gd name="connsiteY27" fmla="*/ 1859830 h 1859830"/>
              <a:gd name="connsiteX28" fmla="*/ 4794535 w 8824298"/>
              <a:gd name="connsiteY28" fmla="*/ 1859830 h 1859830"/>
              <a:gd name="connsiteX29" fmla="*/ 4118006 w 8824298"/>
              <a:gd name="connsiteY29" fmla="*/ 1859830 h 1859830"/>
              <a:gd name="connsiteX30" fmla="*/ 3706205 w 8824298"/>
              <a:gd name="connsiteY30" fmla="*/ 1859830 h 1859830"/>
              <a:gd name="connsiteX31" fmla="*/ 3029676 w 8824298"/>
              <a:gd name="connsiteY31" fmla="*/ 1859830 h 1859830"/>
              <a:gd name="connsiteX32" fmla="*/ 2441389 w 8824298"/>
              <a:gd name="connsiteY32" fmla="*/ 1859830 h 1859830"/>
              <a:gd name="connsiteX33" fmla="*/ 1941346 w 8824298"/>
              <a:gd name="connsiteY33" fmla="*/ 1859830 h 1859830"/>
              <a:gd name="connsiteX34" fmla="*/ 1441302 w 8824298"/>
              <a:gd name="connsiteY34" fmla="*/ 1859830 h 1859830"/>
              <a:gd name="connsiteX35" fmla="*/ 941258 w 8824298"/>
              <a:gd name="connsiteY35" fmla="*/ 1859830 h 1859830"/>
              <a:gd name="connsiteX36" fmla="*/ 0 w 8824298"/>
              <a:gd name="connsiteY36" fmla="*/ 1859830 h 1859830"/>
              <a:gd name="connsiteX37" fmla="*/ 0 w 8824298"/>
              <a:gd name="connsiteY37" fmla="*/ 1413471 h 1859830"/>
              <a:gd name="connsiteX38" fmla="*/ 0 w 8824298"/>
              <a:gd name="connsiteY38" fmla="*/ 929915 h 1859830"/>
              <a:gd name="connsiteX39" fmla="*/ 0 w 8824298"/>
              <a:gd name="connsiteY39" fmla="*/ 446359 h 1859830"/>
              <a:gd name="connsiteX40" fmla="*/ 0 w 8824298"/>
              <a:gd name="connsiteY40" fmla="*/ 0 h 185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824298" h="1859830" fill="none" extrusionOk="0">
                <a:moveTo>
                  <a:pt x="0" y="0"/>
                </a:moveTo>
                <a:cubicBezTo>
                  <a:pt x="164583" y="-33150"/>
                  <a:pt x="224473" y="12028"/>
                  <a:pt x="411801" y="0"/>
                </a:cubicBezTo>
                <a:cubicBezTo>
                  <a:pt x="599129" y="-12028"/>
                  <a:pt x="651125" y="10424"/>
                  <a:pt x="735358" y="0"/>
                </a:cubicBezTo>
                <a:cubicBezTo>
                  <a:pt x="819591" y="-10424"/>
                  <a:pt x="1060475" y="27904"/>
                  <a:pt x="1235402" y="0"/>
                </a:cubicBezTo>
                <a:cubicBezTo>
                  <a:pt x="1410329" y="-27904"/>
                  <a:pt x="1735175" y="49681"/>
                  <a:pt x="1911931" y="0"/>
                </a:cubicBezTo>
                <a:cubicBezTo>
                  <a:pt x="2088687" y="-49681"/>
                  <a:pt x="2369161" y="32956"/>
                  <a:pt x="2500218" y="0"/>
                </a:cubicBezTo>
                <a:cubicBezTo>
                  <a:pt x="2631275" y="-32956"/>
                  <a:pt x="2929055" y="55819"/>
                  <a:pt x="3176747" y="0"/>
                </a:cubicBezTo>
                <a:cubicBezTo>
                  <a:pt x="3424439" y="-55819"/>
                  <a:pt x="3464339" y="39428"/>
                  <a:pt x="3588548" y="0"/>
                </a:cubicBezTo>
                <a:cubicBezTo>
                  <a:pt x="3712757" y="-39428"/>
                  <a:pt x="3979349" y="33006"/>
                  <a:pt x="4088591" y="0"/>
                </a:cubicBezTo>
                <a:cubicBezTo>
                  <a:pt x="4197833" y="-33006"/>
                  <a:pt x="4344256" y="41025"/>
                  <a:pt x="4500392" y="0"/>
                </a:cubicBezTo>
                <a:cubicBezTo>
                  <a:pt x="4656528" y="-41025"/>
                  <a:pt x="4699433" y="35598"/>
                  <a:pt x="4823950" y="0"/>
                </a:cubicBezTo>
                <a:cubicBezTo>
                  <a:pt x="4948467" y="-35598"/>
                  <a:pt x="5036493" y="9964"/>
                  <a:pt x="5235750" y="0"/>
                </a:cubicBezTo>
                <a:cubicBezTo>
                  <a:pt x="5435007" y="-9964"/>
                  <a:pt x="5454995" y="17353"/>
                  <a:pt x="5559308" y="0"/>
                </a:cubicBezTo>
                <a:cubicBezTo>
                  <a:pt x="5663621" y="-17353"/>
                  <a:pt x="5843466" y="50126"/>
                  <a:pt x="6059351" y="0"/>
                </a:cubicBezTo>
                <a:cubicBezTo>
                  <a:pt x="6275236" y="-50126"/>
                  <a:pt x="6368780" y="34509"/>
                  <a:pt x="6559395" y="0"/>
                </a:cubicBezTo>
                <a:cubicBezTo>
                  <a:pt x="6750010" y="-34509"/>
                  <a:pt x="6951277" y="37682"/>
                  <a:pt x="7235924" y="0"/>
                </a:cubicBezTo>
                <a:cubicBezTo>
                  <a:pt x="7520571" y="-37682"/>
                  <a:pt x="7760899" y="460"/>
                  <a:pt x="8000697" y="0"/>
                </a:cubicBezTo>
                <a:cubicBezTo>
                  <a:pt x="8240495" y="-460"/>
                  <a:pt x="8517088" y="19027"/>
                  <a:pt x="8824298" y="0"/>
                </a:cubicBezTo>
                <a:cubicBezTo>
                  <a:pt x="8855744" y="158136"/>
                  <a:pt x="8792038" y="375109"/>
                  <a:pt x="8824298" y="483556"/>
                </a:cubicBezTo>
                <a:cubicBezTo>
                  <a:pt x="8856558" y="592003"/>
                  <a:pt x="8812981" y="701324"/>
                  <a:pt x="8824298" y="892718"/>
                </a:cubicBezTo>
                <a:cubicBezTo>
                  <a:pt x="8835615" y="1084112"/>
                  <a:pt x="8794325" y="1232608"/>
                  <a:pt x="8824298" y="1339078"/>
                </a:cubicBezTo>
                <a:cubicBezTo>
                  <a:pt x="8854271" y="1445548"/>
                  <a:pt x="8762139" y="1736941"/>
                  <a:pt x="8824298" y="1859830"/>
                </a:cubicBezTo>
                <a:cubicBezTo>
                  <a:pt x="8665801" y="1870182"/>
                  <a:pt x="8228168" y="1832809"/>
                  <a:pt x="8059526" y="1859830"/>
                </a:cubicBezTo>
                <a:cubicBezTo>
                  <a:pt x="7890884" y="1886851"/>
                  <a:pt x="7823205" y="1831554"/>
                  <a:pt x="7735968" y="1859830"/>
                </a:cubicBezTo>
                <a:cubicBezTo>
                  <a:pt x="7648731" y="1888106"/>
                  <a:pt x="7258214" y="1817596"/>
                  <a:pt x="6971195" y="1859830"/>
                </a:cubicBezTo>
                <a:cubicBezTo>
                  <a:pt x="6684176" y="1902064"/>
                  <a:pt x="6612124" y="1840733"/>
                  <a:pt x="6382909" y="1859830"/>
                </a:cubicBezTo>
                <a:cubicBezTo>
                  <a:pt x="6153694" y="1878927"/>
                  <a:pt x="6047463" y="1801005"/>
                  <a:pt x="5794622" y="1859830"/>
                </a:cubicBezTo>
                <a:cubicBezTo>
                  <a:pt x="5541781" y="1918655"/>
                  <a:pt x="5322293" y="1788772"/>
                  <a:pt x="5118093" y="1859830"/>
                </a:cubicBezTo>
                <a:cubicBezTo>
                  <a:pt x="4913893" y="1930888"/>
                  <a:pt x="4909751" y="1835148"/>
                  <a:pt x="4794535" y="1859830"/>
                </a:cubicBezTo>
                <a:cubicBezTo>
                  <a:pt x="4679319" y="1884512"/>
                  <a:pt x="4440789" y="1842479"/>
                  <a:pt x="4118006" y="1859830"/>
                </a:cubicBezTo>
                <a:cubicBezTo>
                  <a:pt x="3795223" y="1877181"/>
                  <a:pt x="3833986" y="1846830"/>
                  <a:pt x="3706205" y="1859830"/>
                </a:cubicBezTo>
                <a:cubicBezTo>
                  <a:pt x="3578424" y="1872830"/>
                  <a:pt x="3361859" y="1848165"/>
                  <a:pt x="3029676" y="1859830"/>
                </a:cubicBezTo>
                <a:cubicBezTo>
                  <a:pt x="2697493" y="1871495"/>
                  <a:pt x="2691766" y="1851187"/>
                  <a:pt x="2441389" y="1859830"/>
                </a:cubicBezTo>
                <a:cubicBezTo>
                  <a:pt x="2191012" y="1868473"/>
                  <a:pt x="2063239" y="1822620"/>
                  <a:pt x="1941346" y="1859830"/>
                </a:cubicBezTo>
                <a:cubicBezTo>
                  <a:pt x="1819453" y="1897040"/>
                  <a:pt x="1663073" y="1820263"/>
                  <a:pt x="1441302" y="1859830"/>
                </a:cubicBezTo>
                <a:cubicBezTo>
                  <a:pt x="1219531" y="1899397"/>
                  <a:pt x="1188225" y="1843242"/>
                  <a:pt x="941258" y="1859830"/>
                </a:cubicBezTo>
                <a:cubicBezTo>
                  <a:pt x="694291" y="1876418"/>
                  <a:pt x="316661" y="1757833"/>
                  <a:pt x="0" y="1859830"/>
                </a:cubicBezTo>
                <a:cubicBezTo>
                  <a:pt x="-35735" y="1720835"/>
                  <a:pt x="14647" y="1577466"/>
                  <a:pt x="0" y="1413471"/>
                </a:cubicBezTo>
                <a:cubicBezTo>
                  <a:pt x="-14647" y="1249476"/>
                  <a:pt x="19432" y="1055125"/>
                  <a:pt x="0" y="929915"/>
                </a:cubicBezTo>
                <a:cubicBezTo>
                  <a:pt x="-19432" y="804705"/>
                  <a:pt x="45145" y="651122"/>
                  <a:pt x="0" y="446359"/>
                </a:cubicBezTo>
                <a:cubicBezTo>
                  <a:pt x="-45145" y="241596"/>
                  <a:pt x="50126" y="217425"/>
                  <a:pt x="0" y="0"/>
                </a:cubicBezTo>
                <a:close/>
              </a:path>
              <a:path w="8824298" h="1859830" stroke="0" extrusionOk="0">
                <a:moveTo>
                  <a:pt x="0" y="0"/>
                </a:moveTo>
                <a:cubicBezTo>
                  <a:pt x="149559" y="-8830"/>
                  <a:pt x="222381" y="9854"/>
                  <a:pt x="411801" y="0"/>
                </a:cubicBezTo>
                <a:cubicBezTo>
                  <a:pt x="601221" y="-9854"/>
                  <a:pt x="858262" y="42580"/>
                  <a:pt x="1000087" y="0"/>
                </a:cubicBezTo>
                <a:cubicBezTo>
                  <a:pt x="1141912" y="-42580"/>
                  <a:pt x="1353459" y="54387"/>
                  <a:pt x="1500131" y="0"/>
                </a:cubicBezTo>
                <a:cubicBezTo>
                  <a:pt x="1646803" y="-54387"/>
                  <a:pt x="1962396" y="79045"/>
                  <a:pt x="2264903" y="0"/>
                </a:cubicBezTo>
                <a:cubicBezTo>
                  <a:pt x="2567410" y="-79045"/>
                  <a:pt x="2439281" y="7350"/>
                  <a:pt x="2588461" y="0"/>
                </a:cubicBezTo>
                <a:cubicBezTo>
                  <a:pt x="2737641" y="-7350"/>
                  <a:pt x="3045858" y="56941"/>
                  <a:pt x="3353233" y="0"/>
                </a:cubicBezTo>
                <a:cubicBezTo>
                  <a:pt x="3660608" y="-56941"/>
                  <a:pt x="3858910" y="49225"/>
                  <a:pt x="4118006" y="0"/>
                </a:cubicBezTo>
                <a:cubicBezTo>
                  <a:pt x="4377102" y="-49225"/>
                  <a:pt x="4316326" y="23822"/>
                  <a:pt x="4441563" y="0"/>
                </a:cubicBezTo>
                <a:cubicBezTo>
                  <a:pt x="4566800" y="-23822"/>
                  <a:pt x="5006405" y="86935"/>
                  <a:pt x="5206336" y="0"/>
                </a:cubicBezTo>
                <a:cubicBezTo>
                  <a:pt x="5406267" y="-86935"/>
                  <a:pt x="5738884" y="83501"/>
                  <a:pt x="5971108" y="0"/>
                </a:cubicBezTo>
                <a:cubicBezTo>
                  <a:pt x="6203332" y="-83501"/>
                  <a:pt x="6432338" y="26172"/>
                  <a:pt x="6647638" y="0"/>
                </a:cubicBezTo>
                <a:cubicBezTo>
                  <a:pt x="6862938" y="-26172"/>
                  <a:pt x="7126773" y="56732"/>
                  <a:pt x="7412410" y="0"/>
                </a:cubicBezTo>
                <a:cubicBezTo>
                  <a:pt x="7698047" y="-56732"/>
                  <a:pt x="7725471" y="41607"/>
                  <a:pt x="8000697" y="0"/>
                </a:cubicBezTo>
                <a:cubicBezTo>
                  <a:pt x="8275923" y="-41607"/>
                  <a:pt x="8465041" y="94602"/>
                  <a:pt x="8824298" y="0"/>
                </a:cubicBezTo>
                <a:cubicBezTo>
                  <a:pt x="8843024" y="135002"/>
                  <a:pt x="8797154" y="361500"/>
                  <a:pt x="8824298" y="502154"/>
                </a:cubicBezTo>
                <a:cubicBezTo>
                  <a:pt x="8851442" y="642808"/>
                  <a:pt x="8769608" y="829393"/>
                  <a:pt x="8824298" y="1004308"/>
                </a:cubicBezTo>
                <a:cubicBezTo>
                  <a:pt x="8878988" y="1179223"/>
                  <a:pt x="8743097" y="1451531"/>
                  <a:pt x="8824298" y="1859830"/>
                </a:cubicBezTo>
                <a:cubicBezTo>
                  <a:pt x="8613086" y="1875982"/>
                  <a:pt x="8322390" y="1803281"/>
                  <a:pt x="8147768" y="1859830"/>
                </a:cubicBezTo>
                <a:cubicBezTo>
                  <a:pt x="7973146" y="1916379"/>
                  <a:pt x="7641418" y="1855632"/>
                  <a:pt x="7382996" y="1859830"/>
                </a:cubicBezTo>
                <a:cubicBezTo>
                  <a:pt x="7124574" y="1864028"/>
                  <a:pt x="6970213" y="1845596"/>
                  <a:pt x="6794709" y="1859830"/>
                </a:cubicBezTo>
                <a:cubicBezTo>
                  <a:pt x="6619205" y="1874064"/>
                  <a:pt x="6349242" y="1809048"/>
                  <a:pt x="6029937" y="1859830"/>
                </a:cubicBezTo>
                <a:cubicBezTo>
                  <a:pt x="5710632" y="1910612"/>
                  <a:pt x="5796766" y="1850254"/>
                  <a:pt x="5618136" y="1859830"/>
                </a:cubicBezTo>
                <a:cubicBezTo>
                  <a:pt x="5439506" y="1869406"/>
                  <a:pt x="5361907" y="1850428"/>
                  <a:pt x="5118093" y="1859830"/>
                </a:cubicBezTo>
                <a:cubicBezTo>
                  <a:pt x="4874279" y="1869232"/>
                  <a:pt x="4520151" y="1804016"/>
                  <a:pt x="4353320" y="1859830"/>
                </a:cubicBezTo>
                <a:cubicBezTo>
                  <a:pt x="4186489" y="1915644"/>
                  <a:pt x="3808625" y="1781562"/>
                  <a:pt x="3588548" y="1859830"/>
                </a:cubicBezTo>
                <a:cubicBezTo>
                  <a:pt x="3368471" y="1938098"/>
                  <a:pt x="3194992" y="1786369"/>
                  <a:pt x="2912018" y="1859830"/>
                </a:cubicBezTo>
                <a:cubicBezTo>
                  <a:pt x="2629044" y="1933291"/>
                  <a:pt x="2469846" y="1843639"/>
                  <a:pt x="2235489" y="1859830"/>
                </a:cubicBezTo>
                <a:cubicBezTo>
                  <a:pt x="2001132" y="1876021"/>
                  <a:pt x="1991710" y="1841865"/>
                  <a:pt x="1823688" y="1859830"/>
                </a:cubicBezTo>
                <a:cubicBezTo>
                  <a:pt x="1655666" y="1877795"/>
                  <a:pt x="1460619" y="1828078"/>
                  <a:pt x="1323645" y="1859830"/>
                </a:cubicBezTo>
                <a:cubicBezTo>
                  <a:pt x="1186671" y="1891582"/>
                  <a:pt x="852005" y="1857777"/>
                  <a:pt x="647115" y="1859830"/>
                </a:cubicBezTo>
                <a:cubicBezTo>
                  <a:pt x="442225" y="1861883"/>
                  <a:pt x="275471" y="1825625"/>
                  <a:pt x="0" y="1859830"/>
                </a:cubicBezTo>
                <a:cubicBezTo>
                  <a:pt x="-15615" y="1661590"/>
                  <a:pt x="49012" y="1637509"/>
                  <a:pt x="0" y="1450667"/>
                </a:cubicBezTo>
                <a:cubicBezTo>
                  <a:pt x="-49012" y="1263825"/>
                  <a:pt x="43569" y="1171325"/>
                  <a:pt x="0" y="967112"/>
                </a:cubicBezTo>
                <a:cubicBezTo>
                  <a:pt x="-43569" y="762899"/>
                  <a:pt x="53311" y="630436"/>
                  <a:pt x="0" y="520752"/>
                </a:cubicBezTo>
                <a:cubicBezTo>
                  <a:pt x="-53311" y="411068"/>
                  <a:pt x="25089" y="25343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40010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8768515-32F9-F081-6E09-5EBBBF9E3081}"/>
              </a:ext>
            </a:extLst>
          </p:cNvPr>
          <p:cNvSpPr txBox="1"/>
          <p:nvPr/>
        </p:nvSpPr>
        <p:spPr>
          <a:xfrm>
            <a:off x="9950653" y="5924178"/>
            <a:ext cx="190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(from Rafael’s talk)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6AA9C1-E41B-F40B-609B-2986E1F4071E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5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Some Robustness from Liu-Pass!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91068-1010-211F-EE71-23FB2B8C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27" y="2480253"/>
            <a:ext cx="10545946" cy="2600902"/>
          </a:xfrm>
          <a:custGeom>
            <a:avLst/>
            <a:gdLst>
              <a:gd name="connsiteX0" fmla="*/ 0 w 10545946"/>
              <a:gd name="connsiteY0" fmla="*/ 0 h 2600902"/>
              <a:gd name="connsiteX1" fmla="*/ 374967 w 10545946"/>
              <a:gd name="connsiteY1" fmla="*/ 0 h 2600902"/>
              <a:gd name="connsiteX2" fmla="*/ 960853 w 10545946"/>
              <a:gd name="connsiteY2" fmla="*/ 0 h 2600902"/>
              <a:gd name="connsiteX3" fmla="*/ 1546739 w 10545946"/>
              <a:gd name="connsiteY3" fmla="*/ 0 h 2600902"/>
              <a:gd name="connsiteX4" fmla="*/ 2027165 w 10545946"/>
              <a:gd name="connsiteY4" fmla="*/ 0 h 2600902"/>
              <a:gd name="connsiteX5" fmla="*/ 2718511 w 10545946"/>
              <a:gd name="connsiteY5" fmla="*/ 0 h 2600902"/>
              <a:gd name="connsiteX6" fmla="*/ 3409856 w 10545946"/>
              <a:gd name="connsiteY6" fmla="*/ 0 h 2600902"/>
              <a:gd name="connsiteX7" fmla="*/ 4206661 w 10545946"/>
              <a:gd name="connsiteY7" fmla="*/ 0 h 2600902"/>
              <a:gd name="connsiteX8" fmla="*/ 4898006 w 10545946"/>
              <a:gd name="connsiteY8" fmla="*/ 0 h 2600902"/>
              <a:gd name="connsiteX9" fmla="*/ 5589351 w 10545946"/>
              <a:gd name="connsiteY9" fmla="*/ 0 h 2600902"/>
              <a:gd name="connsiteX10" fmla="*/ 5964318 w 10545946"/>
              <a:gd name="connsiteY10" fmla="*/ 0 h 2600902"/>
              <a:gd name="connsiteX11" fmla="*/ 6233826 w 10545946"/>
              <a:gd name="connsiteY11" fmla="*/ 0 h 2600902"/>
              <a:gd name="connsiteX12" fmla="*/ 6819712 w 10545946"/>
              <a:gd name="connsiteY12" fmla="*/ 0 h 2600902"/>
              <a:gd name="connsiteX13" fmla="*/ 7300138 w 10545946"/>
              <a:gd name="connsiteY13" fmla="*/ 0 h 2600902"/>
              <a:gd name="connsiteX14" fmla="*/ 8096943 w 10545946"/>
              <a:gd name="connsiteY14" fmla="*/ 0 h 2600902"/>
              <a:gd name="connsiteX15" fmla="*/ 8366450 w 10545946"/>
              <a:gd name="connsiteY15" fmla="*/ 0 h 2600902"/>
              <a:gd name="connsiteX16" fmla="*/ 8741417 w 10545946"/>
              <a:gd name="connsiteY16" fmla="*/ 0 h 2600902"/>
              <a:gd name="connsiteX17" fmla="*/ 9432763 w 10545946"/>
              <a:gd name="connsiteY17" fmla="*/ 0 h 2600902"/>
              <a:gd name="connsiteX18" fmla="*/ 9913189 w 10545946"/>
              <a:gd name="connsiteY18" fmla="*/ 0 h 2600902"/>
              <a:gd name="connsiteX19" fmla="*/ 10545946 w 10545946"/>
              <a:gd name="connsiteY19" fmla="*/ 0 h 2600902"/>
              <a:gd name="connsiteX20" fmla="*/ 10545946 w 10545946"/>
              <a:gd name="connsiteY20" fmla="*/ 442153 h 2600902"/>
              <a:gd name="connsiteX21" fmla="*/ 10545946 w 10545946"/>
              <a:gd name="connsiteY21" fmla="*/ 936325 h 2600902"/>
              <a:gd name="connsiteX22" fmla="*/ 10545946 w 10545946"/>
              <a:gd name="connsiteY22" fmla="*/ 1404487 h 2600902"/>
              <a:gd name="connsiteX23" fmla="*/ 10545946 w 10545946"/>
              <a:gd name="connsiteY23" fmla="*/ 1898658 h 2600902"/>
              <a:gd name="connsiteX24" fmla="*/ 10545946 w 10545946"/>
              <a:gd name="connsiteY24" fmla="*/ 2600902 h 2600902"/>
              <a:gd name="connsiteX25" fmla="*/ 9854601 w 10545946"/>
              <a:gd name="connsiteY25" fmla="*/ 2600902 h 2600902"/>
              <a:gd name="connsiteX26" fmla="*/ 9479634 w 10545946"/>
              <a:gd name="connsiteY26" fmla="*/ 2600902 h 2600902"/>
              <a:gd name="connsiteX27" fmla="*/ 8999207 w 10545946"/>
              <a:gd name="connsiteY27" fmla="*/ 2600902 h 2600902"/>
              <a:gd name="connsiteX28" fmla="*/ 8729700 w 10545946"/>
              <a:gd name="connsiteY28" fmla="*/ 2600902 h 2600902"/>
              <a:gd name="connsiteX29" fmla="*/ 8249273 w 10545946"/>
              <a:gd name="connsiteY29" fmla="*/ 2600902 h 2600902"/>
              <a:gd name="connsiteX30" fmla="*/ 7557928 w 10545946"/>
              <a:gd name="connsiteY30" fmla="*/ 2600902 h 2600902"/>
              <a:gd name="connsiteX31" fmla="*/ 6761123 w 10545946"/>
              <a:gd name="connsiteY31" fmla="*/ 2600902 h 2600902"/>
              <a:gd name="connsiteX32" fmla="*/ 6491616 w 10545946"/>
              <a:gd name="connsiteY32" fmla="*/ 2600902 h 2600902"/>
              <a:gd name="connsiteX33" fmla="*/ 5694811 w 10545946"/>
              <a:gd name="connsiteY33" fmla="*/ 2600902 h 2600902"/>
              <a:gd name="connsiteX34" fmla="*/ 5108925 w 10545946"/>
              <a:gd name="connsiteY34" fmla="*/ 2600902 h 2600902"/>
              <a:gd name="connsiteX35" fmla="*/ 4523039 w 10545946"/>
              <a:gd name="connsiteY35" fmla="*/ 2600902 h 2600902"/>
              <a:gd name="connsiteX36" fmla="*/ 4253532 w 10545946"/>
              <a:gd name="connsiteY36" fmla="*/ 2600902 h 2600902"/>
              <a:gd name="connsiteX37" fmla="*/ 3773105 w 10545946"/>
              <a:gd name="connsiteY37" fmla="*/ 2600902 h 2600902"/>
              <a:gd name="connsiteX38" fmla="*/ 3187219 w 10545946"/>
              <a:gd name="connsiteY38" fmla="*/ 2600902 h 2600902"/>
              <a:gd name="connsiteX39" fmla="*/ 2495874 w 10545946"/>
              <a:gd name="connsiteY39" fmla="*/ 2600902 h 2600902"/>
              <a:gd name="connsiteX40" fmla="*/ 2226366 w 10545946"/>
              <a:gd name="connsiteY40" fmla="*/ 2600902 h 2600902"/>
              <a:gd name="connsiteX41" fmla="*/ 1851399 w 10545946"/>
              <a:gd name="connsiteY41" fmla="*/ 2600902 h 2600902"/>
              <a:gd name="connsiteX42" fmla="*/ 1054595 w 10545946"/>
              <a:gd name="connsiteY42" fmla="*/ 2600902 h 2600902"/>
              <a:gd name="connsiteX43" fmla="*/ 679628 w 10545946"/>
              <a:gd name="connsiteY43" fmla="*/ 2600902 h 2600902"/>
              <a:gd name="connsiteX44" fmla="*/ 0 w 10545946"/>
              <a:gd name="connsiteY44" fmla="*/ 2600902 h 2600902"/>
              <a:gd name="connsiteX45" fmla="*/ 0 w 10545946"/>
              <a:gd name="connsiteY45" fmla="*/ 2132740 h 2600902"/>
              <a:gd name="connsiteX46" fmla="*/ 0 w 10545946"/>
              <a:gd name="connsiteY46" fmla="*/ 1690586 h 2600902"/>
              <a:gd name="connsiteX47" fmla="*/ 0 w 10545946"/>
              <a:gd name="connsiteY47" fmla="*/ 1222424 h 2600902"/>
              <a:gd name="connsiteX48" fmla="*/ 0 w 10545946"/>
              <a:gd name="connsiteY48" fmla="*/ 650226 h 2600902"/>
              <a:gd name="connsiteX49" fmla="*/ 0 w 10545946"/>
              <a:gd name="connsiteY49" fmla="*/ 0 h 260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45946" h="2600902" fill="none" extrusionOk="0">
                <a:moveTo>
                  <a:pt x="0" y="0"/>
                </a:moveTo>
                <a:cubicBezTo>
                  <a:pt x="142834" y="-44630"/>
                  <a:pt x="251953" y="36011"/>
                  <a:pt x="374967" y="0"/>
                </a:cubicBezTo>
                <a:cubicBezTo>
                  <a:pt x="497981" y="-36011"/>
                  <a:pt x="720691" y="50016"/>
                  <a:pt x="960853" y="0"/>
                </a:cubicBezTo>
                <a:cubicBezTo>
                  <a:pt x="1201015" y="-50016"/>
                  <a:pt x="1368575" y="42130"/>
                  <a:pt x="1546739" y="0"/>
                </a:cubicBezTo>
                <a:cubicBezTo>
                  <a:pt x="1724903" y="-42130"/>
                  <a:pt x="1813639" y="49950"/>
                  <a:pt x="2027165" y="0"/>
                </a:cubicBezTo>
                <a:cubicBezTo>
                  <a:pt x="2240691" y="-49950"/>
                  <a:pt x="2567869" y="5495"/>
                  <a:pt x="2718511" y="0"/>
                </a:cubicBezTo>
                <a:cubicBezTo>
                  <a:pt x="2869153" y="-5495"/>
                  <a:pt x="3239614" y="42075"/>
                  <a:pt x="3409856" y="0"/>
                </a:cubicBezTo>
                <a:cubicBezTo>
                  <a:pt x="3580099" y="-42075"/>
                  <a:pt x="3944721" y="25508"/>
                  <a:pt x="4206661" y="0"/>
                </a:cubicBezTo>
                <a:cubicBezTo>
                  <a:pt x="4468602" y="-25508"/>
                  <a:pt x="4596320" y="32988"/>
                  <a:pt x="4898006" y="0"/>
                </a:cubicBezTo>
                <a:cubicBezTo>
                  <a:pt x="5199692" y="-32988"/>
                  <a:pt x="5443316" y="81725"/>
                  <a:pt x="5589351" y="0"/>
                </a:cubicBezTo>
                <a:cubicBezTo>
                  <a:pt x="5735387" y="-81725"/>
                  <a:pt x="5880287" y="20755"/>
                  <a:pt x="5964318" y="0"/>
                </a:cubicBezTo>
                <a:cubicBezTo>
                  <a:pt x="6048349" y="-20755"/>
                  <a:pt x="6168243" y="24451"/>
                  <a:pt x="6233826" y="0"/>
                </a:cubicBezTo>
                <a:cubicBezTo>
                  <a:pt x="6299409" y="-24451"/>
                  <a:pt x="6677898" y="56516"/>
                  <a:pt x="6819712" y="0"/>
                </a:cubicBezTo>
                <a:cubicBezTo>
                  <a:pt x="6961526" y="-56516"/>
                  <a:pt x="7104463" y="35061"/>
                  <a:pt x="7300138" y="0"/>
                </a:cubicBezTo>
                <a:cubicBezTo>
                  <a:pt x="7495813" y="-35061"/>
                  <a:pt x="7761120" y="60898"/>
                  <a:pt x="8096943" y="0"/>
                </a:cubicBezTo>
                <a:cubicBezTo>
                  <a:pt x="8432767" y="-60898"/>
                  <a:pt x="8302220" y="16457"/>
                  <a:pt x="8366450" y="0"/>
                </a:cubicBezTo>
                <a:cubicBezTo>
                  <a:pt x="8430680" y="-16457"/>
                  <a:pt x="8644869" y="11425"/>
                  <a:pt x="8741417" y="0"/>
                </a:cubicBezTo>
                <a:cubicBezTo>
                  <a:pt x="8837965" y="-11425"/>
                  <a:pt x="9181470" y="21476"/>
                  <a:pt x="9432763" y="0"/>
                </a:cubicBezTo>
                <a:cubicBezTo>
                  <a:pt x="9684056" y="-21476"/>
                  <a:pt x="9719911" y="13713"/>
                  <a:pt x="9913189" y="0"/>
                </a:cubicBezTo>
                <a:cubicBezTo>
                  <a:pt x="10106467" y="-13713"/>
                  <a:pt x="10335413" y="1556"/>
                  <a:pt x="10545946" y="0"/>
                </a:cubicBezTo>
                <a:cubicBezTo>
                  <a:pt x="10557381" y="130086"/>
                  <a:pt x="10530702" y="236171"/>
                  <a:pt x="10545946" y="442153"/>
                </a:cubicBezTo>
                <a:cubicBezTo>
                  <a:pt x="10561190" y="648135"/>
                  <a:pt x="10528748" y="785014"/>
                  <a:pt x="10545946" y="936325"/>
                </a:cubicBezTo>
                <a:cubicBezTo>
                  <a:pt x="10563144" y="1087636"/>
                  <a:pt x="10514895" y="1182032"/>
                  <a:pt x="10545946" y="1404487"/>
                </a:cubicBezTo>
                <a:cubicBezTo>
                  <a:pt x="10576997" y="1626942"/>
                  <a:pt x="10507114" y="1791932"/>
                  <a:pt x="10545946" y="1898658"/>
                </a:cubicBezTo>
                <a:cubicBezTo>
                  <a:pt x="10584778" y="2005384"/>
                  <a:pt x="10507221" y="2347473"/>
                  <a:pt x="10545946" y="2600902"/>
                </a:cubicBezTo>
                <a:cubicBezTo>
                  <a:pt x="10231987" y="2637815"/>
                  <a:pt x="10176665" y="2551443"/>
                  <a:pt x="9854601" y="2600902"/>
                </a:cubicBezTo>
                <a:cubicBezTo>
                  <a:pt x="9532537" y="2650361"/>
                  <a:pt x="9663627" y="2572333"/>
                  <a:pt x="9479634" y="2600902"/>
                </a:cubicBezTo>
                <a:cubicBezTo>
                  <a:pt x="9295641" y="2629471"/>
                  <a:pt x="9129176" y="2597683"/>
                  <a:pt x="8999207" y="2600902"/>
                </a:cubicBezTo>
                <a:cubicBezTo>
                  <a:pt x="8869238" y="2604121"/>
                  <a:pt x="8809424" y="2580930"/>
                  <a:pt x="8729700" y="2600902"/>
                </a:cubicBezTo>
                <a:cubicBezTo>
                  <a:pt x="8649976" y="2620874"/>
                  <a:pt x="8465986" y="2559495"/>
                  <a:pt x="8249273" y="2600902"/>
                </a:cubicBezTo>
                <a:cubicBezTo>
                  <a:pt x="8032560" y="2642309"/>
                  <a:pt x="7849542" y="2522772"/>
                  <a:pt x="7557928" y="2600902"/>
                </a:cubicBezTo>
                <a:cubicBezTo>
                  <a:pt x="7266314" y="2679032"/>
                  <a:pt x="7068668" y="2555083"/>
                  <a:pt x="6761123" y="2600902"/>
                </a:cubicBezTo>
                <a:cubicBezTo>
                  <a:pt x="6453578" y="2646721"/>
                  <a:pt x="6590247" y="2595118"/>
                  <a:pt x="6491616" y="2600902"/>
                </a:cubicBezTo>
                <a:cubicBezTo>
                  <a:pt x="6392985" y="2606686"/>
                  <a:pt x="6018652" y="2554645"/>
                  <a:pt x="5694811" y="2600902"/>
                </a:cubicBezTo>
                <a:cubicBezTo>
                  <a:pt x="5370970" y="2647159"/>
                  <a:pt x="5391335" y="2558456"/>
                  <a:pt x="5108925" y="2600902"/>
                </a:cubicBezTo>
                <a:cubicBezTo>
                  <a:pt x="4826515" y="2643348"/>
                  <a:pt x="4674223" y="2533852"/>
                  <a:pt x="4523039" y="2600902"/>
                </a:cubicBezTo>
                <a:cubicBezTo>
                  <a:pt x="4371855" y="2667952"/>
                  <a:pt x="4325435" y="2571252"/>
                  <a:pt x="4253532" y="2600902"/>
                </a:cubicBezTo>
                <a:cubicBezTo>
                  <a:pt x="4181629" y="2630552"/>
                  <a:pt x="3900082" y="2592225"/>
                  <a:pt x="3773105" y="2600902"/>
                </a:cubicBezTo>
                <a:cubicBezTo>
                  <a:pt x="3646128" y="2609579"/>
                  <a:pt x="3320985" y="2548314"/>
                  <a:pt x="3187219" y="2600902"/>
                </a:cubicBezTo>
                <a:cubicBezTo>
                  <a:pt x="3053453" y="2653490"/>
                  <a:pt x="2635534" y="2550274"/>
                  <a:pt x="2495874" y="2600902"/>
                </a:cubicBezTo>
                <a:cubicBezTo>
                  <a:pt x="2356215" y="2651530"/>
                  <a:pt x="2356205" y="2585154"/>
                  <a:pt x="2226366" y="2600902"/>
                </a:cubicBezTo>
                <a:cubicBezTo>
                  <a:pt x="2096527" y="2616650"/>
                  <a:pt x="1989565" y="2582834"/>
                  <a:pt x="1851399" y="2600902"/>
                </a:cubicBezTo>
                <a:cubicBezTo>
                  <a:pt x="1713233" y="2618970"/>
                  <a:pt x="1327300" y="2589471"/>
                  <a:pt x="1054595" y="2600902"/>
                </a:cubicBezTo>
                <a:cubicBezTo>
                  <a:pt x="781890" y="2612333"/>
                  <a:pt x="866629" y="2570437"/>
                  <a:pt x="679628" y="2600902"/>
                </a:cubicBezTo>
                <a:cubicBezTo>
                  <a:pt x="492627" y="2631367"/>
                  <a:pt x="207114" y="2586205"/>
                  <a:pt x="0" y="2600902"/>
                </a:cubicBezTo>
                <a:cubicBezTo>
                  <a:pt x="-46569" y="2379471"/>
                  <a:pt x="35340" y="2317410"/>
                  <a:pt x="0" y="2132740"/>
                </a:cubicBezTo>
                <a:cubicBezTo>
                  <a:pt x="-35340" y="1948070"/>
                  <a:pt x="6086" y="1868820"/>
                  <a:pt x="0" y="1690586"/>
                </a:cubicBezTo>
                <a:cubicBezTo>
                  <a:pt x="-6086" y="1512352"/>
                  <a:pt x="18954" y="1387241"/>
                  <a:pt x="0" y="1222424"/>
                </a:cubicBezTo>
                <a:cubicBezTo>
                  <a:pt x="-18954" y="1057607"/>
                  <a:pt x="10129" y="917889"/>
                  <a:pt x="0" y="650226"/>
                </a:cubicBezTo>
                <a:cubicBezTo>
                  <a:pt x="-10129" y="382563"/>
                  <a:pt x="27384" y="274030"/>
                  <a:pt x="0" y="0"/>
                </a:cubicBezTo>
                <a:close/>
              </a:path>
              <a:path w="10545946" h="2600902" stroke="0" extrusionOk="0">
                <a:moveTo>
                  <a:pt x="0" y="0"/>
                </a:moveTo>
                <a:cubicBezTo>
                  <a:pt x="269617" y="-30769"/>
                  <a:pt x="344957" y="28402"/>
                  <a:pt x="585886" y="0"/>
                </a:cubicBezTo>
                <a:cubicBezTo>
                  <a:pt x="826815" y="-28402"/>
                  <a:pt x="898787" y="51978"/>
                  <a:pt x="1066312" y="0"/>
                </a:cubicBezTo>
                <a:cubicBezTo>
                  <a:pt x="1233837" y="-51978"/>
                  <a:pt x="1249300" y="18086"/>
                  <a:pt x="1335820" y="0"/>
                </a:cubicBezTo>
                <a:cubicBezTo>
                  <a:pt x="1422340" y="-18086"/>
                  <a:pt x="1707732" y="76070"/>
                  <a:pt x="2027165" y="0"/>
                </a:cubicBezTo>
                <a:cubicBezTo>
                  <a:pt x="2346599" y="-76070"/>
                  <a:pt x="2347756" y="18360"/>
                  <a:pt x="2507592" y="0"/>
                </a:cubicBezTo>
                <a:cubicBezTo>
                  <a:pt x="2667428" y="-18360"/>
                  <a:pt x="2964090" y="92354"/>
                  <a:pt x="3304396" y="0"/>
                </a:cubicBezTo>
                <a:cubicBezTo>
                  <a:pt x="3644702" y="-92354"/>
                  <a:pt x="3576338" y="32786"/>
                  <a:pt x="3679363" y="0"/>
                </a:cubicBezTo>
                <a:cubicBezTo>
                  <a:pt x="3782388" y="-32786"/>
                  <a:pt x="4061040" y="52836"/>
                  <a:pt x="4159790" y="0"/>
                </a:cubicBezTo>
                <a:cubicBezTo>
                  <a:pt x="4258540" y="-52836"/>
                  <a:pt x="4634331" y="21689"/>
                  <a:pt x="4851135" y="0"/>
                </a:cubicBezTo>
                <a:cubicBezTo>
                  <a:pt x="5067940" y="-21689"/>
                  <a:pt x="5261448" y="37692"/>
                  <a:pt x="5542481" y="0"/>
                </a:cubicBezTo>
                <a:cubicBezTo>
                  <a:pt x="5823514" y="-37692"/>
                  <a:pt x="5722236" y="13440"/>
                  <a:pt x="5811988" y="0"/>
                </a:cubicBezTo>
                <a:cubicBezTo>
                  <a:pt x="5901740" y="-13440"/>
                  <a:pt x="5984230" y="27979"/>
                  <a:pt x="6081496" y="0"/>
                </a:cubicBezTo>
                <a:cubicBezTo>
                  <a:pt x="6178762" y="-27979"/>
                  <a:pt x="6230106" y="17070"/>
                  <a:pt x="6351003" y="0"/>
                </a:cubicBezTo>
                <a:cubicBezTo>
                  <a:pt x="6471900" y="-17070"/>
                  <a:pt x="6627150" y="20210"/>
                  <a:pt x="6831429" y="0"/>
                </a:cubicBezTo>
                <a:cubicBezTo>
                  <a:pt x="7035708" y="-20210"/>
                  <a:pt x="7279119" y="19419"/>
                  <a:pt x="7417315" y="0"/>
                </a:cubicBezTo>
                <a:cubicBezTo>
                  <a:pt x="7555511" y="-19419"/>
                  <a:pt x="7874859" y="54387"/>
                  <a:pt x="8108661" y="0"/>
                </a:cubicBezTo>
                <a:cubicBezTo>
                  <a:pt x="8342463" y="-54387"/>
                  <a:pt x="8696929" y="7664"/>
                  <a:pt x="8905466" y="0"/>
                </a:cubicBezTo>
                <a:cubicBezTo>
                  <a:pt x="9114004" y="-7664"/>
                  <a:pt x="9229133" y="53824"/>
                  <a:pt x="9385892" y="0"/>
                </a:cubicBezTo>
                <a:cubicBezTo>
                  <a:pt x="9542651" y="-53824"/>
                  <a:pt x="10259306" y="89758"/>
                  <a:pt x="10545946" y="0"/>
                </a:cubicBezTo>
                <a:cubicBezTo>
                  <a:pt x="10601056" y="223826"/>
                  <a:pt x="10531270" y="382976"/>
                  <a:pt x="10545946" y="494171"/>
                </a:cubicBezTo>
                <a:cubicBezTo>
                  <a:pt x="10560622" y="605366"/>
                  <a:pt x="10529955" y="900334"/>
                  <a:pt x="10545946" y="1066370"/>
                </a:cubicBezTo>
                <a:cubicBezTo>
                  <a:pt x="10561937" y="1232406"/>
                  <a:pt x="10497619" y="1293975"/>
                  <a:pt x="10545946" y="1508523"/>
                </a:cubicBezTo>
                <a:cubicBezTo>
                  <a:pt x="10594273" y="1723071"/>
                  <a:pt x="10537495" y="1849682"/>
                  <a:pt x="10545946" y="2080722"/>
                </a:cubicBezTo>
                <a:cubicBezTo>
                  <a:pt x="10554397" y="2311762"/>
                  <a:pt x="10484874" y="2404942"/>
                  <a:pt x="10545946" y="2600902"/>
                </a:cubicBezTo>
                <a:cubicBezTo>
                  <a:pt x="10468914" y="2608441"/>
                  <a:pt x="10346674" y="2594302"/>
                  <a:pt x="10276438" y="2600902"/>
                </a:cubicBezTo>
                <a:cubicBezTo>
                  <a:pt x="10206202" y="2607502"/>
                  <a:pt x="10069102" y="2583889"/>
                  <a:pt x="9901472" y="2600902"/>
                </a:cubicBezTo>
                <a:cubicBezTo>
                  <a:pt x="9733842" y="2617915"/>
                  <a:pt x="9475537" y="2591532"/>
                  <a:pt x="9210126" y="2600902"/>
                </a:cubicBezTo>
                <a:cubicBezTo>
                  <a:pt x="8944715" y="2610272"/>
                  <a:pt x="9073172" y="2587824"/>
                  <a:pt x="8940619" y="2600902"/>
                </a:cubicBezTo>
                <a:cubicBezTo>
                  <a:pt x="8808066" y="2613980"/>
                  <a:pt x="8617972" y="2550281"/>
                  <a:pt x="8460192" y="2600902"/>
                </a:cubicBezTo>
                <a:cubicBezTo>
                  <a:pt x="8302412" y="2651523"/>
                  <a:pt x="8122635" y="2555132"/>
                  <a:pt x="7979766" y="2600902"/>
                </a:cubicBezTo>
                <a:cubicBezTo>
                  <a:pt x="7836897" y="2646672"/>
                  <a:pt x="7601906" y="2550708"/>
                  <a:pt x="7393880" y="2600902"/>
                </a:cubicBezTo>
                <a:cubicBezTo>
                  <a:pt x="7185854" y="2651096"/>
                  <a:pt x="7004584" y="2559711"/>
                  <a:pt x="6807994" y="2600902"/>
                </a:cubicBezTo>
                <a:cubicBezTo>
                  <a:pt x="6611404" y="2642093"/>
                  <a:pt x="6463871" y="2537424"/>
                  <a:pt x="6222108" y="2600902"/>
                </a:cubicBezTo>
                <a:cubicBezTo>
                  <a:pt x="5980345" y="2664380"/>
                  <a:pt x="5896692" y="2579037"/>
                  <a:pt x="5741682" y="2600902"/>
                </a:cubicBezTo>
                <a:cubicBezTo>
                  <a:pt x="5586672" y="2622767"/>
                  <a:pt x="5461761" y="2600173"/>
                  <a:pt x="5261255" y="2600902"/>
                </a:cubicBezTo>
                <a:cubicBezTo>
                  <a:pt x="5060749" y="2601631"/>
                  <a:pt x="5004202" y="2577054"/>
                  <a:pt x="4886288" y="2600902"/>
                </a:cubicBezTo>
                <a:cubicBezTo>
                  <a:pt x="4768374" y="2624750"/>
                  <a:pt x="4535218" y="2555133"/>
                  <a:pt x="4300402" y="2600902"/>
                </a:cubicBezTo>
                <a:cubicBezTo>
                  <a:pt x="4065586" y="2646671"/>
                  <a:pt x="3872114" y="2537030"/>
                  <a:pt x="3714517" y="2600902"/>
                </a:cubicBezTo>
                <a:cubicBezTo>
                  <a:pt x="3556920" y="2664774"/>
                  <a:pt x="3342974" y="2555920"/>
                  <a:pt x="3023171" y="2600902"/>
                </a:cubicBezTo>
                <a:cubicBezTo>
                  <a:pt x="2703368" y="2645884"/>
                  <a:pt x="2604518" y="2547597"/>
                  <a:pt x="2331826" y="2600902"/>
                </a:cubicBezTo>
                <a:cubicBezTo>
                  <a:pt x="2059134" y="2654207"/>
                  <a:pt x="2121516" y="2595947"/>
                  <a:pt x="2062318" y="2600902"/>
                </a:cubicBezTo>
                <a:cubicBezTo>
                  <a:pt x="2003120" y="2605857"/>
                  <a:pt x="1697894" y="2545897"/>
                  <a:pt x="1370973" y="2600902"/>
                </a:cubicBezTo>
                <a:cubicBezTo>
                  <a:pt x="1044053" y="2655907"/>
                  <a:pt x="1034232" y="2596858"/>
                  <a:pt x="890547" y="2600902"/>
                </a:cubicBezTo>
                <a:cubicBezTo>
                  <a:pt x="746862" y="2604946"/>
                  <a:pt x="332932" y="2545368"/>
                  <a:pt x="0" y="2600902"/>
                </a:cubicBezTo>
                <a:cubicBezTo>
                  <a:pt x="-36509" y="2354086"/>
                  <a:pt x="10554" y="2278105"/>
                  <a:pt x="0" y="2028704"/>
                </a:cubicBezTo>
                <a:cubicBezTo>
                  <a:pt x="-10554" y="1779303"/>
                  <a:pt x="48279" y="1676586"/>
                  <a:pt x="0" y="1560541"/>
                </a:cubicBezTo>
                <a:cubicBezTo>
                  <a:pt x="-48279" y="1444496"/>
                  <a:pt x="49736" y="1230689"/>
                  <a:pt x="0" y="988343"/>
                </a:cubicBezTo>
                <a:cubicBezTo>
                  <a:pt x="-49736" y="745997"/>
                  <a:pt x="32556" y="643123"/>
                  <a:pt x="0" y="520180"/>
                </a:cubicBezTo>
                <a:cubicBezTo>
                  <a:pt x="-32556" y="397237"/>
                  <a:pt x="37563" y="14714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0082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BC59EE-AF5E-25DA-A1D3-103489863090}"/>
              </a:ext>
            </a:extLst>
          </p:cNvPr>
          <p:cNvSpPr/>
          <p:nvPr/>
        </p:nvSpPr>
        <p:spPr>
          <a:xfrm>
            <a:off x="1033671" y="3488635"/>
            <a:ext cx="4293704" cy="377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71BE390-DD38-6EFF-96CB-01B3DABB0EF0}"/>
              </a:ext>
            </a:extLst>
          </p:cNvPr>
          <p:cNvSpPr/>
          <p:nvPr/>
        </p:nvSpPr>
        <p:spPr>
          <a:xfrm>
            <a:off x="5221356" y="4515951"/>
            <a:ext cx="3594653" cy="279872"/>
          </a:xfrm>
          <a:custGeom>
            <a:avLst/>
            <a:gdLst>
              <a:gd name="connsiteX0" fmla="*/ 0 w 3594653"/>
              <a:gd name="connsiteY0" fmla="*/ 139936 h 279872"/>
              <a:gd name="connsiteX1" fmla="*/ 139936 w 3594653"/>
              <a:gd name="connsiteY1" fmla="*/ 0 h 279872"/>
              <a:gd name="connsiteX2" fmla="*/ 802892 w 3594653"/>
              <a:gd name="connsiteY2" fmla="*/ 0 h 279872"/>
              <a:gd name="connsiteX3" fmla="*/ 1399553 w 3594653"/>
              <a:gd name="connsiteY3" fmla="*/ 0 h 279872"/>
              <a:gd name="connsiteX4" fmla="*/ 2029361 w 3594653"/>
              <a:gd name="connsiteY4" fmla="*/ 0 h 279872"/>
              <a:gd name="connsiteX5" fmla="*/ 2692317 w 3594653"/>
              <a:gd name="connsiteY5" fmla="*/ 0 h 279872"/>
              <a:gd name="connsiteX6" fmla="*/ 3454717 w 3594653"/>
              <a:gd name="connsiteY6" fmla="*/ 0 h 279872"/>
              <a:gd name="connsiteX7" fmla="*/ 3594653 w 3594653"/>
              <a:gd name="connsiteY7" fmla="*/ 139936 h 279872"/>
              <a:gd name="connsiteX8" fmla="*/ 3594653 w 3594653"/>
              <a:gd name="connsiteY8" fmla="*/ 139936 h 279872"/>
              <a:gd name="connsiteX9" fmla="*/ 3454717 w 3594653"/>
              <a:gd name="connsiteY9" fmla="*/ 279872 h 279872"/>
              <a:gd name="connsiteX10" fmla="*/ 2858056 w 3594653"/>
              <a:gd name="connsiteY10" fmla="*/ 279872 h 279872"/>
              <a:gd name="connsiteX11" fmla="*/ 2261396 w 3594653"/>
              <a:gd name="connsiteY11" fmla="*/ 279872 h 279872"/>
              <a:gd name="connsiteX12" fmla="*/ 1697883 w 3594653"/>
              <a:gd name="connsiteY12" fmla="*/ 279872 h 279872"/>
              <a:gd name="connsiteX13" fmla="*/ 1034927 w 3594653"/>
              <a:gd name="connsiteY13" fmla="*/ 279872 h 279872"/>
              <a:gd name="connsiteX14" fmla="*/ 139936 w 3594653"/>
              <a:gd name="connsiteY14" fmla="*/ 279872 h 279872"/>
              <a:gd name="connsiteX15" fmla="*/ 0 w 3594653"/>
              <a:gd name="connsiteY15" fmla="*/ 139936 h 27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4653" h="279872" extrusionOk="0">
                <a:moveTo>
                  <a:pt x="0" y="139936"/>
                </a:moveTo>
                <a:cubicBezTo>
                  <a:pt x="-4076" y="65831"/>
                  <a:pt x="67611" y="6084"/>
                  <a:pt x="139936" y="0"/>
                </a:cubicBezTo>
                <a:cubicBezTo>
                  <a:pt x="396301" y="-28264"/>
                  <a:pt x="651770" y="-11867"/>
                  <a:pt x="802892" y="0"/>
                </a:cubicBezTo>
                <a:cubicBezTo>
                  <a:pt x="954014" y="11867"/>
                  <a:pt x="1149965" y="9613"/>
                  <a:pt x="1399553" y="0"/>
                </a:cubicBezTo>
                <a:cubicBezTo>
                  <a:pt x="1649141" y="-9613"/>
                  <a:pt x="1806606" y="6420"/>
                  <a:pt x="2029361" y="0"/>
                </a:cubicBezTo>
                <a:cubicBezTo>
                  <a:pt x="2252116" y="-6420"/>
                  <a:pt x="2550282" y="-18946"/>
                  <a:pt x="2692317" y="0"/>
                </a:cubicBezTo>
                <a:cubicBezTo>
                  <a:pt x="2834352" y="18946"/>
                  <a:pt x="3202181" y="-32921"/>
                  <a:pt x="3454717" y="0"/>
                </a:cubicBezTo>
                <a:cubicBezTo>
                  <a:pt x="3530965" y="8314"/>
                  <a:pt x="3603866" y="59888"/>
                  <a:pt x="3594653" y="139936"/>
                </a:cubicBezTo>
                <a:lnTo>
                  <a:pt x="3594653" y="139936"/>
                </a:lnTo>
                <a:cubicBezTo>
                  <a:pt x="3576870" y="224459"/>
                  <a:pt x="3520351" y="290569"/>
                  <a:pt x="3454717" y="279872"/>
                </a:cubicBezTo>
                <a:cubicBezTo>
                  <a:pt x="3183042" y="276946"/>
                  <a:pt x="3053624" y="281135"/>
                  <a:pt x="2858056" y="279872"/>
                </a:cubicBezTo>
                <a:cubicBezTo>
                  <a:pt x="2662488" y="278609"/>
                  <a:pt x="2541614" y="294522"/>
                  <a:pt x="2261396" y="279872"/>
                </a:cubicBezTo>
                <a:cubicBezTo>
                  <a:pt x="1981178" y="265222"/>
                  <a:pt x="1934387" y="299915"/>
                  <a:pt x="1697883" y="279872"/>
                </a:cubicBezTo>
                <a:cubicBezTo>
                  <a:pt x="1461379" y="259829"/>
                  <a:pt x="1263067" y="302352"/>
                  <a:pt x="1034927" y="279872"/>
                </a:cubicBezTo>
                <a:cubicBezTo>
                  <a:pt x="806787" y="257392"/>
                  <a:pt x="500941" y="280228"/>
                  <a:pt x="139936" y="279872"/>
                </a:cubicBezTo>
                <a:cubicBezTo>
                  <a:pt x="72295" y="278200"/>
                  <a:pt x="3430" y="230457"/>
                  <a:pt x="0" y="13993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377068887">
                  <a:prstGeom prst="roundRect">
                    <a:avLst>
                      <a:gd name="adj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813687-6ADC-8673-E87E-62D21CC1F75D}"/>
              </a:ext>
            </a:extLst>
          </p:cNvPr>
          <p:cNvSpPr/>
          <p:nvPr/>
        </p:nvSpPr>
        <p:spPr>
          <a:xfrm>
            <a:off x="2569000" y="4801283"/>
            <a:ext cx="2291235" cy="279872"/>
          </a:xfrm>
          <a:custGeom>
            <a:avLst/>
            <a:gdLst>
              <a:gd name="connsiteX0" fmla="*/ 0 w 2291235"/>
              <a:gd name="connsiteY0" fmla="*/ 139936 h 279872"/>
              <a:gd name="connsiteX1" fmla="*/ 139936 w 2291235"/>
              <a:gd name="connsiteY1" fmla="*/ 0 h 279872"/>
              <a:gd name="connsiteX2" fmla="*/ 810390 w 2291235"/>
              <a:gd name="connsiteY2" fmla="*/ 0 h 279872"/>
              <a:gd name="connsiteX3" fmla="*/ 1440617 w 2291235"/>
              <a:gd name="connsiteY3" fmla="*/ 0 h 279872"/>
              <a:gd name="connsiteX4" fmla="*/ 2151299 w 2291235"/>
              <a:gd name="connsiteY4" fmla="*/ 0 h 279872"/>
              <a:gd name="connsiteX5" fmla="*/ 2291235 w 2291235"/>
              <a:gd name="connsiteY5" fmla="*/ 139936 h 279872"/>
              <a:gd name="connsiteX6" fmla="*/ 2291235 w 2291235"/>
              <a:gd name="connsiteY6" fmla="*/ 139936 h 279872"/>
              <a:gd name="connsiteX7" fmla="*/ 2151299 w 2291235"/>
              <a:gd name="connsiteY7" fmla="*/ 279872 h 279872"/>
              <a:gd name="connsiteX8" fmla="*/ 1541186 w 2291235"/>
              <a:gd name="connsiteY8" fmla="*/ 279872 h 279872"/>
              <a:gd name="connsiteX9" fmla="*/ 870731 w 2291235"/>
              <a:gd name="connsiteY9" fmla="*/ 279872 h 279872"/>
              <a:gd name="connsiteX10" fmla="*/ 139936 w 2291235"/>
              <a:gd name="connsiteY10" fmla="*/ 279872 h 279872"/>
              <a:gd name="connsiteX11" fmla="*/ 0 w 2291235"/>
              <a:gd name="connsiteY11" fmla="*/ 139936 h 27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1235" h="279872" extrusionOk="0">
                <a:moveTo>
                  <a:pt x="0" y="139936"/>
                </a:moveTo>
                <a:cubicBezTo>
                  <a:pt x="-4076" y="65831"/>
                  <a:pt x="67611" y="6084"/>
                  <a:pt x="139936" y="0"/>
                </a:cubicBezTo>
                <a:cubicBezTo>
                  <a:pt x="461356" y="-12670"/>
                  <a:pt x="547866" y="-31454"/>
                  <a:pt x="810390" y="0"/>
                </a:cubicBezTo>
                <a:cubicBezTo>
                  <a:pt x="1072914" y="31454"/>
                  <a:pt x="1204733" y="17832"/>
                  <a:pt x="1440617" y="0"/>
                </a:cubicBezTo>
                <a:cubicBezTo>
                  <a:pt x="1676501" y="-17832"/>
                  <a:pt x="1909289" y="-7286"/>
                  <a:pt x="2151299" y="0"/>
                </a:cubicBezTo>
                <a:cubicBezTo>
                  <a:pt x="2218512" y="-30"/>
                  <a:pt x="2273584" y="64186"/>
                  <a:pt x="2291235" y="139936"/>
                </a:cubicBezTo>
                <a:lnTo>
                  <a:pt x="2291235" y="139936"/>
                </a:lnTo>
                <a:cubicBezTo>
                  <a:pt x="2294140" y="217740"/>
                  <a:pt x="2227547" y="288186"/>
                  <a:pt x="2151299" y="279872"/>
                </a:cubicBezTo>
                <a:cubicBezTo>
                  <a:pt x="1866192" y="271198"/>
                  <a:pt x="1819781" y="260342"/>
                  <a:pt x="1541186" y="279872"/>
                </a:cubicBezTo>
                <a:cubicBezTo>
                  <a:pt x="1262591" y="299402"/>
                  <a:pt x="1136183" y="250693"/>
                  <a:pt x="870731" y="279872"/>
                </a:cubicBezTo>
                <a:cubicBezTo>
                  <a:pt x="605279" y="309051"/>
                  <a:pt x="477991" y="294512"/>
                  <a:pt x="139936" y="279872"/>
                </a:cubicBezTo>
                <a:cubicBezTo>
                  <a:pt x="73452" y="281467"/>
                  <a:pt x="5273" y="233424"/>
                  <a:pt x="0" y="13993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377068887">
                  <a:prstGeom prst="roundRect">
                    <a:avLst>
                      <a:gd name="adj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76D9A1-8B6D-BE21-F7AB-ABEDBF6B356D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6 / 21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831850" y="40347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5061848" y="403471"/>
            <a:ext cx="2068304" cy="86184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279146" y="40347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30255</TotalTime>
  <Words>1706</Words>
  <Application>Microsoft Office PowerPoint</Application>
  <PresentationFormat>宽屏</PresentationFormat>
  <Paragraphs>315</Paragraphs>
  <Slides>26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Consolas</vt:lpstr>
      <vt:lpstr>Office 主题​​</vt:lpstr>
      <vt:lpstr>Robustness of Average-case Meta-complexity</vt:lpstr>
      <vt:lpstr>Motivation</vt:lpstr>
      <vt:lpstr>Meta-Complexity Zoo</vt:lpstr>
      <vt:lpstr>Two Questions We Address…</vt:lpstr>
      <vt:lpstr>Average-Case Meta-Complexity</vt:lpstr>
      <vt:lpstr>The Liu-Pass Result</vt:lpstr>
      <vt:lpstr>Robustness of Meta-Complexity</vt:lpstr>
      <vt:lpstr>Some Robustness from Liu-Pass!</vt:lpstr>
      <vt:lpstr>Our results</vt:lpstr>
      <vt:lpstr>OWF ⟹ Hardness of MCSP</vt:lpstr>
      <vt:lpstr>Locally Sampleable Distributions</vt:lpstr>
      <vt:lpstr>Characterization of OWFs using MCSP</vt:lpstr>
      <vt:lpstr>Characterization of OWFs using (Unbounded) Kolmogorov Complexity</vt:lpstr>
      <vt:lpstr>Error-Prone Average-Case Meta-Complexity</vt:lpstr>
      <vt:lpstr>Going Into Some Proofs…</vt:lpstr>
      <vt:lpstr>No OWF ⟹ GapK is Easy on Average</vt:lpstr>
      <vt:lpstr>Estimating p_x</vt:lpstr>
      <vt:lpstr>K(x)≈-log⁡〖p_x 〗</vt:lpstr>
      <vt:lpstr>Putting It Together</vt:lpstr>
      <vt:lpstr>K(x)≤-log⁡〖p_x 〗+O(log⁡n ): Coding Theorems</vt:lpstr>
      <vt:lpstr>Discussions</vt:lpstr>
      <vt:lpstr>Perspective: Excluding Pessiland?</vt:lpstr>
      <vt:lpstr>Perspective: Excluding Pessiland?</vt:lpstr>
      <vt:lpstr>Discussion: Meta-Complexity in CZK</vt:lpstr>
      <vt:lpstr>Perspective: Average-Case Reductions?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Hardness of KT Characterizes Parallel Cryptography</dc:title>
  <dc:creator>Hanlin Ren</dc:creator>
  <cp:lastModifiedBy>Hanlin Ren</cp:lastModifiedBy>
  <cp:revision>1987</cp:revision>
  <dcterms:created xsi:type="dcterms:W3CDTF">2019-12-25T22:18:45Z</dcterms:created>
  <dcterms:modified xsi:type="dcterms:W3CDTF">2023-03-15T05:53:36Z</dcterms:modified>
</cp:coreProperties>
</file>