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62" r:id="rId3"/>
    <p:sldId id="326" r:id="rId4"/>
    <p:sldId id="327" r:id="rId5"/>
    <p:sldId id="333" r:id="rId6"/>
    <p:sldId id="328" r:id="rId7"/>
    <p:sldId id="498" r:id="rId8"/>
    <p:sldId id="332" r:id="rId9"/>
    <p:sldId id="337" r:id="rId10"/>
    <p:sldId id="338" r:id="rId11"/>
    <p:sldId id="463" r:id="rId12"/>
    <p:sldId id="466" r:id="rId13"/>
    <p:sldId id="487" r:id="rId14"/>
    <p:sldId id="488" r:id="rId15"/>
    <p:sldId id="489" r:id="rId16"/>
    <p:sldId id="494" r:id="rId17"/>
    <p:sldId id="493" r:id="rId18"/>
    <p:sldId id="497" r:id="rId19"/>
    <p:sldId id="471" r:id="rId20"/>
    <p:sldId id="496" r:id="rId21"/>
    <p:sldId id="478" r:id="rId22"/>
    <p:sldId id="474" r:id="rId23"/>
    <p:sldId id="480" r:id="rId24"/>
    <p:sldId id="475" r:id="rId25"/>
    <p:sldId id="482" r:id="rId26"/>
    <p:sldId id="485" r:id="rId27"/>
    <p:sldId id="486" r:id="rId28"/>
    <p:sldId id="483" r:id="rId29"/>
    <p:sldId id="4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7EFF7CC-8686-4DD4-8AEB-DD7C7747548C}">
          <p14:sldIdLst>
            <p14:sldId id="256"/>
          </p14:sldIdLst>
        </p14:section>
        <p14:section name="finding a prime" id="{00806C34-7E64-4EF9-B7D6-10FE14EA675C}">
          <p14:sldIdLst>
            <p14:sldId id="462"/>
            <p14:sldId id="326"/>
            <p14:sldId id="327"/>
            <p14:sldId id="333"/>
            <p14:sldId id="328"/>
            <p14:sldId id="498"/>
            <p14:sldId id="332"/>
            <p14:sldId id="337"/>
            <p14:sldId id="338"/>
          </p14:sldIdLst>
        </p14:section>
        <p14:section name="warm-up" id="{FE4646AA-D8F7-4492-961F-AB6496F72754}">
          <p14:sldIdLst>
            <p14:sldId id="463"/>
            <p14:sldId id="466"/>
            <p14:sldId id="487"/>
            <p14:sldId id="488"/>
            <p14:sldId id="489"/>
          </p14:sldIdLst>
        </p14:section>
        <p14:section name="a refined win-win analysis" id="{C8164358-8F5B-45B4-9808-A493E13FB839}">
          <p14:sldIdLst>
            <p14:sldId id="494"/>
            <p14:sldId id="493"/>
            <p14:sldId id="497"/>
            <p14:sldId id="471"/>
            <p14:sldId id="496"/>
            <p14:sldId id="478"/>
            <p14:sldId id="474"/>
            <p14:sldId id="480"/>
            <p14:sldId id="475"/>
          </p14:sldIdLst>
        </p14:section>
        <p14:section name="summary" id="{C49FACED-5B37-48B2-95C8-3D2622809579}">
          <p14:sldIdLst>
            <p14:sldId id="482"/>
            <p14:sldId id="485"/>
            <p14:sldId id="486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9F7"/>
    <a:srgbClr val="CA63F3"/>
    <a:srgbClr val="CE7DF3"/>
    <a:srgbClr val="DDCCFC"/>
    <a:srgbClr val="E580F0"/>
    <a:srgbClr val="E274D0"/>
    <a:srgbClr val="E96DE9"/>
    <a:srgbClr val="EDD2F6"/>
    <a:srgbClr val="F359D2"/>
    <a:srgbClr val="F16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574" autoAdjust="0"/>
  </p:normalViewPr>
  <p:slideViewPr>
    <p:cSldViewPr snapToGrid="0">
      <p:cViewPr varScale="1">
        <p:scale>
          <a:sx n="75" d="100"/>
          <a:sy n="75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6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4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1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6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07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7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6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5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4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0.png"/><Relationship Id="rId5" Type="http://schemas.openxmlformats.org/officeDocument/2006/relationships/image" Target="../media/image56.png"/><Relationship Id="rId15" Type="http://schemas.openxmlformats.org/officeDocument/2006/relationships/image" Target="../media/image45.png"/><Relationship Id="rId10" Type="http://schemas.openxmlformats.org/officeDocument/2006/relationships/image" Target="../media/image29.png"/><Relationship Id="rId4" Type="http://schemas.openxmlformats.org/officeDocument/2006/relationships/image" Target="../media/image55.png"/><Relationship Id="rId9" Type="http://schemas.openxmlformats.org/officeDocument/2006/relationships/image" Target="../media/image2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5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80.png"/><Relationship Id="rId4" Type="http://schemas.openxmlformats.org/officeDocument/2006/relationships/image" Target="../media/image68.png"/><Relationship Id="rId9" Type="http://schemas.openxmlformats.org/officeDocument/2006/relationships/image" Target="../media/image67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1.png"/><Relationship Id="rId3" Type="http://schemas.openxmlformats.org/officeDocument/2006/relationships/image" Target="../media/image440.png"/><Relationship Id="rId12" Type="http://schemas.openxmlformats.org/officeDocument/2006/relationships/image" Target="../media/image47.gi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1.png"/><Relationship Id="rId15" Type="http://schemas.openxmlformats.org/officeDocument/2006/relationships/image" Target="../media/image771.png"/><Relationship Id="rId10" Type="http://schemas.openxmlformats.org/officeDocument/2006/relationships/image" Target="../media/image730.png"/><Relationship Id="rId9" Type="http://schemas.openxmlformats.org/officeDocument/2006/relationships/image" Target="../media/image721.png"/><Relationship Id="rId14" Type="http://schemas.openxmlformats.org/officeDocument/2006/relationships/image" Target="../media/image7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26" Type="http://schemas.openxmlformats.org/officeDocument/2006/relationships/image" Target="../media/image70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17" Type="http://schemas.openxmlformats.org/officeDocument/2006/relationships/image" Target="../media/image95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8" Type="http://schemas.openxmlformats.org/officeDocument/2006/relationships/image" Target="../media/image102.png"/><Relationship Id="rId26" Type="http://schemas.openxmlformats.org/officeDocument/2006/relationships/image" Target="../media/image109.png"/><Relationship Id="rId3" Type="http://schemas.openxmlformats.org/officeDocument/2006/relationships/image" Target="../media/image84.png"/><Relationship Id="rId21" Type="http://schemas.openxmlformats.org/officeDocument/2006/relationships/image" Target="../media/image99.png"/><Relationship Id="rId7" Type="http://schemas.openxmlformats.org/officeDocument/2006/relationships/image" Target="../media/image88.pn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23" Type="http://schemas.openxmlformats.org/officeDocument/2006/relationships/image" Target="../media/image104.png"/><Relationship Id="rId28" Type="http://schemas.openxmlformats.org/officeDocument/2006/relationships/image" Target="../media/image112.png"/><Relationship Id="rId19" Type="http://schemas.openxmlformats.org/officeDocument/2006/relationships/image" Target="../media/image890.png"/><Relationship Id="rId4" Type="http://schemas.openxmlformats.org/officeDocument/2006/relationships/image" Target="../media/image85.png"/><Relationship Id="rId14" Type="http://schemas.openxmlformats.org/officeDocument/2006/relationships/image" Target="../media/image101.png"/><Relationship Id="rId22" Type="http://schemas.openxmlformats.org/officeDocument/2006/relationships/image" Target="../media/image103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07.png"/><Relationship Id="rId21" Type="http://schemas.openxmlformats.org/officeDocument/2006/relationships/image" Target="../media/image135.png"/><Relationship Id="rId7" Type="http://schemas.openxmlformats.org/officeDocument/2006/relationships/image" Target="../media/image11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08.png"/><Relationship Id="rId9" Type="http://schemas.openxmlformats.org/officeDocument/2006/relationships/image" Target="../media/image120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26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690.png"/><Relationship Id="rId5" Type="http://schemas.openxmlformats.org/officeDocument/2006/relationships/image" Target="../media/image92.png"/><Relationship Id="rId15" Type="http://schemas.openxmlformats.org/officeDocument/2006/relationships/image" Target="../media/image13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97.png"/><Relationship Id="rId14" Type="http://schemas.openxmlformats.org/officeDocument/2006/relationships/image" Target="../media/image13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15" Type="http://schemas.openxmlformats.org/officeDocument/2006/relationships/image" Target="../media/image1350.png"/><Relationship Id="rId4" Type="http://schemas.openxmlformats.org/officeDocument/2006/relationships/image" Target="../media/image1020.png"/><Relationship Id="rId14" Type="http://schemas.openxmlformats.org/officeDocument/2006/relationships/image" Target="../media/image13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7.png"/><Relationship Id="rId3" Type="http://schemas.openxmlformats.org/officeDocument/2006/relationships/image" Target="../media/image1240.png"/><Relationship Id="rId7" Type="http://schemas.openxmlformats.org/officeDocument/2006/relationships/image" Target="../media/image143.png"/><Relationship Id="rId12" Type="http://schemas.openxmlformats.org/officeDocument/2006/relationships/image" Target="../media/image130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29.png"/><Relationship Id="rId5" Type="http://schemas.openxmlformats.org/officeDocument/2006/relationships/image" Target="../media/image141.png"/><Relationship Id="rId15" Type="http://schemas.openxmlformats.org/officeDocument/2006/relationships/image" Target="../media/image134.png"/><Relationship Id="rId10" Type="http://schemas.openxmlformats.org/officeDocument/2006/relationships/image" Target="../media/image1331.png"/><Relationship Id="rId4" Type="http://schemas.openxmlformats.org/officeDocument/2006/relationships/image" Target="../media/image1110.png"/><Relationship Id="rId1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47.gif"/><Relationship Id="rId3" Type="http://schemas.openxmlformats.org/officeDocument/2006/relationships/image" Target="../media/image1270.png"/><Relationship Id="rId7" Type="http://schemas.openxmlformats.org/officeDocument/2006/relationships/image" Target="../media/image830.png"/><Relationship Id="rId12" Type="http://schemas.openxmlformats.org/officeDocument/2006/relationships/image" Target="../media/image1330.png"/><Relationship Id="rId17" Type="http://schemas.openxmlformats.org/officeDocument/2006/relationships/image" Target="../media/image141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0.png"/><Relationship Id="rId15" Type="http://schemas.openxmlformats.org/officeDocument/2006/relationships/image" Target="../media/image870.png"/><Relationship Id="rId10" Type="http://schemas.openxmlformats.org/officeDocument/2006/relationships/image" Target="../media/image140.png"/><Relationship Id="rId4" Type="http://schemas.openxmlformats.org/officeDocument/2006/relationships/image" Target="../media/image1280.png"/><Relationship Id="rId9" Type="http://schemas.openxmlformats.org/officeDocument/2006/relationships/image" Target="../media/image1380.png"/><Relationship Id="rId14" Type="http://schemas.openxmlformats.org/officeDocument/2006/relationships/image" Target="../media/image13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image" Target="../media/image140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17" Type="http://schemas.openxmlformats.org/officeDocument/2006/relationships/image" Target="../media/image142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90.png"/><Relationship Id="rId15" Type="http://schemas.openxmlformats.org/officeDocument/2006/relationships/image" Target="../media/image1420.png"/><Relationship Id="rId10" Type="http://schemas.openxmlformats.org/officeDocument/2006/relationships/image" Target="../media/image47.gif"/><Relationship Id="rId9" Type="http://schemas.openxmlformats.org/officeDocument/2006/relationships/image" Target="../media/image1330.png"/><Relationship Id="rId14" Type="http://schemas.openxmlformats.org/officeDocument/2006/relationships/image" Target="../media/image1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11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12" Type="http://schemas.openxmlformats.org/officeDocument/2006/relationships/image" Target="../media/image4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796559"/>
            <a:ext cx="10314523" cy="19901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Iterative Win-Win Paradigm</a:t>
            </a:r>
            <a:b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 I):</a:t>
            </a:r>
            <a:b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Construction of Primes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B468FF-CE8F-5B7C-99DC-543248C4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38" y="5194630"/>
            <a:ext cx="5000625" cy="1319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C7A433-999D-9CFF-7460-4E1A917C5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011" y="5036343"/>
            <a:ext cx="4286250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2ED3275D-30DB-FA35-6A44-CE6EDDE9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9450"/>
            <a:ext cx="9144000" cy="86328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November 9, 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1E5B6-AD4D-F038-04A9-9BFEA606F6B6}"/>
              </a:ext>
            </a:extLst>
          </p:cNvPr>
          <p:cNvSpPr txBox="1"/>
          <p:nvPr/>
        </p:nvSpPr>
        <p:spPr>
          <a:xfrm>
            <a:off x="5097116" y="3059903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07AF58-17AC-D274-7538-AA4BDA1375D7}"/>
              </a:ext>
            </a:extLst>
          </p:cNvPr>
          <p:cNvSpPr txBox="1"/>
          <p:nvPr/>
        </p:nvSpPr>
        <p:spPr>
          <a:xfrm>
            <a:off x="8110191" y="3355933"/>
            <a:ext cx="2899995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Zhenjian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Lu, Igor Oliveira, and Rahul Santhanam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1D448D-4CC9-1155-5629-043BE03A20EF}"/>
              </a:ext>
            </a:extLst>
          </p:cNvPr>
          <p:cNvGrpSpPr/>
          <p:nvPr/>
        </p:nvGrpSpPr>
        <p:grpSpPr>
          <a:xfrm>
            <a:off x="1181812" y="3206815"/>
            <a:ext cx="3161061" cy="1625269"/>
            <a:chOff x="842170" y="3340676"/>
            <a:chExt cx="3161061" cy="162526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DC32843-BC7B-554C-DB73-2707289DA80F}"/>
                </a:ext>
              </a:extLst>
            </p:cNvPr>
            <p:cNvSpPr txBox="1"/>
            <p:nvPr/>
          </p:nvSpPr>
          <p:spPr>
            <a:xfrm>
              <a:off x="967877" y="3340676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4AEB44B-8F57-0760-DB5E-B99987F6DFF8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1021488" y="3802341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45397CC-B169-0A7B-6A9C-F43C06221FB4}"/>
                    </a:ext>
                  </a:extLst>
                </p:cNvPr>
                <p:cNvSpPr/>
                <p:nvPr/>
              </p:nvSpPr>
              <p:spPr>
                <a:xfrm>
                  <a:off x="842170" y="450428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90B72B8-528E-4E84-DD23-FF170224A3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70" y="4504280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A2D957F-E78B-FE75-9925-B435F24913AC}"/>
                    </a:ext>
                  </a:extLst>
                </p:cNvPr>
                <p:cNvSpPr/>
                <p:nvPr/>
              </p:nvSpPr>
              <p:spPr>
                <a:xfrm>
                  <a:off x="1403110" y="450428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617413F-7C65-BD3E-A518-22338D16B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10" y="4504280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70AD42-5BA0-8029-8924-2EB97DB96C44}"/>
                </a:ext>
              </a:extLst>
            </p:cNvPr>
            <p:cNvSpPr/>
            <p:nvPr/>
          </p:nvSpPr>
          <p:spPr>
            <a:xfrm>
              <a:off x="1964049" y="4504280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1470401-A5FA-39ED-2E38-FBD7EA77B3ED}"/>
                    </a:ext>
                  </a:extLst>
                </p:cNvPr>
                <p:cNvSpPr/>
                <p:nvPr/>
              </p:nvSpPr>
              <p:spPr>
                <a:xfrm>
                  <a:off x="2511325" y="450427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E6C33F4-1A14-73DE-6891-9950864AB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325" y="4504279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372CA9F-E50D-7EA3-0BF3-72F71F797A68}"/>
                    </a:ext>
                  </a:extLst>
                </p:cNvPr>
                <p:cNvSpPr/>
                <p:nvPr/>
              </p:nvSpPr>
              <p:spPr>
                <a:xfrm>
                  <a:off x="3067087" y="4504278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71DFBE0-BB41-248F-DCE3-E57D8C760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087" y="4504278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82589C1-B0B5-6BF2-21BC-936BD7F0E277}"/>
                    </a:ext>
                  </a:extLst>
                </p:cNvPr>
                <p:cNvSpPr/>
                <p:nvPr/>
              </p:nvSpPr>
              <p:spPr>
                <a:xfrm>
                  <a:off x="3622849" y="4504277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9AD22E8-628D-42B8-9AA6-13C2C64FB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849" y="4504277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44FE5F7-48F3-DE5E-8886-B245B0B3A706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1582428" y="3802341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176CDD4-8A8B-A02D-0092-E7F27FA2A4E5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2143367" y="3802341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E3A6B77-73BA-2FB8-FF5E-1DE34EB1F3B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485554" y="3802341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B877BE-5916-25FB-78EC-7C207CA96C6B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485554" y="3802341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CA481E8-F89C-FAB0-3A5A-2242B02F0454}"/>
                </a:ext>
              </a:extLst>
            </p:cNvPr>
            <p:cNvCxnSpPr>
              <a:cxnSpLocks/>
              <a:stCxn id="11" idx="2"/>
              <a:endCxn id="18" idx="0"/>
            </p:cNvCxnSpPr>
            <p:nvPr/>
          </p:nvCxnSpPr>
          <p:spPr>
            <a:xfrm>
              <a:off x="2485554" y="3802341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on infinitely many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and outputs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there are infinitely many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 input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≥2/3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/>
              <p:nvPr/>
            </p:nvSpPr>
            <p:spPr>
              <a:xfrm>
                <a:off x="2569147" y="3661466"/>
                <a:ext cx="1665447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bit-length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47" y="3661466"/>
                <a:ext cx="166544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/>
              <p:nvPr/>
            </p:nvSpPr>
            <p:spPr>
              <a:xfrm>
                <a:off x="1248746" y="4527031"/>
                <a:ext cx="9586401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this holds for every dense property in poly-time, not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4527031"/>
                <a:ext cx="958640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7E3F089-B6C3-75AA-93F3-887655B19EC0}"/>
              </a:ext>
            </a:extLst>
          </p:cNvPr>
          <p:cNvSpPr txBox="1"/>
          <p:nvPr/>
        </p:nvSpPr>
        <p:spPr>
          <a:xfrm>
            <a:off x="10431001" y="2794760"/>
            <a:ext cx="147629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“canonical” primes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08680C-B58E-9BC8-946B-A61C405E7AF2}"/>
              </a:ext>
            </a:extLst>
          </p:cNvPr>
          <p:cNvSpPr txBox="1"/>
          <p:nvPr/>
        </p:nvSpPr>
        <p:spPr>
          <a:xfrm>
            <a:off x="3516923" y="5418343"/>
            <a:ext cx="761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Spoiler ahead: little number theory but heavy complexity theory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/>
              <p:nvPr/>
            </p:nvSpPr>
            <p:spPr>
              <a:xfrm>
                <a:off x="4059535" y="5825892"/>
                <a:ext cx="6371468" cy="908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Oliveira-Santhanam’17 achieved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for the same task.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35" y="5825892"/>
                <a:ext cx="6371468" cy="908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Warm-Up: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sub-exponential time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Warm-up: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 in </a:t>
            </a:r>
            <a:r>
              <a:rPr lang="en-US" altLang="zh-CN" sz="4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Oliveira-Santhanam 17: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finds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infinitely often.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I: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II: Win-win analysis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II: 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094CBB-A16E-BDB2-9FF3-751076312705}"/>
              </a:ext>
            </a:extLst>
          </p:cNvPr>
          <p:cNvGrpSpPr/>
          <p:nvPr/>
        </p:nvGrpSpPr>
        <p:grpSpPr>
          <a:xfrm>
            <a:off x="4155527" y="2011563"/>
            <a:ext cx="3880945" cy="1068907"/>
            <a:chOff x="4148957" y="3128660"/>
            <a:chExt cx="3880945" cy="1068907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C849CD-CBF0-31BD-7C9B-0080BED4D9C1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/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008" t="-11628" r="-3195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/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1}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thus also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gives a poly-time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D13D6A-8B70-F7F0-3A27-50B181E7694A}"/>
              </a:ext>
            </a:extLst>
          </p:cNvPr>
          <p:cNvGrpSpPr/>
          <p:nvPr/>
        </p:nvGrpSpPr>
        <p:grpSpPr>
          <a:xfrm rot="10979829">
            <a:off x="2614502" y="3173780"/>
            <a:ext cx="2204074" cy="700436"/>
            <a:chOff x="3446058" y="3570555"/>
            <a:chExt cx="1646424" cy="523220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91B0C4-27D8-6A88-9A5C-936EF57A6633}"/>
                </a:ext>
              </a:extLst>
            </p:cNvPr>
            <p:cNvSpPr/>
            <p:nvPr/>
          </p:nvSpPr>
          <p:spPr>
            <a:xfrm rot="20164553">
              <a:off x="3446058" y="3585571"/>
              <a:ext cx="1646424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F62B6C-5A5B-69C7-8651-8DE23F2795E2}"/>
                </a:ext>
              </a:extLst>
            </p:cNvPr>
            <p:cNvSpPr txBox="1"/>
            <p:nvPr/>
          </p:nvSpPr>
          <p:spPr>
            <a:xfrm rot="9458252">
              <a:off x="3530977" y="357055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A85114-261B-67F6-44B8-B8A2C2FDE034}"/>
              </a:ext>
            </a:extLst>
          </p:cNvPr>
          <p:cNvGrpSpPr/>
          <p:nvPr/>
        </p:nvGrpSpPr>
        <p:grpSpPr>
          <a:xfrm rot="20792772">
            <a:off x="7527606" y="3208599"/>
            <a:ext cx="2053849" cy="616151"/>
            <a:chOff x="7899396" y="3853885"/>
            <a:chExt cx="2053849" cy="61615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E034E5D6-49F8-0F0F-47A9-E4743DBE4F0A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F808EE-CDDA-76F0-DA32-44F48FE2D690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/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hardness vs randomness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PRG against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the PRG! Get a deterministic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C7FE903-CABB-90B6-BBEC-8894E597C017}"/>
              </a:ext>
            </a:extLst>
          </p:cNvPr>
          <p:cNvSpPr/>
          <p:nvPr/>
        </p:nvSpPr>
        <p:spPr>
          <a:xfrm>
            <a:off x="821984" y="4626904"/>
            <a:ext cx="6399527" cy="1353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174ABF-DE0F-4FB5-088E-A35C166FECB3}"/>
              </a:ext>
            </a:extLst>
          </p:cNvPr>
          <p:cNvSpPr/>
          <p:nvPr/>
        </p:nvSpPr>
        <p:spPr>
          <a:xfrm>
            <a:off x="821984" y="1912513"/>
            <a:ext cx="6762576" cy="1257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I: 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/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hard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blipFill>
                <a:blip r:embed="rId3"/>
                <a:stretch>
                  <a:fillRect l="-269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/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construct a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blipFill>
                <a:blip r:embed="rId4"/>
                <a:stretch>
                  <a:fillRect l="-2561" t="-1195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A5B577A-297A-6EA5-AED1-51D477622CC6}"/>
              </a:ext>
            </a:extLst>
          </p:cNvPr>
          <p:cNvSpPr txBox="1"/>
          <p:nvPr/>
        </p:nvSpPr>
        <p:spPr>
          <a:xfrm>
            <a:off x="838200" y="2364459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B2716-963E-623F-9196-957CDD6F72F2}"/>
              </a:ext>
            </a:extLst>
          </p:cNvPr>
          <p:cNvSpPr txBox="1"/>
          <p:nvPr/>
        </p:nvSpPr>
        <p:spPr>
          <a:xfrm>
            <a:off x="860428" y="5075383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DC7C7A-D70E-804F-5DCA-541256D038C2}"/>
              </a:ext>
            </a:extLst>
          </p:cNvPr>
          <p:cNvGrpSpPr/>
          <p:nvPr/>
        </p:nvGrpSpPr>
        <p:grpSpPr>
          <a:xfrm>
            <a:off x="2166257" y="2456792"/>
            <a:ext cx="3038789" cy="447791"/>
            <a:chOff x="2166257" y="2788450"/>
            <a:chExt cx="3038789" cy="44779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C3E465-B017-8372-0CA7-A6108A46924A}"/>
                </a:ext>
              </a:extLst>
            </p:cNvPr>
            <p:cNvCxnSpPr/>
            <p:nvPr/>
          </p:nvCxnSpPr>
          <p:spPr>
            <a:xfrm>
              <a:off x="2190541" y="2788450"/>
              <a:ext cx="3014505" cy="4477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B69906-BD48-8344-D37D-701118A30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6257" y="2788450"/>
              <a:ext cx="3038789" cy="4308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/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blipFill>
                <a:blip r:embed="rId5"/>
                <a:stretch>
                  <a:fillRect l="-224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/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blipFill>
                <a:blip r:embed="rId6"/>
                <a:stretch>
                  <a:fillRect l="-1980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E1DC71F5-567A-1F9B-54CF-9D92BE942065}"/>
              </a:ext>
            </a:extLst>
          </p:cNvPr>
          <p:cNvSpPr/>
          <p:nvPr/>
        </p:nvSpPr>
        <p:spPr>
          <a:xfrm rot="5400000">
            <a:off x="2111100" y="3685353"/>
            <a:ext cx="1214675" cy="52322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/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𝐏𝐒𝐏𝐀𝐂𝐄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10E8A71-B64B-7AF3-3D08-6B0AEDCFE327}"/>
              </a:ext>
            </a:extLst>
          </p:cNvPr>
          <p:cNvSpPr txBox="1"/>
          <p:nvPr/>
        </p:nvSpPr>
        <p:spPr>
          <a:xfrm>
            <a:off x="2917727" y="3438535"/>
            <a:ext cx="166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NW94, IW97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851AAE-7A36-AFA1-D24A-C6D50FAEF49F}"/>
              </a:ext>
            </a:extLst>
          </p:cNvPr>
          <p:cNvCxnSpPr/>
          <p:nvPr/>
        </p:nvCxnSpPr>
        <p:spPr>
          <a:xfrm>
            <a:off x="2147759" y="5366760"/>
            <a:ext cx="3318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FE0167-8820-2354-58DE-E67B07C368A6}"/>
              </a:ext>
            </a:extLst>
          </p:cNvPr>
          <p:cNvCxnSpPr>
            <a:cxnSpLocks/>
          </p:cNvCxnSpPr>
          <p:nvPr/>
        </p:nvCxnSpPr>
        <p:spPr>
          <a:xfrm>
            <a:off x="2984642" y="3623201"/>
            <a:ext cx="1458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48205-1966-AE4F-8C2C-8F310AB89EC4}"/>
              </a:ext>
            </a:extLst>
          </p:cNvPr>
          <p:cNvSpPr txBox="1"/>
          <p:nvPr/>
        </p:nvSpPr>
        <p:spPr>
          <a:xfrm>
            <a:off x="4435812" y="3592228"/>
            <a:ext cx="166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IW01, TV07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9134D3-80A9-6FA0-B0DE-C7BCE4D19590}"/>
              </a:ext>
            </a:extLst>
          </p:cNvPr>
          <p:cNvSpPr/>
          <p:nvPr/>
        </p:nvSpPr>
        <p:spPr>
          <a:xfrm>
            <a:off x="7878618" y="2364459"/>
            <a:ext cx="3962400" cy="34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50D82-BB8B-1EBE-872D-9EA6A55B80AC}"/>
              </a:ext>
            </a:extLst>
          </p:cNvPr>
          <p:cNvGrpSpPr/>
          <p:nvPr/>
        </p:nvGrpSpPr>
        <p:grpSpPr>
          <a:xfrm>
            <a:off x="8301920" y="2887679"/>
            <a:ext cx="3115793" cy="743453"/>
            <a:chOff x="4148956" y="3010929"/>
            <a:chExt cx="3880945" cy="1068907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391E9136-7132-AE4F-2BF5-056B556082A7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/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0ECC180E-8242-070B-19C7-EF7704996C24}"/>
              </a:ext>
            </a:extLst>
          </p:cNvPr>
          <p:cNvSpPr txBox="1"/>
          <p:nvPr/>
        </p:nvSpPr>
        <p:spPr>
          <a:xfrm>
            <a:off x="8100418" y="4205273"/>
            <a:ext cx="185929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Randomness is powerful,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algo possible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3A4D1D-ECEC-6DCF-C0C4-8107E19B9BD4}"/>
              </a:ext>
            </a:extLst>
          </p:cNvPr>
          <p:cNvGrpSpPr/>
          <p:nvPr/>
        </p:nvGrpSpPr>
        <p:grpSpPr>
          <a:xfrm rot="10979829">
            <a:off x="8563675" y="3620967"/>
            <a:ext cx="838603" cy="475276"/>
            <a:chOff x="4392001" y="3385160"/>
            <a:chExt cx="626429" cy="355027"/>
          </a:xfrm>
        </p:grpSpPr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60BC3059-0B4A-D5A2-7203-3B54936411C3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755087-DE51-4683-DF52-0F681F77F6FD}"/>
                </a:ext>
              </a:extLst>
            </p:cNvPr>
            <p:cNvSpPr txBox="1"/>
            <p:nvPr/>
          </p:nvSpPr>
          <p:spPr>
            <a:xfrm rot="9216045">
              <a:off x="4420600" y="3447590"/>
              <a:ext cx="488687" cy="27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452EA75-7ACB-D2B7-821B-ECF03614EB13}"/>
              </a:ext>
            </a:extLst>
          </p:cNvPr>
          <p:cNvSpPr txBox="1"/>
          <p:nvPr/>
        </p:nvSpPr>
        <p:spPr>
          <a:xfrm>
            <a:off x="10255135" y="4205272"/>
            <a:ext cx="138086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is possible,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det algo possible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E3BD8F-7564-FA9B-5B88-83437FF5D93B}"/>
              </a:ext>
            </a:extLst>
          </p:cNvPr>
          <p:cNvGrpSpPr/>
          <p:nvPr/>
        </p:nvGrpSpPr>
        <p:grpSpPr>
          <a:xfrm rot="21414321">
            <a:off x="10435325" y="3599321"/>
            <a:ext cx="904874" cy="448531"/>
            <a:chOff x="8041263" y="3563969"/>
            <a:chExt cx="904874" cy="448531"/>
          </a:xfrm>
        </p:grpSpPr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04337DB7-6F8D-7654-081F-6966E89D3408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30DCE55-DA0C-7EAA-41F5-F97A71CCC285}"/>
                </a:ext>
              </a:extLst>
            </p:cNvPr>
            <p:cNvSpPr txBox="1"/>
            <p:nvPr/>
          </p:nvSpPr>
          <p:spPr>
            <a:xfrm rot="2078408">
              <a:off x="8150078" y="3563969"/>
              <a:ext cx="55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/>
              <p:nvPr/>
            </p:nvSpPr>
            <p:spPr>
              <a:xfrm>
                <a:off x="6433114" y="1710493"/>
                <a:ext cx="4053524" cy="400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results need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114" y="1710493"/>
                <a:ext cx="40535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" grpId="0"/>
      <p:bldP spid="5" grpId="0"/>
      <p:bldP spid="7" grpId="0"/>
      <p:bldP spid="8" grpId="0"/>
      <p:bldP spid="16" grpId="0"/>
      <p:bldP spid="17" grpId="0"/>
      <p:bldP spid="18" grpId="0" animBg="1"/>
      <p:bldP spid="19" grpId="0"/>
      <p:bldP spid="20" grpId="0"/>
      <p:bldP spid="36" grpId="0"/>
      <p:bldP spid="40" grpId="0" animBg="1"/>
      <p:bldP spid="45" grpId="0" animBg="1"/>
      <p:bldP spid="49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Time…?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/>
              <p:nvPr/>
            </p:nvSpPr>
            <p:spPr>
              <a:xfrm>
                <a:off x="467326" y="1943740"/>
                <a:ext cx="8242842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probabilistic algorithms,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one can compute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PRG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6" y="1943740"/>
                <a:ext cx="824284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EB18891-FD37-A33A-70AF-61300BF49A36}"/>
              </a:ext>
            </a:extLst>
          </p:cNvPr>
          <p:cNvGrpSpPr/>
          <p:nvPr/>
        </p:nvGrpSpPr>
        <p:grpSpPr>
          <a:xfrm>
            <a:off x="960708" y="3038160"/>
            <a:ext cx="3492913" cy="1106742"/>
            <a:chOff x="4148956" y="3010929"/>
            <a:chExt cx="3880945" cy="1068907"/>
          </a:xfrm>
        </p:grpSpPr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D7BEDFDB-13E0-C76C-0365-0F2F7DAC68F2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/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has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 algorithm?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blipFill>
                  <a:blip r:embed="rId4"/>
                  <a:stretch>
                    <a:fillRect t="-3448" r="-209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/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29E38-05FE-9A41-D32D-C3ED05CB653B}"/>
              </a:ext>
            </a:extLst>
          </p:cNvPr>
          <p:cNvGrpSpPr/>
          <p:nvPr/>
        </p:nvGrpSpPr>
        <p:grpSpPr>
          <a:xfrm rot="9722431">
            <a:off x="1107023" y="4241428"/>
            <a:ext cx="1252708" cy="563716"/>
            <a:chOff x="4297428" y="3385160"/>
            <a:chExt cx="721002" cy="355027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A6E74D79-6ED9-C08F-B479-3E0A9888C5A2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1736BE-8B76-74F5-3CFC-1C62942366F1}"/>
                </a:ext>
              </a:extLst>
            </p:cNvPr>
            <p:cNvSpPr txBox="1"/>
            <p:nvPr/>
          </p:nvSpPr>
          <p:spPr>
            <a:xfrm rot="9321946">
              <a:off x="4297428" y="3438076"/>
              <a:ext cx="639644" cy="29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/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5C2D7D-E01E-6D95-2263-9B4E6A8F892D}"/>
              </a:ext>
            </a:extLst>
          </p:cNvPr>
          <p:cNvGrpSpPr/>
          <p:nvPr/>
        </p:nvGrpSpPr>
        <p:grpSpPr>
          <a:xfrm rot="1479099">
            <a:off x="3405721" y="4263304"/>
            <a:ext cx="1039857" cy="528458"/>
            <a:chOff x="8041263" y="3553372"/>
            <a:chExt cx="904874" cy="459128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BC8BF02D-C917-CD57-A166-B4E9F797A961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A6E193-EABB-0A76-CD22-80163F0D3F4E}"/>
                </a:ext>
              </a:extLst>
            </p:cNvPr>
            <p:cNvSpPr txBox="1"/>
            <p:nvPr/>
          </p:nvSpPr>
          <p:spPr>
            <a:xfrm rot="2078408">
              <a:off x="8082590" y="3553372"/>
              <a:ext cx="68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0D474EF-F62E-531E-632C-262C704C17FE}"/>
              </a:ext>
            </a:extLst>
          </p:cNvPr>
          <p:cNvGrpSpPr/>
          <p:nvPr/>
        </p:nvGrpSpPr>
        <p:grpSpPr>
          <a:xfrm>
            <a:off x="5415333" y="3231786"/>
            <a:ext cx="6345335" cy="3192456"/>
            <a:chOff x="5415333" y="3231786"/>
            <a:chExt cx="6345335" cy="319245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00942C-C563-D33D-ABF0-15F603B28AA7}"/>
                </a:ext>
              </a:extLst>
            </p:cNvPr>
            <p:cNvCxnSpPr/>
            <p:nvPr/>
          </p:nvCxnSpPr>
          <p:spPr>
            <a:xfrm flipV="1">
              <a:off x="7213600" y="3613625"/>
              <a:ext cx="0" cy="2457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BD6F9B3-58A2-89EF-8679-BB1621A1683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074" y="5828006"/>
              <a:ext cx="4262581" cy="18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/>
                <p:nvPr/>
              </p:nvSpPr>
              <p:spPr>
                <a:xfrm>
                  <a:off x="11077178" y="5858721"/>
                  <a:ext cx="6834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178" y="5858721"/>
                  <a:ext cx="68349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D1E8BAF-A284-6612-03C2-5A4C9FF93770}"/>
                </a:ext>
              </a:extLst>
            </p:cNvPr>
            <p:cNvSpPr txBox="1"/>
            <p:nvPr/>
          </p:nvSpPr>
          <p:spPr>
            <a:xfrm>
              <a:off x="5415333" y="3231786"/>
              <a:ext cx="232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Time complexity of…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/>
                <p:nvPr/>
              </p:nvSpPr>
              <p:spPr>
                <a:xfrm>
                  <a:off x="7212051" y="5950768"/>
                  <a:ext cx="9328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051" y="5950768"/>
                  <a:ext cx="93287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614" r="-11765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/>
                <p:nvPr/>
              </p:nvSpPr>
              <p:spPr>
                <a:xfrm>
                  <a:off x="9507143" y="5959628"/>
                  <a:ext cx="932873" cy="46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143" y="5959628"/>
                  <a:ext cx="932873" cy="46461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/>
                <p:nvPr/>
              </p:nvSpPr>
              <p:spPr>
                <a:xfrm>
                  <a:off x="8172331" y="5979218"/>
                  <a:ext cx="1249681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331" y="5979218"/>
                  <a:ext cx="1249681" cy="42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/>
                <p:nvPr/>
              </p:nvSpPr>
              <p:spPr>
                <a:xfrm>
                  <a:off x="6220691" y="5291795"/>
                  <a:ext cx="9328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91" y="5291795"/>
                  <a:ext cx="932873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2614" r="-11765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/>
                <p:nvPr/>
              </p:nvSpPr>
              <p:spPr>
                <a:xfrm>
                  <a:off x="5954787" y="4858762"/>
                  <a:ext cx="1133947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787" y="4858762"/>
                  <a:ext cx="1133947" cy="421013"/>
                </a:xfrm>
                <a:prstGeom prst="rect">
                  <a:avLst/>
                </a:prstGeom>
                <a:blipFill>
                  <a:blip r:embed="rId12"/>
                  <a:stretch>
                    <a:fillRect r="-2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/>
                <p:nvPr/>
              </p:nvSpPr>
              <p:spPr>
                <a:xfrm>
                  <a:off x="6356031" y="4058515"/>
                  <a:ext cx="932873" cy="46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4058515"/>
                  <a:ext cx="932873" cy="4646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/>
                <p:nvPr/>
              </p:nvSpPr>
              <p:spPr>
                <a:xfrm>
                  <a:off x="10141064" y="5959628"/>
                  <a:ext cx="932873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064" y="5959628"/>
                  <a:ext cx="932873" cy="4210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/>
                <p:nvPr/>
              </p:nvSpPr>
              <p:spPr>
                <a:xfrm>
                  <a:off x="6356031" y="3697042"/>
                  <a:ext cx="932873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3697042"/>
                  <a:ext cx="932873" cy="42101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69CDF76-FA0D-B8A6-8228-A8CC1C44E983}"/>
              </a:ext>
            </a:extLst>
          </p:cNvPr>
          <p:cNvCxnSpPr/>
          <p:nvPr/>
        </p:nvCxnSpPr>
        <p:spPr>
          <a:xfrm flipV="1">
            <a:off x="7583055" y="3975459"/>
            <a:ext cx="2856961" cy="151691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4725F67-DD28-52AF-E480-4001C7E13D38}"/>
              </a:ext>
            </a:extLst>
          </p:cNvPr>
          <p:cNvCxnSpPr>
            <a:cxnSpLocks/>
          </p:cNvCxnSpPr>
          <p:nvPr/>
        </p:nvCxnSpPr>
        <p:spPr>
          <a:xfrm>
            <a:off x="7583055" y="3975459"/>
            <a:ext cx="2856961" cy="1516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862B227-BD31-B379-7AF0-AC8E647C9980}"/>
              </a:ext>
            </a:extLst>
          </p:cNvPr>
          <p:cNvSpPr txBox="1"/>
          <p:nvPr/>
        </p:nvSpPr>
        <p:spPr>
          <a:xfrm>
            <a:off x="10295408" y="4035766"/>
            <a:ext cx="166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YES case</a:t>
            </a:r>
            <a:endParaRPr lang="zh-CN" alt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C4E6CB-4108-5E0D-F1ED-C990476F9B5F}"/>
              </a:ext>
            </a:extLst>
          </p:cNvPr>
          <p:cNvSpPr txBox="1"/>
          <p:nvPr/>
        </p:nvSpPr>
        <p:spPr>
          <a:xfrm>
            <a:off x="10440016" y="5247489"/>
            <a:ext cx="166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NO case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29017D7-75D1-4972-CA9A-138C27A28FA3}"/>
              </a:ext>
            </a:extLst>
          </p:cNvPr>
          <p:cNvSpPr/>
          <p:nvPr/>
        </p:nvSpPr>
        <p:spPr>
          <a:xfrm>
            <a:off x="7592291" y="3888509"/>
            <a:ext cx="2798618" cy="757382"/>
          </a:xfrm>
          <a:custGeom>
            <a:avLst/>
            <a:gdLst>
              <a:gd name="connsiteX0" fmla="*/ 0 w 2798618"/>
              <a:gd name="connsiteY0" fmla="*/ 0 h 757382"/>
              <a:gd name="connsiteX1" fmla="*/ 1394691 w 2798618"/>
              <a:gd name="connsiteY1" fmla="*/ 757382 h 757382"/>
              <a:gd name="connsiteX2" fmla="*/ 2798618 w 2798618"/>
              <a:gd name="connsiteY2" fmla="*/ 36946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8" h="757382">
                <a:moveTo>
                  <a:pt x="0" y="0"/>
                </a:moveTo>
                <a:lnTo>
                  <a:pt x="1394691" y="757382"/>
                </a:lnTo>
                <a:lnTo>
                  <a:pt x="2798618" y="3694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69CFC85-49F0-E9BD-FED6-B0B6CC60757A}"/>
              </a:ext>
            </a:extLst>
          </p:cNvPr>
          <p:cNvSpPr txBox="1"/>
          <p:nvPr/>
        </p:nvSpPr>
        <p:spPr>
          <a:xfrm>
            <a:off x="9052660" y="3472256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overall algorithm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45B3C0-527D-7E48-DD4D-4FAFAF7F1B45}"/>
              </a:ext>
            </a:extLst>
          </p:cNvPr>
          <p:cNvCxnSpPr>
            <a:stCxn id="72" idx="1"/>
          </p:cNvCxnSpPr>
          <p:nvPr/>
        </p:nvCxnSpPr>
        <p:spPr>
          <a:xfrm flipH="1">
            <a:off x="7213600" y="4645891"/>
            <a:ext cx="17733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/>
              <p:nvPr/>
            </p:nvSpPr>
            <p:spPr>
              <a:xfrm>
                <a:off x="4926696" y="4288375"/>
                <a:ext cx="2056179" cy="6819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“half-exponential”: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96" y="4288375"/>
                <a:ext cx="2056179" cy="6819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6" grpId="0" animBg="1"/>
      <p:bldP spid="69" grpId="0"/>
      <p:bldP spid="70" grpId="0"/>
      <p:bldP spid="72" grpId="0" animBg="1"/>
      <p:bldP spid="7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refined win-win analysis!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Over not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cases,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many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generator: Scaled-down uniform hardness-randomness tradeoff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073023-097B-3B0F-CCD8-D68A9E4483FC}"/>
              </a:ext>
            </a:extLst>
          </p:cNvPr>
          <p:cNvGrpSpPr/>
          <p:nvPr/>
        </p:nvGrpSpPr>
        <p:grpSpPr>
          <a:xfrm>
            <a:off x="719237" y="2050706"/>
            <a:ext cx="4630550" cy="707886"/>
            <a:chOff x="-1185927" y="846619"/>
            <a:chExt cx="463055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/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𝐈𝐏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𝐏𝐒𝐏𝐀𝐂𝐄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F87AC9-DCF7-34F9-722C-566720585651}"/>
                </a:ext>
              </a:extLst>
            </p:cNvPr>
            <p:cNvSpPr txBox="1"/>
            <p:nvPr/>
          </p:nvSpPr>
          <p:spPr>
            <a:xfrm>
              <a:off x="1624866" y="846619"/>
              <a:ext cx="181975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Generators in IW01, TV07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8DAA188-9E21-5E62-EE76-099E304D977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58347" y="1200562"/>
              <a:ext cx="1066519" cy="2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2893BE-0AE9-1C29-6B2C-413889CEAF5C}"/>
                </a:ext>
              </a:extLst>
            </p:cNvPr>
            <p:cNvSpPr txBox="1"/>
            <p:nvPr/>
          </p:nvSpPr>
          <p:spPr>
            <a:xfrm>
              <a:off x="370459" y="856215"/>
              <a:ext cx="144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5F5400-F38C-B1A6-26DA-81F7455C03E3}"/>
              </a:ext>
            </a:extLst>
          </p:cNvPr>
          <p:cNvGrpSpPr/>
          <p:nvPr/>
        </p:nvGrpSpPr>
        <p:grpSpPr>
          <a:xfrm>
            <a:off x="921600" y="3303569"/>
            <a:ext cx="4188081" cy="710079"/>
            <a:chOff x="-963244" y="3221458"/>
            <a:chExt cx="4188081" cy="7100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087D2-65E7-7D83-1E15-0B4C8AD48B96}"/>
                </a:ext>
              </a:extLst>
            </p:cNvPr>
            <p:cNvSpPr txBox="1"/>
            <p:nvPr/>
          </p:nvSpPr>
          <p:spPr>
            <a:xfrm>
              <a:off x="-963244" y="3223651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GKR protocol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D768F8-05DE-E649-7A2F-6D9577086812}"/>
                </a:ext>
              </a:extLst>
            </p:cNvPr>
            <p:cNvSpPr txBox="1"/>
            <p:nvPr/>
          </p:nvSpPr>
          <p:spPr>
            <a:xfrm>
              <a:off x="1885290" y="3221458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Chen-Tell Generator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D1C80E-0922-EBFC-E8FF-A047B00CA82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376303" y="3575401"/>
              <a:ext cx="1508987" cy="21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9D1D33-0CBD-85D5-8F83-0731FDE9BAD3}"/>
                </a:ext>
              </a:extLst>
            </p:cNvPr>
            <p:cNvSpPr txBox="1"/>
            <p:nvPr/>
          </p:nvSpPr>
          <p:spPr>
            <a:xfrm>
              <a:off x="409649" y="3233208"/>
              <a:ext cx="1442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C083FC-96A7-D98F-704B-08FFA65E1B1D}"/>
              </a:ext>
            </a:extLst>
          </p:cNvPr>
          <p:cNvGrpSpPr/>
          <p:nvPr/>
        </p:nvGrpSpPr>
        <p:grpSpPr>
          <a:xfrm>
            <a:off x="159153" y="2606888"/>
            <a:ext cx="5775161" cy="698874"/>
            <a:chOff x="-1746011" y="1511895"/>
            <a:chExt cx="5775161" cy="69887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20CB812-EAFE-7AFA-9220-29EF056538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-313790" y="1511895"/>
              <a:ext cx="0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04F97C9-5050-3829-8509-DB552C3B067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34744" y="1663599"/>
              <a:ext cx="1" cy="544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1A85C0-324E-FAAB-1B19-4E3973293AE2}"/>
                </a:ext>
              </a:extLst>
            </p:cNvPr>
            <p:cNvSpPr txBox="1"/>
            <p:nvPr/>
          </p:nvSpPr>
          <p:spPr>
            <a:xfrm>
              <a:off x="-1746011" y="1647236"/>
              <a:ext cx="1504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E4A233-9B99-7035-EADD-A080E86BF2BD}"/>
                </a:ext>
              </a:extLst>
            </p:cNvPr>
            <p:cNvSpPr txBox="1"/>
            <p:nvPr/>
          </p:nvSpPr>
          <p:spPr>
            <a:xfrm>
              <a:off x="2524583" y="1700515"/>
              <a:ext cx="150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5DBC5C-3C0A-C394-FFBA-62ED7E5D54B4}"/>
              </a:ext>
            </a:extLst>
          </p:cNvPr>
          <p:cNvGrpSpPr/>
          <p:nvPr/>
        </p:nvGrpSpPr>
        <p:grpSpPr>
          <a:xfrm>
            <a:off x="6215075" y="1867039"/>
            <a:ext cx="5621882" cy="2355627"/>
            <a:chOff x="657042" y="1693011"/>
            <a:chExt cx="5621882" cy="235562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2ADAD7-8827-11AB-A8FB-D46AF1F2A8CC}"/>
                </a:ext>
              </a:extLst>
            </p:cNvPr>
            <p:cNvSpPr/>
            <p:nvPr/>
          </p:nvSpPr>
          <p:spPr>
            <a:xfrm>
              <a:off x="1221661" y="2218735"/>
              <a:ext cx="5057263" cy="18299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EE652A6-6AC2-0827-D9F9-2455BC693411}"/>
                    </a:ext>
                  </a:extLst>
                </p:cNvPr>
                <p:cNvSpPr txBox="1"/>
                <p:nvPr/>
              </p:nvSpPr>
              <p:spPr>
                <a:xfrm>
                  <a:off x="1454086" y="2265886"/>
                  <a:ext cx="46564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(Uniform) circuit of depth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width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that computes a function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EE652A6-6AC2-0827-D9F9-2455BC693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086" y="2265886"/>
                  <a:ext cx="4656450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393" t="-3448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674E1870-C68B-0E02-6CFE-F5FA49067EBF}"/>
                </a:ext>
              </a:extLst>
            </p:cNvPr>
            <p:cNvSpPr/>
            <p:nvPr/>
          </p:nvSpPr>
          <p:spPr>
            <a:xfrm>
              <a:off x="993290" y="2230349"/>
              <a:ext cx="226343" cy="1818289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5399C2CB-61BE-9CEB-921A-FC9DC395F9EE}"/>
                </a:ext>
              </a:extLst>
            </p:cNvPr>
            <p:cNvSpPr/>
            <p:nvPr/>
          </p:nvSpPr>
          <p:spPr>
            <a:xfrm rot="5400000">
              <a:off x="3661037" y="-402323"/>
              <a:ext cx="174454" cy="505726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E035193-798F-EB6E-D1BE-1FE5094871D6}"/>
                    </a:ext>
                  </a:extLst>
                </p:cNvPr>
                <p:cNvSpPr txBox="1"/>
                <p:nvPr/>
              </p:nvSpPr>
              <p:spPr>
                <a:xfrm>
                  <a:off x="657042" y="2943213"/>
                  <a:ext cx="387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E035193-798F-EB6E-D1BE-1FE509487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2" y="2943213"/>
                  <a:ext cx="38790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2ED4623-E446-D1CC-9EB6-AC3BBCE4E6F1}"/>
                    </a:ext>
                  </a:extLst>
                </p:cNvPr>
                <p:cNvSpPr txBox="1"/>
                <p:nvPr/>
              </p:nvSpPr>
              <p:spPr>
                <a:xfrm>
                  <a:off x="3267681" y="1693011"/>
                  <a:ext cx="10292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2ED4623-E446-D1CC-9EB6-AC3BBCE4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681" y="1693011"/>
                  <a:ext cx="102926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BF25EE86-B527-7A1A-C2F3-4B404FD87CFB}"/>
              </a:ext>
            </a:extLst>
          </p:cNvPr>
          <p:cNvSpPr/>
          <p:nvPr/>
        </p:nvSpPr>
        <p:spPr>
          <a:xfrm>
            <a:off x="10536637" y="3714727"/>
            <a:ext cx="291662" cy="2916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D19C068-649F-9AD7-3E4E-CDDC15621156}"/>
              </a:ext>
            </a:extLst>
          </p:cNvPr>
          <p:cNvSpPr/>
          <p:nvPr/>
        </p:nvSpPr>
        <p:spPr>
          <a:xfrm rot="8589704">
            <a:off x="9522616" y="4165166"/>
            <a:ext cx="1034022" cy="30822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C909C2-3F1B-00CC-CB02-6173A4774DE0}"/>
              </a:ext>
            </a:extLst>
          </p:cNvPr>
          <p:cNvGrpSpPr/>
          <p:nvPr/>
        </p:nvGrpSpPr>
        <p:grpSpPr>
          <a:xfrm>
            <a:off x="8385930" y="4591081"/>
            <a:ext cx="1439917" cy="1439917"/>
            <a:chOff x="6608864" y="1862263"/>
            <a:chExt cx="1439917" cy="143991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B70A902-F9EB-B4BE-BB09-DED5A773E61C}"/>
                </a:ext>
              </a:extLst>
            </p:cNvPr>
            <p:cNvSpPr/>
            <p:nvPr/>
          </p:nvSpPr>
          <p:spPr>
            <a:xfrm>
              <a:off x="6608864" y="1862263"/>
              <a:ext cx="1439917" cy="14399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CB502E58-9D47-372E-D653-9C5AD65EDF69}"/>
                    </a:ext>
                  </a:extLst>
                </p:cNvPr>
                <p:cNvSpPr/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33255C0E-C992-7F63-0A1B-F1832E55D4D2}"/>
                    </a:ext>
                  </a:extLst>
                </p:cNvPr>
                <p:cNvSpPr/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6830E1D-195A-C17D-074F-53009F26542C}"/>
                    </a:ext>
                  </a:extLst>
                </p:cNvPr>
                <p:cNvSpPr/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9DDBE8D-4521-1758-2CAF-0B5AB000738D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7328824" y="1862263"/>
              <a:ext cx="112872" cy="23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55B55F2-3D6C-EA44-C8B2-FD6020278A39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>
            <a:xfrm flipH="1">
              <a:off x="7009571" y="2369848"/>
              <a:ext cx="206380" cy="2999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E11541-BAF0-27BB-76A5-208453A928B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>
            <a:xfrm>
              <a:off x="7441696" y="2369848"/>
              <a:ext cx="243165" cy="2999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157DBE-25D8-2938-2EC7-5083113F932A}"/>
                </a:ext>
              </a:extLst>
            </p:cNvPr>
            <p:cNvCxnSpPr>
              <a:cxnSpLocks/>
              <a:stCxn id="53" idx="3"/>
              <a:endCxn id="51" idx="3"/>
            </p:cNvCxnSpPr>
            <p:nvPr/>
          </p:nvCxnSpPr>
          <p:spPr>
            <a:xfrm flipH="1">
              <a:off x="6819735" y="2942326"/>
              <a:ext cx="76963" cy="1489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D593FF4-8EB1-3BF7-D13B-5618E280C38B}"/>
                </a:ext>
              </a:extLst>
            </p:cNvPr>
            <p:cNvCxnSpPr>
              <a:cxnSpLocks/>
              <a:stCxn id="53" idx="5"/>
              <a:endCxn id="51" idx="4"/>
            </p:cNvCxnSpPr>
            <p:nvPr/>
          </p:nvCxnSpPr>
          <p:spPr>
            <a:xfrm>
              <a:off x="7122443" y="2942326"/>
              <a:ext cx="206380" cy="359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44E796D-390B-AA4F-C0C0-5DADBEC8ED39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7486885" y="2942325"/>
              <a:ext cx="85103" cy="34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CC59B2-6D12-51D8-F798-6D7F634D522E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7797733" y="2942325"/>
              <a:ext cx="130292" cy="46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(reconstructive version)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/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Reconstructive version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define a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an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Recon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given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oracle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C4CF422-F017-3EFB-F195-4A140103ECA0}"/>
              </a:ext>
            </a:extLst>
          </p:cNvPr>
          <p:cNvGrpSpPr/>
          <p:nvPr/>
        </p:nvGrpSpPr>
        <p:grpSpPr>
          <a:xfrm>
            <a:off x="7582866" y="1803516"/>
            <a:ext cx="3633935" cy="1771475"/>
            <a:chOff x="749230" y="4544341"/>
            <a:chExt cx="3633935" cy="177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流程图: 手动操作 3">
                  <a:extLst>
                    <a:ext uri="{FF2B5EF4-FFF2-40B4-BE49-F238E27FC236}">
                      <a16:creationId xmlns:a16="http://schemas.microsoft.com/office/drawing/2014/main" id="{09766C87-4AEC-1A97-DF6B-E42D28F05236}"/>
                    </a:ext>
                  </a:extLst>
                </p:cNvPr>
                <p:cNvSpPr/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561526-3368-EC96-CF5E-62516D762F54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 flipV="1">
              <a:off x="1805603" y="5050704"/>
              <a:ext cx="369963" cy="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E45FD04-26B2-58AC-819C-B5A6FBA33722}"/>
                    </a:ext>
                  </a:extLst>
                </p:cNvPr>
                <p:cNvSpPr txBox="1"/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an HSG</a:t>
                  </a:r>
                </a:p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technical reasons, it’s only an HSG, not a PRG…)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7EB7A30-B56C-0DDB-ACFF-97ED5B918D8B}"/>
                    </a:ext>
                  </a:extLst>
                </p:cNvPr>
                <p:cNvSpPr/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E08792-2EE1-326C-B6E5-12123F165450}"/>
              </a:ext>
            </a:extLst>
          </p:cNvPr>
          <p:cNvGrpSpPr/>
          <p:nvPr/>
        </p:nvGrpSpPr>
        <p:grpSpPr>
          <a:xfrm>
            <a:off x="7811629" y="3818086"/>
            <a:ext cx="3176411" cy="2516921"/>
            <a:chOff x="8339366" y="3718946"/>
            <a:chExt cx="3176411" cy="251692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EA946F2-5523-1075-81A6-D1F282DC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0C30C783-830C-18E1-8041-FD8FCA9CD0DD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D20E2AB-4020-311A-336F-541C52C8D55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D20AB75-0532-0FBC-BF30-ABBB209BEA7E}"/>
                    </a:ext>
                  </a:extLst>
                </p:cNvPr>
                <p:cNvSpPr txBox="1"/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avoids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randomized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B23DB81-FA23-4412-1ECA-38C5DDEF69ED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from Chen-Tell?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1927755" y="4633790"/>
            <a:ext cx="6055426" cy="1599622"/>
            <a:chOff x="88850" y="1700327"/>
            <a:chExt cx="6055426" cy="159962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176865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1788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</a:t>
                  </a:r>
                </a:p>
                <a:p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of 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178896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1458" t="-2994" b="-10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3992513" y="61416"/>
              <a:ext cx="126660" cy="417686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88850" y="2540195"/>
                  <a:ext cx="17870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0" y="2540195"/>
                  <a:ext cx="17870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270314" y="1700327"/>
                  <a:ext cx="1515452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14" y="1700327"/>
                  <a:ext cx="1515452" cy="421013"/>
                </a:xfrm>
                <a:prstGeom prst="rect">
                  <a:avLst/>
                </a:prstGeom>
                <a:blipFill>
                  <a:blip r:embed="rId5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3090043" cy="400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309004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067245" y="1828713"/>
                <a:ext cx="5022385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45" y="1828713"/>
                <a:ext cx="502238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067245" y="3018325"/>
                <a:ext cx="5022385" cy="7626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45" y="3018325"/>
                <a:ext cx="5022385" cy="7626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4A1E4C-4916-C2A9-031D-AEDC1B375FD8}"/>
              </a:ext>
            </a:extLst>
          </p:cNvPr>
          <p:cNvGrpSpPr/>
          <p:nvPr/>
        </p:nvGrpSpPr>
        <p:grpSpPr>
          <a:xfrm>
            <a:off x="279556" y="2849754"/>
            <a:ext cx="2120018" cy="3834399"/>
            <a:chOff x="279556" y="2849754"/>
            <a:chExt cx="2120018" cy="3834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5707D0-8203-F8AC-EF16-BA309DD26040}"/>
              </a:ext>
            </a:extLst>
          </p:cNvPr>
          <p:cNvGrpSpPr/>
          <p:nvPr/>
        </p:nvGrpSpPr>
        <p:grpSpPr>
          <a:xfrm>
            <a:off x="2529612" y="2159539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/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05AD51E-417E-02B9-1EEF-7A64134316A7}"/>
              </a:ext>
            </a:extLst>
          </p:cNvPr>
          <p:cNvGrpSpPr/>
          <p:nvPr/>
        </p:nvGrpSpPr>
        <p:grpSpPr>
          <a:xfrm>
            <a:off x="8214722" y="4297236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/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/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/>
              <p:nvPr/>
            </p:nvSpPr>
            <p:spPr>
              <a:xfrm>
                <a:off x="3151807" y="3547793"/>
                <a:ext cx="3028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 “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07" y="3547793"/>
                <a:ext cx="3028415" cy="400110"/>
              </a:xfrm>
              <a:prstGeom prst="rect">
                <a:avLst/>
              </a:prstGeom>
              <a:blipFill>
                <a:blip r:embed="rId25"/>
                <a:stretch>
                  <a:fillRect l="-2012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/>
              <p:nvPr/>
            </p:nvSpPr>
            <p:spPr>
              <a:xfrm>
                <a:off x="7528673" y="2503566"/>
                <a:ext cx="446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powerful”, so get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algo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73" y="2503566"/>
                <a:ext cx="4468076" cy="369332"/>
              </a:xfrm>
              <a:prstGeom prst="rect">
                <a:avLst/>
              </a:prstGeom>
              <a:blipFill>
                <a:blip r:embed="rId26"/>
                <a:stretch>
                  <a:fillRect l="-10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FAFD15D-CE45-1461-66DA-E4A6B983A66D}"/>
              </a:ext>
            </a:extLst>
          </p:cNvPr>
          <p:cNvSpPr txBox="1"/>
          <p:nvPr/>
        </p:nvSpPr>
        <p:spPr>
          <a:xfrm>
            <a:off x="7983148" y="3768922"/>
            <a:ext cx="399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is possible”, so get det. algo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Primes &amp; Dense Properties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it again?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1957242" y="4212057"/>
            <a:ext cx="6139370" cy="1682710"/>
            <a:chOff x="34964" y="1622753"/>
            <a:chExt cx="6139370" cy="168271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2" y="2226906"/>
              <a:ext cx="4206922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208953" cy="1021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 (on a 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Better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HSG)</a:t>
                  </a:r>
                </a:p>
                <a:p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208953" cy="1021177"/>
                </a:xfrm>
                <a:prstGeom prst="rect">
                  <a:avLst/>
                </a:prstGeom>
                <a:blipFill>
                  <a:blip r:embed="rId3"/>
                  <a:stretch>
                    <a:fillRect l="-1594" t="-2381" r="-725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3966942" y="45689"/>
              <a:ext cx="203795" cy="4206921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34964" y="2523271"/>
                  <a:ext cx="184307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4" y="2523271"/>
                  <a:ext cx="184307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072353" y="1622753"/>
                  <a:ext cx="2000945" cy="421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(still!)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353" y="1622753"/>
                  <a:ext cx="2000945" cy="421013"/>
                </a:xfrm>
                <a:prstGeom prst="rect">
                  <a:avLst/>
                </a:prstGeom>
                <a:blipFill>
                  <a:blip r:embed="rId5"/>
                  <a:stretch>
                    <a:fillRect t="-2899" r="-6991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400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31313" y="1814897"/>
                <a:ext cx="4749468" cy="71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HSG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pseudodet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13" y="1814897"/>
                <a:ext cx="4749468" cy="71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72045" y="2013340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31313" y="2988264"/>
                <a:ext cx="4749468" cy="7552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smaller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13" y="2988264"/>
                <a:ext cx="4749468" cy="755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7692EF-358D-DDED-5CE8-97304941FE23}"/>
              </a:ext>
            </a:extLst>
          </p:cNvPr>
          <p:cNvGrpSpPr/>
          <p:nvPr/>
        </p:nvGrpSpPr>
        <p:grpSpPr>
          <a:xfrm>
            <a:off x="2530800" y="2160000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/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EC70F0-9D68-B245-3929-195271B7981B}"/>
              </a:ext>
            </a:extLst>
          </p:cNvPr>
          <p:cNvGrpSpPr/>
          <p:nvPr/>
        </p:nvGrpSpPr>
        <p:grpSpPr>
          <a:xfrm>
            <a:off x="479063" y="2806989"/>
            <a:ext cx="1702841" cy="4203552"/>
            <a:chOff x="479063" y="2806989"/>
            <a:chExt cx="1702841" cy="4203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/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/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C07FA6-3763-B60C-6180-24BC5C5798B0}"/>
              </a:ext>
            </a:extLst>
          </p:cNvPr>
          <p:cNvGrpSpPr/>
          <p:nvPr/>
        </p:nvGrpSpPr>
        <p:grpSpPr>
          <a:xfrm>
            <a:off x="8215200" y="4298400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/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/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… and again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103DD4-9072-911B-14C5-F93987EDF45A}"/>
              </a:ext>
            </a:extLst>
          </p:cNvPr>
          <p:cNvGrpSpPr/>
          <p:nvPr/>
        </p:nvGrpSpPr>
        <p:grpSpPr>
          <a:xfrm>
            <a:off x="2809765" y="3553032"/>
            <a:ext cx="2170925" cy="972107"/>
            <a:chOff x="4148957" y="3128660"/>
            <a:chExt cx="3133330" cy="1242524"/>
          </a:xfrm>
        </p:grpSpPr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8C486143-620B-D385-3704-ABE860B0040A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3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/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217EF3-0EE1-0AD2-6D2E-99417FAA7B40}"/>
              </a:ext>
            </a:extLst>
          </p:cNvPr>
          <p:cNvGrpSpPr/>
          <p:nvPr/>
        </p:nvGrpSpPr>
        <p:grpSpPr>
          <a:xfrm>
            <a:off x="3437210" y="4555256"/>
            <a:ext cx="916036" cy="641343"/>
            <a:chOff x="3761645" y="3787787"/>
            <a:chExt cx="916036" cy="641343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17697D3-4354-EB09-2142-55A6BAC6D029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EEAEB3-F147-486D-05A2-E31FED1F624C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BECDAB-6DD0-E463-13F8-47D84309BBA5}"/>
              </a:ext>
            </a:extLst>
          </p:cNvPr>
          <p:cNvGrpSpPr/>
          <p:nvPr/>
        </p:nvGrpSpPr>
        <p:grpSpPr>
          <a:xfrm rot="21370749">
            <a:off x="4374626" y="2807751"/>
            <a:ext cx="1489373" cy="509161"/>
            <a:chOff x="7519193" y="3168311"/>
            <a:chExt cx="1489373" cy="50916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147ACB6-B75F-7302-269A-76F0016CD95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47C16A-27D4-0CA4-77E0-9C28677A060A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/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/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/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/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trivial HSG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/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blipFill>
                <a:blip r:embed="rId9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/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blipFill>
                <a:blip r:embed="rId10"/>
                <a:stretch>
                  <a:fillRect l="-2143" t="-4717" r="-261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/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/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blipFill>
                <a:blip r:embed="rId12"/>
                <a:stretch>
                  <a:fillRect l="-2143" t="-4717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4EF910-7D36-0F01-D5BF-9DE68CE0A2E2}"/>
              </a:ext>
            </a:extLst>
          </p:cNvPr>
          <p:cNvGrpSpPr/>
          <p:nvPr/>
        </p:nvGrpSpPr>
        <p:grpSpPr>
          <a:xfrm>
            <a:off x="6259628" y="4555256"/>
            <a:ext cx="916036" cy="641343"/>
            <a:chOff x="3761645" y="3787787"/>
            <a:chExt cx="916036" cy="641343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C4D636D-ABCD-49F9-7D67-491DD746CEF4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DAB3A-740F-2C59-3750-B5958D69E8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6EB7A6-32AA-8061-997D-7AAA59778FAA}"/>
              </a:ext>
            </a:extLst>
          </p:cNvPr>
          <p:cNvGrpSpPr/>
          <p:nvPr/>
        </p:nvGrpSpPr>
        <p:grpSpPr>
          <a:xfrm>
            <a:off x="9278038" y="4555256"/>
            <a:ext cx="916036" cy="641343"/>
            <a:chOff x="3761645" y="3787787"/>
            <a:chExt cx="916036" cy="641343"/>
          </a:xfrm>
        </p:grpSpPr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2E5116DC-8A94-A0DC-F1C0-35B588837550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51A22C-142E-2767-156E-098067238A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/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04FC54-FE23-39FA-A045-CED25FFEAF1C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0B3A68A-E8E0-30DF-0981-AEF4CCF1EFCC}"/>
              </a:ext>
            </a:extLst>
          </p:cNvPr>
          <p:cNvGrpSpPr/>
          <p:nvPr/>
        </p:nvGrpSpPr>
        <p:grpSpPr>
          <a:xfrm>
            <a:off x="5632183" y="3553031"/>
            <a:ext cx="2170925" cy="972107"/>
            <a:chOff x="4148957" y="3128660"/>
            <a:chExt cx="3133330" cy="1242524"/>
          </a:xfrm>
        </p:grpSpPr>
        <p:sp>
          <p:nvSpPr>
            <p:cNvPr id="53" name="流程图: 决策 52">
              <a:extLst>
                <a:ext uri="{FF2B5EF4-FFF2-40B4-BE49-F238E27FC236}">
                  <a16:creationId xmlns:a16="http://schemas.microsoft.com/office/drawing/2014/main" id="{5D5291DD-C8F8-E0F7-E74B-43497AA32801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4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0424A1-DA6F-B6BB-5AA1-86995E6B4F0A}"/>
              </a:ext>
            </a:extLst>
          </p:cNvPr>
          <p:cNvGrpSpPr/>
          <p:nvPr/>
        </p:nvGrpSpPr>
        <p:grpSpPr>
          <a:xfrm rot="21370749">
            <a:off x="7375645" y="2813903"/>
            <a:ext cx="1489373" cy="509161"/>
            <a:chOff x="7519193" y="3168311"/>
            <a:chExt cx="1489373" cy="509161"/>
          </a:xfrm>
        </p:grpSpPr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A098ED0C-3D9C-770B-75E6-C11074A1A0A8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3441996-B772-C98F-7B6D-39AAB812FB41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7924458-32A6-5296-54D0-73CBDF914B1C}"/>
              </a:ext>
            </a:extLst>
          </p:cNvPr>
          <p:cNvGrpSpPr/>
          <p:nvPr/>
        </p:nvGrpSpPr>
        <p:grpSpPr>
          <a:xfrm>
            <a:off x="8650593" y="3553030"/>
            <a:ext cx="2170925" cy="972107"/>
            <a:chOff x="4148957" y="3128660"/>
            <a:chExt cx="3133330" cy="1242524"/>
          </a:xfrm>
        </p:grpSpPr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B2D7442-75C1-BB8F-1BF4-BE39AD2B434D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5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D5C0FB-30CB-A5ED-0474-13317F4DB66B}"/>
              </a:ext>
            </a:extLst>
          </p:cNvPr>
          <p:cNvGrpSpPr/>
          <p:nvPr/>
        </p:nvGrpSpPr>
        <p:grpSpPr>
          <a:xfrm rot="21370749">
            <a:off x="10460525" y="2839038"/>
            <a:ext cx="1489373" cy="509161"/>
            <a:chOff x="7519193" y="3168311"/>
            <a:chExt cx="1489373" cy="509161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B3AA7BFB-2F13-24C4-13B4-650811217469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C87D83-DA33-6B8A-ABFE-117DC51A270C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41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prime that we want to find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HSG containing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bottleneck)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4EA3CC-BD04-4746-2F35-4A952AB9C9E6}"/>
              </a:ext>
            </a:extLst>
          </p:cNvPr>
          <p:cNvGrpSpPr/>
          <p:nvPr/>
        </p:nvGrpSpPr>
        <p:grpSpPr>
          <a:xfrm>
            <a:off x="5710158" y="4572518"/>
            <a:ext cx="2813998" cy="972106"/>
            <a:chOff x="4464255" y="3128660"/>
            <a:chExt cx="4061488" cy="1242524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40C1CA84-EEB3-DD5F-04C6-69191FC0DDBB}"/>
                </a:ext>
              </a:extLst>
            </p:cNvPr>
            <p:cNvSpPr/>
            <p:nvPr/>
          </p:nvSpPr>
          <p:spPr>
            <a:xfrm>
              <a:off x="4464255" y="3128660"/>
              <a:ext cx="4061488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/>
                <p:nvPr/>
              </p:nvSpPr>
              <p:spPr>
                <a:xfrm>
                  <a:off x="4613793" y="3205080"/>
                  <a:ext cx="3753814" cy="111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793" y="3205080"/>
                  <a:ext cx="3753814" cy="1118384"/>
                </a:xfrm>
                <a:prstGeom prst="rect">
                  <a:avLst/>
                </a:prstGeom>
                <a:blipFill>
                  <a:blip r:embed="rId4"/>
                  <a:stretch>
                    <a:fillRect l="-1878" t="-5594" b="-160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/>
              <p:nvPr/>
            </p:nvSpPr>
            <p:spPr>
              <a:xfrm>
                <a:off x="8746705" y="3930797"/>
                <a:ext cx="3286337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05" y="3930797"/>
                <a:ext cx="3286337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3C773-EE58-ECC2-5E75-9ECF2DA0D166}"/>
              </a:ext>
            </a:extLst>
          </p:cNvPr>
          <p:cNvGrpSpPr/>
          <p:nvPr/>
        </p:nvGrpSpPr>
        <p:grpSpPr>
          <a:xfrm>
            <a:off x="7719907" y="4198304"/>
            <a:ext cx="980689" cy="505374"/>
            <a:chOff x="3568632" y="3683902"/>
            <a:chExt cx="980689" cy="505374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2AFF930-E2B2-5321-79B0-A20ED9A12B8A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59C512-80AA-241B-5A64-677E84060B23}"/>
                </a:ext>
              </a:extLst>
            </p:cNvPr>
            <p:cNvSpPr txBox="1"/>
            <p:nvPr/>
          </p:nvSpPr>
          <p:spPr>
            <a:xfrm rot="20030444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CF5E2D-A663-6DAF-7A5F-533DD98A07BD}"/>
              </a:ext>
            </a:extLst>
          </p:cNvPr>
          <p:cNvGrpSpPr/>
          <p:nvPr/>
        </p:nvGrpSpPr>
        <p:grpSpPr>
          <a:xfrm>
            <a:off x="8027599" y="5258496"/>
            <a:ext cx="866893" cy="516535"/>
            <a:chOff x="7926045" y="3622410"/>
            <a:chExt cx="866893" cy="516535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4073154-88D9-4296-33EC-009C88CDCF5B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DCC42-9DA3-D7BF-7A3B-4B27ACC7ED7F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/>
              <p:nvPr/>
            </p:nvSpPr>
            <p:spPr>
              <a:xfrm>
                <a:off x="8953806" y="5338961"/>
                <a:ext cx="2639926" cy="10522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small hitting set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806" y="5338961"/>
                <a:ext cx="2639926" cy="1052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E2103C4-3DA6-E646-D613-C3CD77114F1E}"/>
              </a:ext>
            </a:extLst>
          </p:cNvPr>
          <p:cNvGrpSpPr/>
          <p:nvPr/>
        </p:nvGrpSpPr>
        <p:grpSpPr>
          <a:xfrm>
            <a:off x="7868795" y="1781809"/>
            <a:ext cx="3883897" cy="1800648"/>
            <a:chOff x="7868795" y="1781809"/>
            <a:chExt cx="3883897" cy="180064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341002-93D6-5FD0-024E-5DB401520304}"/>
                </a:ext>
              </a:extLst>
            </p:cNvPr>
            <p:cNvSpPr/>
            <p:nvPr/>
          </p:nvSpPr>
          <p:spPr>
            <a:xfrm>
              <a:off x="8442379" y="2366506"/>
              <a:ext cx="3310313" cy="1203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/>
                <p:nvPr/>
              </p:nvSpPr>
              <p:spPr>
                <a:xfrm>
                  <a:off x="8442377" y="2423887"/>
                  <a:ext cx="331031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𝐁𝐅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output the first prime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77" y="2423887"/>
                  <a:ext cx="3310315" cy="1077218"/>
                </a:xfrm>
                <a:prstGeom prst="rect">
                  <a:avLst/>
                </a:prstGeom>
                <a:blipFill>
                  <a:blip r:embed="rId7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C5FE9AC-04EA-6919-606E-521E0C36CABA}"/>
                </a:ext>
              </a:extLst>
            </p:cNvPr>
            <p:cNvSpPr/>
            <p:nvPr/>
          </p:nvSpPr>
          <p:spPr>
            <a:xfrm>
              <a:off x="8267687" y="2382561"/>
              <a:ext cx="174690" cy="1199896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C7C35988-808A-5103-07B9-7F480DCC5DD2}"/>
                </a:ext>
              </a:extLst>
            </p:cNvPr>
            <p:cNvSpPr/>
            <p:nvPr/>
          </p:nvSpPr>
          <p:spPr>
            <a:xfrm rot="5400000">
              <a:off x="9991691" y="628321"/>
              <a:ext cx="211683" cy="3310312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/>
                <p:nvPr/>
              </p:nvSpPr>
              <p:spPr>
                <a:xfrm>
                  <a:off x="7868795" y="2786370"/>
                  <a:ext cx="4527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95" y="2786370"/>
                  <a:ext cx="45274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/>
                <p:nvPr/>
              </p:nvSpPr>
              <p:spPr>
                <a:xfrm>
                  <a:off x="9915677" y="1781809"/>
                  <a:ext cx="3637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677" y="1781809"/>
                  <a:ext cx="36370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/>
              <p:nvPr/>
            </p:nvSpPr>
            <p:spPr>
              <a:xfrm>
                <a:off x="733581" y="3672493"/>
                <a:ext cx="5726117" cy="10301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iteration: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we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depending on Chen-Tell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1" y="3672493"/>
                <a:ext cx="5726117" cy="1030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0674DF-92DA-F7FC-D23B-73852E80EC01}"/>
              </a:ext>
            </a:extLst>
          </p:cNvPr>
          <p:cNvGrpSpPr/>
          <p:nvPr/>
        </p:nvGrpSpPr>
        <p:grpSpPr>
          <a:xfrm>
            <a:off x="3691023" y="5161126"/>
            <a:ext cx="2199937" cy="1627677"/>
            <a:chOff x="3691023" y="5161126"/>
            <a:chExt cx="2199937" cy="162767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A90ECF-891B-571C-BE55-70D4BDD9CE34}"/>
                </a:ext>
              </a:extLst>
            </p:cNvPr>
            <p:cNvCxnSpPr/>
            <p:nvPr/>
          </p:nvCxnSpPr>
          <p:spPr>
            <a:xfrm flipV="1">
              <a:off x="3873903" y="5161126"/>
              <a:ext cx="0" cy="1535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8A3E64-9505-1DDA-8040-083DFEB1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23" y="6495167"/>
              <a:ext cx="19608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/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/>
              <p:nvPr/>
            </p:nvSpPr>
            <p:spPr>
              <a:xfrm>
                <a:off x="3491299" y="2860210"/>
                <a:ext cx="1466072" cy="42101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99" y="2860210"/>
                <a:ext cx="1466072" cy="4210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44" grpId="0" animBg="1"/>
      <p:bldP spid="45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comparable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A90ECF-891B-571C-BE55-70D4BDD9CE34}"/>
              </a:ext>
            </a:extLst>
          </p:cNvPr>
          <p:cNvCxnSpPr/>
          <p:nvPr/>
        </p:nvCxnSpPr>
        <p:spPr>
          <a:xfrm flipV="1">
            <a:off x="3873903" y="5161126"/>
            <a:ext cx="0" cy="153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8A3E64-9505-1DDA-8040-083DFEB15C7A}"/>
              </a:ext>
            </a:extLst>
          </p:cNvPr>
          <p:cNvCxnSpPr>
            <a:cxnSpLocks/>
          </p:cNvCxnSpPr>
          <p:nvPr/>
        </p:nvCxnSpPr>
        <p:spPr>
          <a:xfrm>
            <a:off x="3691023" y="6495167"/>
            <a:ext cx="1960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/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1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40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CLORS23</a:t>
            </a:r>
            <a:endParaRPr lang="zh-CN" altLang="en-US" sz="40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/>
              <p:nvPr/>
            </p:nvSpPr>
            <p:spPr>
              <a:xfrm>
                <a:off x="656119" y="4888577"/>
                <a:ext cx="4037801" cy="12618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find this prime using brute force!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4888577"/>
                <a:ext cx="4037801" cy="126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/>
              <p:nvPr/>
            </p:nvSpPr>
            <p:spPr>
              <a:xfrm>
                <a:off x="838199" y="1859038"/>
                <a:ext cx="8348663" cy="1982979"/>
              </a:xfrm>
              <a:custGeom>
                <a:avLst/>
                <a:gdLst>
                  <a:gd name="connsiteX0" fmla="*/ 0 w 8348663"/>
                  <a:gd name="connsiteY0" fmla="*/ 0 h 1982979"/>
                  <a:gd name="connsiteX1" fmla="*/ 1140985 w 8348663"/>
                  <a:gd name="connsiteY1" fmla="*/ 0 h 1982979"/>
                  <a:gd name="connsiteX2" fmla="*/ 2699400 w 8348663"/>
                  <a:gd name="connsiteY2" fmla="*/ 0 h 1982979"/>
                  <a:gd name="connsiteX3" fmla="*/ 3923872 w 8348663"/>
                  <a:gd name="connsiteY3" fmla="*/ 0 h 1982979"/>
                  <a:gd name="connsiteX4" fmla="*/ 5148342 w 8348663"/>
                  <a:gd name="connsiteY4" fmla="*/ 0 h 1982979"/>
                  <a:gd name="connsiteX5" fmla="*/ 6289325 w 8348663"/>
                  <a:gd name="connsiteY5" fmla="*/ 0 h 1982979"/>
                  <a:gd name="connsiteX6" fmla="*/ 8348663 w 8348663"/>
                  <a:gd name="connsiteY6" fmla="*/ 0 h 1982979"/>
                  <a:gd name="connsiteX7" fmla="*/ 8348663 w 8348663"/>
                  <a:gd name="connsiteY7" fmla="*/ 680822 h 1982979"/>
                  <a:gd name="connsiteX8" fmla="*/ 8348663 w 8348663"/>
                  <a:gd name="connsiteY8" fmla="*/ 1381474 h 1982979"/>
                  <a:gd name="connsiteX9" fmla="*/ 8348663 w 8348663"/>
                  <a:gd name="connsiteY9" fmla="*/ 1982979 h 1982979"/>
                  <a:gd name="connsiteX10" fmla="*/ 6957219 w 8348663"/>
                  <a:gd name="connsiteY10" fmla="*/ 1982979 h 1982979"/>
                  <a:gd name="connsiteX11" fmla="*/ 5816234 w 8348663"/>
                  <a:gd name="connsiteY11" fmla="*/ 1982979 h 1982979"/>
                  <a:gd name="connsiteX12" fmla="*/ 4257818 w 8348663"/>
                  <a:gd name="connsiteY12" fmla="*/ 1982979 h 1982979"/>
                  <a:gd name="connsiteX13" fmla="*/ 2866374 w 8348663"/>
                  <a:gd name="connsiteY13" fmla="*/ 1982979 h 1982979"/>
                  <a:gd name="connsiteX14" fmla="*/ 1558417 w 8348663"/>
                  <a:gd name="connsiteY14" fmla="*/ 1982979 h 1982979"/>
                  <a:gd name="connsiteX15" fmla="*/ 0 w 8348663"/>
                  <a:gd name="connsiteY15" fmla="*/ 1982979 h 1982979"/>
                  <a:gd name="connsiteX16" fmla="*/ 0 w 8348663"/>
                  <a:gd name="connsiteY16" fmla="*/ 1381474 h 1982979"/>
                  <a:gd name="connsiteX17" fmla="*/ 0 w 8348663"/>
                  <a:gd name="connsiteY17" fmla="*/ 779971 h 1982979"/>
                  <a:gd name="connsiteX18" fmla="*/ 0 w 8348663"/>
                  <a:gd name="connsiteY18" fmla="*/ 0 h 1982979"/>
                  <a:gd name="connsiteX0" fmla="*/ 0 w 8348663"/>
                  <a:gd name="connsiteY0" fmla="*/ 0 h 1982979"/>
                  <a:gd name="connsiteX1" fmla="*/ 1224469 w 8348663"/>
                  <a:gd name="connsiteY1" fmla="*/ 0 h 1982979"/>
                  <a:gd name="connsiteX2" fmla="*/ 2699400 w 8348663"/>
                  <a:gd name="connsiteY2" fmla="*/ 0 h 1982979"/>
                  <a:gd name="connsiteX3" fmla="*/ 4174331 w 8348663"/>
                  <a:gd name="connsiteY3" fmla="*/ 0 h 1982979"/>
                  <a:gd name="connsiteX4" fmla="*/ 5482288 w 8348663"/>
                  <a:gd name="connsiteY4" fmla="*/ 0 h 1982979"/>
                  <a:gd name="connsiteX5" fmla="*/ 7040706 w 8348663"/>
                  <a:gd name="connsiteY5" fmla="*/ 0 h 1982979"/>
                  <a:gd name="connsiteX6" fmla="*/ 8348663 w 8348663"/>
                  <a:gd name="connsiteY6" fmla="*/ 0 h 1982979"/>
                  <a:gd name="connsiteX7" fmla="*/ 8348663 w 8348663"/>
                  <a:gd name="connsiteY7" fmla="*/ 700651 h 1982979"/>
                  <a:gd name="connsiteX8" fmla="*/ 8348663 w 8348663"/>
                  <a:gd name="connsiteY8" fmla="*/ 1321985 h 1982979"/>
                  <a:gd name="connsiteX9" fmla="*/ 8348663 w 8348663"/>
                  <a:gd name="connsiteY9" fmla="*/ 1982979 h 1982979"/>
                  <a:gd name="connsiteX10" fmla="*/ 6957219 w 8348663"/>
                  <a:gd name="connsiteY10" fmla="*/ 1982979 h 1982979"/>
                  <a:gd name="connsiteX11" fmla="*/ 5565775 w 8348663"/>
                  <a:gd name="connsiteY11" fmla="*/ 1982979 h 1982979"/>
                  <a:gd name="connsiteX12" fmla="*/ 4424790 w 8348663"/>
                  <a:gd name="connsiteY12" fmla="*/ 1982979 h 1982979"/>
                  <a:gd name="connsiteX13" fmla="*/ 3116833 w 8348663"/>
                  <a:gd name="connsiteY13" fmla="*/ 1982979 h 1982979"/>
                  <a:gd name="connsiteX14" fmla="*/ 1641902 w 8348663"/>
                  <a:gd name="connsiteY14" fmla="*/ 1982979 h 1982979"/>
                  <a:gd name="connsiteX15" fmla="*/ 0 w 8348663"/>
                  <a:gd name="connsiteY15" fmla="*/ 1982979 h 1982979"/>
                  <a:gd name="connsiteX16" fmla="*/ 0 w 8348663"/>
                  <a:gd name="connsiteY16" fmla="*/ 1302155 h 1982979"/>
                  <a:gd name="connsiteX17" fmla="*/ 0 w 8348663"/>
                  <a:gd name="connsiteY17" fmla="*/ 641161 h 1982979"/>
                  <a:gd name="connsiteX18" fmla="*/ 0 w 8348663"/>
                  <a:gd name="connsiteY18" fmla="*/ 0 h 1982979"/>
                  <a:gd name="connsiteX0" fmla="*/ 0 w 8348663"/>
                  <a:gd name="connsiteY0" fmla="*/ 0 h 1982979"/>
                  <a:gd name="connsiteX1" fmla="*/ 1140985 w 8348663"/>
                  <a:gd name="connsiteY1" fmla="*/ 0 h 1982979"/>
                  <a:gd name="connsiteX2" fmla="*/ 2699400 w 8348663"/>
                  <a:gd name="connsiteY2" fmla="*/ 0 h 1982979"/>
                  <a:gd name="connsiteX3" fmla="*/ 3923872 w 8348663"/>
                  <a:gd name="connsiteY3" fmla="*/ 0 h 1982979"/>
                  <a:gd name="connsiteX4" fmla="*/ 5148342 w 8348663"/>
                  <a:gd name="connsiteY4" fmla="*/ 0 h 1982979"/>
                  <a:gd name="connsiteX5" fmla="*/ 6289325 w 8348663"/>
                  <a:gd name="connsiteY5" fmla="*/ 0 h 1982979"/>
                  <a:gd name="connsiteX6" fmla="*/ 8348663 w 8348663"/>
                  <a:gd name="connsiteY6" fmla="*/ 0 h 1982979"/>
                  <a:gd name="connsiteX7" fmla="*/ 8348663 w 8348663"/>
                  <a:gd name="connsiteY7" fmla="*/ 680822 h 1982979"/>
                  <a:gd name="connsiteX8" fmla="*/ 8348663 w 8348663"/>
                  <a:gd name="connsiteY8" fmla="*/ 1381474 h 1982979"/>
                  <a:gd name="connsiteX9" fmla="*/ 8348663 w 8348663"/>
                  <a:gd name="connsiteY9" fmla="*/ 1982979 h 1982979"/>
                  <a:gd name="connsiteX10" fmla="*/ 6957219 w 8348663"/>
                  <a:gd name="connsiteY10" fmla="*/ 1982979 h 1982979"/>
                  <a:gd name="connsiteX11" fmla="*/ 5816234 w 8348663"/>
                  <a:gd name="connsiteY11" fmla="*/ 1982979 h 1982979"/>
                  <a:gd name="connsiteX12" fmla="*/ 4257818 w 8348663"/>
                  <a:gd name="connsiteY12" fmla="*/ 1982979 h 1982979"/>
                  <a:gd name="connsiteX13" fmla="*/ 2866374 w 8348663"/>
                  <a:gd name="connsiteY13" fmla="*/ 1982979 h 1982979"/>
                  <a:gd name="connsiteX14" fmla="*/ 1558417 w 8348663"/>
                  <a:gd name="connsiteY14" fmla="*/ 1982979 h 1982979"/>
                  <a:gd name="connsiteX15" fmla="*/ 0 w 8348663"/>
                  <a:gd name="connsiteY15" fmla="*/ 1982979 h 1982979"/>
                  <a:gd name="connsiteX16" fmla="*/ 0 w 8348663"/>
                  <a:gd name="connsiteY16" fmla="*/ 1381474 h 1982979"/>
                  <a:gd name="connsiteX17" fmla="*/ 0 w 8348663"/>
                  <a:gd name="connsiteY17" fmla="*/ 779971 h 1982979"/>
                  <a:gd name="connsiteX18" fmla="*/ 0 w 8348663"/>
                  <a:gd name="connsiteY18" fmla="*/ 0 h 1982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1982979" fill="none" extrusionOk="0">
                    <a:moveTo>
                      <a:pt x="0" y="0"/>
                    </a:moveTo>
                    <a:cubicBezTo>
                      <a:pt x="386895" y="-143708"/>
                      <a:pt x="625223" y="5540"/>
                      <a:pt x="1140985" y="0"/>
                    </a:cubicBezTo>
                    <a:cubicBezTo>
                      <a:pt x="1497000" y="-3684"/>
                      <a:pt x="2008212" y="-37397"/>
                      <a:pt x="2699400" y="0"/>
                    </a:cubicBezTo>
                    <a:cubicBezTo>
                      <a:pt x="3433965" y="-69873"/>
                      <a:pt x="3417975" y="118834"/>
                      <a:pt x="3923872" y="0"/>
                    </a:cubicBezTo>
                    <a:cubicBezTo>
                      <a:pt x="4457624" y="-18"/>
                      <a:pt x="4725626" y="26085"/>
                      <a:pt x="5148342" y="0"/>
                    </a:cubicBezTo>
                    <a:cubicBezTo>
                      <a:pt x="5599968" y="314"/>
                      <a:pt x="5782327" y="69217"/>
                      <a:pt x="6289325" y="0"/>
                    </a:cubicBezTo>
                    <a:cubicBezTo>
                      <a:pt x="6730190" y="69064"/>
                      <a:pt x="8069053" y="39322"/>
                      <a:pt x="8348663" y="0"/>
                    </a:cubicBezTo>
                    <a:cubicBezTo>
                      <a:pt x="8463083" y="251758"/>
                      <a:pt x="8351832" y="326535"/>
                      <a:pt x="8348663" y="680822"/>
                    </a:cubicBezTo>
                    <a:cubicBezTo>
                      <a:pt x="8417924" y="971069"/>
                      <a:pt x="8225815" y="1276045"/>
                      <a:pt x="8348663" y="1381474"/>
                    </a:cubicBezTo>
                    <a:cubicBezTo>
                      <a:pt x="8498418" y="1534859"/>
                      <a:pt x="8289649" y="1791336"/>
                      <a:pt x="8348663" y="1982979"/>
                    </a:cubicBezTo>
                    <a:cubicBezTo>
                      <a:pt x="7848491" y="2047321"/>
                      <a:pt x="7175441" y="1921724"/>
                      <a:pt x="6957219" y="1982979"/>
                    </a:cubicBezTo>
                    <a:cubicBezTo>
                      <a:pt x="6527487" y="1971375"/>
                      <a:pt x="6164698" y="1903076"/>
                      <a:pt x="5816234" y="1982979"/>
                    </a:cubicBezTo>
                    <a:cubicBezTo>
                      <a:pt x="5408214" y="2142219"/>
                      <a:pt x="4823141" y="1733972"/>
                      <a:pt x="4257818" y="1982979"/>
                    </a:cubicBezTo>
                    <a:cubicBezTo>
                      <a:pt x="3669593" y="1948883"/>
                      <a:pt x="3385689" y="1983808"/>
                      <a:pt x="2866374" y="1982979"/>
                    </a:cubicBezTo>
                    <a:cubicBezTo>
                      <a:pt x="2325193" y="2047610"/>
                      <a:pt x="1895653" y="2059035"/>
                      <a:pt x="1558417" y="1982979"/>
                    </a:cubicBezTo>
                    <a:cubicBezTo>
                      <a:pt x="1077070" y="1942588"/>
                      <a:pt x="293266" y="1902985"/>
                      <a:pt x="0" y="1982979"/>
                    </a:cubicBezTo>
                    <a:cubicBezTo>
                      <a:pt x="-105655" y="1803077"/>
                      <a:pt x="129629" y="1602913"/>
                      <a:pt x="0" y="1381474"/>
                    </a:cubicBezTo>
                    <a:cubicBezTo>
                      <a:pt x="-87284" y="1022941"/>
                      <a:pt x="124119" y="1040868"/>
                      <a:pt x="0" y="779971"/>
                    </a:cubicBezTo>
                    <a:cubicBezTo>
                      <a:pt x="-128354" y="566459"/>
                      <a:pt x="77563" y="290849"/>
                      <a:pt x="0" y="0"/>
                    </a:cubicBezTo>
                    <a:close/>
                  </a:path>
                  <a:path w="8348663" h="1982979" stroke="0" extrusionOk="0">
                    <a:moveTo>
                      <a:pt x="0" y="0"/>
                    </a:moveTo>
                    <a:cubicBezTo>
                      <a:pt x="632218" y="-20033"/>
                      <a:pt x="688951" y="57445"/>
                      <a:pt x="1224469" y="0"/>
                    </a:cubicBezTo>
                    <a:cubicBezTo>
                      <a:pt x="1782231" y="-54360"/>
                      <a:pt x="2108457" y="16908"/>
                      <a:pt x="2699400" y="0"/>
                    </a:cubicBezTo>
                    <a:cubicBezTo>
                      <a:pt x="3338805" y="-180623"/>
                      <a:pt x="3598273" y="47231"/>
                      <a:pt x="4174331" y="0"/>
                    </a:cubicBezTo>
                    <a:cubicBezTo>
                      <a:pt x="4763920" y="-29087"/>
                      <a:pt x="4830950" y="29176"/>
                      <a:pt x="5482288" y="0"/>
                    </a:cubicBezTo>
                    <a:cubicBezTo>
                      <a:pt x="6186157" y="-16516"/>
                      <a:pt x="6707119" y="130209"/>
                      <a:pt x="7040706" y="0"/>
                    </a:cubicBezTo>
                    <a:cubicBezTo>
                      <a:pt x="7512417" y="-134302"/>
                      <a:pt x="7691571" y="-51602"/>
                      <a:pt x="8348663" y="0"/>
                    </a:cubicBezTo>
                    <a:cubicBezTo>
                      <a:pt x="8539880" y="309717"/>
                      <a:pt x="8212934" y="466374"/>
                      <a:pt x="8348663" y="700651"/>
                    </a:cubicBezTo>
                    <a:cubicBezTo>
                      <a:pt x="8425797" y="775811"/>
                      <a:pt x="8217492" y="984923"/>
                      <a:pt x="8348663" y="1321985"/>
                    </a:cubicBezTo>
                    <a:cubicBezTo>
                      <a:pt x="8481850" y="1673937"/>
                      <a:pt x="8290227" y="1681274"/>
                      <a:pt x="8348663" y="1982979"/>
                    </a:cubicBezTo>
                    <a:cubicBezTo>
                      <a:pt x="8000702" y="2093548"/>
                      <a:pt x="7331476" y="1988460"/>
                      <a:pt x="6957219" y="1982979"/>
                    </a:cubicBezTo>
                    <a:cubicBezTo>
                      <a:pt x="6485657" y="2188386"/>
                      <a:pt x="6218721" y="1935878"/>
                      <a:pt x="5565775" y="1982979"/>
                    </a:cubicBezTo>
                    <a:cubicBezTo>
                      <a:pt x="4894637" y="2021674"/>
                      <a:pt x="4882240" y="1967906"/>
                      <a:pt x="4424790" y="1982979"/>
                    </a:cubicBezTo>
                    <a:cubicBezTo>
                      <a:pt x="4043731" y="2029439"/>
                      <a:pt x="3673513" y="2020829"/>
                      <a:pt x="3116833" y="1982979"/>
                    </a:cubicBezTo>
                    <a:cubicBezTo>
                      <a:pt x="2517236" y="1988237"/>
                      <a:pt x="2301579" y="2011651"/>
                      <a:pt x="1641902" y="1982979"/>
                    </a:cubicBezTo>
                    <a:cubicBezTo>
                      <a:pt x="814498" y="2111635"/>
                      <a:pt x="379450" y="1905871"/>
                      <a:pt x="0" y="1982979"/>
                    </a:cubicBezTo>
                    <a:cubicBezTo>
                      <a:pt x="-121574" y="1841088"/>
                      <a:pt x="160800" y="1557655"/>
                      <a:pt x="0" y="1302155"/>
                    </a:cubicBezTo>
                    <a:cubicBezTo>
                      <a:pt x="-209394" y="1077806"/>
                      <a:pt x="157659" y="932948"/>
                      <a:pt x="0" y="641161"/>
                    </a:cubicBezTo>
                    <a:cubicBezTo>
                      <a:pt x="-70352" y="391233"/>
                      <a:pt x="55436" y="198180"/>
                      <a:pt x="0" y="0"/>
                    </a:cubicBezTo>
                    <a:close/>
                  </a:path>
                  <a:path w="8348663" h="1982979" fill="none" stroke="0" extrusionOk="0">
                    <a:moveTo>
                      <a:pt x="0" y="0"/>
                    </a:moveTo>
                    <a:cubicBezTo>
                      <a:pt x="248593" y="20064"/>
                      <a:pt x="592824" y="74553"/>
                      <a:pt x="1140985" y="0"/>
                    </a:cubicBezTo>
                    <a:cubicBezTo>
                      <a:pt x="1637501" y="-52358"/>
                      <a:pt x="1969450" y="45946"/>
                      <a:pt x="2699400" y="0"/>
                    </a:cubicBezTo>
                    <a:cubicBezTo>
                      <a:pt x="3455294" y="-15396"/>
                      <a:pt x="3391684" y="30123"/>
                      <a:pt x="3923872" y="0"/>
                    </a:cubicBezTo>
                    <a:cubicBezTo>
                      <a:pt x="4420129" y="-97640"/>
                      <a:pt x="4659273" y="13555"/>
                      <a:pt x="5148342" y="0"/>
                    </a:cubicBezTo>
                    <a:cubicBezTo>
                      <a:pt x="5660771" y="-12817"/>
                      <a:pt x="5799018" y="65167"/>
                      <a:pt x="6289325" y="0"/>
                    </a:cubicBezTo>
                    <a:cubicBezTo>
                      <a:pt x="6857867" y="-74708"/>
                      <a:pt x="8007080" y="9188"/>
                      <a:pt x="8348663" y="0"/>
                    </a:cubicBezTo>
                    <a:cubicBezTo>
                      <a:pt x="8447766" y="199244"/>
                      <a:pt x="8298615" y="340796"/>
                      <a:pt x="8348663" y="680822"/>
                    </a:cubicBezTo>
                    <a:cubicBezTo>
                      <a:pt x="8342155" y="1024192"/>
                      <a:pt x="8230552" y="1251407"/>
                      <a:pt x="8348663" y="1381474"/>
                    </a:cubicBezTo>
                    <a:cubicBezTo>
                      <a:pt x="8532027" y="1504198"/>
                      <a:pt x="8243844" y="1696750"/>
                      <a:pt x="8348663" y="1982979"/>
                    </a:cubicBezTo>
                    <a:cubicBezTo>
                      <a:pt x="7964419" y="1954957"/>
                      <a:pt x="7202460" y="1934320"/>
                      <a:pt x="6957219" y="1982979"/>
                    </a:cubicBezTo>
                    <a:cubicBezTo>
                      <a:pt x="6742349" y="2041657"/>
                      <a:pt x="6224433" y="1815428"/>
                      <a:pt x="5816234" y="1982979"/>
                    </a:cubicBezTo>
                    <a:cubicBezTo>
                      <a:pt x="5294759" y="2167011"/>
                      <a:pt x="4915354" y="2011958"/>
                      <a:pt x="4257818" y="1982979"/>
                    </a:cubicBezTo>
                    <a:cubicBezTo>
                      <a:pt x="3601804" y="1997666"/>
                      <a:pt x="3266421" y="2104962"/>
                      <a:pt x="2866374" y="1982979"/>
                    </a:cubicBezTo>
                    <a:cubicBezTo>
                      <a:pt x="2419725" y="2035806"/>
                      <a:pt x="1945093" y="2032049"/>
                      <a:pt x="1558417" y="1982979"/>
                    </a:cubicBezTo>
                    <a:cubicBezTo>
                      <a:pt x="1038424" y="2012190"/>
                      <a:pt x="485838" y="1894467"/>
                      <a:pt x="0" y="1982979"/>
                    </a:cubicBezTo>
                    <a:cubicBezTo>
                      <a:pt x="-42224" y="1752890"/>
                      <a:pt x="195682" y="1697566"/>
                      <a:pt x="0" y="1381474"/>
                    </a:cubicBezTo>
                    <a:cubicBezTo>
                      <a:pt x="-111828" y="1174902"/>
                      <a:pt x="145514" y="998306"/>
                      <a:pt x="0" y="779971"/>
                    </a:cubicBezTo>
                    <a:cubicBezTo>
                      <a:pt x="-61812" y="465358"/>
                      <a:pt x="45758" y="385013"/>
                      <a:pt x="0" y="0"/>
                    </a:cubicBezTo>
                    <a:close/>
                  </a:path>
                  <a:path w="8348663" h="1982979" fill="none" stroke="0" extrusionOk="0">
                    <a:moveTo>
                      <a:pt x="0" y="0"/>
                    </a:moveTo>
                    <a:cubicBezTo>
                      <a:pt x="349244" y="-81562"/>
                      <a:pt x="600983" y="25752"/>
                      <a:pt x="1140985" y="0"/>
                    </a:cubicBezTo>
                    <a:cubicBezTo>
                      <a:pt x="1573080" y="-84591"/>
                      <a:pt x="2023792" y="4523"/>
                      <a:pt x="2699400" y="0"/>
                    </a:cubicBezTo>
                    <a:cubicBezTo>
                      <a:pt x="3445907" y="-29331"/>
                      <a:pt x="3411760" y="89122"/>
                      <a:pt x="3923872" y="0"/>
                    </a:cubicBezTo>
                    <a:cubicBezTo>
                      <a:pt x="4447956" y="-24322"/>
                      <a:pt x="4665925" y="13001"/>
                      <a:pt x="5148342" y="0"/>
                    </a:cubicBezTo>
                    <a:cubicBezTo>
                      <a:pt x="5622808" y="-26245"/>
                      <a:pt x="5762429" y="89594"/>
                      <a:pt x="6289325" y="0"/>
                    </a:cubicBezTo>
                    <a:cubicBezTo>
                      <a:pt x="6821765" y="-60546"/>
                      <a:pt x="8018030" y="50660"/>
                      <a:pt x="8348663" y="0"/>
                    </a:cubicBezTo>
                    <a:cubicBezTo>
                      <a:pt x="8489067" y="257393"/>
                      <a:pt x="8345285" y="318416"/>
                      <a:pt x="8348663" y="680822"/>
                    </a:cubicBezTo>
                    <a:cubicBezTo>
                      <a:pt x="8375293" y="1031322"/>
                      <a:pt x="8183699" y="1268516"/>
                      <a:pt x="8348663" y="1381474"/>
                    </a:cubicBezTo>
                    <a:cubicBezTo>
                      <a:pt x="8514438" y="1545465"/>
                      <a:pt x="8273795" y="1752162"/>
                      <a:pt x="8348663" y="1982979"/>
                    </a:cubicBezTo>
                    <a:cubicBezTo>
                      <a:pt x="7893380" y="2030688"/>
                      <a:pt x="7198400" y="1932485"/>
                      <a:pt x="6957219" y="1982979"/>
                    </a:cubicBezTo>
                    <a:cubicBezTo>
                      <a:pt x="6619769" y="1997920"/>
                      <a:pt x="6231131" y="1865761"/>
                      <a:pt x="5816234" y="1982979"/>
                    </a:cubicBezTo>
                    <a:cubicBezTo>
                      <a:pt x="5308206" y="2155705"/>
                      <a:pt x="4900523" y="1893087"/>
                      <a:pt x="4257818" y="1982979"/>
                    </a:cubicBezTo>
                    <a:cubicBezTo>
                      <a:pt x="3666757" y="1987334"/>
                      <a:pt x="3342118" y="1979447"/>
                      <a:pt x="2866374" y="1982979"/>
                    </a:cubicBezTo>
                    <a:cubicBezTo>
                      <a:pt x="2436763" y="2062970"/>
                      <a:pt x="1929054" y="2073175"/>
                      <a:pt x="1558417" y="1982979"/>
                    </a:cubicBezTo>
                    <a:cubicBezTo>
                      <a:pt x="994191" y="1972256"/>
                      <a:pt x="419427" y="1880433"/>
                      <a:pt x="0" y="1982979"/>
                    </a:cubicBezTo>
                    <a:cubicBezTo>
                      <a:pt x="-55052" y="1727604"/>
                      <a:pt x="136429" y="1623255"/>
                      <a:pt x="0" y="1381474"/>
                    </a:cubicBezTo>
                    <a:cubicBezTo>
                      <a:pt x="-114319" y="1089149"/>
                      <a:pt x="95194" y="1025867"/>
                      <a:pt x="0" y="779971"/>
                    </a:cubicBezTo>
                    <a:cubicBezTo>
                      <a:pt x="-62247" y="518611"/>
                      <a:pt x="46362" y="3677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CLORS23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Let’s say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b="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Find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by brute force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Else: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to output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-bit prime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038"/>
                <a:ext cx="8348663" cy="1982979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1982979"/>
                          <a:gd name="connsiteX1" fmla="*/ 1140985 w 8348663"/>
                          <a:gd name="connsiteY1" fmla="*/ 0 h 1982979"/>
                          <a:gd name="connsiteX2" fmla="*/ 2699400 w 8348663"/>
                          <a:gd name="connsiteY2" fmla="*/ 0 h 1982979"/>
                          <a:gd name="connsiteX3" fmla="*/ 3923872 w 8348663"/>
                          <a:gd name="connsiteY3" fmla="*/ 0 h 1982979"/>
                          <a:gd name="connsiteX4" fmla="*/ 5148342 w 8348663"/>
                          <a:gd name="connsiteY4" fmla="*/ 0 h 1982979"/>
                          <a:gd name="connsiteX5" fmla="*/ 6289325 w 8348663"/>
                          <a:gd name="connsiteY5" fmla="*/ 0 h 1982979"/>
                          <a:gd name="connsiteX6" fmla="*/ 8348663 w 8348663"/>
                          <a:gd name="connsiteY6" fmla="*/ 0 h 1982979"/>
                          <a:gd name="connsiteX7" fmla="*/ 8348663 w 8348663"/>
                          <a:gd name="connsiteY7" fmla="*/ 680822 h 1982979"/>
                          <a:gd name="connsiteX8" fmla="*/ 8348663 w 8348663"/>
                          <a:gd name="connsiteY8" fmla="*/ 1381474 h 1982979"/>
                          <a:gd name="connsiteX9" fmla="*/ 8348663 w 8348663"/>
                          <a:gd name="connsiteY9" fmla="*/ 1982979 h 1982979"/>
                          <a:gd name="connsiteX10" fmla="*/ 6957219 w 8348663"/>
                          <a:gd name="connsiteY10" fmla="*/ 1982979 h 1982979"/>
                          <a:gd name="connsiteX11" fmla="*/ 5816234 w 8348663"/>
                          <a:gd name="connsiteY11" fmla="*/ 1982979 h 1982979"/>
                          <a:gd name="connsiteX12" fmla="*/ 4257818 w 8348663"/>
                          <a:gd name="connsiteY12" fmla="*/ 1982979 h 1982979"/>
                          <a:gd name="connsiteX13" fmla="*/ 2866374 w 8348663"/>
                          <a:gd name="connsiteY13" fmla="*/ 1982979 h 1982979"/>
                          <a:gd name="connsiteX14" fmla="*/ 1558417 w 8348663"/>
                          <a:gd name="connsiteY14" fmla="*/ 1982979 h 1982979"/>
                          <a:gd name="connsiteX15" fmla="*/ 0 w 8348663"/>
                          <a:gd name="connsiteY15" fmla="*/ 1982979 h 1982979"/>
                          <a:gd name="connsiteX16" fmla="*/ 0 w 8348663"/>
                          <a:gd name="connsiteY16" fmla="*/ 1381474 h 1982979"/>
                          <a:gd name="connsiteX17" fmla="*/ 0 w 8348663"/>
                          <a:gd name="connsiteY17" fmla="*/ 779971 h 1982979"/>
                          <a:gd name="connsiteX18" fmla="*/ 0 w 8348663"/>
                          <a:gd name="connsiteY18" fmla="*/ 0 h 1982979"/>
                          <a:gd name="connsiteX0" fmla="*/ 0 w 8348663"/>
                          <a:gd name="connsiteY0" fmla="*/ 0 h 1982979"/>
                          <a:gd name="connsiteX1" fmla="*/ 1224469 w 8348663"/>
                          <a:gd name="connsiteY1" fmla="*/ 0 h 1982979"/>
                          <a:gd name="connsiteX2" fmla="*/ 2699400 w 8348663"/>
                          <a:gd name="connsiteY2" fmla="*/ 0 h 1982979"/>
                          <a:gd name="connsiteX3" fmla="*/ 4174331 w 8348663"/>
                          <a:gd name="connsiteY3" fmla="*/ 0 h 1982979"/>
                          <a:gd name="connsiteX4" fmla="*/ 5482288 w 8348663"/>
                          <a:gd name="connsiteY4" fmla="*/ 0 h 1982979"/>
                          <a:gd name="connsiteX5" fmla="*/ 7040706 w 8348663"/>
                          <a:gd name="connsiteY5" fmla="*/ 0 h 1982979"/>
                          <a:gd name="connsiteX6" fmla="*/ 8348663 w 8348663"/>
                          <a:gd name="connsiteY6" fmla="*/ 0 h 1982979"/>
                          <a:gd name="connsiteX7" fmla="*/ 8348663 w 8348663"/>
                          <a:gd name="connsiteY7" fmla="*/ 700651 h 1982979"/>
                          <a:gd name="connsiteX8" fmla="*/ 8348663 w 8348663"/>
                          <a:gd name="connsiteY8" fmla="*/ 1321985 h 1982979"/>
                          <a:gd name="connsiteX9" fmla="*/ 8348663 w 8348663"/>
                          <a:gd name="connsiteY9" fmla="*/ 1982979 h 1982979"/>
                          <a:gd name="connsiteX10" fmla="*/ 6957219 w 8348663"/>
                          <a:gd name="connsiteY10" fmla="*/ 1982979 h 1982979"/>
                          <a:gd name="connsiteX11" fmla="*/ 5565775 w 8348663"/>
                          <a:gd name="connsiteY11" fmla="*/ 1982979 h 1982979"/>
                          <a:gd name="connsiteX12" fmla="*/ 4424790 w 8348663"/>
                          <a:gd name="connsiteY12" fmla="*/ 1982979 h 1982979"/>
                          <a:gd name="connsiteX13" fmla="*/ 3116833 w 8348663"/>
                          <a:gd name="connsiteY13" fmla="*/ 1982979 h 1982979"/>
                          <a:gd name="connsiteX14" fmla="*/ 1641902 w 8348663"/>
                          <a:gd name="connsiteY14" fmla="*/ 1982979 h 1982979"/>
                          <a:gd name="connsiteX15" fmla="*/ 0 w 8348663"/>
                          <a:gd name="connsiteY15" fmla="*/ 1982979 h 1982979"/>
                          <a:gd name="connsiteX16" fmla="*/ 0 w 8348663"/>
                          <a:gd name="connsiteY16" fmla="*/ 1302155 h 1982979"/>
                          <a:gd name="connsiteX17" fmla="*/ 0 w 8348663"/>
                          <a:gd name="connsiteY17" fmla="*/ 641161 h 1982979"/>
                          <a:gd name="connsiteX18" fmla="*/ 0 w 8348663"/>
                          <a:gd name="connsiteY18" fmla="*/ 0 h 1982979"/>
                          <a:gd name="connsiteX0" fmla="*/ 0 w 8348663"/>
                          <a:gd name="connsiteY0" fmla="*/ 0 h 1982979"/>
                          <a:gd name="connsiteX1" fmla="*/ 1140985 w 8348663"/>
                          <a:gd name="connsiteY1" fmla="*/ 0 h 1982979"/>
                          <a:gd name="connsiteX2" fmla="*/ 2699400 w 8348663"/>
                          <a:gd name="connsiteY2" fmla="*/ 0 h 1982979"/>
                          <a:gd name="connsiteX3" fmla="*/ 3923872 w 8348663"/>
                          <a:gd name="connsiteY3" fmla="*/ 0 h 1982979"/>
                          <a:gd name="connsiteX4" fmla="*/ 5148342 w 8348663"/>
                          <a:gd name="connsiteY4" fmla="*/ 0 h 1982979"/>
                          <a:gd name="connsiteX5" fmla="*/ 6289325 w 8348663"/>
                          <a:gd name="connsiteY5" fmla="*/ 0 h 1982979"/>
                          <a:gd name="connsiteX6" fmla="*/ 8348663 w 8348663"/>
                          <a:gd name="connsiteY6" fmla="*/ 0 h 1982979"/>
                          <a:gd name="connsiteX7" fmla="*/ 8348663 w 8348663"/>
                          <a:gd name="connsiteY7" fmla="*/ 680822 h 1982979"/>
                          <a:gd name="connsiteX8" fmla="*/ 8348663 w 8348663"/>
                          <a:gd name="connsiteY8" fmla="*/ 1381474 h 1982979"/>
                          <a:gd name="connsiteX9" fmla="*/ 8348663 w 8348663"/>
                          <a:gd name="connsiteY9" fmla="*/ 1982979 h 1982979"/>
                          <a:gd name="connsiteX10" fmla="*/ 6957219 w 8348663"/>
                          <a:gd name="connsiteY10" fmla="*/ 1982979 h 1982979"/>
                          <a:gd name="connsiteX11" fmla="*/ 5816234 w 8348663"/>
                          <a:gd name="connsiteY11" fmla="*/ 1982979 h 1982979"/>
                          <a:gd name="connsiteX12" fmla="*/ 4257818 w 8348663"/>
                          <a:gd name="connsiteY12" fmla="*/ 1982979 h 1982979"/>
                          <a:gd name="connsiteX13" fmla="*/ 2866374 w 8348663"/>
                          <a:gd name="connsiteY13" fmla="*/ 1982979 h 1982979"/>
                          <a:gd name="connsiteX14" fmla="*/ 1558417 w 8348663"/>
                          <a:gd name="connsiteY14" fmla="*/ 1982979 h 1982979"/>
                          <a:gd name="connsiteX15" fmla="*/ 0 w 8348663"/>
                          <a:gd name="connsiteY15" fmla="*/ 1982979 h 1982979"/>
                          <a:gd name="connsiteX16" fmla="*/ 0 w 8348663"/>
                          <a:gd name="connsiteY16" fmla="*/ 1381474 h 1982979"/>
                          <a:gd name="connsiteX17" fmla="*/ 0 w 8348663"/>
                          <a:gd name="connsiteY17" fmla="*/ 779971 h 1982979"/>
                          <a:gd name="connsiteX18" fmla="*/ 0 w 8348663"/>
                          <a:gd name="connsiteY18" fmla="*/ 0 h 19829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1982979" fill="none" extrusionOk="0">
                            <a:moveTo>
                              <a:pt x="0" y="0"/>
                            </a:moveTo>
                            <a:cubicBezTo>
                              <a:pt x="386895" y="-143708"/>
                              <a:pt x="625223" y="5540"/>
                              <a:pt x="1140985" y="0"/>
                            </a:cubicBezTo>
                            <a:cubicBezTo>
                              <a:pt x="1497000" y="-3684"/>
                              <a:pt x="2008212" y="-37397"/>
                              <a:pt x="2699400" y="0"/>
                            </a:cubicBezTo>
                            <a:cubicBezTo>
                              <a:pt x="3433965" y="-69873"/>
                              <a:pt x="3417975" y="118834"/>
                              <a:pt x="3923872" y="0"/>
                            </a:cubicBezTo>
                            <a:cubicBezTo>
                              <a:pt x="4457624" y="-18"/>
                              <a:pt x="4725626" y="26085"/>
                              <a:pt x="5148342" y="0"/>
                            </a:cubicBezTo>
                            <a:cubicBezTo>
                              <a:pt x="5599968" y="314"/>
                              <a:pt x="5782327" y="69217"/>
                              <a:pt x="6289325" y="0"/>
                            </a:cubicBezTo>
                            <a:cubicBezTo>
                              <a:pt x="6730190" y="69064"/>
                              <a:pt x="8069053" y="39322"/>
                              <a:pt x="8348663" y="0"/>
                            </a:cubicBezTo>
                            <a:cubicBezTo>
                              <a:pt x="8463083" y="251758"/>
                              <a:pt x="8351832" y="326535"/>
                              <a:pt x="8348663" y="680822"/>
                            </a:cubicBezTo>
                            <a:cubicBezTo>
                              <a:pt x="8417924" y="971069"/>
                              <a:pt x="8225815" y="1276045"/>
                              <a:pt x="8348663" y="1381474"/>
                            </a:cubicBezTo>
                            <a:cubicBezTo>
                              <a:pt x="8498418" y="1534859"/>
                              <a:pt x="8289649" y="1791336"/>
                              <a:pt x="8348663" y="1982979"/>
                            </a:cubicBezTo>
                            <a:cubicBezTo>
                              <a:pt x="7848491" y="2047321"/>
                              <a:pt x="7175441" y="1921724"/>
                              <a:pt x="6957219" y="1982979"/>
                            </a:cubicBezTo>
                            <a:cubicBezTo>
                              <a:pt x="6527487" y="1971375"/>
                              <a:pt x="6164698" y="1903076"/>
                              <a:pt x="5816234" y="1982979"/>
                            </a:cubicBezTo>
                            <a:cubicBezTo>
                              <a:pt x="5408214" y="2142219"/>
                              <a:pt x="4823141" y="1733972"/>
                              <a:pt x="4257818" y="1982979"/>
                            </a:cubicBezTo>
                            <a:cubicBezTo>
                              <a:pt x="3669593" y="1948883"/>
                              <a:pt x="3385689" y="1983808"/>
                              <a:pt x="2866374" y="1982979"/>
                            </a:cubicBezTo>
                            <a:cubicBezTo>
                              <a:pt x="2325193" y="2047610"/>
                              <a:pt x="1895653" y="2059035"/>
                              <a:pt x="1558417" y="1982979"/>
                            </a:cubicBezTo>
                            <a:cubicBezTo>
                              <a:pt x="1077070" y="1942588"/>
                              <a:pt x="293266" y="1902985"/>
                              <a:pt x="0" y="1982979"/>
                            </a:cubicBezTo>
                            <a:cubicBezTo>
                              <a:pt x="-105655" y="1803077"/>
                              <a:pt x="129629" y="1602913"/>
                              <a:pt x="0" y="1381474"/>
                            </a:cubicBezTo>
                            <a:cubicBezTo>
                              <a:pt x="-87284" y="1022941"/>
                              <a:pt x="124119" y="1040868"/>
                              <a:pt x="0" y="779971"/>
                            </a:cubicBezTo>
                            <a:cubicBezTo>
                              <a:pt x="-128354" y="566459"/>
                              <a:pt x="77563" y="290849"/>
                              <a:pt x="0" y="0"/>
                            </a:cubicBezTo>
                            <a:close/>
                          </a:path>
                          <a:path w="8348663" h="1982979" stroke="0" extrusionOk="0">
                            <a:moveTo>
                              <a:pt x="0" y="0"/>
                            </a:moveTo>
                            <a:cubicBezTo>
                              <a:pt x="632218" y="-20033"/>
                              <a:pt x="688951" y="57445"/>
                              <a:pt x="1224469" y="0"/>
                            </a:cubicBezTo>
                            <a:cubicBezTo>
                              <a:pt x="1782231" y="-54360"/>
                              <a:pt x="2108457" y="16908"/>
                              <a:pt x="2699400" y="0"/>
                            </a:cubicBezTo>
                            <a:cubicBezTo>
                              <a:pt x="3338805" y="-180623"/>
                              <a:pt x="3598273" y="47231"/>
                              <a:pt x="4174331" y="0"/>
                            </a:cubicBezTo>
                            <a:cubicBezTo>
                              <a:pt x="4763920" y="-29087"/>
                              <a:pt x="4830950" y="29176"/>
                              <a:pt x="5482288" y="0"/>
                            </a:cubicBezTo>
                            <a:cubicBezTo>
                              <a:pt x="6186157" y="-16516"/>
                              <a:pt x="6707119" y="130209"/>
                              <a:pt x="7040706" y="0"/>
                            </a:cubicBezTo>
                            <a:cubicBezTo>
                              <a:pt x="7512417" y="-134302"/>
                              <a:pt x="7691571" y="-51602"/>
                              <a:pt x="8348663" y="0"/>
                            </a:cubicBezTo>
                            <a:cubicBezTo>
                              <a:pt x="8539880" y="309717"/>
                              <a:pt x="8212934" y="466374"/>
                              <a:pt x="8348663" y="700651"/>
                            </a:cubicBezTo>
                            <a:cubicBezTo>
                              <a:pt x="8425797" y="775811"/>
                              <a:pt x="8217492" y="984923"/>
                              <a:pt x="8348663" y="1321985"/>
                            </a:cubicBezTo>
                            <a:cubicBezTo>
                              <a:pt x="8481850" y="1673937"/>
                              <a:pt x="8290227" y="1681274"/>
                              <a:pt x="8348663" y="1982979"/>
                            </a:cubicBezTo>
                            <a:cubicBezTo>
                              <a:pt x="8000702" y="2093548"/>
                              <a:pt x="7331476" y="1988460"/>
                              <a:pt x="6957219" y="1982979"/>
                            </a:cubicBezTo>
                            <a:cubicBezTo>
                              <a:pt x="6485657" y="2188386"/>
                              <a:pt x="6218721" y="1935878"/>
                              <a:pt x="5565775" y="1982979"/>
                            </a:cubicBezTo>
                            <a:cubicBezTo>
                              <a:pt x="4894637" y="2021674"/>
                              <a:pt x="4882240" y="1967906"/>
                              <a:pt x="4424790" y="1982979"/>
                            </a:cubicBezTo>
                            <a:cubicBezTo>
                              <a:pt x="4043731" y="2029439"/>
                              <a:pt x="3673513" y="2020829"/>
                              <a:pt x="3116833" y="1982979"/>
                            </a:cubicBezTo>
                            <a:cubicBezTo>
                              <a:pt x="2517236" y="1988237"/>
                              <a:pt x="2301579" y="2011651"/>
                              <a:pt x="1641902" y="1982979"/>
                            </a:cubicBezTo>
                            <a:cubicBezTo>
                              <a:pt x="814498" y="2111635"/>
                              <a:pt x="379450" y="1905871"/>
                              <a:pt x="0" y="1982979"/>
                            </a:cubicBezTo>
                            <a:cubicBezTo>
                              <a:pt x="-121574" y="1841088"/>
                              <a:pt x="160800" y="1557655"/>
                              <a:pt x="0" y="1302155"/>
                            </a:cubicBezTo>
                            <a:cubicBezTo>
                              <a:pt x="-209394" y="1077806"/>
                              <a:pt x="157659" y="932948"/>
                              <a:pt x="0" y="641161"/>
                            </a:cubicBezTo>
                            <a:cubicBezTo>
                              <a:pt x="-70352" y="391233"/>
                              <a:pt x="55436" y="198180"/>
                              <a:pt x="0" y="0"/>
                            </a:cubicBezTo>
                            <a:close/>
                          </a:path>
                          <a:path w="8348663" h="1982979" fill="none" stroke="0" extrusionOk="0">
                            <a:moveTo>
                              <a:pt x="0" y="0"/>
                            </a:moveTo>
                            <a:cubicBezTo>
                              <a:pt x="248593" y="20064"/>
                              <a:pt x="592824" y="74553"/>
                              <a:pt x="1140985" y="0"/>
                            </a:cubicBezTo>
                            <a:cubicBezTo>
                              <a:pt x="1637501" y="-52358"/>
                              <a:pt x="1969450" y="45946"/>
                              <a:pt x="2699400" y="0"/>
                            </a:cubicBezTo>
                            <a:cubicBezTo>
                              <a:pt x="3455294" y="-15396"/>
                              <a:pt x="3391684" y="30123"/>
                              <a:pt x="3923872" y="0"/>
                            </a:cubicBezTo>
                            <a:cubicBezTo>
                              <a:pt x="4420129" y="-97640"/>
                              <a:pt x="4659273" y="13555"/>
                              <a:pt x="5148342" y="0"/>
                            </a:cubicBezTo>
                            <a:cubicBezTo>
                              <a:pt x="5660771" y="-12817"/>
                              <a:pt x="5799018" y="65167"/>
                              <a:pt x="6289325" y="0"/>
                            </a:cubicBezTo>
                            <a:cubicBezTo>
                              <a:pt x="6857867" y="-74708"/>
                              <a:pt x="8007080" y="9188"/>
                              <a:pt x="8348663" y="0"/>
                            </a:cubicBezTo>
                            <a:cubicBezTo>
                              <a:pt x="8447766" y="199244"/>
                              <a:pt x="8298615" y="340796"/>
                              <a:pt x="8348663" y="680822"/>
                            </a:cubicBezTo>
                            <a:cubicBezTo>
                              <a:pt x="8342155" y="1024192"/>
                              <a:pt x="8230552" y="1251407"/>
                              <a:pt x="8348663" y="1381474"/>
                            </a:cubicBezTo>
                            <a:cubicBezTo>
                              <a:pt x="8532027" y="1504198"/>
                              <a:pt x="8243844" y="1696750"/>
                              <a:pt x="8348663" y="1982979"/>
                            </a:cubicBezTo>
                            <a:cubicBezTo>
                              <a:pt x="7964419" y="1954957"/>
                              <a:pt x="7202460" y="1934320"/>
                              <a:pt x="6957219" y="1982979"/>
                            </a:cubicBezTo>
                            <a:cubicBezTo>
                              <a:pt x="6742349" y="2041657"/>
                              <a:pt x="6224433" y="1815428"/>
                              <a:pt x="5816234" y="1982979"/>
                            </a:cubicBezTo>
                            <a:cubicBezTo>
                              <a:pt x="5294759" y="2167011"/>
                              <a:pt x="4915354" y="2011958"/>
                              <a:pt x="4257818" y="1982979"/>
                            </a:cubicBezTo>
                            <a:cubicBezTo>
                              <a:pt x="3601804" y="1997666"/>
                              <a:pt x="3266421" y="2104962"/>
                              <a:pt x="2866374" y="1982979"/>
                            </a:cubicBezTo>
                            <a:cubicBezTo>
                              <a:pt x="2419725" y="2035806"/>
                              <a:pt x="1945093" y="2032049"/>
                              <a:pt x="1558417" y="1982979"/>
                            </a:cubicBezTo>
                            <a:cubicBezTo>
                              <a:pt x="1038424" y="2012190"/>
                              <a:pt x="485838" y="1894467"/>
                              <a:pt x="0" y="1982979"/>
                            </a:cubicBezTo>
                            <a:cubicBezTo>
                              <a:pt x="-42224" y="1752890"/>
                              <a:pt x="195682" y="1697566"/>
                              <a:pt x="0" y="1381474"/>
                            </a:cubicBezTo>
                            <a:cubicBezTo>
                              <a:pt x="-111828" y="1174902"/>
                              <a:pt x="145514" y="998306"/>
                              <a:pt x="0" y="779971"/>
                            </a:cubicBezTo>
                            <a:cubicBezTo>
                              <a:pt x="-61812" y="465358"/>
                              <a:pt x="45758" y="385013"/>
                              <a:pt x="0" y="0"/>
                            </a:cubicBezTo>
                            <a:close/>
                          </a:path>
                          <a:path w="8348663" h="1982979" fill="none" stroke="0" extrusionOk="0">
                            <a:moveTo>
                              <a:pt x="0" y="0"/>
                            </a:moveTo>
                            <a:cubicBezTo>
                              <a:pt x="349244" y="-81562"/>
                              <a:pt x="600983" y="25752"/>
                              <a:pt x="1140985" y="0"/>
                            </a:cubicBezTo>
                            <a:cubicBezTo>
                              <a:pt x="1573080" y="-84591"/>
                              <a:pt x="2023792" y="4523"/>
                              <a:pt x="2699400" y="0"/>
                            </a:cubicBezTo>
                            <a:cubicBezTo>
                              <a:pt x="3445907" y="-29331"/>
                              <a:pt x="3411760" y="89122"/>
                              <a:pt x="3923872" y="0"/>
                            </a:cubicBezTo>
                            <a:cubicBezTo>
                              <a:pt x="4447956" y="-24322"/>
                              <a:pt x="4665925" y="13001"/>
                              <a:pt x="5148342" y="0"/>
                            </a:cubicBezTo>
                            <a:cubicBezTo>
                              <a:pt x="5622808" y="-26245"/>
                              <a:pt x="5762429" y="89594"/>
                              <a:pt x="6289325" y="0"/>
                            </a:cubicBezTo>
                            <a:cubicBezTo>
                              <a:pt x="6821765" y="-60546"/>
                              <a:pt x="8018030" y="50660"/>
                              <a:pt x="8348663" y="0"/>
                            </a:cubicBezTo>
                            <a:cubicBezTo>
                              <a:pt x="8489067" y="257393"/>
                              <a:pt x="8345285" y="318416"/>
                              <a:pt x="8348663" y="680822"/>
                            </a:cubicBezTo>
                            <a:cubicBezTo>
                              <a:pt x="8375293" y="1031322"/>
                              <a:pt x="8183699" y="1268516"/>
                              <a:pt x="8348663" y="1381474"/>
                            </a:cubicBezTo>
                            <a:cubicBezTo>
                              <a:pt x="8514438" y="1545465"/>
                              <a:pt x="8273795" y="1752162"/>
                              <a:pt x="8348663" y="1982979"/>
                            </a:cubicBezTo>
                            <a:cubicBezTo>
                              <a:pt x="7893380" y="2030688"/>
                              <a:pt x="7198400" y="1932485"/>
                              <a:pt x="6957219" y="1982979"/>
                            </a:cubicBezTo>
                            <a:cubicBezTo>
                              <a:pt x="6619769" y="1997920"/>
                              <a:pt x="6231131" y="1865761"/>
                              <a:pt x="5816234" y="1982979"/>
                            </a:cubicBezTo>
                            <a:cubicBezTo>
                              <a:pt x="5308206" y="2155705"/>
                              <a:pt x="4900523" y="1893087"/>
                              <a:pt x="4257818" y="1982979"/>
                            </a:cubicBezTo>
                            <a:cubicBezTo>
                              <a:pt x="3666757" y="1987334"/>
                              <a:pt x="3342118" y="1979447"/>
                              <a:pt x="2866374" y="1982979"/>
                            </a:cubicBezTo>
                            <a:cubicBezTo>
                              <a:pt x="2436763" y="2062970"/>
                              <a:pt x="1929054" y="2073175"/>
                              <a:pt x="1558417" y="1982979"/>
                            </a:cubicBezTo>
                            <a:cubicBezTo>
                              <a:pt x="994191" y="1972256"/>
                              <a:pt x="419427" y="1880433"/>
                              <a:pt x="0" y="1982979"/>
                            </a:cubicBezTo>
                            <a:cubicBezTo>
                              <a:pt x="-55052" y="1727604"/>
                              <a:pt x="136429" y="1623255"/>
                              <a:pt x="0" y="1381474"/>
                            </a:cubicBezTo>
                            <a:cubicBezTo>
                              <a:pt x="-114319" y="1089149"/>
                              <a:pt x="95194" y="1025867"/>
                              <a:pt x="0" y="779971"/>
                            </a:cubicBezTo>
                            <a:cubicBezTo>
                              <a:pt x="-62247" y="518611"/>
                              <a:pt x="46362" y="36779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/>
              <p:nvPr/>
            </p:nvSpPr>
            <p:spPr>
              <a:xfrm>
                <a:off x="4893665" y="4012716"/>
                <a:ext cx="6048655" cy="24873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contain a prime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prime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avoids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correctly!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5" y="4012716"/>
                <a:ext cx="6048655" cy="248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9B3379-1E4B-D63B-53F4-E161099A3409}"/>
              </a:ext>
            </a:extLst>
          </p:cNvPr>
          <p:cNvGrpSpPr/>
          <p:nvPr/>
        </p:nvGrpSpPr>
        <p:grpSpPr>
          <a:xfrm>
            <a:off x="2918015" y="1903050"/>
            <a:ext cx="5617610" cy="3081904"/>
            <a:chOff x="5261281" y="1942789"/>
            <a:chExt cx="5617610" cy="3081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/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Win-win over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𝐥𝐨𝐠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lengths</a:t>
                  </a:r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DC6248-ED87-3F69-E620-DB15511CCDE9}"/>
                </a:ext>
              </a:extLst>
            </p:cNvPr>
            <p:cNvGrpSpPr/>
            <p:nvPr/>
          </p:nvGrpSpPr>
          <p:grpSpPr>
            <a:xfrm>
              <a:off x="5396319" y="2498159"/>
              <a:ext cx="5246677" cy="2289069"/>
              <a:chOff x="1916644" y="2118683"/>
              <a:chExt cx="5246677" cy="228906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A2B69C-03F1-D85E-D744-E3F72901C05B}"/>
                  </a:ext>
                </a:extLst>
              </p:cNvPr>
              <p:cNvSpPr/>
              <p:nvPr/>
            </p:nvSpPr>
            <p:spPr>
              <a:xfrm>
                <a:off x="2187039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决策 50">
                <a:extLst>
                  <a:ext uri="{FF2B5EF4-FFF2-40B4-BE49-F238E27FC236}">
                    <a16:creationId xmlns:a16="http://schemas.microsoft.com/office/drawing/2014/main" id="{FFABD840-35C6-A182-1C15-72AB9E7FC3B3}"/>
                  </a:ext>
                </a:extLst>
              </p:cNvPr>
              <p:cNvSpPr/>
              <p:nvPr/>
            </p:nvSpPr>
            <p:spPr>
              <a:xfrm>
                <a:off x="1916644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90A5E15-3D6E-DE6F-7C02-FA397987190C}"/>
                  </a:ext>
                </a:extLst>
              </p:cNvPr>
              <p:cNvGrpSpPr/>
              <p:nvPr/>
            </p:nvGrpSpPr>
            <p:grpSpPr>
              <a:xfrm>
                <a:off x="1950247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AF8CFA6-F342-B820-1D95-112C99D72603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D3B22AC-B13C-C982-3442-887B2A7BE1CC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89275F-ECC0-7765-F57F-BCDA164E8EFD}"/>
                  </a:ext>
                </a:extLst>
              </p:cNvPr>
              <p:cNvSpPr/>
              <p:nvPr/>
            </p:nvSpPr>
            <p:spPr>
              <a:xfrm>
                <a:off x="2187039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85B7FE8-6F9A-088B-77CC-48D38F1C4E4D}"/>
                  </a:ext>
                </a:extLst>
              </p:cNvPr>
              <p:cNvGrpSpPr/>
              <p:nvPr/>
            </p:nvGrpSpPr>
            <p:grpSpPr>
              <a:xfrm>
                <a:off x="2773862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57" name="箭头: 右 56">
                  <a:extLst>
                    <a:ext uri="{FF2B5EF4-FFF2-40B4-BE49-F238E27FC236}">
                      <a16:creationId xmlns:a16="http://schemas.microsoft.com/office/drawing/2014/main" id="{350F81A1-F214-8AA0-FBC8-D60EAEC36815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496D563-3222-6D50-46D0-FD7F07B223CA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253888C-3C67-A6E1-05F7-C3E526349ADD}"/>
                  </a:ext>
                </a:extLst>
              </p:cNvPr>
              <p:cNvSpPr/>
              <p:nvPr/>
            </p:nvSpPr>
            <p:spPr>
              <a:xfrm>
                <a:off x="3739139" y="2118683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2F864449-59B8-86C7-2AE8-307E4713FB63}"/>
                  </a:ext>
                </a:extLst>
              </p:cNvPr>
              <p:cNvSpPr/>
              <p:nvPr/>
            </p:nvSpPr>
            <p:spPr>
              <a:xfrm>
                <a:off x="3468744" y="2816597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7088807-4B17-4059-E016-CEF51685CDA0}"/>
                  </a:ext>
                </a:extLst>
              </p:cNvPr>
              <p:cNvGrpSpPr/>
              <p:nvPr/>
            </p:nvGrpSpPr>
            <p:grpSpPr>
              <a:xfrm>
                <a:off x="3502347" y="3240078"/>
                <a:ext cx="916036" cy="641343"/>
                <a:chOff x="3761645" y="3787787"/>
                <a:chExt cx="916036" cy="641343"/>
              </a:xfrm>
            </p:grpSpPr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8F22A62E-AA74-87F3-7B42-C2373803FFC7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D003BB3-8D8D-0EC5-52AB-9DE64F4A4577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041338-2AD1-23E4-23BC-EE618FB36E6C}"/>
                  </a:ext>
                </a:extLst>
              </p:cNvPr>
              <p:cNvSpPr/>
              <p:nvPr/>
            </p:nvSpPr>
            <p:spPr>
              <a:xfrm>
                <a:off x="3739139" y="3949894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E4B7FEC-C4FB-E5FA-FEAD-955BC4EACF15}"/>
                  </a:ext>
                </a:extLst>
              </p:cNvPr>
              <p:cNvGrpSpPr/>
              <p:nvPr/>
            </p:nvGrpSpPr>
            <p:grpSpPr>
              <a:xfrm>
                <a:off x="4325962" y="2541502"/>
                <a:ext cx="787665" cy="461675"/>
                <a:chOff x="7460837" y="3446811"/>
                <a:chExt cx="787665" cy="461675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47087AD7-B03E-C7E3-FC99-A0A380CD57F0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8AD23E8-E6BC-AC8A-6688-E0A607460C86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2F69622-9337-7CAB-E7AE-0EBD2AC204AE}"/>
                  </a:ext>
                </a:extLst>
              </p:cNvPr>
              <p:cNvSpPr/>
              <p:nvPr/>
            </p:nvSpPr>
            <p:spPr>
              <a:xfrm>
                <a:off x="5349652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决策 68">
                <a:extLst>
                  <a:ext uri="{FF2B5EF4-FFF2-40B4-BE49-F238E27FC236}">
                    <a16:creationId xmlns:a16="http://schemas.microsoft.com/office/drawing/2014/main" id="{CBEB5E71-CAC2-D973-AD82-890315A333A3}"/>
                  </a:ext>
                </a:extLst>
              </p:cNvPr>
              <p:cNvSpPr/>
              <p:nvPr/>
            </p:nvSpPr>
            <p:spPr>
              <a:xfrm>
                <a:off x="5079257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B75087-5CAD-5CD6-8866-2064D001D9BE}"/>
                  </a:ext>
                </a:extLst>
              </p:cNvPr>
              <p:cNvGrpSpPr/>
              <p:nvPr/>
            </p:nvGrpSpPr>
            <p:grpSpPr>
              <a:xfrm>
                <a:off x="5112860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4A101FE4-3A00-0680-E650-E5F888FA5611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7DBC250-D606-ECCD-4D97-BF09EDF6AE03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83D73AD-4659-7FE2-8692-EC7C564164B9}"/>
                  </a:ext>
                </a:extLst>
              </p:cNvPr>
              <p:cNvSpPr/>
              <p:nvPr/>
            </p:nvSpPr>
            <p:spPr>
              <a:xfrm>
                <a:off x="5349652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34AD347-CD49-271A-4924-960DDA4C9664}"/>
                  </a:ext>
                </a:extLst>
              </p:cNvPr>
              <p:cNvGrpSpPr/>
              <p:nvPr/>
            </p:nvGrpSpPr>
            <p:grpSpPr>
              <a:xfrm>
                <a:off x="5936475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75" name="箭头: 右 74">
                  <a:extLst>
                    <a:ext uri="{FF2B5EF4-FFF2-40B4-BE49-F238E27FC236}">
                      <a16:creationId xmlns:a16="http://schemas.microsoft.com/office/drawing/2014/main" id="{2FCAE370-7997-D6FD-8422-E3EA52580C17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2B1D51-F950-A2DD-81C3-F396AFDB4AB7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3118396A-494C-4DDC-7B19-89B77F8052DE}"/>
              </a:ext>
            </a:extLst>
          </p:cNvPr>
          <p:cNvSpPr/>
          <p:nvPr/>
        </p:nvSpPr>
        <p:spPr>
          <a:xfrm>
            <a:off x="3958590" y="5359414"/>
            <a:ext cx="383976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0780E1-EE40-F415-33AC-F0101A96AFA8}"/>
              </a:ext>
            </a:extLst>
          </p:cNvPr>
          <p:cNvSpPr txBox="1"/>
          <p:nvPr/>
        </p:nvSpPr>
        <p:spPr>
          <a:xfrm>
            <a:off x="7198908" y="6277275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14BE43-D92F-45FE-D4BD-8CDE3B779ACC}"/>
              </a:ext>
            </a:extLst>
          </p:cNvPr>
          <p:cNvGrpSpPr/>
          <p:nvPr/>
        </p:nvGrpSpPr>
        <p:grpSpPr>
          <a:xfrm>
            <a:off x="9218710" y="2281053"/>
            <a:ext cx="2424658" cy="781388"/>
            <a:chOff x="5236463" y="3372432"/>
            <a:chExt cx="3499547" cy="998752"/>
          </a:xfrm>
        </p:grpSpPr>
        <p:sp>
          <p:nvSpPr>
            <p:cNvPr id="109" name="流程图: 决策 108">
              <a:extLst>
                <a:ext uri="{FF2B5EF4-FFF2-40B4-BE49-F238E27FC236}">
                  <a16:creationId xmlns:a16="http://schemas.microsoft.com/office/drawing/2014/main" id="{2E95775E-7E3F-FFF3-E1A8-13B23B4A1AAB}"/>
                </a:ext>
              </a:extLst>
            </p:cNvPr>
            <p:cNvSpPr/>
            <p:nvPr/>
          </p:nvSpPr>
          <p:spPr>
            <a:xfrm>
              <a:off x="5446732" y="3372432"/>
              <a:ext cx="3079010" cy="998752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/>
                <p:nvPr/>
              </p:nvSpPr>
              <p:spPr>
                <a:xfrm>
                  <a:off x="5236463" y="3453355"/>
                  <a:ext cx="3499547" cy="826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help 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463" y="3453355"/>
                  <a:ext cx="3499547" cy="826125"/>
                </a:xfrm>
                <a:prstGeom prst="rect">
                  <a:avLst/>
                </a:prstGeom>
                <a:blipFill>
                  <a:blip r:embed="rId5"/>
                  <a:stretch>
                    <a:fillRect t="-5660" r="-2513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/>
              <p:nvPr/>
            </p:nvSpPr>
            <p:spPr>
              <a:xfrm>
                <a:off x="8946944" y="4015435"/>
                <a:ext cx="1116641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944" y="4015435"/>
                <a:ext cx="111664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2B043E1-741B-8237-ADE1-2C5282A54262}"/>
              </a:ext>
            </a:extLst>
          </p:cNvPr>
          <p:cNvGrpSpPr/>
          <p:nvPr/>
        </p:nvGrpSpPr>
        <p:grpSpPr>
          <a:xfrm rot="8947289">
            <a:off x="9098694" y="3152124"/>
            <a:ext cx="980689" cy="505374"/>
            <a:chOff x="3568632" y="3683902"/>
            <a:chExt cx="980689" cy="505374"/>
          </a:xfrm>
        </p:grpSpPr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98A7F49C-9B34-9CAD-B562-1412AF58C5FC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462EA4F-4554-3686-20FB-2F837B44F637}"/>
                </a:ext>
              </a:extLst>
            </p:cNvPr>
            <p:cNvSpPr txBox="1"/>
            <p:nvPr/>
          </p:nvSpPr>
          <p:spPr>
            <a:xfrm rot="12652711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654B5CE-221C-9A8C-D6C3-FD37FF13C85D}"/>
              </a:ext>
            </a:extLst>
          </p:cNvPr>
          <p:cNvGrpSpPr/>
          <p:nvPr/>
        </p:nvGrpSpPr>
        <p:grpSpPr>
          <a:xfrm rot="1724686">
            <a:off x="10668830" y="3160973"/>
            <a:ext cx="866893" cy="516535"/>
            <a:chOff x="7926045" y="3622410"/>
            <a:chExt cx="866893" cy="516535"/>
          </a:xfrm>
        </p:grpSpPr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92AA89F0-BAA9-9E90-6D44-B3994B0BF542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D80F0B7-1A84-E357-5C0B-45D48066AD0C}"/>
                </a:ext>
              </a:extLst>
            </p:cNvPr>
            <p:cNvSpPr txBox="1"/>
            <p:nvPr/>
          </p:nvSpPr>
          <p:spPr>
            <a:xfrm rot="19875314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/>
              <p:nvPr/>
            </p:nvSpPr>
            <p:spPr>
              <a:xfrm>
                <a:off x="10256381" y="4015435"/>
                <a:ext cx="1935619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Make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progress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381" y="4015435"/>
                <a:ext cx="193561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ED37CC3-2931-AC66-0C52-39B753859275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7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11" grpId="0" animBg="1"/>
      <p:bldP spid="118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𝐌𝐂𝐒𝐏</m:t>
                        </m:r>
                      </m:sup>
                    </m:sSup>
                    <m:sSub>
                      <m:sSub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22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“has circuit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a dense property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on it.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Prove that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(IKV18)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(HLR23)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Bounded Relativization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23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OS17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-relativizing!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every oracle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every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oracle access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relativize OS17 with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proof is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Reason: left as an easy exercise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Is our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result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-relativizing? A positive answer implies a near-maximum circuit lower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𝐁𝐏𝐄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!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Omitted Details: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24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/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/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9161E9-F86E-1CEB-5661-40C39EB9B182}"/>
              </a:ext>
            </a:extLst>
          </p:cNvPr>
          <p:cNvSpPr/>
          <p:nvPr/>
        </p:nvSpPr>
        <p:spPr>
          <a:xfrm>
            <a:off x="3454400" y="198306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3EC7F-1D01-275C-9333-63EDB774403A}"/>
              </a:ext>
            </a:extLst>
          </p:cNvPr>
          <p:cNvSpPr/>
          <p:nvPr/>
        </p:nvSpPr>
        <p:spPr>
          <a:xfrm>
            <a:off x="3454400" y="2131060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3DD53-8C31-B761-234E-88FAD7053BA4}"/>
              </a:ext>
            </a:extLst>
          </p:cNvPr>
          <p:cNvSpPr/>
          <p:nvPr/>
        </p:nvSpPr>
        <p:spPr>
          <a:xfrm>
            <a:off x="3454400" y="244280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/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NW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FB5E921-9F99-6528-A705-5B3A0F5428EF}"/>
              </a:ext>
            </a:extLst>
          </p:cNvPr>
          <p:cNvSpPr txBox="1"/>
          <p:nvPr/>
        </p:nvSpPr>
        <p:spPr>
          <a:xfrm>
            <a:off x="5982971" y="2073474"/>
            <a:ext cx="20878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Nisan-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/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with NW: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quasi-poly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26F9B9-4AFE-7C0F-2AD7-75EDE8F89DD3}"/>
              </a:ext>
            </a:extLst>
          </p:cNvPr>
          <p:cNvGrpSpPr/>
          <p:nvPr/>
        </p:nvGrpSpPr>
        <p:grpSpPr>
          <a:xfrm>
            <a:off x="8187689" y="2867419"/>
            <a:ext cx="2974189" cy="3063577"/>
            <a:chOff x="8187689" y="2867419"/>
            <a:chExt cx="2974189" cy="306357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9F9C5E1-A81F-FF56-FF29-1A4E64FC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027335-3855-99CD-14FC-1D13065C34E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FBA12F-F87E-C1AA-F3C7-67E2AD9AE340}"/>
              </a:ext>
            </a:extLst>
          </p:cNvPr>
          <p:cNvSpPr txBox="1"/>
          <p:nvPr/>
        </p:nvSpPr>
        <p:spPr>
          <a:xfrm>
            <a:off x="737870" y="3932903"/>
            <a:ext cx="71640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a HSG with learning reconstruction!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8207866-30B4-F4D2-9FA9-E88C4CBF6435}"/>
              </a:ext>
            </a:extLst>
          </p:cNvPr>
          <p:cNvSpPr/>
          <p:nvPr/>
        </p:nvSpPr>
        <p:spPr>
          <a:xfrm>
            <a:off x="2967867" y="214015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9D2378-897A-6922-40EE-81AE8E3FE6EF}"/>
              </a:ext>
            </a:extLst>
          </p:cNvPr>
          <p:cNvSpPr/>
          <p:nvPr/>
        </p:nvSpPr>
        <p:spPr>
          <a:xfrm>
            <a:off x="5537200" y="212631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BA8149-EF4C-B1E8-2F5F-057F147B3B8D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A339E50-ECF4-75EA-BA5C-0BE175057496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流程图: 手动操作 45">
                    <a:extLst>
                      <a:ext uri="{FF2B5EF4-FFF2-40B4-BE49-F238E27FC236}">
                        <a16:creationId xmlns:a16="http://schemas.microsoft.com/office/drawing/2014/main" id="{E08EB4C9-2188-FD88-B00A-361063111951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96B321A-C246-A8FC-12E2-D95F07883A66}"/>
                  </a:ext>
                </a:extLst>
              </p:cNvPr>
              <p:cNvCxnSpPr>
                <a:cxnSpLocks/>
                <a:stCxn id="46" idx="1"/>
                <a:endCxn id="4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6325C7-503D-EA0A-2A5B-55ACC5DABE70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7341B1-8EE5-7A5E-77EB-0A90E90E1D51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B6B3A7F-4D05-62EC-70F9-FB6FDA23D680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BAE13802-E07A-530A-B582-FC55A787B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6A8B090-43DA-FA7F-B24C-664DFD8A87D0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300CDF93-0A01-7DD2-34C2-025397B71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E66F1-5F80-1A21-D4F1-77381848511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14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Using SU in Chen-Tell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25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F0C238-5311-1D6F-9099-C84F9B7D60C4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43D538-B570-BD08-1C21-D822DD867B18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流程图: 手动操作 12">
                    <a:extLst>
                      <a:ext uri="{FF2B5EF4-FFF2-40B4-BE49-F238E27FC236}">
                        <a16:creationId xmlns:a16="http://schemas.microsoft.com/office/drawing/2014/main" id="{BB28110C-B8E3-2B42-FF6D-69451C85A879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F17FB80-D186-2C0E-AF1C-290B91C1E455}"/>
                  </a:ext>
                </a:extLst>
              </p:cNvPr>
              <p:cNvCxnSpPr>
                <a:cxnSpLocks/>
                <a:stCxn id="13" idx="1"/>
                <a:endCxn id="1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12A638-DFFB-BD9D-1650-8A0C52C56649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7F7461-6B76-AA5F-D607-F53CAB8E4EF6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54E7D63-D607-4483-82A8-D49552245062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95925572-1830-9FA8-40A6-D78EEF3D8A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F26B643-07E6-5FC3-DA23-14B3B4EAB6F9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4DB4BEB-38F2-FD78-BD8D-C86E76100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3B36075-9426-5A53-4169-4FDE48AAE5B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976B91-EC2E-B4E3-0221-60A5AFF6E606}"/>
              </a:ext>
            </a:extLst>
          </p:cNvPr>
          <p:cNvSpPr/>
          <p:nvPr/>
        </p:nvSpPr>
        <p:spPr>
          <a:xfrm>
            <a:off x="727587" y="2118274"/>
            <a:ext cx="6312309" cy="143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6DEDE-45EA-255A-B422-F7FF794E1F5E}"/>
              </a:ext>
            </a:extLst>
          </p:cNvPr>
          <p:cNvSpPr/>
          <p:nvPr/>
        </p:nvSpPr>
        <p:spPr>
          <a:xfrm>
            <a:off x="717755" y="2117029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AA57B-9775-89CE-F622-B32481170F85}"/>
              </a:ext>
            </a:extLst>
          </p:cNvPr>
          <p:cNvSpPr/>
          <p:nvPr/>
        </p:nvSpPr>
        <p:spPr>
          <a:xfrm>
            <a:off x="717755" y="2393913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9ABB3-6124-6CF7-4698-3A3387BF18C4}"/>
              </a:ext>
            </a:extLst>
          </p:cNvPr>
          <p:cNvSpPr/>
          <p:nvPr/>
        </p:nvSpPr>
        <p:spPr>
          <a:xfrm>
            <a:off x="717755" y="3284875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/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Chen-Tell: each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low-deg polynomial!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7B526186-FAC8-1D4B-733E-7E7A8AA21F10}"/>
              </a:ext>
            </a:extLst>
          </p:cNvPr>
          <p:cNvSpPr/>
          <p:nvPr/>
        </p:nvSpPr>
        <p:spPr>
          <a:xfrm>
            <a:off x="7064916" y="2573741"/>
            <a:ext cx="909427" cy="5841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A32F55-81EC-50BE-BDCD-BFD75A003961}"/>
              </a:ext>
            </a:extLst>
          </p:cNvPr>
          <p:cNvGrpSpPr/>
          <p:nvPr/>
        </p:nvGrpSpPr>
        <p:grpSpPr>
          <a:xfrm>
            <a:off x="7999363" y="2253107"/>
            <a:ext cx="1391919" cy="1433753"/>
            <a:chOff x="8187689" y="2867419"/>
            <a:chExt cx="2974189" cy="30635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808616-D5C2-B400-87FD-394DF3E6A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1411A9A-E562-D313-18A2-359B7BA1DA9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657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/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51670 w 4443212"/>
                  <a:gd name="connsiteY1" fmla="*/ 0 h 2359172"/>
                  <a:gd name="connsiteX2" fmla="*/ 1436637 w 4443212"/>
                  <a:gd name="connsiteY2" fmla="*/ 0 h 2359172"/>
                  <a:gd name="connsiteX3" fmla="*/ 2221605 w 4443212"/>
                  <a:gd name="connsiteY3" fmla="*/ 0 h 2359172"/>
                  <a:gd name="connsiteX4" fmla="*/ 2917708 w 4443212"/>
                  <a:gd name="connsiteY4" fmla="*/ 0 h 2359172"/>
                  <a:gd name="connsiteX5" fmla="*/ 3747108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33573 h 2359172"/>
                  <a:gd name="connsiteX8" fmla="*/ 4443212 w 4443212"/>
                  <a:gd name="connsiteY8" fmla="*/ 1572780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2962141 w 4443212"/>
                  <a:gd name="connsiteY11" fmla="*/ 2359172 h 2359172"/>
                  <a:gd name="connsiteX12" fmla="*/ 2354901 w 4443212"/>
                  <a:gd name="connsiteY12" fmla="*/ 2359172 h 2359172"/>
                  <a:gd name="connsiteX13" fmla="*/ 1658798 w 4443212"/>
                  <a:gd name="connsiteY13" fmla="*/ 2359172 h 2359172"/>
                  <a:gd name="connsiteX14" fmla="*/ 873830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549188 h 2359172"/>
                  <a:gd name="connsiteX17" fmla="*/ 0 w 4443212"/>
                  <a:gd name="connsiteY17" fmla="*/ 762797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3212" h="2359172" fill="none" extrusionOk="0">
                    <a:moveTo>
                      <a:pt x="0" y="0"/>
                    </a:moveTo>
                    <a:cubicBezTo>
                      <a:pt x="207146" y="-133701"/>
                      <a:pt x="304902" y="-17927"/>
                      <a:pt x="607239" y="0"/>
                    </a:cubicBezTo>
                    <a:cubicBezTo>
                      <a:pt x="832590" y="-50404"/>
                      <a:pt x="1068192" y="-28914"/>
                      <a:pt x="1436637" y="0"/>
                    </a:cubicBezTo>
                    <a:cubicBezTo>
                      <a:pt x="1829634" y="-59908"/>
                      <a:pt x="1820685" y="133549"/>
                      <a:pt x="2088309" y="0"/>
                    </a:cubicBezTo>
                    <a:cubicBezTo>
                      <a:pt x="2375772" y="2449"/>
                      <a:pt x="2524720" y="34119"/>
                      <a:pt x="2739980" y="0"/>
                    </a:cubicBezTo>
                    <a:cubicBezTo>
                      <a:pt x="2985511" y="-31655"/>
                      <a:pt x="3048645" y="105260"/>
                      <a:pt x="3347219" y="0"/>
                    </a:cubicBezTo>
                    <a:cubicBezTo>
                      <a:pt x="3592470" y="654"/>
                      <a:pt x="4287207" y="72042"/>
                      <a:pt x="4443212" y="0"/>
                    </a:cubicBezTo>
                    <a:cubicBezTo>
                      <a:pt x="4506161" y="316949"/>
                      <a:pt x="4461154" y="374436"/>
                      <a:pt x="4443212" y="809982"/>
                    </a:cubicBezTo>
                    <a:cubicBezTo>
                      <a:pt x="4476329" y="1170560"/>
                      <a:pt x="4379067" y="1500226"/>
                      <a:pt x="4443212" y="1643555"/>
                    </a:cubicBezTo>
                    <a:cubicBezTo>
                      <a:pt x="4525334" y="1836756"/>
                      <a:pt x="4415408" y="2105639"/>
                      <a:pt x="4443212" y="2359172"/>
                    </a:cubicBezTo>
                    <a:cubicBezTo>
                      <a:pt x="4174340" y="2444158"/>
                      <a:pt x="3798749" y="2288038"/>
                      <a:pt x="3702676" y="2359172"/>
                    </a:cubicBezTo>
                    <a:cubicBezTo>
                      <a:pt x="3447113" y="2345285"/>
                      <a:pt x="3263999" y="2231144"/>
                      <a:pt x="3095437" y="2359172"/>
                    </a:cubicBezTo>
                    <a:cubicBezTo>
                      <a:pt x="2878595" y="2493979"/>
                      <a:pt x="2581285" y="2169820"/>
                      <a:pt x="2266038" y="2359172"/>
                    </a:cubicBezTo>
                    <a:cubicBezTo>
                      <a:pt x="1954617" y="2347356"/>
                      <a:pt x="1792256" y="2351250"/>
                      <a:pt x="1525502" y="2359172"/>
                    </a:cubicBezTo>
                    <a:cubicBezTo>
                      <a:pt x="1219827" y="2436513"/>
                      <a:pt x="1019926" y="2415342"/>
                      <a:pt x="829399" y="2359172"/>
                    </a:cubicBezTo>
                    <a:cubicBezTo>
                      <a:pt x="565725" y="2301945"/>
                      <a:pt x="156612" y="2270563"/>
                      <a:pt x="0" y="2359172"/>
                    </a:cubicBezTo>
                    <a:cubicBezTo>
                      <a:pt x="-58818" y="2122888"/>
                      <a:pt x="72742" y="1884940"/>
                      <a:pt x="0" y="1643555"/>
                    </a:cubicBezTo>
                    <a:cubicBezTo>
                      <a:pt x="-60272" y="1281329"/>
                      <a:pt x="62299" y="1255017"/>
                      <a:pt x="0" y="927940"/>
                    </a:cubicBezTo>
                    <a:cubicBezTo>
                      <a:pt x="-78620" y="668153"/>
                      <a:pt x="39932" y="383622"/>
                      <a:pt x="0" y="0"/>
                    </a:cubicBezTo>
                    <a:close/>
                  </a:path>
                  <a:path w="4443212" h="2359172" stroke="0" extrusionOk="0">
                    <a:moveTo>
                      <a:pt x="0" y="0"/>
                    </a:moveTo>
                    <a:cubicBezTo>
                      <a:pt x="328603" y="-18284"/>
                      <a:pt x="354078" y="68656"/>
                      <a:pt x="651670" y="0"/>
                    </a:cubicBezTo>
                    <a:cubicBezTo>
                      <a:pt x="958919" y="-63831"/>
                      <a:pt x="1149818" y="7142"/>
                      <a:pt x="1436637" y="0"/>
                    </a:cubicBezTo>
                    <a:cubicBezTo>
                      <a:pt x="1777439" y="-166656"/>
                      <a:pt x="1946279" y="65847"/>
                      <a:pt x="2221605" y="0"/>
                    </a:cubicBezTo>
                    <a:cubicBezTo>
                      <a:pt x="2539762" y="-29475"/>
                      <a:pt x="2571916" y="29024"/>
                      <a:pt x="2917708" y="0"/>
                    </a:cubicBezTo>
                    <a:cubicBezTo>
                      <a:pt x="3297939" y="-29844"/>
                      <a:pt x="3566752" y="110679"/>
                      <a:pt x="3747108" y="0"/>
                    </a:cubicBezTo>
                    <a:cubicBezTo>
                      <a:pt x="3998714" y="-136823"/>
                      <a:pt x="4107543" y="-6708"/>
                      <a:pt x="4443212" y="0"/>
                    </a:cubicBezTo>
                    <a:cubicBezTo>
                      <a:pt x="4605670" y="341007"/>
                      <a:pt x="4377185" y="532836"/>
                      <a:pt x="4443212" y="833573"/>
                    </a:cubicBezTo>
                    <a:cubicBezTo>
                      <a:pt x="4494741" y="960751"/>
                      <a:pt x="4373939" y="1156233"/>
                      <a:pt x="4443212" y="1572780"/>
                    </a:cubicBezTo>
                    <a:cubicBezTo>
                      <a:pt x="4513986" y="1957510"/>
                      <a:pt x="4408412" y="2008547"/>
                      <a:pt x="4443212" y="2359172"/>
                    </a:cubicBezTo>
                    <a:cubicBezTo>
                      <a:pt x="4260565" y="2475559"/>
                      <a:pt x="3912255" y="2389525"/>
                      <a:pt x="3702676" y="2359172"/>
                    </a:cubicBezTo>
                    <a:cubicBezTo>
                      <a:pt x="3461595" y="2543225"/>
                      <a:pt x="3314301" y="2312994"/>
                      <a:pt x="2962141" y="2359172"/>
                    </a:cubicBezTo>
                    <a:cubicBezTo>
                      <a:pt x="2615242" y="2407440"/>
                      <a:pt x="2595822" y="2342855"/>
                      <a:pt x="2354901" y="2359172"/>
                    </a:cubicBezTo>
                    <a:cubicBezTo>
                      <a:pt x="2139581" y="2386577"/>
                      <a:pt x="1963275" y="2406957"/>
                      <a:pt x="1658798" y="2359172"/>
                    </a:cubicBezTo>
                    <a:cubicBezTo>
                      <a:pt x="1350954" y="2388816"/>
                      <a:pt x="1235374" y="2339372"/>
                      <a:pt x="873830" y="2359172"/>
                    </a:cubicBezTo>
                    <a:cubicBezTo>
                      <a:pt x="465956" y="2466801"/>
                      <a:pt x="189683" y="2263505"/>
                      <a:pt x="0" y="2359172"/>
                    </a:cubicBezTo>
                    <a:cubicBezTo>
                      <a:pt x="-57922" y="2185194"/>
                      <a:pt x="96871" y="1869032"/>
                      <a:pt x="0" y="1549188"/>
                    </a:cubicBezTo>
                    <a:cubicBezTo>
                      <a:pt x="-135932" y="1268579"/>
                      <a:pt x="77300" y="1082712"/>
                      <a:pt x="0" y="762797"/>
                    </a:cubicBezTo>
                    <a:cubicBezTo>
                      <a:pt x="-40351" y="456621"/>
                      <a:pt x="25078" y="221236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30493" y="24856"/>
                      <a:pt x="333559" y="77079"/>
                      <a:pt x="607239" y="0"/>
                    </a:cubicBezTo>
                    <a:cubicBezTo>
                      <a:pt x="914231" y="-55931"/>
                      <a:pt x="993032" y="39910"/>
                      <a:pt x="1436637" y="0"/>
                    </a:cubicBezTo>
                    <a:cubicBezTo>
                      <a:pt x="1851689" y="-11123"/>
                      <a:pt x="1805194" y="46523"/>
                      <a:pt x="2088309" y="0"/>
                    </a:cubicBezTo>
                    <a:cubicBezTo>
                      <a:pt x="2350489" y="-115863"/>
                      <a:pt x="2513643" y="22619"/>
                      <a:pt x="2739980" y="0"/>
                    </a:cubicBezTo>
                    <a:cubicBezTo>
                      <a:pt x="3001704" y="-37634"/>
                      <a:pt x="3099430" y="98311"/>
                      <a:pt x="3347219" y="0"/>
                    </a:cubicBezTo>
                    <a:cubicBezTo>
                      <a:pt x="3654321" y="-92205"/>
                      <a:pt x="4248806" y="-4053"/>
                      <a:pt x="4443212" y="0"/>
                    </a:cubicBezTo>
                    <a:cubicBezTo>
                      <a:pt x="4488196" y="247071"/>
                      <a:pt x="4414177" y="398197"/>
                      <a:pt x="4443212" y="809982"/>
                    </a:cubicBezTo>
                    <a:cubicBezTo>
                      <a:pt x="4421678" y="1209613"/>
                      <a:pt x="4394289" y="1493280"/>
                      <a:pt x="4443212" y="1643555"/>
                    </a:cubicBezTo>
                    <a:cubicBezTo>
                      <a:pt x="4561823" y="1797438"/>
                      <a:pt x="4362328" y="2011781"/>
                      <a:pt x="4443212" y="2359172"/>
                    </a:cubicBezTo>
                    <a:cubicBezTo>
                      <a:pt x="4244584" y="2342672"/>
                      <a:pt x="3849639" y="2284777"/>
                      <a:pt x="3702676" y="2359172"/>
                    </a:cubicBezTo>
                    <a:cubicBezTo>
                      <a:pt x="3575864" y="2443015"/>
                      <a:pt x="3322800" y="2247341"/>
                      <a:pt x="3095437" y="2359172"/>
                    </a:cubicBezTo>
                    <a:cubicBezTo>
                      <a:pt x="2820708" y="2507908"/>
                      <a:pt x="2620757" y="2418816"/>
                      <a:pt x="2266038" y="2359172"/>
                    </a:cubicBezTo>
                    <a:cubicBezTo>
                      <a:pt x="1901700" y="2385005"/>
                      <a:pt x="1738488" y="2435753"/>
                      <a:pt x="1525502" y="2359172"/>
                    </a:cubicBezTo>
                    <a:cubicBezTo>
                      <a:pt x="1264440" y="2415097"/>
                      <a:pt x="1049909" y="2395067"/>
                      <a:pt x="829399" y="2359172"/>
                    </a:cubicBezTo>
                    <a:cubicBezTo>
                      <a:pt x="527947" y="2396799"/>
                      <a:pt x="200902" y="2257660"/>
                      <a:pt x="0" y="2359172"/>
                    </a:cubicBezTo>
                    <a:cubicBezTo>
                      <a:pt x="-25413" y="2071647"/>
                      <a:pt x="102603" y="2000375"/>
                      <a:pt x="0" y="1643555"/>
                    </a:cubicBezTo>
                    <a:cubicBezTo>
                      <a:pt x="-60731" y="1341439"/>
                      <a:pt x="82086" y="1195767"/>
                      <a:pt x="0" y="927940"/>
                    </a:cubicBezTo>
                    <a:cubicBezTo>
                      <a:pt x="-36006" y="559342"/>
                      <a:pt x="24898" y="470558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60562" y="-91784"/>
                      <a:pt x="314034" y="24462"/>
                      <a:pt x="607239" y="0"/>
                    </a:cubicBezTo>
                    <a:cubicBezTo>
                      <a:pt x="835828" y="-90245"/>
                      <a:pt x="1107497" y="10164"/>
                      <a:pt x="1436637" y="0"/>
                    </a:cubicBezTo>
                    <a:cubicBezTo>
                      <a:pt x="1828951" y="-13615"/>
                      <a:pt x="1792252" y="71450"/>
                      <a:pt x="2088309" y="0"/>
                    </a:cubicBezTo>
                    <a:cubicBezTo>
                      <a:pt x="2362255" y="-30795"/>
                      <a:pt x="2482402" y="28589"/>
                      <a:pt x="2739980" y="0"/>
                    </a:cubicBezTo>
                    <a:cubicBezTo>
                      <a:pt x="3003793" y="-26762"/>
                      <a:pt x="3070777" y="86711"/>
                      <a:pt x="3347219" y="0"/>
                    </a:cubicBezTo>
                    <a:cubicBezTo>
                      <a:pt x="3601422" y="-10703"/>
                      <a:pt x="4282944" y="55752"/>
                      <a:pt x="4443212" y="0"/>
                    </a:cubicBezTo>
                    <a:cubicBezTo>
                      <a:pt x="4506452" y="282065"/>
                      <a:pt x="4441619" y="391949"/>
                      <a:pt x="4443212" y="809982"/>
                    </a:cubicBezTo>
                    <a:cubicBezTo>
                      <a:pt x="4448427" y="1218497"/>
                      <a:pt x="4356642" y="1499976"/>
                      <a:pt x="4443212" y="1643555"/>
                    </a:cubicBezTo>
                    <a:cubicBezTo>
                      <a:pt x="4560310" y="1839533"/>
                      <a:pt x="4421680" y="2086477"/>
                      <a:pt x="4443212" y="2359172"/>
                    </a:cubicBezTo>
                    <a:cubicBezTo>
                      <a:pt x="4209458" y="2420044"/>
                      <a:pt x="3808450" y="2295766"/>
                      <a:pt x="3702676" y="2359172"/>
                    </a:cubicBezTo>
                    <a:cubicBezTo>
                      <a:pt x="3550902" y="2375606"/>
                      <a:pt x="3328749" y="2243195"/>
                      <a:pt x="3095437" y="2359172"/>
                    </a:cubicBezTo>
                    <a:cubicBezTo>
                      <a:pt x="2826801" y="2501432"/>
                      <a:pt x="2603078" y="2250451"/>
                      <a:pt x="2266038" y="2359172"/>
                    </a:cubicBezTo>
                    <a:cubicBezTo>
                      <a:pt x="1968497" y="2365894"/>
                      <a:pt x="1777521" y="2353152"/>
                      <a:pt x="1525502" y="2359172"/>
                    </a:cubicBezTo>
                    <a:cubicBezTo>
                      <a:pt x="1267953" y="2430092"/>
                      <a:pt x="1026816" y="2431726"/>
                      <a:pt x="829399" y="2359172"/>
                    </a:cubicBezTo>
                    <a:cubicBezTo>
                      <a:pt x="552288" y="2338005"/>
                      <a:pt x="191110" y="2270781"/>
                      <a:pt x="0" y="2359172"/>
                    </a:cubicBezTo>
                    <a:cubicBezTo>
                      <a:pt x="-29932" y="2081552"/>
                      <a:pt x="105819" y="1929832"/>
                      <a:pt x="0" y="1643555"/>
                    </a:cubicBezTo>
                    <a:cubicBezTo>
                      <a:pt x="-58158" y="1307767"/>
                      <a:pt x="50354" y="1261009"/>
                      <a:pt x="0" y="927940"/>
                    </a:cubicBezTo>
                    <a:cubicBezTo>
                      <a:pt x="-19449" y="619858"/>
                      <a:pt x="41213" y="47294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b="1" u="sng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ChenTell.</a:t>
                </a:r>
                <a14:m>
                  <m:oMath xmlns:m="http://schemas.openxmlformats.org/officeDocument/2006/math">
                    <m:r>
                      <a:rPr lang="en-US" altLang="zh-CN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𝐑𝐞𝐜𝐨𝐧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trivial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1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Use downward self-reducibility to obtain a circuit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is too large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SU.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51670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221605 w 4443212"/>
                          <a:gd name="connsiteY3" fmla="*/ 0 h 2359172"/>
                          <a:gd name="connsiteX4" fmla="*/ 2917708 w 4443212"/>
                          <a:gd name="connsiteY4" fmla="*/ 0 h 2359172"/>
                          <a:gd name="connsiteX5" fmla="*/ 3747108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33573 h 2359172"/>
                          <a:gd name="connsiteX8" fmla="*/ 4443212 w 4443212"/>
                          <a:gd name="connsiteY8" fmla="*/ 1572780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2962141 w 4443212"/>
                          <a:gd name="connsiteY11" fmla="*/ 2359172 h 2359172"/>
                          <a:gd name="connsiteX12" fmla="*/ 2354901 w 4443212"/>
                          <a:gd name="connsiteY12" fmla="*/ 2359172 h 2359172"/>
                          <a:gd name="connsiteX13" fmla="*/ 1658798 w 4443212"/>
                          <a:gd name="connsiteY13" fmla="*/ 2359172 h 2359172"/>
                          <a:gd name="connsiteX14" fmla="*/ 873830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549188 h 2359172"/>
                          <a:gd name="connsiteX17" fmla="*/ 0 w 4443212"/>
                          <a:gd name="connsiteY17" fmla="*/ 762797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443212" h="2359172" fill="none" extrusionOk="0">
                            <a:moveTo>
                              <a:pt x="0" y="0"/>
                            </a:moveTo>
                            <a:cubicBezTo>
                              <a:pt x="207146" y="-133701"/>
                              <a:pt x="304902" y="-17927"/>
                              <a:pt x="607239" y="0"/>
                            </a:cubicBezTo>
                            <a:cubicBezTo>
                              <a:pt x="832590" y="-50404"/>
                              <a:pt x="1068192" y="-28914"/>
                              <a:pt x="1436637" y="0"/>
                            </a:cubicBezTo>
                            <a:cubicBezTo>
                              <a:pt x="1829634" y="-59908"/>
                              <a:pt x="1820685" y="133549"/>
                              <a:pt x="2088309" y="0"/>
                            </a:cubicBezTo>
                            <a:cubicBezTo>
                              <a:pt x="2375772" y="2449"/>
                              <a:pt x="2524720" y="34119"/>
                              <a:pt x="2739980" y="0"/>
                            </a:cubicBezTo>
                            <a:cubicBezTo>
                              <a:pt x="2985511" y="-31655"/>
                              <a:pt x="3048645" y="105260"/>
                              <a:pt x="3347219" y="0"/>
                            </a:cubicBezTo>
                            <a:cubicBezTo>
                              <a:pt x="3592470" y="654"/>
                              <a:pt x="4287207" y="72042"/>
                              <a:pt x="4443212" y="0"/>
                            </a:cubicBezTo>
                            <a:cubicBezTo>
                              <a:pt x="4506161" y="316949"/>
                              <a:pt x="4461154" y="374436"/>
                              <a:pt x="4443212" y="809982"/>
                            </a:cubicBezTo>
                            <a:cubicBezTo>
                              <a:pt x="4476329" y="1170560"/>
                              <a:pt x="4379067" y="1500226"/>
                              <a:pt x="4443212" y="1643555"/>
                            </a:cubicBezTo>
                            <a:cubicBezTo>
                              <a:pt x="4525334" y="1836756"/>
                              <a:pt x="4415408" y="2105639"/>
                              <a:pt x="4443212" y="2359172"/>
                            </a:cubicBezTo>
                            <a:cubicBezTo>
                              <a:pt x="4174340" y="2444158"/>
                              <a:pt x="3798749" y="2288038"/>
                              <a:pt x="3702676" y="2359172"/>
                            </a:cubicBezTo>
                            <a:cubicBezTo>
                              <a:pt x="3447113" y="2345285"/>
                              <a:pt x="3263999" y="2231144"/>
                              <a:pt x="3095437" y="2359172"/>
                            </a:cubicBezTo>
                            <a:cubicBezTo>
                              <a:pt x="2878595" y="2493979"/>
                              <a:pt x="2581285" y="2169820"/>
                              <a:pt x="2266038" y="2359172"/>
                            </a:cubicBezTo>
                            <a:cubicBezTo>
                              <a:pt x="1954617" y="2347356"/>
                              <a:pt x="1792256" y="2351250"/>
                              <a:pt x="1525502" y="2359172"/>
                            </a:cubicBezTo>
                            <a:cubicBezTo>
                              <a:pt x="1219827" y="2436513"/>
                              <a:pt x="1019926" y="2415342"/>
                              <a:pt x="829399" y="2359172"/>
                            </a:cubicBezTo>
                            <a:cubicBezTo>
                              <a:pt x="565725" y="2301945"/>
                              <a:pt x="156612" y="2270563"/>
                              <a:pt x="0" y="2359172"/>
                            </a:cubicBezTo>
                            <a:cubicBezTo>
                              <a:pt x="-58818" y="2122888"/>
                              <a:pt x="72742" y="1884940"/>
                              <a:pt x="0" y="1643555"/>
                            </a:cubicBezTo>
                            <a:cubicBezTo>
                              <a:pt x="-60272" y="1281329"/>
                              <a:pt x="62299" y="1255017"/>
                              <a:pt x="0" y="927940"/>
                            </a:cubicBezTo>
                            <a:cubicBezTo>
                              <a:pt x="-78620" y="668153"/>
                              <a:pt x="39932" y="383622"/>
                              <a:pt x="0" y="0"/>
                            </a:cubicBezTo>
                            <a:close/>
                          </a:path>
                          <a:path w="4443212" h="2359172" stroke="0" extrusionOk="0">
                            <a:moveTo>
                              <a:pt x="0" y="0"/>
                            </a:moveTo>
                            <a:cubicBezTo>
                              <a:pt x="328603" y="-18284"/>
                              <a:pt x="354078" y="68656"/>
                              <a:pt x="651670" y="0"/>
                            </a:cubicBezTo>
                            <a:cubicBezTo>
                              <a:pt x="958919" y="-63831"/>
                              <a:pt x="1149818" y="7142"/>
                              <a:pt x="1436637" y="0"/>
                            </a:cubicBezTo>
                            <a:cubicBezTo>
                              <a:pt x="1777439" y="-166656"/>
                              <a:pt x="1946279" y="65847"/>
                              <a:pt x="2221605" y="0"/>
                            </a:cubicBezTo>
                            <a:cubicBezTo>
                              <a:pt x="2539762" y="-29475"/>
                              <a:pt x="2571916" y="29024"/>
                              <a:pt x="2917708" y="0"/>
                            </a:cubicBezTo>
                            <a:cubicBezTo>
                              <a:pt x="3297939" y="-29844"/>
                              <a:pt x="3566752" y="110679"/>
                              <a:pt x="3747108" y="0"/>
                            </a:cubicBezTo>
                            <a:cubicBezTo>
                              <a:pt x="3998714" y="-136823"/>
                              <a:pt x="4107543" y="-6708"/>
                              <a:pt x="4443212" y="0"/>
                            </a:cubicBezTo>
                            <a:cubicBezTo>
                              <a:pt x="4605670" y="341007"/>
                              <a:pt x="4377185" y="532836"/>
                              <a:pt x="4443212" y="833573"/>
                            </a:cubicBezTo>
                            <a:cubicBezTo>
                              <a:pt x="4494741" y="960751"/>
                              <a:pt x="4373939" y="1156233"/>
                              <a:pt x="4443212" y="1572780"/>
                            </a:cubicBezTo>
                            <a:cubicBezTo>
                              <a:pt x="4513986" y="1957510"/>
                              <a:pt x="4408412" y="2008547"/>
                              <a:pt x="4443212" y="2359172"/>
                            </a:cubicBezTo>
                            <a:cubicBezTo>
                              <a:pt x="4260565" y="2475559"/>
                              <a:pt x="3912255" y="2389525"/>
                              <a:pt x="3702676" y="2359172"/>
                            </a:cubicBezTo>
                            <a:cubicBezTo>
                              <a:pt x="3461595" y="2543225"/>
                              <a:pt x="3314301" y="2312994"/>
                              <a:pt x="2962141" y="2359172"/>
                            </a:cubicBezTo>
                            <a:cubicBezTo>
                              <a:pt x="2615242" y="2407440"/>
                              <a:pt x="2595822" y="2342855"/>
                              <a:pt x="2354901" y="2359172"/>
                            </a:cubicBezTo>
                            <a:cubicBezTo>
                              <a:pt x="2139581" y="2386577"/>
                              <a:pt x="1963275" y="2406957"/>
                              <a:pt x="1658798" y="2359172"/>
                            </a:cubicBezTo>
                            <a:cubicBezTo>
                              <a:pt x="1350954" y="2388816"/>
                              <a:pt x="1235374" y="2339372"/>
                              <a:pt x="873830" y="2359172"/>
                            </a:cubicBezTo>
                            <a:cubicBezTo>
                              <a:pt x="465956" y="2466801"/>
                              <a:pt x="189683" y="2263505"/>
                              <a:pt x="0" y="2359172"/>
                            </a:cubicBezTo>
                            <a:cubicBezTo>
                              <a:pt x="-57922" y="2185194"/>
                              <a:pt x="96871" y="1869032"/>
                              <a:pt x="0" y="1549188"/>
                            </a:cubicBezTo>
                            <a:cubicBezTo>
                              <a:pt x="-135932" y="1268579"/>
                              <a:pt x="77300" y="1082712"/>
                              <a:pt x="0" y="762797"/>
                            </a:cubicBezTo>
                            <a:cubicBezTo>
                              <a:pt x="-40351" y="456621"/>
                              <a:pt x="25078" y="221236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30493" y="24856"/>
                              <a:pt x="333559" y="77079"/>
                              <a:pt x="607239" y="0"/>
                            </a:cubicBezTo>
                            <a:cubicBezTo>
                              <a:pt x="914231" y="-55931"/>
                              <a:pt x="993032" y="39910"/>
                              <a:pt x="1436637" y="0"/>
                            </a:cubicBezTo>
                            <a:cubicBezTo>
                              <a:pt x="1851689" y="-11123"/>
                              <a:pt x="1805194" y="46523"/>
                              <a:pt x="2088309" y="0"/>
                            </a:cubicBezTo>
                            <a:cubicBezTo>
                              <a:pt x="2350489" y="-115863"/>
                              <a:pt x="2513643" y="22619"/>
                              <a:pt x="2739980" y="0"/>
                            </a:cubicBezTo>
                            <a:cubicBezTo>
                              <a:pt x="3001704" y="-37634"/>
                              <a:pt x="3099430" y="98311"/>
                              <a:pt x="3347219" y="0"/>
                            </a:cubicBezTo>
                            <a:cubicBezTo>
                              <a:pt x="3654321" y="-92205"/>
                              <a:pt x="4248806" y="-4053"/>
                              <a:pt x="4443212" y="0"/>
                            </a:cubicBezTo>
                            <a:cubicBezTo>
                              <a:pt x="4488196" y="247071"/>
                              <a:pt x="4414177" y="398197"/>
                              <a:pt x="4443212" y="809982"/>
                            </a:cubicBezTo>
                            <a:cubicBezTo>
                              <a:pt x="4421678" y="1209613"/>
                              <a:pt x="4394289" y="1493280"/>
                              <a:pt x="4443212" y="1643555"/>
                            </a:cubicBezTo>
                            <a:cubicBezTo>
                              <a:pt x="4561823" y="1797438"/>
                              <a:pt x="4362328" y="2011781"/>
                              <a:pt x="4443212" y="2359172"/>
                            </a:cubicBezTo>
                            <a:cubicBezTo>
                              <a:pt x="4244584" y="2342672"/>
                              <a:pt x="3849639" y="2284777"/>
                              <a:pt x="3702676" y="2359172"/>
                            </a:cubicBezTo>
                            <a:cubicBezTo>
                              <a:pt x="3575864" y="2443015"/>
                              <a:pt x="3322800" y="2247341"/>
                              <a:pt x="3095437" y="2359172"/>
                            </a:cubicBezTo>
                            <a:cubicBezTo>
                              <a:pt x="2820708" y="2507908"/>
                              <a:pt x="2620757" y="2418816"/>
                              <a:pt x="2266038" y="2359172"/>
                            </a:cubicBezTo>
                            <a:cubicBezTo>
                              <a:pt x="1901700" y="2385005"/>
                              <a:pt x="1738488" y="2435753"/>
                              <a:pt x="1525502" y="2359172"/>
                            </a:cubicBezTo>
                            <a:cubicBezTo>
                              <a:pt x="1264440" y="2415097"/>
                              <a:pt x="1049909" y="2395067"/>
                              <a:pt x="829399" y="2359172"/>
                            </a:cubicBezTo>
                            <a:cubicBezTo>
                              <a:pt x="527947" y="2396799"/>
                              <a:pt x="200902" y="2257660"/>
                              <a:pt x="0" y="2359172"/>
                            </a:cubicBezTo>
                            <a:cubicBezTo>
                              <a:pt x="-25413" y="2071647"/>
                              <a:pt x="102603" y="2000375"/>
                              <a:pt x="0" y="1643555"/>
                            </a:cubicBezTo>
                            <a:cubicBezTo>
                              <a:pt x="-60731" y="1341439"/>
                              <a:pt x="82086" y="1195767"/>
                              <a:pt x="0" y="927940"/>
                            </a:cubicBezTo>
                            <a:cubicBezTo>
                              <a:pt x="-36006" y="559342"/>
                              <a:pt x="24898" y="470558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60562" y="-91784"/>
                              <a:pt x="314034" y="24462"/>
                              <a:pt x="607239" y="0"/>
                            </a:cubicBezTo>
                            <a:cubicBezTo>
                              <a:pt x="835828" y="-90245"/>
                              <a:pt x="1107497" y="10164"/>
                              <a:pt x="1436637" y="0"/>
                            </a:cubicBezTo>
                            <a:cubicBezTo>
                              <a:pt x="1828951" y="-13615"/>
                              <a:pt x="1792252" y="71450"/>
                              <a:pt x="2088309" y="0"/>
                            </a:cubicBezTo>
                            <a:cubicBezTo>
                              <a:pt x="2362255" y="-30795"/>
                              <a:pt x="2482402" y="28589"/>
                              <a:pt x="2739980" y="0"/>
                            </a:cubicBezTo>
                            <a:cubicBezTo>
                              <a:pt x="3003793" y="-26762"/>
                              <a:pt x="3070777" y="86711"/>
                              <a:pt x="3347219" y="0"/>
                            </a:cubicBezTo>
                            <a:cubicBezTo>
                              <a:pt x="3601422" y="-10703"/>
                              <a:pt x="4282944" y="55752"/>
                              <a:pt x="4443212" y="0"/>
                            </a:cubicBezTo>
                            <a:cubicBezTo>
                              <a:pt x="4506452" y="282065"/>
                              <a:pt x="4441619" y="391949"/>
                              <a:pt x="4443212" y="809982"/>
                            </a:cubicBezTo>
                            <a:cubicBezTo>
                              <a:pt x="4448427" y="1218497"/>
                              <a:pt x="4356642" y="1499976"/>
                              <a:pt x="4443212" y="1643555"/>
                            </a:cubicBezTo>
                            <a:cubicBezTo>
                              <a:pt x="4560310" y="1839533"/>
                              <a:pt x="4421680" y="2086477"/>
                              <a:pt x="4443212" y="2359172"/>
                            </a:cubicBezTo>
                            <a:cubicBezTo>
                              <a:pt x="4209458" y="2420044"/>
                              <a:pt x="3808450" y="2295766"/>
                              <a:pt x="3702676" y="2359172"/>
                            </a:cubicBezTo>
                            <a:cubicBezTo>
                              <a:pt x="3550902" y="2375606"/>
                              <a:pt x="3328749" y="2243195"/>
                              <a:pt x="3095437" y="2359172"/>
                            </a:cubicBezTo>
                            <a:cubicBezTo>
                              <a:pt x="2826801" y="2501432"/>
                              <a:pt x="2603078" y="2250451"/>
                              <a:pt x="2266038" y="2359172"/>
                            </a:cubicBezTo>
                            <a:cubicBezTo>
                              <a:pt x="1968497" y="2365894"/>
                              <a:pt x="1777521" y="2353152"/>
                              <a:pt x="1525502" y="2359172"/>
                            </a:cubicBezTo>
                            <a:cubicBezTo>
                              <a:pt x="1267953" y="2430092"/>
                              <a:pt x="1026816" y="2431726"/>
                              <a:pt x="829399" y="2359172"/>
                            </a:cubicBezTo>
                            <a:cubicBezTo>
                              <a:pt x="552288" y="2338005"/>
                              <a:pt x="191110" y="2270781"/>
                              <a:pt x="0" y="2359172"/>
                            </a:cubicBezTo>
                            <a:cubicBezTo>
                              <a:pt x="-29932" y="2081552"/>
                              <a:pt x="105819" y="1929832"/>
                              <a:pt x="0" y="1643555"/>
                            </a:cubicBezTo>
                            <a:cubicBezTo>
                              <a:pt x="-58158" y="1307767"/>
                              <a:pt x="50354" y="1261009"/>
                              <a:pt x="0" y="927940"/>
                            </a:cubicBezTo>
                            <a:cubicBezTo>
                              <a:pt x="-19449" y="619858"/>
                              <a:pt x="41213" y="472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-bit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divisors except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itself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/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100101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this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37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binary, which is a prime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Finding a prime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/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=82,589,933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111111111…11111</a:t>
                </a:r>
                <a:b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</a:br>
                <a:endParaRPr lang="en-US" altLang="zh-CN" sz="28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Left as an easy exercise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05B2D5F8-55CA-B1DF-292D-618D3BA151B3}"/>
              </a:ext>
            </a:extLst>
          </p:cNvPr>
          <p:cNvSpPr/>
          <p:nvPr/>
        </p:nvSpPr>
        <p:spPr>
          <a:xfrm rot="16200000">
            <a:off x="9514403" y="2788450"/>
            <a:ext cx="178247" cy="2857816"/>
          </a:xfrm>
          <a:prstGeom prst="leftBrace">
            <a:avLst>
              <a:gd name="adj1" fmla="val 3511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/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t="-8197" r="-80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/>
              <p:nvPr/>
            </p:nvSpPr>
            <p:spPr>
              <a:xfrm>
                <a:off x="1126656" y="5940279"/>
                <a:ext cx="9938688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question: can we find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6" y="5940279"/>
                <a:ext cx="99386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 Naïve Algorithm</a:t>
            </a:r>
            <a:endParaRPr lang="zh-CN" altLang="en-US" sz="40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190143"/>
                <a:ext cx="4061792" cy="1200329"/>
              </a:xfrm>
              <a:custGeom>
                <a:avLst/>
                <a:gdLst>
                  <a:gd name="connsiteX0" fmla="*/ 0 w 4061792"/>
                  <a:gd name="connsiteY0" fmla="*/ 0 h 1200329"/>
                  <a:gd name="connsiteX1" fmla="*/ 499020 w 4061792"/>
                  <a:gd name="connsiteY1" fmla="*/ 0 h 1200329"/>
                  <a:gd name="connsiteX2" fmla="*/ 998040 w 4061792"/>
                  <a:gd name="connsiteY2" fmla="*/ 0 h 1200329"/>
                  <a:gd name="connsiteX3" fmla="*/ 1497060 w 4061792"/>
                  <a:gd name="connsiteY3" fmla="*/ 0 h 1200329"/>
                  <a:gd name="connsiteX4" fmla="*/ 1955463 w 4061792"/>
                  <a:gd name="connsiteY4" fmla="*/ 0 h 1200329"/>
                  <a:gd name="connsiteX5" fmla="*/ 2616955 w 4061792"/>
                  <a:gd name="connsiteY5" fmla="*/ 0 h 1200329"/>
                  <a:gd name="connsiteX6" fmla="*/ 3237828 w 4061792"/>
                  <a:gd name="connsiteY6" fmla="*/ 0 h 1200329"/>
                  <a:gd name="connsiteX7" fmla="*/ 4061792 w 4061792"/>
                  <a:gd name="connsiteY7" fmla="*/ 0 h 1200329"/>
                  <a:gd name="connsiteX8" fmla="*/ 4061792 w 4061792"/>
                  <a:gd name="connsiteY8" fmla="*/ 376103 h 1200329"/>
                  <a:gd name="connsiteX9" fmla="*/ 4061792 w 4061792"/>
                  <a:gd name="connsiteY9" fmla="*/ 776213 h 1200329"/>
                  <a:gd name="connsiteX10" fmla="*/ 4061792 w 4061792"/>
                  <a:gd name="connsiteY10" fmla="*/ 1200329 h 1200329"/>
                  <a:gd name="connsiteX11" fmla="*/ 3400300 w 4061792"/>
                  <a:gd name="connsiteY11" fmla="*/ 1200329 h 1200329"/>
                  <a:gd name="connsiteX12" fmla="*/ 2820044 w 4061792"/>
                  <a:gd name="connsiteY12" fmla="*/ 1200329 h 1200329"/>
                  <a:gd name="connsiteX13" fmla="*/ 2280406 w 4061792"/>
                  <a:gd name="connsiteY13" fmla="*/ 1200329 h 1200329"/>
                  <a:gd name="connsiteX14" fmla="*/ 1822004 w 4061792"/>
                  <a:gd name="connsiteY14" fmla="*/ 1200329 h 1200329"/>
                  <a:gd name="connsiteX15" fmla="*/ 1363602 w 4061792"/>
                  <a:gd name="connsiteY15" fmla="*/ 1200329 h 1200329"/>
                  <a:gd name="connsiteX16" fmla="*/ 864581 w 4061792"/>
                  <a:gd name="connsiteY16" fmla="*/ 1200329 h 1200329"/>
                  <a:gd name="connsiteX17" fmla="*/ 0 w 4061792"/>
                  <a:gd name="connsiteY17" fmla="*/ 1200329 h 1200329"/>
                  <a:gd name="connsiteX18" fmla="*/ 0 w 4061792"/>
                  <a:gd name="connsiteY18" fmla="*/ 812223 h 1200329"/>
                  <a:gd name="connsiteX19" fmla="*/ 0 w 4061792"/>
                  <a:gd name="connsiteY19" fmla="*/ 436120 h 1200329"/>
                  <a:gd name="connsiteX20" fmla="*/ 0 w 4061792"/>
                  <a:gd name="connsiteY20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1792" h="1200329" fill="none" extrusionOk="0">
                    <a:moveTo>
                      <a:pt x="0" y="0"/>
                    </a:moveTo>
                    <a:cubicBezTo>
                      <a:pt x="235072" y="-56403"/>
                      <a:pt x="303245" y="19666"/>
                      <a:pt x="499020" y="0"/>
                    </a:cubicBezTo>
                    <a:cubicBezTo>
                      <a:pt x="694795" y="-19666"/>
                      <a:pt x="866593" y="44413"/>
                      <a:pt x="998040" y="0"/>
                    </a:cubicBezTo>
                    <a:cubicBezTo>
                      <a:pt x="1129487" y="-44413"/>
                      <a:pt x="1323673" y="45771"/>
                      <a:pt x="1497060" y="0"/>
                    </a:cubicBezTo>
                    <a:cubicBezTo>
                      <a:pt x="1670447" y="-45771"/>
                      <a:pt x="1808505" y="25221"/>
                      <a:pt x="1955463" y="0"/>
                    </a:cubicBezTo>
                    <a:cubicBezTo>
                      <a:pt x="2102421" y="-25221"/>
                      <a:pt x="2346235" y="29073"/>
                      <a:pt x="2616955" y="0"/>
                    </a:cubicBezTo>
                    <a:cubicBezTo>
                      <a:pt x="2887675" y="-29073"/>
                      <a:pt x="2947841" y="60922"/>
                      <a:pt x="3237828" y="0"/>
                    </a:cubicBezTo>
                    <a:cubicBezTo>
                      <a:pt x="3527815" y="-60922"/>
                      <a:pt x="3842906" y="45128"/>
                      <a:pt x="4061792" y="0"/>
                    </a:cubicBezTo>
                    <a:cubicBezTo>
                      <a:pt x="4095746" y="143921"/>
                      <a:pt x="4050356" y="235474"/>
                      <a:pt x="4061792" y="376103"/>
                    </a:cubicBezTo>
                    <a:cubicBezTo>
                      <a:pt x="4073228" y="516732"/>
                      <a:pt x="4027348" y="580022"/>
                      <a:pt x="4061792" y="776213"/>
                    </a:cubicBezTo>
                    <a:cubicBezTo>
                      <a:pt x="4096236" y="972404"/>
                      <a:pt x="4013959" y="1115428"/>
                      <a:pt x="4061792" y="1200329"/>
                    </a:cubicBezTo>
                    <a:cubicBezTo>
                      <a:pt x="3890817" y="1235586"/>
                      <a:pt x="3611169" y="1149957"/>
                      <a:pt x="3400300" y="1200329"/>
                    </a:cubicBezTo>
                    <a:cubicBezTo>
                      <a:pt x="3189431" y="1250701"/>
                      <a:pt x="2998884" y="1162820"/>
                      <a:pt x="2820044" y="1200329"/>
                    </a:cubicBezTo>
                    <a:cubicBezTo>
                      <a:pt x="2641204" y="1237838"/>
                      <a:pt x="2497897" y="1138031"/>
                      <a:pt x="2280406" y="1200329"/>
                    </a:cubicBezTo>
                    <a:cubicBezTo>
                      <a:pt x="2062915" y="1262627"/>
                      <a:pt x="1992213" y="1175682"/>
                      <a:pt x="1822004" y="1200329"/>
                    </a:cubicBezTo>
                    <a:cubicBezTo>
                      <a:pt x="1651795" y="1224976"/>
                      <a:pt x="1548380" y="1181020"/>
                      <a:pt x="1363602" y="1200329"/>
                    </a:cubicBezTo>
                    <a:cubicBezTo>
                      <a:pt x="1178824" y="1219638"/>
                      <a:pt x="1048444" y="1171320"/>
                      <a:pt x="864581" y="1200329"/>
                    </a:cubicBezTo>
                    <a:cubicBezTo>
                      <a:pt x="680718" y="1229338"/>
                      <a:pt x="385137" y="1137376"/>
                      <a:pt x="0" y="1200329"/>
                    </a:cubicBezTo>
                    <a:cubicBezTo>
                      <a:pt x="-10703" y="1074566"/>
                      <a:pt x="2188" y="939271"/>
                      <a:pt x="0" y="812223"/>
                    </a:cubicBezTo>
                    <a:cubicBezTo>
                      <a:pt x="-2188" y="685175"/>
                      <a:pt x="19421" y="517065"/>
                      <a:pt x="0" y="436120"/>
                    </a:cubicBezTo>
                    <a:cubicBezTo>
                      <a:pt x="-19421" y="355175"/>
                      <a:pt x="46222" y="126217"/>
                      <a:pt x="0" y="0"/>
                    </a:cubicBezTo>
                    <a:close/>
                  </a:path>
                  <a:path w="4061792" h="1200329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05253" y="183368"/>
                      <a:pt x="4026085" y="260894"/>
                      <a:pt x="4061792" y="424116"/>
                    </a:cubicBezTo>
                    <a:cubicBezTo>
                      <a:pt x="4097499" y="587338"/>
                      <a:pt x="4050176" y="719983"/>
                      <a:pt x="4061792" y="800219"/>
                    </a:cubicBezTo>
                    <a:cubicBezTo>
                      <a:pt x="4073408" y="880455"/>
                      <a:pt x="4027325" y="1062478"/>
                      <a:pt x="4061792" y="1200329"/>
                    </a:cubicBezTo>
                    <a:cubicBezTo>
                      <a:pt x="3792448" y="1245472"/>
                      <a:pt x="3755151" y="1149950"/>
                      <a:pt x="3481536" y="1200329"/>
                    </a:cubicBezTo>
                    <a:cubicBezTo>
                      <a:pt x="3207921" y="1250708"/>
                      <a:pt x="3081555" y="1161190"/>
                      <a:pt x="2901280" y="1200329"/>
                    </a:cubicBezTo>
                    <a:cubicBezTo>
                      <a:pt x="2721005" y="1239468"/>
                      <a:pt x="2595672" y="1197901"/>
                      <a:pt x="2442878" y="1200329"/>
                    </a:cubicBezTo>
                    <a:cubicBezTo>
                      <a:pt x="2290084" y="1202757"/>
                      <a:pt x="2101208" y="1165174"/>
                      <a:pt x="1903240" y="1200329"/>
                    </a:cubicBezTo>
                    <a:cubicBezTo>
                      <a:pt x="1705272" y="1235484"/>
                      <a:pt x="1568596" y="1155533"/>
                      <a:pt x="1282366" y="1200329"/>
                    </a:cubicBezTo>
                    <a:cubicBezTo>
                      <a:pt x="996136" y="1245125"/>
                      <a:pt x="948007" y="1195584"/>
                      <a:pt x="823964" y="1200329"/>
                    </a:cubicBezTo>
                    <a:cubicBezTo>
                      <a:pt x="699921" y="1205074"/>
                      <a:pt x="253371" y="1124606"/>
                      <a:pt x="0" y="1200329"/>
                    </a:cubicBezTo>
                    <a:cubicBezTo>
                      <a:pt x="-35147" y="1115856"/>
                      <a:pt x="22477" y="873211"/>
                      <a:pt x="0" y="788216"/>
                    </a:cubicBezTo>
                    <a:cubicBezTo>
                      <a:pt x="-22477" y="703221"/>
                      <a:pt x="539" y="591798"/>
                      <a:pt x="0" y="412113"/>
                    </a:cubicBezTo>
                    <a:cubicBezTo>
                      <a:pt x="-539" y="232428"/>
                      <a:pt x="17418" y="1970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 then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0143"/>
                <a:ext cx="406179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1200329"/>
                          <a:gd name="connsiteX1" fmla="*/ 499020 w 4061792"/>
                          <a:gd name="connsiteY1" fmla="*/ 0 h 1200329"/>
                          <a:gd name="connsiteX2" fmla="*/ 998040 w 4061792"/>
                          <a:gd name="connsiteY2" fmla="*/ 0 h 1200329"/>
                          <a:gd name="connsiteX3" fmla="*/ 1497060 w 4061792"/>
                          <a:gd name="connsiteY3" fmla="*/ 0 h 1200329"/>
                          <a:gd name="connsiteX4" fmla="*/ 1955463 w 4061792"/>
                          <a:gd name="connsiteY4" fmla="*/ 0 h 1200329"/>
                          <a:gd name="connsiteX5" fmla="*/ 2616955 w 4061792"/>
                          <a:gd name="connsiteY5" fmla="*/ 0 h 1200329"/>
                          <a:gd name="connsiteX6" fmla="*/ 3237828 w 4061792"/>
                          <a:gd name="connsiteY6" fmla="*/ 0 h 1200329"/>
                          <a:gd name="connsiteX7" fmla="*/ 4061792 w 4061792"/>
                          <a:gd name="connsiteY7" fmla="*/ 0 h 1200329"/>
                          <a:gd name="connsiteX8" fmla="*/ 4061792 w 4061792"/>
                          <a:gd name="connsiteY8" fmla="*/ 376103 h 1200329"/>
                          <a:gd name="connsiteX9" fmla="*/ 4061792 w 4061792"/>
                          <a:gd name="connsiteY9" fmla="*/ 776213 h 1200329"/>
                          <a:gd name="connsiteX10" fmla="*/ 4061792 w 4061792"/>
                          <a:gd name="connsiteY10" fmla="*/ 1200329 h 1200329"/>
                          <a:gd name="connsiteX11" fmla="*/ 3400300 w 4061792"/>
                          <a:gd name="connsiteY11" fmla="*/ 1200329 h 1200329"/>
                          <a:gd name="connsiteX12" fmla="*/ 2820044 w 4061792"/>
                          <a:gd name="connsiteY12" fmla="*/ 1200329 h 1200329"/>
                          <a:gd name="connsiteX13" fmla="*/ 2280406 w 4061792"/>
                          <a:gd name="connsiteY13" fmla="*/ 1200329 h 1200329"/>
                          <a:gd name="connsiteX14" fmla="*/ 1822004 w 4061792"/>
                          <a:gd name="connsiteY14" fmla="*/ 1200329 h 1200329"/>
                          <a:gd name="connsiteX15" fmla="*/ 1363602 w 4061792"/>
                          <a:gd name="connsiteY15" fmla="*/ 1200329 h 1200329"/>
                          <a:gd name="connsiteX16" fmla="*/ 864581 w 4061792"/>
                          <a:gd name="connsiteY16" fmla="*/ 1200329 h 1200329"/>
                          <a:gd name="connsiteX17" fmla="*/ 0 w 4061792"/>
                          <a:gd name="connsiteY17" fmla="*/ 1200329 h 1200329"/>
                          <a:gd name="connsiteX18" fmla="*/ 0 w 4061792"/>
                          <a:gd name="connsiteY18" fmla="*/ 812223 h 1200329"/>
                          <a:gd name="connsiteX19" fmla="*/ 0 w 4061792"/>
                          <a:gd name="connsiteY19" fmla="*/ 436120 h 1200329"/>
                          <a:gd name="connsiteX20" fmla="*/ 0 w 4061792"/>
                          <a:gd name="connsiteY20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61792" h="1200329" fill="none" extrusionOk="0">
                            <a:moveTo>
                              <a:pt x="0" y="0"/>
                            </a:moveTo>
                            <a:cubicBezTo>
                              <a:pt x="235072" y="-56403"/>
                              <a:pt x="303245" y="19666"/>
                              <a:pt x="499020" y="0"/>
                            </a:cubicBezTo>
                            <a:cubicBezTo>
                              <a:pt x="694795" y="-19666"/>
                              <a:pt x="866593" y="44413"/>
                              <a:pt x="998040" y="0"/>
                            </a:cubicBezTo>
                            <a:cubicBezTo>
                              <a:pt x="1129487" y="-44413"/>
                              <a:pt x="1323673" y="45771"/>
                              <a:pt x="1497060" y="0"/>
                            </a:cubicBezTo>
                            <a:cubicBezTo>
                              <a:pt x="1670447" y="-45771"/>
                              <a:pt x="1808505" y="25221"/>
                              <a:pt x="1955463" y="0"/>
                            </a:cubicBezTo>
                            <a:cubicBezTo>
                              <a:pt x="2102421" y="-25221"/>
                              <a:pt x="2346235" y="29073"/>
                              <a:pt x="2616955" y="0"/>
                            </a:cubicBezTo>
                            <a:cubicBezTo>
                              <a:pt x="2887675" y="-29073"/>
                              <a:pt x="2947841" y="60922"/>
                              <a:pt x="3237828" y="0"/>
                            </a:cubicBezTo>
                            <a:cubicBezTo>
                              <a:pt x="3527815" y="-60922"/>
                              <a:pt x="3842906" y="45128"/>
                              <a:pt x="4061792" y="0"/>
                            </a:cubicBezTo>
                            <a:cubicBezTo>
                              <a:pt x="4095746" y="143921"/>
                              <a:pt x="4050356" y="235474"/>
                              <a:pt x="4061792" y="376103"/>
                            </a:cubicBezTo>
                            <a:cubicBezTo>
                              <a:pt x="4073228" y="516732"/>
                              <a:pt x="4027348" y="580022"/>
                              <a:pt x="4061792" y="776213"/>
                            </a:cubicBezTo>
                            <a:cubicBezTo>
                              <a:pt x="4096236" y="972404"/>
                              <a:pt x="4013959" y="1115428"/>
                              <a:pt x="4061792" y="1200329"/>
                            </a:cubicBezTo>
                            <a:cubicBezTo>
                              <a:pt x="3890817" y="1235586"/>
                              <a:pt x="3611169" y="1149957"/>
                              <a:pt x="3400300" y="1200329"/>
                            </a:cubicBezTo>
                            <a:cubicBezTo>
                              <a:pt x="3189431" y="1250701"/>
                              <a:pt x="2998884" y="1162820"/>
                              <a:pt x="2820044" y="1200329"/>
                            </a:cubicBezTo>
                            <a:cubicBezTo>
                              <a:pt x="2641204" y="1237838"/>
                              <a:pt x="2497897" y="1138031"/>
                              <a:pt x="2280406" y="1200329"/>
                            </a:cubicBezTo>
                            <a:cubicBezTo>
                              <a:pt x="2062915" y="1262627"/>
                              <a:pt x="1992213" y="1175682"/>
                              <a:pt x="1822004" y="1200329"/>
                            </a:cubicBezTo>
                            <a:cubicBezTo>
                              <a:pt x="1651795" y="1224976"/>
                              <a:pt x="1548380" y="1181020"/>
                              <a:pt x="1363602" y="1200329"/>
                            </a:cubicBezTo>
                            <a:cubicBezTo>
                              <a:pt x="1178824" y="1219638"/>
                              <a:pt x="1048444" y="1171320"/>
                              <a:pt x="864581" y="1200329"/>
                            </a:cubicBezTo>
                            <a:cubicBezTo>
                              <a:pt x="680718" y="1229338"/>
                              <a:pt x="385137" y="1137376"/>
                              <a:pt x="0" y="1200329"/>
                            </a:cubicBezTo>
                            <a:cubicBezTo>
                              <a:pt x="-10703" y="1074566"/>
                              <a:pt x="2188" y="939271"/>
                              <a:pt x="0" y="812223"/>
                            </a:cubicBezTo>
                            <a:cubicBezTo>
                              <a:pt x="-2188" y="685175"/>
                              <a:pt x="19421" y="517065"/>
                              <a:pt x="0" y="436120"/>
                            </a:cubicBezTo>
                            <a:cubicBezTo>
                              <a:pt x="-19421" y="355175"/>
                              <a:pt x="46222" y="126217"/>
                              <a:pt x="0" y="0"/>
                            </a:cubicBezTo>
                            <a:close/>
                          </a:path>
                          <a:path w="4061792" h="1200329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05253" y="183368"/>
                              <a:pt x="4026085" y="260894"/>
                              <a:pt x="4061792" y="424116"/>
                            </a:cubicBezTo>
                            <a:cubicBezTo>
                              <a:pt x="4097499" y="587338"/>
                              <a:pt x="4050176" y="719983"/>
                              <a:pt x="4061792" y="800219"/>
                            </a:cubicBezTo>
                            <a:cubicBezTo>
                              <a:pt x="4073408" y="880455"/>
                              <a:pt x="4027325" y="1062478"/>
                              <a:pt x="4061792" y="1200329"/>
                            </a:cubicBezTo>
                            <a:cubicBezTo>
                              <a:pt x="3792448" y="1245472"/>
                              <a:pt x="3755151" y="1149950"/>
                              <a:pt x="3481536" y="1200329"/>
                            </a:cubicBezTo>
                            <a:cubicBezTo>
                              <a:pt x="3207921" y="1250708"/>
                              <a:pt x="3081555" y="1161190"/>
                              <a:pt x="2901280" y="1200329"/>
                            </a:cubicBezTo>
                            <a:cubicBezTo>
                              <a:pt x="2721005" y="1239468"/>
                              <a:pt x="2595672" y="1197901"/>
                              <a:pt x="2442878" y="1200329"/>
                            </a:cubicBezTo>
                            <a:cubicBezTo>
                              <a:pt x="2290084" y="1202757"/>
                              <a:pt x="2101208" y="1165174"/>
                              <a:pt x="1903240" y="1200329"/>
                            </a:cubicBezTo>
                            <a:cubicBezTo>
                              <a:pt x="1705272" y="1235484"/>
                              <a:pt x="1568596" y="1155533"/>
                              <a:pt x="1282366" y="1200329"/>
                            </a:cubicBezTo>
                            <a:cubicBezTo>
                              <a:pt x="996136" y="1245125"/>
                              <a:pt x="948007" y="1195584"/>
                              <a:pt x="823964" y="1200329"/>
                            </a:cubicBezTo>
                            <a:cubicBezTo>
                              <a:pt x="699921" y="1205074"/>
                              <a:pt x="253371" y="1124606"/>
                              <a:pt x="0" y="1200329"/>
                            </a:cubicBezTo>
                            <a:cubicBezTo>
                              <a:pt x="-35147" y="1115856"/>
                              <a:pt x="22477" y="873211"/>
                              <a:pt x="0" y="788216"/>
                            </a:cubicBezTo>
                            <a:cubicBezTo>
                              <a:pt x="-22477" y="703221"/>
                              <a:pt x="539" y="591798"/>
                              <a:pt x="0" y="412113"/>
                            </a:cubicBezTo>
                            <a:cubicBezTo>
                              <a:pt x="-539" y="232428"/>
                              <a:pt x="17418" y="197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347239" y="2524690"/>
                <a:ext cx="4219162" cy="124784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Cramér’s 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prime, then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39" y="2524690"/>
                <a:ext cx="4219162" cy="1247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838200" y="4433918"/>
                <a:ext cx="540026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Cramér’s conjecture, this algorithm 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primality tests, so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33918"/>
                <a:ext cx="540026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BD936E-64F1-AB52-174D-CA22765FA92A}"/>
              </a:ext>
            </a:extLst>
          </p:cNvPr>
          <p:cNvSpPr txBox="1"/>
          <p:nvPr/>
        </p:nvSpPr>
        <p:spPr>
          <a:xfrm>
            <a:off x="917713" y="3587866"/>
            <a:ext cx="47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[AKS04] deterministic primality test!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7237918" y="4526892"/>
                <a:ext cx="4115882" cy="10143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can prove: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0.525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918" y="4526892"/>
                <a:ext cx="4115882" cy="1014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515810D-D7C8-CEA0-3D77-334E257E654B}"/>
              </a:ext>
            </a:extLst>
          </p:cNvPr>
          <p:cNvSpPr txBox="1"/>
          <p:nvPr/>
        </p:nvSpPr>
        <p:spPr>
          <a:xfrm>
            <a:off x="8229601" y="5634247"/>
            <a:ext cx="333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Far from what we want!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/>
      <p:bldP spid="1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Dense Properties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3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property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for every input length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dense!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Number 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primes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problem: For a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/>
              <p:nvPr/>
            </p:nvSpPr>
            <p:spPr>
              <a:xfrm>
                <a:off x="838200" y="5202447"/>
                <a:ext cx="2959359" cy="1200329"/>
              </a:xfrm>
              <a:custGeom>
                <a:avLst/>
                <a:gdLst>
                  <a:gd name="connsiteX0" fmla="*/ 0 w 2959359"/>
                  <a:gd name="connsiteY0" fmla="*/ 0 h 1200329"/>
                  <a:gd name="connsiteX1" fmla="*/ 591872 w 2959359"/>
                  <a:gd name="connsiteY1" fmla="*/ 0 h 1200329"/>
                  <a:gd name="connsiteX2" fmla="*/ 1124556 w 2959359"/>
                  <a:gd name="connsiteY2" fmla="*/ 0 h 1200329"/>
                  <a:gd name="connsiteX3" fmla="*/ 1775615 w 2959359"/>
                  <a:gd name="connsiteY3" fmla="*/ 0 h 1200329"/>
                  <a:gd name="connsiteX4" fmla="*/ 2426674 w 2959359"/>
                  <a:gd name="connsiteY4" fmla="*/ 0 h 1200329"/>
                  <a:gd name="connsiteX5" fmla="*/ 2959359 w 2959359"/>
                  <a:gd name="connsiteY5" fmla="*/ 0 h 1200329"/>
                  <a:gd name="connsiteX6" fmla="*/ 2959359 w 2959359"/>
                  <a:gd name="connsiteY6" fmla="*/ 376103 h 1200329"/>
                  <a:gd name="connsiteX7" fmla="*/ 2959359 w 2959359"/>
                  <a:gd name="connsiteY7" fmla="*/ 740203 h 1200329"/>
                  <a:gd name="connsiteX8" fmla="*/ 2959359 w 2959359"/>
                  <a:gd name="connsiteY8" fmla="*/ 1200329 h 1200329"/>
                  <a:gd name="connsiteX9" fmla="*/ 2337894 w 2959359"/>
                  <a:gd name="connsiteY9" fmla="*/ 1200329 h 1200329"/>
                  <a:gd name="connsiteX10" fmla="*/ 1834803 w 2959359"/>
                  <a:gd name="connsiteY10" fmla="*/ 1200329 h 1200329"/>
                  <a:gd name="connsiteX11" fmla="*/ 1242931 w 2959359"/>
                  <a:gd name="connsiteY11" fmla="*/ 1200329 h 1200329"/>
                  <a:gd name="connsiteX12" fmla="*/ 680653 w 2959359"/>
                  <a:gd name="connsiteY12" fmla="*/ 1200329 h 1200329"/>
                  <a:gd name="connsiteX13" fmla="*/ 0 w 2959359"/>
                  <a:gd name="connsiteY13" fmla="*/ 1200329 h 1200329"/>
                  <a:gd name="connsiteX14" fmla="*/ 0 w 2959359"/>
                  <a:gd name="connsiteY14" fmla="*/ 776213 h 1200329"/>
                  <a:gd name="connsiteX15" fmla="*/ 0 w 2959359"/>
                  <a:gd name="connsiteY15" fmla="*/ 388106 h 1200329"/>
                  <a:gd name="connsiteX16" fmla="*/ 0 w 2959359"/>
                  <a:gd name="connsiteY16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59359" h="1200329" fill="none" extrusionOk="0">
                    <a:moveTo>
                      <a:pt x="0" y="0"/>
                    </a:moveTo>
                    <a:cubicBezTo>
                      <a:pt x="175491" y="-41716"/>
                      <a:pt x="405538" y="17092"/>
                      <a:pt x="591872" y="0"/>
                    </a:cubicBezTo>
                    <a:cubicBezTo>
                      <a:pt x="778206" y="-17092"/>
                      <a:pt x="906343" y="11907"/>
                      <a:pt x="1124556" y="0"/>
                    </a:cubicBezTo>
                    <a:cubicBezTo>
                      <a:pt x="1342769" y="-11907"/>
                      <a:pt x="1481760" y="45251"/>
                      <a:pt x="1775615" y="0"/>
                    </a:cubicBezTo>
                    <a:cubicBezTo>
                      <a:pt x="2069470" y="-45251"/>
                      <a:pt x="2274522" y="71726"/>
                      <a:pt x="2426674" y="0"/>
                    </a:cubicBezTo>
                    <a:cubicBezTo>
                      <a:pt x="2578826" y="-71726"/>
                      <a:pt x="2801285" y="56326"/>
                      <a:pt x="2959359" y="0"/>
                    </a:cubicBezTo>
                    <a:cubicBezTo>
                      <a:pt x="2968834" y="159891"/>
                      <a:pt x="2930401" y="223611"/>
                      <a:pt x="2959359" y="376103"/>
                    </a:cubicBezTo>
                    <a:cubicBezTo>
                      <a:pt x="2988317" y="528595"/>
                      <a:pt x="2933805" y="644053"/>
                      <a:pt x="2959359" y="740203"/>
                    </a:cubicBezTo>
                    <a:cubicBezTo>
                      <a:pt x="2984913" y="836353"/>
                      <a:pt x="2927489" y="1003895"/>
                      <a:pt x="2959359" y="1200329"/>
                    </a:cubicBezTo>
                    <a:cubicBezTo>
                      <a:pt x="2770401" y="1260430"/>
                      <a:pt x="2490934" y="1130779"/>
                      <a:pt x="2337894" y="1200329"/>
                    </a:cubicBezTo>
                    <a:cubicBezTo>
                      <a:pt x="2184855" y="1269879"/>
                      <a:pt x="2052607" y="1147220"/>
                      <a:pt x="1834803" y="1200329"/>
                    </a:cubicBezTo>
                    <a:cubicBezTo>
                      <a:pt x="1616999" y="1253438"/>
                      <a:pt x="1519391" y="1199893"/>
                      <a:pt x="1242931" y="1200329"/>
                    </a:cubicBezTo>
                    <a:cubicBezTo>
                      <a:pt x="966471" y="1200765"/>
                      <a:pt x="819601" y="1192596"/>
                      <a:pt x="680653" y="1200329"/>
                    </a:cubicBezTo>
                    <a:cubicBezTo>
                      <a:pt x="541705" y="1208062"/>
                      <a:pt x="245806" y="1137482"/>
                      <a:pt x="0" y="1200329"/>
                    </a:cubicBezTo>
                    <a:cubicBezTo>
                      <a:pt x="-14772" y="1047101"/>
                      <a:pt x="16965" y="914501"/>
                      <a:pt x="0" y="776213"/>
                    </a:cubicBezTo>
                    <a:cubicBezTo>
                      <a:pt x="-16965" y="637925"/>
                      <a:pt x="26235" y="525812"/>
                      <a:pt x="0" y="388106"/>
                    </a:cubicBezTo>
                    <a:cubicBezTo>
                      <a:pt x="-26235" y="250400"/>
                      <a:pt x="15093" y="106275"/>
                      <a:pt x="0" y="0"/>
                    </a:cubicBezTo>
                    <a:close/>
                  </a:path>
                  <a:path w="2959359" h="1200329" stroke="0" extrusionOk="0">
                    <a:moveTo>
                      <a:pt x="0" y="0"/>
                    </a:moveTo>
                    <a:cubicBezTo>
                      <a:pt x="205124" y="-36115"/>
                      <a:pt x="350382" y="25606"/>
                      <a:pt x="532685" y="0"/>
                    </a:cubicBezTo>
                    <a:cubicBezTo>
                      <a:pt x="714989" y="-25606"/>
                      <a:pt x="934980" y="14765"/>
                      <a:pt x="1154150" y="0"/>
                    </a:cubicBezTo>
                    <a:cubicBezTo>
                      <a:pt x="1373320" y="-14765"/>
                      <a:pt x="1477528" y="22128"/>
                      <a:pt x="1775615" y="0"/>
                    </a:cubicBezTo>
                    <a:cubicBezTo>
                      <a:pt x="2073703" y="-22128"/>
                      <a:pt x="2148867" y="60349"/>
                      <a:pt x="2337894" y="0"/>
                    </a:cubicBezTo>
                    <a:cubicBezTo>
                      <a:pt x="2526921" y="-60349"/>
                      <a:pt x="2705033" y="63622"/>
                      <a:pt x="2959359" y="0"/>
                    </a:cubicBezTo>
                    <a:cubicBezTo>
                      <a:pt x="2988030" y="95191"/>
                      <a:pt x="2916110" y="336590"/>
                      <a:pt x="2959359" y="424116"/>
                    </a:cubicBezTo>
                    <a:cubicBezTo>
                      <a:pt x="3002608" y="511642"/>
                      <a:pt x="2923652" y="685010"/>
                      <a:pt x="2959359" y="848232"/>
                    </a:cubicBezTo>
                    <a:cubicBezTo>
                      <a:pt x="2995066" y="1011454"/>
                      <a:pt x="2942668" y="1070518"/>
                      <a:pt x="2959359" y="1200329"/>
                    </a:cubicBezTo>
                    <a:cubicBezTo>
                      <a:pt x="2803364" y="1220765"/>
                      <a:pt x="2597597" y="1149353"/>
                      <a:pt x="2456268" y="1200329"/>
                    </a:cubicBezTo>
                    <a:cubicBezTo>
                      <a:pt x="2314939" y="1251305"/>
                      <a:pt x="2139308" y="1168316"/>
                      <a:pt x="1923583" y="1200329"/>
                    </a:cubicBezTo>
                    <a:cubicBezTo>
                      <a:pt x="1707859" y="1232342"/>
                      <a:pt x="1463459" y="1183926"/>
                      <a:pt x="1331712" y="1200329"/>
                    </a:cubicBezTo>
                    <a:cubicBezTo>
                      <a:pt x="1199965" y="1216732"/>
                      <a:pt x="1032144" y="1184421"/>
                      <a:pt x="828621" y="1200329"/>
                    </a:cubicBezTo>
                    <a:cubicBezTo>
                      <a:pt x="625098" y="1216237"/>
                      <a:pt x="284669" y="1184790"/>
                      <a:pt x="0" y="1200329"/>
                    </a:cubicBezTo>
                    <a:cubicBezTo>
                      <a:pt x="-37696" y="1019220"/>
                      <a:pt x="40774" y="990517"/>
                      <a:pt x="0" y="788216"/>
                    </a:cubicBezTo>
                    <a:cubicBezTo>
                      <a:pt x="-40774" y="585915"/>
                      <a:pt x="39318" y="574985"/>
                      <a:pt x="0" y="388106"/>
                    </a:cubicBezTo>
                    <a:cubicBezTo>
                      <a:pt x="-39318" y="201227"/>
                      <a:pt x="10988" y="1094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2447"/>
                <a:ext cx="295935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959359"/>
                          <a:gd name="connsiteY0" fmla="*/ 0 h 1200329"/>
                          <a:gd name="connsiteX1" fmla="*/ 591872 w 2959359"/>
                          <a:gd name="connsiteY1" fmla="*/ 0 h 1200329"/>
                          <a:gd name="connsiteX2" fmla="*/ 1124556 w 2959359"/>
                          <a:gd name="connsiteY2" fmla="*/ 0 h 1200329"/>
                          <a:gd name="connsiteX3" fmla="*/ 1775615 w 2959359"/>
                          <a:gd name="connsiteY3" fmla="*/ 0 h 1200329"/>
                          <a:gd name="connsiteX4" fmla="*/ 2426674 w 2959359"/>
                          <a:gd name="connsiteY4" fmla="*/ 0 h 1200329"/>
                          <a:gd name="connsiteX5" fmla="*/ 2959359 w 2959359"/>
                          <a:gd name="connsiteY5" fmla="*/ 0 h 1200329"/>
                          <a:gd name="connsiteX6" fmla="*/ 2959359 w 2959359"/>
                          <a:gd name="connsiteY6" fmla="*/ 376103 h 1200329"/>
                          <a:gd name="connsiteX7" fmla="*/ 2959359 w 2959359"/>
                          <a:gd name="connsiteY7" fmla="*/ 740203 h 1200329"/>
                          <a:gd name="connsiteX8" fmla="*/ 2959359 w 2959359"/>
                          <a:gd name="connsiteY8" fmla="*/ 1200329 h 1200329"/>
                          <a:gd name="connsiteX9" fmla="*/ 2337894 w 2959359"/>
                          <a:gd name="connsiteY9" fmla="*/ 1200329 h 1200329"/>
                          <a:gd name="connsiteX10" fmla="*/ 1834803 w 2959359"/>
                          <a:gd name="connsiteY10" fmla="*/ 1200329 h 1200329"/>
                          <a:gd name="connsiteX11" fmla="*/ 1242931 w 2959359"/>
                          <a:gd name="connsiteY11" fmla="*/ 1200329 h 1200329"/>
                          <a:gd name="connsiteX12" fmla="*/ 680653 w 2959359"/>
                          <a:gd name="connsiteY12" fmla="*/ 1200329 h 1200329"/>
                          <a:gd name="connsiteX13" fmla="*/ 0 w 2959359"/>
                          <a:gd name="connsiteY13" fmla="*/ 1200329 h 1200329"/>
                          <a:gd name="connsiteX14" fmla="*/ 0 w 2959359"/>
                          <a:gd name="connsiteY14" fmla="*/ 776213 h 1200329"/>
                          <a:gd name="connsiteX15" fmla="*/ 0 w 2959359"/>
                          <a:gd name="connsiteY15" fmla="*/ 388106 h 1200329"/>
                          <a:gd name="connsiteX16" fmla="*/ 0 w 2959359"/>
                          <a:gd name="connsiteY16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959359" h="1200329" fill="none" extrusionOk="0">
                            <a:moveTo>
                              <a:pt x="0" y="0"/>
                            </a:moveTo>
                            <a:cubicBezTo>
                              <a:pt x="175491" y="-41716"/>
                              <a:pt x="405538" y="17092"/>
                              <a:pt x="591872" y="0"/>
                            </a:cubicBezTo>
                            <a:cubicBezTo>
                              <a:pt x="778206" y="-17092"/>
                              <a:pt x="906343" y="11907"/>
                              <a:pt x="1124556" y="0"/>
                            </a:cubicBezTo>
                            <a:cubicBezTo>
                              <a:pt x="1342769" y="-11907"/>
                              <a:pt x="1481760" y="45251"/>
                              <a:pt x="1775615" y="0"/>
                            </a:cubicBezTo>
                            <a:cubicBezTo>
                              <a:pt x="2069470" y="-45251"/>
                              <a:pt x="2274522" y="71726"/>
                              <a:pt x="2426674" y="0"/>
                            </a:cubicBezTo>
                            <a:cubicBezTo>
                              <a:pt x="2578826" y="-71726"/>
                              <a:pt x="2801285" y="56326"/>
                              <a:pt x="2959359" y="0"/>
                            </a:cubicBezTo>
                            <a:cubicBezTo>
                              <a:pt x="2968834" y="159891"/>
                              <a:pt x="2930401" y="223611"/>
                              <a:pt x="2959359" y="376103"/>
                            </a:cubicBezTo>
                            <a:cubicBezTo>
                              <a:pt x="2988317" y="528595"/>
                              <a:pt x="2933805" y="644053"/>
                              <a:pt x="2959359" y="740203"/>
                            </a:cubicBezTo>
                            <a:cubicBezTo>
                              <a:pt x="2984913" y="836353"/>
                              <a:pt x="2927489" y="1003895"/>
                              <a:pt x="2959359" y="1200329"/>
                            </a:cubicBezTo>
                            <a:cubicBezTo>
                              <a:pt x="2770401" y="1260430"/>
                              <a:pt x="2490934" y="1130779"/>
                              <a:pt x="2337894" y="1200329"/>
                            </a:cubicBezTo>
                            <a:cubicBezTo>
                              <a:pt x="2184855" y="1269879"/>
                              <a:pt x="2052607" y="1147220"/>
                              <a:pt x="1834803" y="1200329"/>
                            </a:cubicBezTo>
                            <a:cubicBezTo>
                              <a:pt x="1616999" y="1253438"/>
                              <a:pt x="1519391" y="1199893"/>
                              <a:pt x="1242931" y="1200329"/>
                            </a:cubicBezTo>
                            <a:cubicBezTo>
                              <a:pt x="966471" y="1200765"/>
                              <a:pt x="819601" y="1192596"/>
                              <a:pt x="680653" y="1200329"/>
                            </a:cubicBezTo>
                            <a:cubicBezTo>
                              <a:pt x="541705" y="1208062"/>
                              <a:pt x="245806" y="1137482"/>
                              <a:pt x="0" y="1200329"/>
                            </a:cubicBezTo>
                            <a:cubicBezTo>
                              <a:pt x="-14772" y="1047101"/>
                              <a:pt x="16965" y="914501"/>
                              <a:pt x="0" y="776213"/>
                            </a:cubicBezTo>
                            <a:cubicBezTo>
                              <a:pt x="-16965" y="637925"/>
                              <a:pt x="26235" y="525812"/>
                              <a:pt x="0" y="388106"/>
                            </a:cubicBezTo>
                            <a:cubicBezTo>
                              <a:pt x="-26235" y="250400"/>
                              <a:pt x="15093" y="106275"/>
                              <a:pt x="0" y="0"/>
                            </a:cubicBezTo>
                            <a:close/>
                          </a:path>
                          <a:path w="2959359" h="1200329" stroke="0" extrusionOk="0">
                            <a:moveTo>
                              <a:pt x="0" y="0"/>
                            </a:moveTo>
                            <a:cubicBezTo>
                              <a:pt x="205124" y="-36115"/>
                              <a:pt x="350382" y="25606"/>
                              <a:pt x="532685" y="0"/>
                            </a:cubicBezTo>
                            <a:cubicBezTo>
                              <a:pt x="714989" y="-25606"/>
                              <a:pt x="934980" y="14765"/>
                              <a:pt x="1154150" y="0"/>
                            </a:cubicBezTo>
                            <a:cubicBezTo>
                              <a:pt x="1373320" y="-14765"/>
                              <a:pt x="1477528" y="22128"/>
                              <a:pt x="1775615" y="0"/>
                            </a:cubicBezTo>
                            <a:cubicBezTo>
                              <a:pt x="2073703" y="-22128"/>
                              <a:pt x="2148867" y="60349"/>
                              <a:pt x="2337894" y="0"/>
                            </a:cubicBezTo>
                            <a:cubicBezTo>
                              <a:pt x="2526921" y="-60349"/>
                              <a:pt x="2705033" y="63622"/>
                              <a:pt x="2959359" y="0"/>
                            </a:cubicBezTo>
                            <a:cubicBezTo>
                              <a:pt x="2988030" y="95191"/>
                              <a:pt x="2916110" y="336590"/>
                              <a:pt x="2959359" y="424116"/>
                            </a:cubicBezTo>
                            <a:cubicBezTo>
                              <a:pt x="3002608" y="511642"/>
                              <a:pt x="2923652" y="685010"/>
                              <a:pt x="2959359" y="848232"/>
                            </a:cubicBezTo>
                            <a:cubicBezTo>
                              <a:pt x="2995066" y="1011454"/>
                              <a:pt x="2942668" y="1070518"/>
                              <a:pt x="2959359" y="1200329"/>
                            </a:cubicBezTo>
                            <a:cubicBezTo>
                              <a:pt x="2803364" y="1220765"/>
                              <a:pt x="2597597" y="1149353"/>
                              <a:pt x="2456268" y="1200329"/>
                            </a:cubicBezTo>
                            <a:cubicBezTo>
                              <a:pt x="2314939" y="1251305"/>
                              <a:pt x="2139308" y="1168316"/>
                              <a:pt x="1923583" y="1200329"/>
                            </a:cubicBezTo>
                            <a:cubicBezTo>
                              <a:pt x="1707859" y="1232342"/>
                              <a:pt x="1463459" y="1183926"/>
                              <a:pt x="1331712" y="1200329"/>
                            </a:cubicBezTo>
                            <a:cubicBezTo>
                              <a:pt x="1199965" y="1216732"/>
                              <a:pt x="1032144" y="1184421"/>
                              <a:pt x="828621" y="1200329"/>
                            </a:cubicBezTo>
                            <a:cubicBezTo>
                              <a:pt x="625098" y="1216237"/>
                              <a:pt x="284669" y="1184790"/>
                              <a:pt x="0" y="1200329"/>
                            </a:cubicBezTo>
                            <a:cubicBezTo>
                              <a:pt x="-37696" y="1019220"/>
                              <a:pt x="40774" y="990517"/>
                              <a:pt x="0" y="788216"/>
                            </a:cubicBezTo>
                            <a:cubicBezTo>
                              <a:pt x="-40774" y="585915"/>
                              <a:pt x="39318" y="574985"/>
                              <a:pt x="0" y="388106"/>
                            </a:cubicBezTo>
                            <a:cubicBezTo>
                              <a:pt x="-39318" y="201227"/>
                              <a:pt x="10988" y="1094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902773D-F232-1058-0A22-890C986F32B8}"/>
              </a:ext>
            </a:extLst>
          </p:cNvPr>
          <p:cNvSpPr txBox="1"/>
          <p:nvPr/>
        </p:nvSpPr>
        <p:spPr>
          <a:xfrm>
            <a:off x="6235958" y="4863847"/>
            <a:ext cx="37757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Easy with randomness!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8844922-AB49-F0E7-E3C4-22401888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6" y="5092418"/>
            <a:ext cx="1508125" cy="13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/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algorithms are open…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(even for the special case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402642"/>
                <a:ext cx="4427136" cy="1200329"/>
              </a:xfrm>
              <a:custGeom>
                <a:avLst/>
                <a:gdLst>
                  <a:gd name="connsiteX0" fmla="*/ 0 w 4427136"/>
                  <a:gd name="connsiteY0" fmla="*/ 0 h 1200329"/>
                  <a:gd name="connsiteX1" fmla="*/ 509121 w 4427136"/>
                  <a:gd name="connsiteY1" fmla="*/ 0 h 1200329"/>
                  <a:gd name="connsiteX2" fmla="*/ 929699 w 4427136"/>
                  <a:gd name="connsiteY2" fmla="*/ 0 h 1200329"/>
                  <a:gd name="connsiteX3" fmla="*/ 1571633 w 4427136"/>
                  <a:gd name="connsiteY3" fmla="*/ 0 h 1200329"/>
                  <a:gd name="connsiteX4" fmla="*/ 2169297 w 4427136"/>
                  <a:gd name="connsiteY4" fmla="*/ 0 h 1200329"/>
                  <a:gd name="connsiteX5" fmla="*/ 2634146 w 4427136"/>
                  <a:gd name="connsiteY5" fmla="*/ 0 h 1200329"/>
                  <a:gd name="connsiteX6" fmla="*/ 3098995 w 4427136"/>
                  <a:gd name="connsiteY6" fmla="*/ 0 h 1200329"/>
                  <a:gd name="connsiteX7" fmla="*/ 3652387 w 4427136"/>
                  <a:gd name="connsiteY7" fmla="*/ 0 h 1200329"/>
                  <a:gd name="connsiteX8" fmla="*/ 4427136 w 4427136"/>
                  <a:gd name="connsiteY8" fmla="*/ 0 h 1200329"/>
                  <a:gd name="connsiteX9" fmla="*/ 4427136 w 4427136"/>
                  <a:gd name="connsiteY9" fmla="*/ 388106 h 1200329"/>
                  <a:gd name="connsiteX10" fmla="*/ 4427136 w 4427136"/>
                  <a:gd name="connsiteY10" fmla="*/ 800219 h 1200329"/>
                  <a:gd name="connsiteX11" fmla="*/ 4427136 w 4427136"/>
                  <a:gd name="connsiteY11" fmla="*/ 1200329 h 1200329"/>
                  <a:gd name="connsiteX12" fmla="*/ 3918015 w 4427136"/>
                  <a:gd name="connsiteY12" fmla="*/ 1200329 h 1200329"/>
                  <a:gd name="connsiteX13" fmla="*/ 3497437 w 4427136"/>
                  <a:gd name="connsiteY13" fmla="*/ 1200329 h 1200329"/>
                  <a:gd name="connsiteX14" fmla="*/ 3032588 w 4427136"/>
                  <a:gd name="connsiteY14" fmla="*/ 1200329 h 1200329"/>
                  <a:gd name="connsiteX15" fmla="*/ 2479196 w 4427136"/>
                  <a:gd name="connsiteY15" fmla="*/ 1200329 h 1200329"/>
                  <a:gd name="connsiteX16" fmla="*/ 1970076 w 4427136"/>
                  <a:gd name="connsiteY16" fmla="*/ 1200329 h 1200329"/>
                  <a:gd name="connsiteX17" fmla="*/ 1505226 w 4427136"/>
                  <a:gd name="connsiteY17" fmla="*/ 1200329 h 1200329"/>
                  <a:gd name="connsiteX18" fmla="*/ 951834 w 4427136"/>
                  <a:gd name="connsiteY18" fmla="*/ 1200329 h 1200329"/>
                  <a:gd name="connsiteX19" fmla="*/ 0 w 4427136"/>
                  <a:gd name="connsiteY19" fmla="*/ 1200329 h 1200329"/>
                  <a:gd name="connsiteX20" fmla="*/ 0 w 4427136"/>
                  <a:gd name="connsiteY20" fmla="*/ 800219 h 1200329"/>
                  <a:gd name="connsiteX21" fmla="*/ 0 w 4427136"/>
                  <a:gd name="connsiteY21" fmla="*/ 436120 h 1200329"/>
                  <a:gd name="connsiteX22" fmla="*/ 0 w 4427136"/>
                  <a:gd name="connsiteY22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27136" h="1200329" fill="none" extrusionOk="0">
                    <a:moveTo>
                      <a:pt x="0" y="0"/>
                    </a:moveTo>
                    <a:cubicBezTo>
                      <a:pt x="209682" y="-12803"/>
                      <a:pt x="272929" y="341"/>
                      <a:pt x="509121" y="0"/>
                    </a:cubicBezTo>
                    <a:cubicBezTo>
                      <a:pt x="745313" y="-341"/>
                      <a:pt x="719787" y="24564"/>
                      <a:pt x="929699" y="0"/>
                    </a:cubicBezTo>
                    <a:cubicBezTo>
                      <a:pt x="1139611" y="-24564"/>
                      <a:pt x="1376646" y="61893"/>
                      <a:pt x="1571633" y="0"/>
                    </a:cubicBezTo>
                    <a:cubicBezTo>
                      <a:pt x="1766620" y="-61893"/>
                      <a:pt x="2042217" y="69312"/>
                      <a:pt x="2169297" y="0"/>
                    </a:cubicBezTo>
                    <a:cubicBezTo>
                      <a:pt x="2296377" y="-69312"/>
                      <a:pt x="2428340" y="776"/>
                      <a:pt x="2634146" y="0"/>
                    </a:cubicBezTo>
                    <a:cubicBezTo>
                      <a:pt x="2839952" y="-776"/>
                      <a:pt x="2970554" y="53528"/>
                      <a:pt x="3098995" y="0"/>
                    </a:cubicBezTo>
                    <a:cubicBezTo>
                      <a:pt x="3227436" y="-53528"/>
                      <a:pt x="3521774" y="48923"/>
                      <a:pt x="3652387" y="0"/>
                    </a:cubicBezTo>
                    <a:cubicBezTo>
                      <a:pt x="3783000" y="-48923"/>
                      <a:pt x="4071995" y="37768"/>
                      <a:pt x="4427136" y="0"/>
                    </a:cubicBezTo>
                    <a:cubicBezTo>
                      <a:pt x="4432766" y="140234"/>
                      <a:pt x="4402607" y="257828"/>
                      <a:pt x="4427136" y="388106"/>
                    </a:cubicBezTo>
                    <a:cubicBezTo>
                      <a:pt x="4451665" y="518384"/>
                      <a:pt x="4390368" y="648288"/>
                      <a:pt x="4427136" y="800219"/>
                    </a:cubicBezTo>
                    <a:cubicBezTo>
                      <a:pt x="4463904" y="952150"/>
                      <a:pt x="4385127" y="1087306"/>
                      <a:pt x="4427136" y="1200329"/>
                    </a:cubicBezTo>
                    <a:cubicBezTo>
                      <a:pt x="4183653" y="1255879"/>
                      <a:pt x="4112761" y="1155354"/>
                      <a:pt x="3918015" y="1200329"/>
                    </a:cubicBezTo>
                    <a:cubicBezTo>
                      <a:pt x="3723269" y="1245304"/>
                      <a:pt x="3637615" y="1197478"/>
                      <a:pt x="3497437" y="1200329"/>
                    </a:cubicBezTo>
                    <a:cubicBezTo>
                      <a:pt x="3357259" y="1203180"/>
                      <a:pt x="3162186" y="1145185"/>
                      <a:pt x="3032588" y="1200329"/>
                    </a:cubicBezTo>
                    <a:cubicBezTo>
                      <a:pt x="2902990" y="1255473"/>
                      <a:pt x="2723967" y="1195463"/>
                      <a:pt x="2479196" y="1200329"/>
                    </a:cubicBezTo>
                    <a:cubicBezTo>
                      <a:pt x="2234425" y="1205195"/>
                      <a:pt x="2162850" y="1146897"/>
                      <a:pt x="1970076" y="1200329"/>
                    </a:cubicBezTo>
                    <a:cubicBezTo>
                      <a:pt x="1777302" y="1253761"/>
                      <a:pt x="1630323" y="1165228"/>
                      <a:pt x="1505226" y="1200329"/>
                    </a:cubicBezTo>
                    <a:cubicBezTo>
                      <a:pt x="1380129" y="1235430"/>
                      <a:pt x="1096215" y="1155007"/>
                      <a:pt x="951834" y="1200329"/>
                    </a:cubicBezTo>
                    <a:cubicBezTo>
                      <a:pt x="807453" y="1245651"/>
                      <a:pt x="453141" y="1097409"/>
                      <a:pt x="0" y="1200329"/>
                    </a:cubicBezTo>
                    <a:cubicBezTo>
                      <a:pt x="-45166" y="1026493"/>
                      <a:pt x="32367" y="939357"/>
                      <a:pt x="0" y="800219"/>
                    </a:cubicBezTo>
                    <a:cubicBezTo>
                      <a:pt x="-32367" y="661081"/>
                      <a:pt x="7362" y="599439"/>
                      <a:pt x="0" y="436120"/>
                    </a:cubicBezTo>
                    <a:cubicBezTo>
                      <a:pt x="-7362" y="272801"/>
                      <a:pt x="9747" y="103182"/>
                      <a:pt x="0" y="0"/>
                    </a:cubicBezTo>
                    <a:close/>
                  </a:path>
                  <a:path w="4427136" h="1200329" stroke="0" extrusionOk="0">
                    <a:moveTo>
                      <a:pt x="0" y="0"/>
                    </a:moveTo>
                    <a:cubicBezTo>
                      <a:pt x="192107" y="-137"/>
                      <a:pt x="355812" y="40899"/>
                      <a:pt x="464849" y="0"/>
                    </a:cubicBezTo>
                    <a:cubicBezTo>
                      <a:pt x="573886" y="-40899"/>
                      <a:pt x="840536" y="23450"/>
                      <a:pt x="1062513" y="0"/>
                    </a:cubicBezTo>
                    <a:cubicBezTo>
                      <a:pt x="1284490" y="-23450"/>
                      <a:pt x="1437929" y="7726"/>
                      <a:pt x="1660176" y="0"/>
                    </a:cubicBezTo>
                    <a:cubicBezTo>
                      <a:pt x="1882423" y="-7726"/>
                      <a:pt x="1972373" y="16882"/>
                      <a:pt x="2169297" y="0"/>
                    </a:cubicBezTo>
                    <a:cubicBezTo>
                      <a:pt x="2366221" y="-16882"/>
                      <a:pt x="2534821" y="10145"/>
                      <a:pt x="2811231" y="0"/>
                    </a:cubicBezTo>
                    <a:cubicBezTo>
                      <a:pt x="3087641" y="-10145"/>
                      <a:pt x="3185420" y="76833"/>
                      <a:pt x="3453166" y="0"/>
                    </a:cubicBezTo>
                    <a:cubicBezTo>
                      <a:pt x="3720912" y="-76833"/>
                      <a:pt x="4068619" y="19261"/>
                      <a:pt x="4427136" y="0"/>
                    </a:cubicBezTo>
                    <a:cubicBezTo>
                      <a:pt x="4469329" y="135343"/>
                      <a:pt x="4426153" y="272177"/>
                      <a:pt x="4427136" y="400110"/>
                    </a:cubicBezTo>
                    <a:cubicBezTo>
                      <a:pt x="4428119" y="528043"/>
                      <a:pt x="4415042" y="667410"/>
                      <a:pt x="4427136" y="764209"/>
                    </a:cubicBezTo>
                    <a:cubicBezTo>
                      <a:pt x="4439230" y="861008"/>
                      <a:pt x="4424104" y="998273"/>
                      <a:pt x="4427136" y="1200329"/>
                    </a:cubicBezTo>
                    <a:cubicBezTo>
                      <a:pt x="4323559" y="1229063"/>
                      <a:pt x="4113439" y="1174094"/>
                      <a:pt x="3918015" y="1200329"/>
                    </a:cubicBezTo>
                    <a:cubicBezTo>
                      <a:pt x="3722591" y="1226564"/>
                      <a:pt x="3705766" y="1177480"/>
                      <a:pt x="3497437" y="1200329"/>
                    </a:cubicBezTo>
                    <a:cubicBezTo>
                      <a:pt x="3289108" y="1223178"/>
                      <a:pt x="3096462" y="1190668"/>
                      <a:pt x="2988317" y="1200329"/>
                    </a:cubicBezTo>
                    <a:cubicBezTo>
                      <a:pt x="2880172" y="1209990"/>
                      <a:pt x="2529278" y="1163262"/>
                      <a:pt x="2390653" y="1200329"/>
                    </a:cubicBezTo>
                    <a:cubicBezTo>
                      <a:pt x="2252028" y="1237396"/>
                      <a:pt x="2093772" y="1159379"/>
                      <a:pt x="1970076" y="1200329"/>
                    </a:cubicBezTo>
                    <a:cubicBezTo>
                      <a:pt x="1846380" y="1241279"/>
                      <a:pt x="1550099" y="1164908"/>
                      <a:pt x="1372412" y="1200329"/>
                    </a:cubicBezTo>
                    <a:cubicBezTo>
                      <a:pt x="1194725" y="1235750"/>
                      <a:pt x="978894" y="1141828"/>
                      <a:pt x="774749" y="1200329"/>
                    </a:cubicBezTo>
                    <a:cubicBezTo>
                      <a:pt x="570604" y="1258830"/>
                      <a:pt x="164243" y="1125386"/>
                      <a:pt x="0" y="1200329"/>
                    </a:cubicBezTo>
                    <a:cubicBezTo>
                      <a:pt x="-44164" y="1080266"/>
                      <a:pt x="25701" y="972989"/>
                      <a:pt x="0" y="800219"/>
                    </a:cubicBezTo>
                    <a:cubicBezTo>
                      <a:pt x="-25701" y="627449"/>
                      <a:pt x="1525" y="573439"/>
                      <a:pt x="0" y="424116"/>
                    </a:cubicBezTo>
                    <a:cubicBezTo>
                      <a:pt x="-1525" y="274793"/>
                      <a:pt x="3010" y="16067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in [some PRG]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2642"/>
                <a:ext cx="442713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27136"/>
                          <a:gd name="connsiteY0" fmla="*/ 0 h 1200329"/>
                          <a:gd name="connsiteX1" fmla="*/ 509121 w 4427136"/>
                          <a:gd name="connsiteY1" fmla="*/ 0 h 1200329"/>
                          <a:gd name="connsiteX2" fmla="*/ 929699 w 4427136"/>
                          <a:gd name="connsiteY2" fmla="*/ 0 h 1200329"/>
                          <a:gd name="connsiteX3" fmla="*/ 1571633 w 4427136"/>
                          <a:gd name="connsiteY3" fmla="*/ 0 h 1200329"/>
                          <a:gd name="connsiteX4" fmla="*/ 2169297 w 4427136"/>
                          <a:gd name="connsiteY4" fmla="*/ 0 h 1200329"/>
                          <a:gd name="connsiteX5" fmla="*/ 2634146 w 4427136"/>
                          <a:gd name="connsiteY5" fmla="*/ 0 h 1200329"/>
                          <a:gd name="connsiteX6" fmla="*/ 3098995 w 4427136"/>
                          <a:gd name="connsiteY6" fmla="*/ 0 h 1200329"/>
                          <a:gd name="connsiteX7" fmla="*/ 3652387 w 4427136"/>
                          <a:gd name="connsiteY7" fmla="*/ 0 h 1200329"/>
                          <a:gd name="connsiteX8" fmla="*/ 4427136 w 4427136"/>
                          <a:gd name="connsiteY8" fmla="*/ 0 h 1200329"/>
                          <a:gd name="connsiteX9" fmla="*/ 4427136 w 4427136"/>
                          <a:gd name="connsiteY9" fmla="*/ 388106 h 1200329"/>
                          <a:gd name="connsiteX10" fmla="*/ 4427136 w 4427136"/>
                          <a:gd name="connsiteY10" fmla="*/ 800219 h 1200329"/>
                          <a:gd name="connsiteX11" fmla="*/ 4427136 w 4427136"/>
                          <a:gd name="connsiteY11" fmla="*/ 1200329 h 1200329"/>
                          <a:gd name="connsiteX12" fmla="*/ 3918015 w 4427136"/>
                          <a:gd name="connsiteY12" fmla="*/ 1200329 h 1200329"/>
                          <a:gd name="connsiteX13" fmla="*/ 3497437 w 4427136"/>
                          <a:gd name="connsiteY13" fmla="*/ 1200329 h 1200329"/>
                          <a:gd name="connsiteX14" fmla="*/ 3032588 w 4427136"/>
                          <a:gd name="connsiteY14" fmla="*/ 1200329 h 1200329"/>
                          <a:gd name="connsiteX15" fmla="*/ 2479196 w 4427136"/>
                          <a:gd name="connsiteY15" fmla="*/ 1200329 h 1200329"/>
                          <a:gd name="connsiteX16" fmla="*/ 1970076 w 4427136"/>
                          <a:gd name="connsiteY16" fmla="*/ 1200329 h 1200329"/>
                          <a:gd name="connsiteX17" fmla="*/ 1505226 w 4427136"/>
                          <a:gd name="connsiteY17" fmla="*/ 1200329 h 1200329"/>
                          <a:gd name="connsiteX18" fmla="*/ 951834 w 4427136"/>
                          <a:gd name="connsiteY18" fmla="*/ 1200329 h 1200329"/>
                          <a:gd name="connsiteX19" fmla="*/ 0 w 4427136"/>
                          <a:gd name="connsiteY19" fmla="*/ 1200329 h 1200329"/>
                          <a:gd name="connsiteX20" fmla="*/ 0 w 4427136"/>
                          <a:gd name="connsiteY20" fmla="*/ 800219 h 1200329"/>
                          <a:gd name="connsiteX21" fmla="*/ 0 w 4427136"/>
                          <a:gd name="connsiteY21" fmla="*/ 436120 h 1200329"/>
                          <a:gd name="connsiteX22" fmla="*/ 0 w 4427136"/>
                          <a:gd name="connsiteY22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4427136" h="1200329" fill="none" extrusionOk="0">
                            <a:moveTo>
                              <a:pt x="0" y="0"/>
                            </a:moveTo>
                            <a:cubicBezTo>
                              <a:pt x="209682" y="-12803"/>
                              <a:pt x="272929" y="341"/>
                              <a:pt x="509121" y="0"/>
                            </a:cubicBezTo>
                            <a:cubicBezTo>
                              <a:pt x="745313" y="-341"/>
                              <a:pt x="719787" y="24564"/>
                              <a:pt x="929699" y="0"/>
                            </a:cubicBezTo>
                            <a:cubicBezTo>
                              <a:pt x="1139611" y="-24564"/>
                              <a:pt x="1376646" y="61893"/>
                              <a:pt x="1571633" y="0"/>
                            </a:cubicBezTo>
                            <a:cubicBezTo>
                              <a:pt x="1766620" y="-61893"/>
                              <a:pt x="2042217" y="69312"/>
                              <a:pt x="2169297" y="0"/>
                            </a:cubicBezTo>
                            <a:cubicBezTo>
                              <a:pt x="2296377" y="-69312"/>
                              <a:pt x="2428340" y="776"/>
                              <a:pt x="2634146" y="0"/>
                            </a:cubicBezTo>
                            <a:cubicBezTo>
                              <a:pt x="2839952" y="-776"/>
                              <a:pt x="2970554" y="53528"/>
                              <a:pt x="3098995" y="0"/>
                            </a:cubicBezTo>
                            <a:cubicBezTo>
                              <a:pt x="3227436" y="-53528"/>
                              <a:pt x="3521774" y="48923"/>
                              <a:pt x="3652387" y="0"/>
                            </a:cubicBezTo>
                            <a:cubicBezTo>
                              <a:pt x="3783000" y="-48923"/>
                              <a:pt x="4071995" y="37768"/>
                              <a:pt x="4427136" y="0"/>
                            </a:cubicBezTo>
                            <a:cubicBezTo>
                              <a:pt x="4432766" y="140234"/>
                              <a:pt x="4402607" y="257828"/>
                              <a:pt x="4427136" y="388106"/>
                            </a:cubicBezTo>
                            <a:cubicBezTo>
                              <a:pt x="4451665" y="518384"/>
                              <a:pt x="4390368" y="648288"/>
                              <a:pt x="4427136" y="800219"/>
                            </a:cubicBezTo>
                            <a:cubicBezTo>
                              <a:pt x="4463904" y="952150"/>
                              <a:pt x="4385127" y="1087306"/>
                              <a:pt x="4427136" y="1200329"/>
                            </a:cubicBezTo>
                            <a:cubicBezTo>
                              <a:pt x="4183653" y="1255879"/>
                              <a:pt x="4112761" y="1155354"/>
                              <a:pt x="3918015" y="1200329"/>
                            </a:cubicBezTo>
                            <a:cubicBezTo>
                              <a:pt x="3723269" y="1245304"/>
                              <a:pt x="3637615" y="1197478"/>
                              <a:pt x="3497437" y="1200329"/>
                            </a:cubicBezTo>
                            <a:cubicBezTo>
                              <a:pt x="3357259" y="1203180"/>
                              <a:pt x="3162186" y="1145185"/>
                              <a:pt x="3032588" y="1200329"/>
                            </a:cubicBezTo>
                            <a:cubicBezTo>
                              <a:pt x="2902990" y="1255473"/>
                              <a:pt x="2723967" y="1195463"/>
                              <a:pt x="2479196" y="1200329"/>
                            </a:cubicBezTo>
                            <a:cubicBezTo>
                              <a:pt x="2234425" y="1205195"/>
                              <a:pt x="2162850" y="1146897"/>
                              <a:pt x="1970076" y="1200329"/>
                            </a:cubicBezTo>
                            <a:cubicBezTo>
                              <a:pt x="1777302" y="1253761"/>
                              <a:pt x="1630323" y="1165228"/>
                              <a:pt x="1505226" y="1200329"/>
                            </a:cubicBezTo>
                            <a:cubicBezTo>
                              <a:pt x="1380129" y="1235430"/>
                              <a:pt x="1096215" y="1155007"/>
                              <a:pt x="951834" y="1200329"/>
                            </a:cubicBezTo>
                            <a:cubicBezTo>
                              <a:pt x="807453" y="1245651"/>
                              <a:pt x="453141" y="1097409"/>
                              <a:pt x="0" y="1200329"/>
                            </a:cubicBezTo>
                            <a:cubicBezTo>
                              <a:pt x="-45166" y="1026493"/>
                              <a:pt x="32367" y="939357"/>
                              <a:pt x="0" y="800219"/>
                            </a:cubicBezTo>
                            <a:cubicBezTo>
                              <a:pt x="-32367" y="661081"/>
                              <a:pt x="7362" y="599439"/>
                              <a:pt x="0" y="436120"/>
                            </a:cubicBezTo>
                            <a:cubicBezTo>
                              <a:pt x="-7362" y="272801"/>
                              <a:pt x="9747" y="103182"/>
                              <a:pt x="0" y="0"/>
                            </a:cubicBezTo>
                            <a:close/>
                          </a:path>
                          <a:path w="4427136" h="1200329" stroke="0" extrusionOk="0">
                            <a:moveTo>
                              <a:pt x="0" y="0"/>
                            </a:moveTo>
                            <a:cubicBezTo>
                              <a:pt x="192107" y="-137"/>
                              <a:pt x="355812" y="40899"/>
                              <a:pt x="464849" y="0"/>
                            </a:cubicBezTo>
                            <a:cubicBezTo>
                              <a:pt x="573886" y="-40899"/>
                              <a:pt x="840536" y="23450"/>
                              <a:pt x="1062513" y="0"/>
                            </a:cubicBezTo>
                            <a:cubicBezTo>
                              <a:pt x="1284490" y="-23450"/>
                              <a:pt x="1437929" y="7726"/>
                              <a:pt x="1660176" y="0"/>
                            </a:cubicBezTo>
                            <a:cubicBezTo>
                              <a:pt x="1882423" y="-7726"/>
                              <a:pt x="1972373" y="16882"/>
                              <a:pt x="2169297" y="0"/>
                            </a:cubicBezTo>
                            <a:cubicBezTo>
                              <a:pt x="2366221" y="-16882"/>
                              <a:pt x="2534821" y="10145"/>
                              <a:pt x="2811231" y="0"/>
                            </a:cubicBezTo>
                            <a:cubicBezTo>
                              <a:pt x="3087641" y="-10145"/>
                              <a:pt x="3185420" y="76833"/>
                              <a:pt x="3453166" y="0"/>
                            </a:cubicBezTo>
                            <a:cubicBezTo>
                              <a:pt x="3720912" y="-76833"/>
                              <a:pt x="4068619" y="19261"/>
                              <a:pt x="4427136" y="0"/>
                            </a:cubicBezTo>
                            <a:cubicBezTo>
                              <a:pt x="4469329" y="135343"/>
                              <a:pt x="4426153" y="272177"/>
                              <a:pt x="4427136" y="400110"/>
                            </a:cubicBezTo>
                            <a:cubicBezTo>
                              <a:pt x="4428119" y="528043"/>
                              <a:pt x="4415042" y="667410"/>
                              <a:pt x="4427136" y="764209"/>
                            </a:cubicBezTo>
                            <a:cubicBezTo>
                              <a:pt x="4439230" y="861008"/>
                              <a:pt x="4424104" y="998273"/>
                              <a:pt x="4427136" y="1200329"/>
                            </a:cubicBezTo>
                            <a:cubicBezTo>
                              <a:pt x="4323559" y="1229063"/>
                              <a:pt x="4113439" y="1174094"/>
                              <a:pt x="3918015" y="1200329"/>
                            </a:cubicBezTo>
                            <a:cubicBezTo>
                              <a:pt x="3722591" y="1226564"/>
                              <a:pt x="3705766" y="1177480"/>
                              <a:pt x="3497437" y="1200329"/>
                            </a:cubicBezTo>
                            <a:cubicBezTo>
                              <a:pt x="3289108" y="1223178"/>
                              <a:pt x="3096462" y="1190668"/>
                              <a:pt x="2988317" y="1200329"/>
                            </a:cubicBezTo>
                            <a:cubicBezTo>
                              <a:pt x="2880172" y="1209990"/>
                              <a:pt x="2529278" y="1163262"/>
                              <a:pt x="2390653" y="1200329"/>
                            </a:cubicBezTo>
                            <a:cubicBezTo>
                              <a:pt x="2252028" y="1237396"/>
                              <a:pt x="2093772" y="1159379"/>
                              <a:pt x="1970076" y="1200329"/>
                            </a:cubicBezTo>
                            <a:cubicBezTo>
                              <a:pt x="1846380" y="1241279"/>
                              <a:pt x="1550099" y="1164908"/>
                              <a:pt x="1372412" y="1200329"/>
                            </a:cubicBezTo>
                            <a:cubicBezTo>
                              <a:pt x="1194725" y="1235750"/>
                              <a:pt x="978894" y="1141828"/>
                              <a:pt x="774749" y="1200329"/>
                            </a:cubicBezTo>
                            <a:cubicBezTo>
                              <a:pt x="570604" y="1258830"/>
                              <a:pt x="164243" y="1125386"/>
                              <a:pt x="0" y="1200329"/>
                            </a:cubicBezTo>
                            <a:cubicBezTo>
                              <a:pt x="-44164" y="1080266"/>
                              <a:pt x="25701" y="972989"/>
                              <a:pt x="0" y="800219"/>
                            </a:cubicBezTo>
                            <a:cubicBezTo>
                              <a:pt x="-25701" y="627449"/>
                              <a:pt x="1525" y="573439"/>
                              <a:pt x="0" y="424116"/>
                            </a:cubicBezTo>
                            <a:cubicBezTo>
                              <a:pt x="-1525" y="274793"/>
                              <a:pt x="3010" y="1606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179792" y="2501596"/>
                <a:ext cx="4274848" cy="12253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 hypothesis: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92" y="2501596"/>
                <a:ext cx="4274848" cy="1225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71A8972-A4B9-FF34-0E91-3E452FBD8B30}"/>
              </a:ext>
            </a:extLst>
          </p:cNvPr>
          <p:cNvSpPr txBox="1"/>
          <p:nvPr/>
        </p:nvSpPr>
        <p:spPr>
          <a:xfrm>
            <a:off x="838200" y="4325924"/>
            <a:ext cx="585621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Assuming the lower bound hypothesis, the PRG hits every dense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particular, the PRG contains a prime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7481595" y="4537839"/>
                <a:ext cx="3298165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can prove: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95" y="4537839"/>
                <a:ext cx="329816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0DC6659-2104-E695-AAC8-B3FEF2E67EB6}"/>
              </a:ext>
            </a:extLst>
          </p:cNvPr>
          <p:cNvSpPr txBox="1"/>
          <p:nvPr/>
        </p:nvSpPr>
        <p:spPr>
          <a:xfrm>
            <a:off x="8268771" y="5738168"/>
            <a:ext cx="329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Far from what we want!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5CD99-8DAF-9CAE-0DE8-586D1BE33D71}"/>
              </a:ext>
            </a:extLst>
          </p:cNvPr>
          <p:cNvSpPr txBox="1"/>
          <p:nvPr/>
        </p:nvSpPr>
        <p:spPr>
          <a:xfrm>
            <a:off x="3766309" y="1983399"/>
            <a:ext cx="398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PRG: Pseudorandom generator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5" grpId="0" animBg="1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451903" y="3976038"/>
                <a:ext cx="11288192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result: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Yes, with the following two caveats: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 only succeeds on </a:t>
                </a:r>
                <a:r>
                  <a:rPr lang="en-US" altLang="zh-CN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infinitely many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 is not deterministic, but </a:t>
                </a:r>
                <a:r>
                  <a:rPr lang="en-US" altLang="zh-CN" sz="32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3" y="3976038"/>
                <a:ext cx="1128819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296344-488E-9684-A713-5E126C6FD6BC}"/>
                  </a:ext>
                </a:extLst>
              </p:cNvPr>
              <p:cNvSpPr txBox="1"/>
              <p:nvPr/>
            </p:nvSpPr>
            <p:spPr>
              <a:xfrm>
                <a:off x="1971151" y="2294754"/>
                <a:ext cx="8249696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you find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deterministic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</a:t>
                </a:r>
                <a:r>
                  <a:rPr lang="en-US" altLang="zh-CN" sz="3200" i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unconditionally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296344-488E-9684-A713-5E126C6F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51" y="2294754"/>
                <a:ext cx="824969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A059113-1AE8-03B0-3BFB-65A988F33630}"/>
              </a:ext>
            </a:extLst>
          </p:cNvPr>
          <p:cNvSpPr txBox="1"/>
          <p:nvPr/>
        </p:nvSpPr>
        <p:spPr>
          <a:xfrm>
            <a:off x="6141385" y="5657322"/>
            <a:ext cx="542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Next: what does “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 mean?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Intermediate notion between deterministic and randomized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6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207942" y="3652938"/>
            <a:ext cx="3791562" cy="2278372"/>
            <a:chOff x="721429" y="3248350"/>
            <a:chExt cx="4121427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721429" y="3248350"/>
              <a:ext cx="4121427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192495" y="3652938"/>
            <a:ext cx="3701529" cy="2278372"/>
            <a:chOff x="6607434" y="3408617"/>
            <a:chExt cx="3701529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607434" y="3408617"/>
              <a:ext cx="3701529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/>
              <p:nvPr/>
            </p:nvSpPr>
            <p:spPr>
              <a:xfrm>
                <a:off x="1099457" y="1975273"/>
                <a:ext cx="2980174" cy="1200329"/>
              </a:xfrm>
              <a:custGeom>
                <a:avLst/>
                <a:gdLst>
                  <a:gd name="connsiteX0" fmla="*/ 0 w 2980174"/>
                  <a:gd name="connsiteY0" fmla="*/ 0 h 1200329"/>
                  <a:gd name="connsiteX1" fmla="*/ 596035 w 2980174"/>
                  <a:gd name="connsiteY1" fmla="*/ 0 h 1200329"/>
                  <a:gd name="connsiteX2" fmla="*/ 1132466 w 2980174"/>
                  <a:gd name="connsiteY2" fmla="*/ 0 h 1200329"/>
                  <a:gd name="connsiteX3" fmla="*/ 1788104 w 2980174"/>
                  <a:gd name="connsiteY3" fmla="*/ 0 h 1200329"/>
                  <a:gd name="connsiteX4" fmla="*/ 2443743 w 2980174"/>
                  <a:gd name="connsiteY4" fmla="*/ 0 h 1200329"/>
                  <a:gd name="connsiteX5" fmla="*/ 2980174 w 2980174"/>
                  <a:gd name="connsiteY5" fmla="*/ 0 h 1200329"/>
                  <a:gd name="connsiteX6" fmla="*/ 2980174 w 2980174"/>
                  <a:gd name="connsiteY6" fmla="*/ 376103 h 1200329"/>
                  <a:gd name="connsiteX7" fmla="*/ 2980174 w 2980174"/>
                  <a:gd name="connsiteY7" fmla="*/ 740203 h 1200329"/>
                  <a:gd name="connsiteX8" fmla="*/ 2980174 w 2980174"/>
                  <a:gd name="connsiteY8" fmla="*/ 1200329 h 1200329"/>
                  <a:gd name="connsiteX9" fmla="*/ 2354337 w 2980174"/>
                  <a:gd name="connsiteY9" fmla="*/ 1200329 h 1200329"/>
                  <a:gd name="connsiteX10" fmla="*/ 1847708 w 2980174"/>
                  <a:gd name="connsiteY10" fmla="*/ 1200329 h 1200329"/>
                  <a:gd name="connsiteX11" fmla="*/ 1251673 w 2980174"/>
                  <a:gd name="connsiteY11" fmla="*/ 1200329 h 1200329"/>
                  <a:gd name="connsiteX12" fmla="*/ 685440 w 2980174"/>
                  <a:gd name="connsiteY12" fmla="*/ 1200329 h 1200329"/>
                  <a:gd name="connsiteX13" fmla="*/ 0 w 2980174"/>
                  <a:gd name="connsiteY13" fmla="*/ 1200329 h 1200329"/>
                  <a:gd name="connsiteX14" fmla="*/ 0 w 2980174"/>
                  <a:gd name="connsiteY14" fmla="*/ 776213 h 1200329"/>
                  <a:gd name="connsiteX15" fmla="*/ 0 w 2980174"/>
                  <a:gd name="connsiteY15" fmla="*/ 388106 h 1200329"/>
                  <a:gd name="connsiteX16" fmla="*/ 0 w 2980174"/>
                  <a:gd name="connsiteY16" fmla="*/ 0 h 120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0174" h="1200329" fill="none" extrusionOk="0">
                    <a:moveTo>
                      <a:pt x="0" y="0"/>
                    </a:moveTo>
                    <a:cubicBezTo>
                      <a:pt x="171685" y="-70043"/>
                      <a:pt x="376746" y="36320"/>
                      <a:pt x="596035" y="0"/>
                    </a:cubicBezTo>
                    <a:cubicBezTo>
                      <a:pt x="815324" y="-36320"/>
                      <a:pt x="1019273" y="31054"/>
                      <a:pt x="1132466" y="0"/>
                    </a:cubicBezTo>
                    <a:cubicBezTo>
                      <a:pt x="1245659" y="-31054"/>
                      <a:pt x="1494190" y="31221"/>
                      <a:pt x="1788104" y="0"/>
                    </a:cubicBezTo>
                    <a:cubicBezTo>
                      <a:pt x="2082018" y="-31221"/>
                      <a:pt x="2127181" y="55633"/>
                      <a:pt x="2443743" y="0"/>
                    </a:cubicBezTo>
                    <a:cubicBezTo>
                      <a:pt x="2760305" y="-55633"/>
                      <a:pt x="2767794" y="44304"/>
                      <a:pt x="2980174" y="0"/>
                    </a:cubicBezTo>
                    <a:cubicBezTo>
                      <a:pt x="2989649" y="159891"/>
                      <a:pt x="2951216" y="223611"/>
                      <a:pt x="2980174" y="376103"/>
                    </a:cubicBezTo>
                    <a:cubicBezTo>
                      <a:pt x="3009132" y="528595"/>
                      <a:pt x="2954620" y="644053"/>
                      <a:pt x="2980174" y="740203"/>
                    </a:cubicBezTo>
                    <a:cubicBezTo>
                      <a:pt x="3005728" y="836353"/>
                      <a:pt x="2948304" y="1003895"/>
                      <a:pt x="2980174" y="1200329"/>
                    </a:cubicBezTo>
                    <a:cubicBezTo>
                      <a:pt x="2717498" y="1270273"/>
                      <a:pt x="2536428" y="1131969"/>
                      <a:pt x="2354337" y="1200329"/>
                    </a:cubicBezTo>
                    <a:cubicBezTo>
                      <a:pt x="2172246" y="1268689"/>
                      <a:pt x="1964058" y="1197446"/>
                      <a:pt x="1847708" y="1200329"/>
                    </a:cubicBezTo>
                    <a:cubicBezTo>
                      <a:pt x="1731358" y="1203212"/>
                      <a:pt x="1497486" y="1176104"/>
                      <a:pt x="1251673" y="1200329"/>
                    </a:cubicBezTo>
                    <a:cubicBezTo>
                      <a:pt x="1005861" y="1224554"/>
                      <a:pt x="945733" y="1133820"/>
                      <a:pt x="685440" y="1200329"/>
                    </a:cubicBezTo>
                    <a:cubicBezTo>
                      <a:pt x="425147" y="1266838"/>
                      <a:pt x="220799" y="1170349"/>
                      <a:pt x="0" y="1200329"/>
                    </a:cubicBezTo>
                    <a:cubicBezTo>
                      <a:pt x="-14772" y="1047101"/>
                      <a:pt x="16965" y="914501"/>
                      <a:pt x="0" y="776213"/>
                    </a:cubicBezTo>
                    <a:cubicBezTo>
                      <a:pt x="-16965" y="637925"/>
                      <a:pt x="26235" y="525812"/>
                      <a:pt x="0" y="388106"/>
                    </a:cubicBezTo>
                    <a:cubicBezTo>
                      <a:pt x="-26235" y="250400"/>
                      <a:pt x="15093" y="106275"/>
                      <a:pt x="0" y="0"/>
                    </a:cubicBezTo>
                    <a:close/>
                  </a:path>
                  <a:path w="2980174" h="1200329" stroke="0" extrusionOk="0">
                    <a:moveTo>
                      <a:pt x="0" y="0"/>
                    </a:moveTo>
                    <a:cubicBezTo>
                      <a:pt x="232713" y="-22258"/>
                      <a:pt x="275693" y="40443"/>
                      <a:pt x="536431" y="0"/>
                    </a:cubicBezTo>
                    <a:cubicBezTo>
                      <a:pt x="797169" y="-40443"/>
                      <a:pt x="853229" y="35766"/>
                      <a:pt x="1162268" y="0"/>
                    </a:cubicBezTo>
                    <a:cubicBezTo>
                      <a:pt x="1471307" y="-35766"/>
                      <a:pt x="1542642" y="4594"/>
                      <a:pt x="1788104" y="0"/>
                    </a:cubicBezTo>
                    <a:cubicBezTo>
                      <a:pt x="2033566" y="-4594"/>
                      <a:pt x="2219334" y="18203"/>
                      <a:pt x="2354337" y="0"/>
                    </a:cubicBezTo>
                    <a:cubicBezTo>
                      <a:pt x="2489340" y="-18203"/>
                      <a:pt x="2779247" y="74106"/>
                      <a:pt x="2980174" y="0"/>
                    </a:cubicBezTo>
                    <a:cubicBezTo>
                      <a:pt x="3008845" y="95191"/>
                      <a:pt x="2936925" y="336590"/>
                      <a:pt x="2980174" y="424116"/>
                    </a:cubicBezTo>
                    <a:cubicBezTo>
                      <a:pt x="3023423" y="511642"/>
                      <a:pt x="2944467" y="685010"/>
                      <a:pt x="2980174" y="848232"/>
                    </a:cubicBezTo>
                    <a:cubicBezTo>
                      <a:pt x="3015881" y="1011454"/>
                      <a:pt x="2963483" y="1070518"/>
                      <a:pt x="2980174" y="1200329"/>
                    </a:cubicBezTo>
                    <a:cubicBezTo>
                      <a:pt x="2875796" y="1254990"/>
                      <a:pt x="2591960" y="1152443"/>
                      <a:pt x="2473544" y="1200329"/>
                    </a:cubicBezTo>
                    <a:cubicBezTo>
                      <a:pt x="2355128" y="1248215"/>
                      <a:pt x="2108551" y="1156085"/>
                      <a:pt x="1937113" y="1200329"/>
                    </a:cubicBezTo>
                    <a:cubicBezTo>
                      <a:pt x="1765675" y="1244573"/>
                      <a:pt x="1536473" y="1137755"/>
                      <a:pt x="1341078" y="1200329"/>
                    </a:cubicBezTo>
                    <a:cubicBezTo>
                      <a:pt x="1145683" y="1262903"/>
                      <a:pt x="1074194" y="1152130"/>
                      <a:pt x="834449" y="1200329"/>
                    </a:cubicBezTo>
                    <a:cubicBezTo>
                      <a:pt x="594704" y="1248528"/>
                      <a:pt x="242210" y="1114998"/>
                      <a:pt x="0" y="1200329"/>
                    </a:cubicBezTo>
                    <a:cubicBezTo>
                      <a:pt x="-37696" y="1019220"/>
                      <a:pt x="40774" y="990517"/>
                      <a:pt x="0" y="788216"/>
                    </a:cubicBezTo>
                    <a:cubicBezTo>
                      <a:pt x="-40774" y="585915"/>
                      <a:pt x="39318" y="574985"/>
                      <a:pt x="0" y="388106"/>
                    </a:cubicBezTo>
                    <a:cubicBezTo>
                      <a:pt x="-39318" y="201227"/>
                      <a:pt x="10988" y="1094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57" y="1975273"/>
                <a:ext cx="2980174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980174"/>
                          <a:gd name="connsiteY0" fmla="*/ 0 h 1200329"/>
                          <a:gd name="connsiteX1" fmla="*/ 596035 w 2980174"/>
                          <a:gd name="connsiteY1" fmla="*/ 0 h 1200329"/>
                          <a:gd name="connsiteX2" fmla="*/ 1132466 w 2980174"/>
                          <a:gd name="connsiteY2" fmla="*/ 0 h 1200329"/>
                          <a:gd name="connsiteX3" fmla="*/ 1788104 w 2980174"/>
                          <a:gd name="connsiteY3" fmla="*/ 0 h 1200329"/>
                          <a:gd name="connsiteX4" fmla="*/ 2443743 w 2980174"/>
                          <a:gd name="connsiteY4" fmla="*/ 0 h 1200329"/>
                          <a:gd name="connsiteX5" fmla="*/ 2980174 w 2980174"/>
                          <a:gd name="connsiteY5" fmla="*/ 0 h 1200329"/>
                          <a:gd name="connsiteX6" fmla="*/ 2980174 w 2980174"/>
                          <a:gd name="connsiteY6" fmla="*/ 376103 h 1200329"/>
                          <a:gd name="connsiteX7" fmla="*/ 2980174 w 2980174"/>
                          <a:gd name="connsiteY7" fmla="*/ 740203 h 1200329"/>
                          <a:gd name="connsiteX8" fmla="*/ 2980174 w 2980174"/>
                          <a:gd name="connsiteY8" fmla="*/ 1200329 h 1200329"/>
                          <a:gd name="connsiteX9" fmla="*/ 2354337 w 2980174"/>
                          <a:gd name="connsiteY9" fmla="*/ 1200329 h 1200329"/>
                          <a:gd name="connsiteX10" fmla="*/ 1847708 w 2980174"/>
                          <a:gd name="connsiteY10" fmla="*/ 1200329 h 1200329"/>
                          <a:gd name="connsiteX11" fmla="*/ 1251673 w 2980174"/>
                          <a:gd name="connsiteY11" fmla="*/ 1200329 h 1200329"/>
                          <a:gd name="connsiteX12" fmla="*/ 685440 w 2980174"/>
                          <a:gd name="connsiteY12" fmla="*/ 1200329 h 1200329"/>
                          <a:gd name="connsiteX13" fmla="*/ 0 w 2980174"/>
                          <a:gd name="connsiteY13" fmla="*/ 1200329 h 1200329"/>
                          <a:gd name="connsiteX14" fmla="*/ 0 w 2980174"/>
                          <a:gd name="connsiteY14" fmla="*/ 776213 h 1200329"/>
                          <a:gd name="connsiteX15" fmla="*/ 0 w 2980174"/>
                          <a:gd name="connsiteY15" fmla="*/ 388106 h 1200329"/>
                          <a:gd name="connsiteX16" fmla="*/ 0 w 2980174"/>
                          <a:gd name="connsiteY16" fmla="*/ 0 h 12003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980174" h="1200329" fill="none" extrusionOk="0">
                            <a:moveTo>
                              <a:pt x="0" y="0"/>
                            </a:moveTo>
                            <a:cubicBezTo>
                              <a:pt x="171685" y="-70043"/>
                              <a:pt x="376746" y="36320"/>
                              <a:pt x="596035" y="0"/>
                            </a:cubicBezTo>
                            <a:cubicBezTo>
                              <a:pt x="815324" y="-36320"/>
                              <a:pt x="1019273" y="31054"/>
                              <a:pt x="1132466" y="0"/>
                            </a:cubicBezTo>
                            <a:cubicBezTo>
                              <a:pt x="1245659" y="-31054"/>
                              <a:pt x="1494190" y="31221"/>
                              <a:pt x="1788104" y="0"/>
                            </a:cubicBezTo>
                            <a:cubicBezTo>
                              <a:pt x="2082018" y="-31221"/>
                              <a:pt x="2127181" y="55633"/>
                              <a:pt x="2443743" y="0"/>
                            </a:cubicBezTo>
                            <a:cubicBezTo>
                              <a:pt x="2760305" y="-55633"/>
                              <a:pt x="2767794" y="44304"/>
                              <a:pt x="2980174" y="0"/>
                            </a:cubicBezTo>
                            <a:cubicBezTo>
                              <a:pt x="2989649" y="159891"/>
                              <a:pt x="2951216" y="223611"/>
                              <a:pt x="2980174" y="376103"/>
                            </a:cubicBezTo>
                            <a:cubicBezTo>
                              <a:pt x="3009132" y="528595"/>
                              <a:pt x="2954620" y="644053"/>
                              <a:pt x="2980174" y="740203"/>
                            </a:cubicBezTo>
                            <a:cubicBezTo>
                              <a:pt x="3005728" y="836353"/>
                              <a:pt x="2948304" y="1003895"/>
                              <a:pt x="2980174" y="1200329"/>
                            </a:cubicBezTo>
                            <a:cubicBezTo>
                              <a:pt x="2717498" y="1270273"/>
                              <a:pt x="2536428" y="1131969"/>
                              <a:pt x="2354337" y="1200329"/>
                            </a:cubicBezTo>
                            <a:cubicBezTo>
                              <a:pt x="2172246" y="1268689"/>
                              <a:pt x="1964058" y="1197446"/>
                              <a:pt x="1847708" y="1200329"/>
                            </a:cubicBezTo>
                            <a:cubicBezTo>
                              <a:pt x="1731358" y="1203212"/>
                              <a:pt x="1497486" y="1176104"/>
                              <a:pt x="1251673" y="1200329"/>
                            </a:cubicBezTo>
                            <a:cubicBezTo>
                              <a:pt x="1005861" y="1224554"/>
                              <a:pt x="945733" y="1133820"/>
                              <a:pt x="685440" y="1200329"/>
                            </a:cubicBezTo>
                            <a:cubicBezTo>
                              <a:pt x="425147" y="1266838"/>
                              <a:pt x="220799" y="1170349"/>
                              <a:pt x="0" y="1200329"/>
                            </a:cubicBezTo>
                            <a:cubicBezTo>
                              <a:pt x="-14772" y="1047101"/>
                              <a:pt x="16965" y="914501"/>
                              <a:pt x="0" y="776213"/>
                            </a:cubicBezTo>
                            <a:cubicBezTo>
                              <a:pt x="-16965" y="637925"/>
                              <a:pt x="26235" y="525812"/>
                              <a:pt x="0" y="388106"/>
                            </a:cubicBezTo>
                            <a:cubicBezTo>
                              <a:pt x="-26235" y="250400"/>
                              <a:pt x="15093" y="106275"/>
                              <a:pt x="0" y="0"/>
                            </a:cubicBezTo>
                            <a:close/>
                          </a:path>
                          <a:path w="2980174" h="1200329" stroke="0" extrusionOk="0">
                            <a:moveTo>
                              <a:pt x="0" y="0"/>
                            </a:moveTo>
                            <a:cubicBezTo>
                              <a:pt x="232713" y="-22258"/>
                              <a:pt x="275693" y="40443"/>
                              <a:pt x="536431" y="0"/>
                            </a:cubicBezTo>
                            <a:cubicBezTo>
                              <a:pt x="797169" y="-40443"/>
                              <a:pt x="853229" y="35766"/>
                              <a:pt x="1162268" y="0"/>
                            </a:cubicBezTo>
                            <a:cubicBezTo>
                              <a:pt x="1471307" y="-35766"/>
                              <a:pt x="1542642" y="4594"/>
                              <a:pt x="1788104" y="0"/>
                            </a:cubicBezTo>
                            <a:cubicBezTo>
                              <a:pt x="2033566" y="-4594"/>
                              <a:pt x="2219334" y="18203"/>
                              <a:pt x="2354337" y="0"/>
                            </a:cubicBezTo>
                            <a:cubicBezTo>
                              <a:pt x="2489340" y="-18203"/>
                              <a:pt x="2779247" y="74106"/>
                              <a:pt x="2980174" y="0"/>
                            </a:cubicBezTo>
                            <a:cubicBezTo>
                              <a:pt x="3008845" y="95191"/>
                              <a:pt x="2936925" y="336590"/>
                              <a:pt x="2980174" y="424116"/>
                            </a:cubicBezTo>
                            <a:cubicBezTo>
                              <a:pt x="3023423" y="511642"/>
                              <a:pt x="2944467" y="685010"/>
                              <a:pt x="2980174" y="848232"/>
                            </a:cubicBezTo>
                            <a:cubicBezTo>
                              <a:pt x="3015881" y="1011454"/>
                              <a:pt x="2963483" y="1070518"/>
                              <a:pt x="2980174" y="1200329"/>
                            </a:cubicBezTo>
                            <a:cubicBezTo>
                              <a:pt x="2875796" y="1254990"/>
                              <a:pt x="2591960" y="1152443"/>
                              <a:pt x="2473544" y="1200329"/>
                            </a:cubicBezTo>
                            <a:cubicBezTo>
                              <a:pt x="2355128" y="1248215"/>
                              <a:pt x="2108551" y="1156085"/>
                              <a:pt x="1937113" y="1200329"/>
                            </a:cubicBezTo>
                            <a:cubicBezTo>
                              <a:pt x="1765675" y="1244573"/>
                              <a:pt x="1536473" y="1137755"/>
                              <a:pt x="1341078" y="1200329"/>
                            </a:cubicBezTo>
                            <a:cubicBezTo>
                              <a:pt x="1145683" y="1262903"/>
                              <a:pt x="1074194" y="1152130"/>
                              <a:pt x="834449" y="1200329"/>
                            </a:cubicBezTo>
                            <a:cubicBezTo>
                              <a:pt x="594704" y="1248528"/>
                              <a:pt x="242210" y="1114998"/>
                              <a:pt x="0" y="1200329"/>
                            </a:cubicBezTo>
                            <a:cubicBezTo>
                              <a:pt x="-37696" y="1019220"/>
                              <a:pt x="40774" y="990517"/>
                              <a:pt x="0" y="788216"/>
                            </a:cubicBezTo>
                            <a:cubicBezTo>
                              <a:pt x="-40774" y="585915"/>
                              <a:pt x="39318" y="574985"/>
                              <a:pt x="0" y="388106"/>
                            </a:cubicBezTo>
                            <a:cubicBezTo>
                              <a:pt x="-39318" y="201227"/>
                              <a:pt x="10988" y="1094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86A9D82E-5E50-EA47-0FED-F831BFDEED64}"/>
              </a:ext>
            </a:extLst>
          </p:cNvPr>
          <p:cNvSpPr txBox="1"/>
          <p:nvPr/>
        </p:nvSpPr>
        <p:spPr>
          <a:xfrm>
            <a:off x="4652387" y="1987000"/>
            <a:ext cx="544678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drawback of rejection sampling: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outputs different primes on different executions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13990-9A79-0843-5D61-85F52099D3E8}"/>
              </a:ext>
            </a:extLst>
          </p:cNvPr>
          <p:cNvSpPr txBox="1"/>
          <p:nvPr/>
        </p:nvSpPr>
        <p:spPr>
          <a:xfrm>
            <a:off x="4245235" y="4060220"/>
            <a:ext cx="370152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require different executions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prime!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492127-5559-21B6-C405-61E69C869C0D}"/>
              </a:ext>
            </a:extLst>
          </p:cNvPr>
          <p:cNvGrpSpPr/>
          <p:nvPr/>
        </p:nvGrpSpPr>
        <p:grpSpPr>
          <a:xfrm>
            <a:off x="4332704" y="3487319"/>
            <a:ext cx="3476194" cy="2609609"/>
            <a:chOff x="6811569" y="2972759"/>
            <a:chExt cx="3476194" cy="2609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811754-33D8-A0EC-00D7-0E354687D49F}"/>
                </a:ext>
              </a:extLst>
            </p:cNvPr>
            <p:cNvSpPr/>
            <p:nvPr/>
          </p:nvSpPr>
          <p:spPr>
            <a:xfrm>
              <a:off x="6811569" y="2972759"/>
              <a:ext cx="3476194" cy="2609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Pseudodeterministic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36BB2-E9C9-5ED6-C1F6-C95AA2F5D835}"/>
                </a:ext>
              </a:extLst>
            </p:cNvPr>
            <p:cNvSpPr txBox="1"/>
            <p:nvPr/>
          </p:nvSpPr>
          <p:spPr>
            <a:xfrm>
              <a:off x="7083926" y="3815899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FFBCAD-B652-2D3C-B75C-74F3C2A2A29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137537" y="4277564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FF39FCF-7B4C-85C2-F88F-433D066CD627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C492ED-2591-E7E3-BF13-1646E35031FC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79D3307-AE18-C454-3844-1C42BC48614F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7698477" y="4277564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AD32F2-F417-B9B5-90D2-8DFBC313274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8259416" y="4277564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458220-F605-2FA1-9F33-BDDF583F4308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8601603" y="4277564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561EE98-4F39-26CA-3B2C-9A0B1ABFEA1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8601603" y="4277564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65150-37A7-B37E-6715-500D03BBF017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8601603" y="4277564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B01A-1A20-0713-9A87-006D808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randomized algorithm is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if on most of its computational branches, it outputs the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answer.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 (bounded) observer thinks the algorithm is deterministic!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9A7EF59-FF1B-0326-5FF7-F78B56D0A2D0}"/>
              </a:ext>
            </a:extLst>
          </p:cNvPr>
          <p:cNvGrpSpPr/>
          <p:nvPr/>
        </p:nvGrpSpPr>
        <p:grpSpPr>
          <a:xfrm>
            <a:off x="207942" y="3652938"/>
            <a:ext cx="3791562" cy="2278372"/>
            <a:chOff x="721429" y="3248350"/>
            <a:chExt cx="4121427" cy="247659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B860F9-4A89-9615-52FE-66B8DA5A4F99}"/>
                </a:ext>
              </a:extLst>
            </p:cNvPr>
            <p:cNvSpPr/>
            <p:nvPr/>
          </p:nvSpPr>
          <p:spPr>
            <a:xfrm>
              <a:off x="721429" y="3248350"/>
              <a:ext cx="4121427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CD3498-2ED0-7B3C-CA78-457270A181A8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0D772D9-CED8-4AEB-FE0F-90FDC2FD8B6B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0C4A81D5-21AF-6FE6-BB37-87D1B0C0F1A7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1D621B3-684A-3DA8-5BA0-E4F8C33B83B9}"/>
              </a:ext>
            </a:extLst>
          </p:cNvPr>
          <p:cNvGrpSpPr/>
          <p:nvPr/>
        </p:nvGrpSpPr>
        <p:grpSpPr>
          <a:xfrm>
            <a:off x="8192495" y="3652938"/>
            <a:ext cx="3701529" cy="2278372"/>
            <a:chOff x="6607434" y="3408617"/>
            <a:chExt cx="3701529" cy="22783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C9A449-3A37-222F-1DA6-7DD3F9BB7832}"/>
                </a:ext>
              </a:extLst>
            </p:cNvPr>
            <p:cNvSpPr/>
            <p:nvPr/>
          </p:nvSpPr>
          <p:spPr>
            <a:xfrm>
              <a:off x="6607434" y="3408617"/>
              <a:ext cx="3701529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299993-9720-F35D-3897-622C576688F3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956494-795A-2A0B-444F-77CC9E2390AA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F6C7B0B-A102-90E8-5E66-CD765DC69C7A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EE84862-FA95-9B92-1C1B-1DA3A77131A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7967F81-0100-64C4-A076-BBECF47721CF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EF8D7E7-05F9-AC57-50B8-40AAE69E1F7B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0378C00-00D4-37D1-CA97-C201B921FD0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D69B3865-2596-EC08-9DF9-64F9625582E6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42053E7-8F0C-6100-EB44-10C4FBA5C2F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EED393E-B303-355C-BA90-AF04EBCD7970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8C25DD0-5D5E-2025-EBA9-C19BB4F8D3FB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242B11F-2726-0731-EDD9-7261D5240B83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EA5BB9D-5EE3-1671-E24E-45D245A040E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9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53232</TotalTime>
  <Words>2416</Words>
  <Application>Microsoft Office PowerPoint</Application>
  <PresentationFormat>宽屏</PresentationFormat>
  <Paragraphs>460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Arial</vt:lpstr>
      <vt:lpstr>Cambria Math</vt:lpstr>
      <vt:lpstr>Consolas</vt:lpstr>
      <vt:lpstr>Office 主题​​</vt:lpstr>
      <vt:lpstr>The Iterative Win-Win Paradigm (Part I): Pseudodeterministic Construction of Primes</vt:lpstr>
      <vt:lpstr>Primes &amp; Dense Properties</vt:lpstr>
      <vt:lpstr>Finding a prime</vt:lpstr>
      <vt:lpstr>A Naïve Algorithm</vt:lpstr>
      <vt:lpstr>Dense Properties</vt:lpstr>
      <vt:lpstr>Hardness vs Randomness</vt:lpstr>
      <vt:lpstr>Our result</vt:lpstr>
      <vt:lpstr>Intermediate notion between deterministic and randomized algorithms</vt:lpstr>
      <vt:lpstr>Pseudodeterministic algorithms</vt:lpstr>
      <vt:lpstr>Our result</vt:lpstr>
      <vt:lpstr>Warm-Up: sub-exponential time</vt:lpstr>
      <vt:lpstr>Warm-up: Pseudodeterministic constructions in subexponential time</vt:lpstr>
      <vt:lpstr>Idea II: Win-win Analysis</vt:lpstr>
      <vt:lpstr>Idea I: Hardness vs Randomness</vt:lpstr>
      <vt:lpstr>Subexponential Time…?</vt:lpstr>
      <vt:lpstr>A refined win-win analysis!</vt:lpstr>
      <vt:lpstr>The Chen-Tell generator: Scaled-down uniform hardness-randomness tradeoff</vt:lpstr>
      <vt:lpstr>The Chen-Tell generator (reconstructive version)</vt:lpstr>
      <vt:lpstr>Pseudodeterministic Constructions from Chen-Tell?</vt:lpstr>
      <vt:lpstr>Apply it again?</vt:lpstr>
      <vt:lpstr>… and again</vt:lpstr>
      <vt:lpstr>Each Iteration</vt:lpstr>
      <vt:lpstr>{n_i } vs {T_i }?</vt:lpstr>
      <vt:lpstr>Algorithm CLORS23</vt:lpstr>
      <vt:lpstr>Summary</vt:lpstr>
      <vt:lpstr>Circuit Lower Bounds for BPE^MCSP /_1?</vt:lpstr>
      <vt:lpstr>Bounded Relativization</vt:lpstr>
      <vt:lpstr>Omitted Details: Shaltiel-Umans Generator</vt:lpstr>
      <vt:lpstr>Using SU in Chen-Tell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Poly-time pseudodeterministic construction of primes</dc:title>
  <dc:creator>Hanlin Ren</dc:creator>
  <cp:lastModifiedBy>Hanlin Ren</cp:lastModifiedBy>
  <cp:revision>2787</cp:revision>
  <dcterms:created xsi:type="dcterms:W3CDTF">2019-12-25T22:18:45Z</dcterms:created>
  <dcterms:modified xsi:type="dcterms:W3CDTF">2023-11-09T16:53:18Z</dcterms:modified>
</cp:coreProperties>
</file>