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69" r:id="rId3"/>
    <p:sldId id="407" r:id="rId4"/>
    <p:sldId id="404" r:id="rId5"/>
    <p:sldId id="450" r:id="rId6"/>
    <p:sldId id="451" r:id="rId7"/>
    <p:sldId id="452" r:id="rId8"/>
    <p:sldId id="417" r:id="rId9"/>
    <p:sldId id="418" r:id="rId10"/>
    <p:sldId id="455" r:id="rId11"/>
    <p:sldId id="472" r:id="rId12"/>
    <p:sldId id="473" r:id="rId13"/>
    <p:sldId id="474" r:id="rId14"/>
    <p:sldId id="464" r:id="rId15"/>
    <p:sldId id="4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Range Avoidance" id="{DE597270-50EF-4A22-A7D9-FC658F83E57A}">
          <p14:sldIdLst>
            <p14:sldId id="469"/>
            <p14:sldId id="407"/>
            <p14:sldId id="404"/>
            <p14:sldId id="450"/>
            <p14:sldId id="451"/>
            <p14:sldId id="452"/>
            <p14:sldId id="417"/>
            <p14:sldId id="418"/>
            <p14:sldId id="455"/>
            <p14:sldId id="472"/>
            <p14:sldId id="473"/>
            <p14:sldId id="474"/>
            <p14:sldId id="464"/>
            <p14:sldId id="4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>
        <p:scale>
          <a:sx n="76" d="100"/>
          <a:sy n="76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06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31.53796"/>
      <inkml:brushProperty name="anchorY" value="-4777.05762"/>
      <inkml:brushProperty name="scaleFactor" value="0.5"/>
    </inkml:brush>
  </inkml:definitions>
  <inkml:trace contextRef="#ctx0" brushRef="#br0">1190 0 24575,'0'0'0,"-5"0"0,-1 6 0,-6 0 0,-4-1 0,2 5 0,-4 5 0,-3 4 0,4 3 0,-2 3 0,-2 8 0,-7 12 0,-2 11 0,-7 11 0,0 2 0,0 6 0,2 2 0,-3 3 0,-4-3 0,2 5 0,-4 2 0,2 5 0,-1 2 0,-4-6 0,4-2 0,2-2 0,-1 0 0,4 0 0,-4-5 0,3 0 0,2 0 0,4 8 0,1-5 0,3 2 0,0 5 0,2 1 0,0 0 0,5-11 0,6-2 0,1 5 0,3-4 0,4 1 0,3 8 0,2 6 0,2-3 0,1 4 0,0 0 0,1-2 0,0-2 0,-1-1 0,1 4 0,-1-6 0,0 5 0,0-2 0,5 5 0,1 0 0,5-1 0,-1 3 0,5 4 0,3-7 0,-3 3 0,4 3 0,1-2 0,-3-3 0,3-2 0,-5 3 0,-4-13 0,2-18 0,-3-14 0,-2-5 0,-9-2 0,-1 7 0,-3-1 0,1 12 0,1 9 0,0 7 0,1 10 0,2 8 0,-1 9 0,1 9 0,6 21 0,5 2 0,6 5 0,4-4 0,4 1 0,8 5 0,1 0 0,-5 0 0,-2-5 0,0-7 0,-7-6 0,0-5 0,-5-15 0,-4-9 0,2-7 0,-4-15 0,4-2 0,-3-1 0,4 7 0,-3-2 0,4 3 0,-3 2 0,-2-5 0,2-4 0,-2-4 0,-2-10 0,-3-4 0,4-2 0,-1-5 0,-2 1 0,-1-5 0,4 1 0,-2 4 0,0-4 0,-3 3 0,5 2 0,-2 2 0,0 3 0,-2 1 0,-2 2 0,-1 6 0,-1-6 0,-1 1 0,0-1 0,-1-6 0,1-1 0,0 1 0,-1-4 0,7-5 0,-1-4 0,6-4 0,0 4 0,-2-3 0,3 0 0,-2-1 0,-2-2 0,-2-1 0,-2-1 0,-2 0 0,-2-1 0,6 1 0,0-1 0,-1 0 0,0 1 0,-2-1 0,-1 1 0,-1-1 0,5 1 0,-1 5 0,1 0 0,-2 1 0,-1-2 0,-1-1 0,-1-1 0,0-1 0,-1-1 0,-1-1 0,1 1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06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31.53796"/>
      <inkml:brushProperty name="anchorY" value="-4777.05762"/>
      <inkml:brushProperty name="scaleFactor" value="0.5"/>
    </inkml:brush>
  </inkml:definitions>
  <inkml:trace contextRef="#ctx0" brushRef="#br0">1190 0 24575,'0'0'0,"-5"0"0,-1 6 0,-6 0 0,-4-1 0,2 5 0,-4 5 0,-3 4 0,4 3 0,-2 3 0,-2 8 0,-7 12 0,-2 11 0,-7 11 0,0 2 0,0 6 0,2 2 0,-3 3 0,-4-3 0,2 5 0,-4 2 0,2 5 0,-1 2 0,-4-6 0,4-2 0,2-2 0,-1 0 0,4 0 0,-4-5 0,3 0 0,2 0 0,4 8 0,1-5 0,3 2 0,0 5 0,2 1 0,0 0 0,5-11 0,6-2 0,1 5 0,3-4 0,4 1 0,3 8 0,2 6 0,2-3 0,1 4 0,0 0 0,1-2 0,0-2 0,-1-1 0,1 4 0,-1-6 0,0 5 0,0-2 0,5 5 0,1 0 0,5-1 0,-1 3 0,5 4 0,3-7 0,-3 3 0,4 3 0,1-2 0,-3-3 0,3-2 0,-5 3 0,-4-13 0,2-18 0,-3-14 0,-2-5 0,-9-2 0,-1 7 0,-3-1 0,1 12 0,1 9 0,0 7 0,1 10 0,2 8 0,-1 9 0,1 9 0,6 21 0,5 2 0,6 5 0,4-4 0,4 1 0,8 5 0,1 0 0,-5 0 0,-2-5 0,0-7 0,-7-6 0,0-5 0,-5-15 0,-4-9 0,2-7 0,-4-15 0,4-2 0,-3-1 0,4 7 0,-3-2 0,4 3 0,-3 2 0,-2-5 0,2-4 0,-2-4 0,-2-10 0,-3-4 0,4-2 0,-1-5 0,-2 1 0,-1-5 0,4 1 0,-2 4 0,0-4 0,-3 3 0,5 2 0,-2 2 0,0 3 0,-2 1 0,-2 2 0,-1 6 0,-1-6 0,-1 1 0,0-1 0,-1-6 0,1-1 0,0 1 0,-1-4 0,7-5 0,-1-4 0,6-4 0,0 4 0,-2-3 0,3 0 0,-2-1 0,-2-2 0,-2-1 0,-2-1 0,-2 0 0,-2-1 0,6 1 0,0-1 0,-1 0 0,0 1 0,-2-1 0,-1 1 0,-1-1 0,5 1 0,-1 5 0,1 0 0,-2 1 0,-1-2 0,-1-1 0,-1-1 0,0-1 0,-1-1 0,-1-1 0,1 1 0,0-7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12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778.40674"/>
      <inkml:brushProperty name="anchorY" value="-14138.00684"/>
      <inkml:brushProperty name="scaleFactor" value="0.5"/>
    </inkml:brush>
  </inkml:definitions>
  <inkml:trace contextRef="#ctx0" brushRef="#br0">5919 0 24575,'0'0'0,"0"5"0,-4 7 0,-9-1 0,-1 5 0,-3 3 0,-2 3 0,-6-2 0,-5 1 0,-6 6 0,1 7 0,-6 8 0,-3 0 0,-6 10 0,-1 2 0,1 9 0,1 1 0,-3-1 0,-3 5 0,0-3 0,-6 5 0,-3 3 0,-2 3 0,4 3 0,-1 2 0,5 1 0,3 1 0,5-10 0,2-1 0,3-6 0,1-3 0,5-3 0,0-8 0,1-2 0,-2-7 0,4 7 0,-2 1 0,5-3 0,-3 1 0,0 1 0,1 1 0,-1-3 0,-1-6 0,-2 1 0,2 2 0,3-3 0,0 2 0,3-3 0,2 3 0,-2-4 0,2-3 0,2-2 0,1-4 0,1-1 0,6-2 0,-3-1 0,5 0 0,-1 6 0,-5 0 0,0-1 0,-2 6 0,-3 4 0,0 5 0,-5-3 0,-2-2 0,5 1 0,-2 3 0,-1-4 0,-4 3 0,7-3 0,-2 2 0,3-9 0,6-3 0,2-4 0,1-6 0,1-2 0,-4 6 0,-2 7 0,-4 7 0,-5 6 0,1 5 0,1 8 0,3 3 0,-3 5 0,3 6 0,2 4 0,0 3 0,3-9 0,1-5 0,0-5 0,6-9 0,0-2 0,0-7 0,3-5 0,0-5 0,3 3 0,-2-1 0,3-2 0,-2-8 0,2 0 0,3 3 0,-3 2 0,3 0 0,1-1 0,2 1 0,1-1 0,2-1 0,0 0 0,1 0 0,1 0 0,-1-1 0,0 1 0,1-1 0,-1 1 0,-4-6 0,-1 0 0,1 0 0,0 1 0,1 1 0,2 1 0,0 2 0,-4 0 0,0 1 0,1-1 0,1 1 0,-4-6 0,0 1 0,-2-1 0,-4 1 0,1 1 0,-2 2 0,-2 6 0,2 1 0,-1 0 0,-1-1 0,-2-1 0,3-1 0,3-1 0,0-6 0,-2-1 0,-2 0 0,3 1 0,-2 1 0,-1 1 0,-2 1 0,-2 1 0,4 1 0,-1-6 0,4 0 0,-1 0 0,-1-4 0,3 0 0,2 2 0,-1 2 0,-2-3 0,-2-5 0,1 1 0,-1 2 0,-1-2 0,2 1 0,-1-2 0,-1 1 0,-2 4 0,3 2 0,-5 8 0,-6 8 0,-6 12 0,-4 6 0,-4 9 0,1 1 0,0 0 0,3-6 0,3-15 0,9-7 0,7-7 0,2-4 0,-3-6 0,-2 10 0,-2 6 0,-4 13 0,-1 5 0,-5 10 0,-3 2 0,1 5 0,-3 4 0,-1-3 0,2-3 0,3 2 0,-1 2 0,-1 2 0,-3-7 0,3 0 0,-2 3 0,3-4 0,2-1 0,0-4 0,-2-3 0,1-1 0,2-7 0,3-2 0,3 0 0,1 1 0,1-4 0,1 1 0,0 6 0,5-3 0,1 7 0,-2 1 0,0 1 0,-1-6 0,-1-1 0,-1-1 0,4-4 0,0-1 0,4-4 0,-1-3 0,-6-5 0,-1 3 0,2-2 0,0-2 0,0 5 0,-1-2 0,4-2 0,0 4 0,-1 5 0,-1-8 0,-1 4 0,-1-4 0,-2-1 0,1 4 0,3-2 0,0-2 0,1 4 0,-2-1 0,0-2 0,3-2 0,4-2 0,-1-2 0,0-6 0,1-1 0,-1-5 0,2 0 0,-1 1 0,2 2 0,-2-2 0,2 1 0,-2 1 0,-2 3 0,-3 1 0,3 2 0,2 1 0,0 1 0,-2-1 0,2 1 0,3 0 0,3 6 0,-2-1 0,-3 1 0,2-2 0,0-1 0,-1-7 0,2 0 0,-4-7 0,3 0 0,2 1 0,-3-3 0,3 2 0,0 2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2:56:12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778.40674"/>
      <inkml:brushProperty name="anchorY" value="-14138.00684"/>
      <inkml:brushProperty name="scaleFactor" value="0.5"/>
    </inkml:brush>
  </inkml:definitions>
  <inkml:trace contextRef="#ctx0" brushRef="#br0">5919 0 24575,'0'0'0,"0"5"0,-4 7 0,-9-1 0,-1 5 0,-3 3 0,-2 3 0,-6-2 0,-5 1 0,-6 6 0,1 7 0,-6 8 0,-3 0 0,-6 10 0,-1 2 0,1 9 0,1 1 0,-3-1 0,-3 5 0,0-3 0,-6 5 0,-3 3 0,-2 3 0,4 3 0,-1 2 0,5 1 0,3 1 0,5-10 0,2-1 0,3-6 0,1-3 0,5-3 0,0-8 0,1-2 0,-2-7 0,4 7 0,-2 1 0,5-3 0,-3 1 0,0 1 0,1 1 0,-1-3 0,-1-6 0,-2 1 0,2 2 0,3-3 0,0 2 0,3-3 0,2 3 0,-2-4 0,2-3 0,2-2 0,1-4 0,1-1 0,6-2 0,-3-1 0,5 0 0,-1 6 0,-5 0 0,0-1 0,-2 6 0,-3 4 0,0 5 0,-5-3 0,-2-2 0,5 1 0,-2 3 0,-1-4 0,-4 3 0,7-3 0,-2 2 0,3-9 0,6-3 0,2-4 0,1-6 0,1-2 0,-4 6 0,-2 7 0,-4 7 0,-5 6 0,1 5 0,1 8 0,3 3 0,-3 5 0,3 6 0,2 4 0,0 3 0,3-9 0,1-5 0,0-5 0,6-9 0,0-2 0,0-7 0,3-5 0,0-5 0,3 3 0,-2-1 0,3-2 0,-2-8 0,2 0 0,3 3 0,-3 2 0,3 0 0,1-1 0,2 1 0,1-1 0,2-1 0,0 0 0,1 0 0,1 0 0,-1-1 0,0 1 0,1-1 0,-1 1 0,-4-6 0,-1 0 0,1 0 0,0 1 0,1 1 0,2 1 0,0 2 0,-4 0 0,0 1 0,1-1 0,1 1 0,-4-6 0,0 1 0,-2-1 0,-4 1 0,1 1 0,-2 2 0,-2 6 0,2 1 0,-1 0 0,-1-1 0,-2-1 0,3-1 0,3-1 0,0-6 0,-2-1 0,-2 0 0,3 1 0,-2 1 0,-1 1 0,-2 1 0,-2 1 0,4 1 0,-1-6 0,4 0 0,-1 0 0,-1-4 0,3 0 0,2 2 0,-1 2 0,-2-3 0,-2-5 0,1 1 0,-1 2 0,-1-2 0,2 1 0,-1-2 0,-1 1 0,-2 4 0,3 2 0,-5 8 0,-6 8 0,-6 12 0,-4 6 0,-4 9 0,1 1 0,0 0 0,3-6 0,3-15 0,9-7 0,7-7 0,2-4 0,-3-6 0,-2 10 0,-2 6 0,-4 13 0,-1 5 0,-5 10 0,-3 2 0,1 5 0,-3 4 0,-1-3 0,2-3 0,3 2 0,-1 2 0,-1 2 0,-3-7 0,3 0 0,-2 3 0,3-4 0,2-1 0,0-4 0,-2-3 0,1-1 0,2-7 0,3-2 0,3 0 0,1 1 0,1-4 0,1 1 0,0 6 0,5-3 0,1 7 0,-2 1 0,0 1 0,-1-6 0,-1-1 0,-1-1 0,4-4 0,0-1 0,4-4 0,-1-3 0,-6-5 0,-1 3 0,2-2 0,0-2 0,0 5 0,-1-2 0,4-2 0,0 4 0,-1 5 0,-1-8 0,-1 4 0,-1-4 0,-2-1 0,1 4 0,3-2 0,0-2 0,1 4 0,-2-1 0,0-2 0,3-2 0,4-2 0,-1-2 0,0-6 0,1-1 0,-1-5 0,2 0 0,-1 1 0,2 2 0,-2-2 0,2 1 0,-2 1 0,-2 3 0,-3 1 0,3 2 0,2 1 0,0 1 0,-2-1 0,2 1 0,3 0 0,3 6 0,-2-1 0,-3 1 0,2-2 0,0-1 0,-1-7 0,2 0 0,-4-7 0,3 0 0,2 1 0,-3-3 0,3 2 0,0 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4:22.063"/>
    </inkml:context>
    <inkml:brush xml:id="br0">
      <inkml:brushProperty name="width" value="0.15875" units="cm"/>
      <inkml:brushProperty name="height" value="0.15875" units="cm"/>
      <inkml:brushProperty name="color" value="#E71224"/>
    </inkml:brush>
  </inkml:definitions>
  <inkml:trace contextRef="#ctx0" brushRef="#br0">0 0 24575,'2'4'0,"0"0"0,0 0 0,1 0 0,-1 0 0,1 0 0,0-1 0,0 1 0,0-1 0,1 0 0,6 5 0,2 4 0,224 211 0,-11-12 0,-175-159 0,-21-24 0,48 64 0,-68-82 0,0 0 0,1 0 0,-1-1 0,2 0 0,0-1 0,0 0 0,21 11 0,-16-10 0,0 1 0,-1 1 0,18 16 0,-1 1 0,-21-19 0,-1-1 0,17 21 0,-18-18 0,-1 0 0,0 1 0,-1 0 0,0 0 0,-1 1 0,9 25 0,-4-11 0,1 0 0,2 0 0,21 33 0,4 5 0,-29-44 0,-1 0 0,11 40 0,-1 0 0,-3-6 0,-12-40 0,0 0 0,0-1 0,8 17 0,1-6 0,-1 0 0,-2 1 0,-1 0 0,7 28 0,-12-39 0,1 0 0,0-1 0,11 22 0,10 26 0,-6-6 0,-13-38 0,-1 0 0,0 0 0,-1 0 0,-1 1 0,1 20 0,-1-6 0,1 0 0,13 43 0,-1-2 0,-5-26 0,1-2 0,26 59 0,-11-13 0,-20-63 0,22 55 0,-19-57 0,-8-19 0,0-1 0,0 1 0,0-1 0,1 0 0,0 0 0,1 0 0,0-1 0,6 7 0,40 33 0,84 58 0,-86-70 0,-1 3 0,65 65 0,9 18 0,13 15 0,-109-106 0,-4-6 0,-1 2 0,26 39 0,-18-23 0,2-1 0,38 37 0,-56-62 0,21 24 0,-11-12 0,45 40 0,11 4 0,-42-36 0,2-2 0,59 40 0,-86-65 0,-1 1 0,0 0 0,0 1 0,11 14 0,-14-15 0,0 0 0,1 0 0,-1-1 0,2-1 0,-1 1 0,1-1 0,11 5 0,-10-7 0,1-1 0,0 0 0,0-1 0,0 0 0,1-1 0,-1 0 0,0-1 0,24-1 0,5-3 0,55-12 0,20-1 0,4 17 0,-86 1 0,-1-1 0,1-2 0,45-7 0,-61 4 0,-1-1 0,0-1 0,0-1 0,-1 0 0,24-14 0,74-55 0,-90 59 0,155-110 0,-139 100 0,1 1 0,1 3 0,75-31 0,-80 40 0,36-20 0,-37 16 0,40-13 0,-37 16 0,-24 9 0,0 0 0,0 1 0,0 1 0,22-3 0,-19 4 0,-1-1 0,0 0 0,0-1 0,22-9 0,-2 0 0,-12 7 0,35-7 0,-41 11 0,0-1 0,0-1 0,0-1 0,22-10 0,49-35 0,-58 32 0,1 0 0,41-15 0,304-86 0,-352 112 0,-1 0 0,0-1 0,26-15 0,-34 18 0,-1-1 0,1 2 0,28-6 0,28-8 0,-7-1 0,-44 14 0,1-1 0,34-17 0,31-18 0,68-38 0,122-98 0,-95 55 0,-96 61 0,135-71 0,-155 100 0,156-84 0,-54 38 0,-60 30 0,189-119 0,-156 65 0,164-102 0,-287 191-170,0 0-1,1 2 0,1 0 1,0 2-1,0 0 0,1 1 1,25-6-1,-28 12-6655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2:59.68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2874 606 24575,'-45'-16'0,"22"7"0,0 2 0,0 0 0,-39-5 0,-101-8 0,-243-18 0,371 37 0,-184 5 0,192-2 0,1 2 0,1 1 0,-1 1 0,1 1 0,0 2 0,-32 14 0,-156 76 0,156-76 0,-111 28 0,-203 51 0,284-74 0,40-15 0,1 3 0,0 1 0,-73 40 0,47-15 0,25-16 0,-45 34 0,78-49 0,0 0 0,1 2 0,0-1 0,1 1 0,0 1 0,1 1 0,-10 16 0,-11 31 0,3 1 0,3 1 0,2 2 0,-24 115 0,37-129 0,3 1 0,-3 83 0,13 108 0,2-80 0,-6-33 0,5 135 0,2-219 0,3-1 0,24 79 0,0-3 0,-11-41 0,4-1 0,58 128 0,-68-178 0,1 0 0,2-1 0,1-1 0,1-1 0,1 0 0,1-2 0,33 29 0,-3-9 0,2-2 0,92 55 0,-90-63 0,-6-3 0,97 46 0,-109-62 0,220 101 0,-198-89 0,120 39 0,71 2 0,-230-64 0,392 93 0,-367-90 0,1-2 0,93 1 0,-54-5 0,-29 4 0,0 2 0,104 30 0,27 5 0,-91-33 0,0-4 0,159-11 0,-219 1 0,-1-2 0,1-2 0,-1-1 0,-1-2 0,1-1 0,63-33 0,-78 33 0,0 0 0,-1-2 0,0 0 0,-1-1 0,0-1 0,-2-1 0,0-1 0,-1 0 0,26-38 0,4-16 0,52-115 0,-52 97 0,-31 61 0,61-128 0,-67 133 0,0 0 0,-2-1 0,0 0 0,5-46 0,19-461 0,-19 351 0,1 31 0,-8 98 0,2 1 0,2 0 0,18-56 0,3-15 0,-17 73 0,1 1 0,22-47 0,-19 60 0,1 0 0,2 1 0,1 1 0,26-30 0,-39 52 0,37-46 0,-2-1 0,-3-3 0,33-69 0,33-61 0,-23 46 0,-40 60 0,47-125 0,-49 95 0,70-233 0,-109 340 0,-1 0 0,0 0 0,0 0 0,-1 0 0,0 0 0,-1-1 0,0 1 0,0 0 0,0 0 0,-1 0 0,-1 1 0,1-1 0,-1 0 0,-1 1 0,1-1 0,-1 1 0,0 0 0,-1 1 0,0-1 0,-9-10 0,-7-4 0,0 1 0,-2 1 0,0 1 0,-36-22 0,20 14 0,-14-9 0,-77-38 0,112 65 0,-1 0 0,0 1 0,-1 1 0,0 0 0,0 2 0,0 1 0,0 0 0,-28 0 0,-9 4 0,-162 5 0,195-4 0,0 2 0,0 1 0,1 0 0,-44 18 0,-82 47 0,-2 2 0,90-44 0,-13 6 0,-9-1 0,-96 53 0,112-51 0,-18 11 0,57-28 0,-1-2 0,-1-2 0,0 0 0,-56 15 0,-42 12 0,92-27 0,0-2 0,-49 9 0,42-16-6,-1-3 1,-66-3-1,36-1-1342,50 2-5478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32.74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86 24575,'203'-16'0,"-167"11"0,71-3 0,140 8 0,-103 2 0,47-16 0,9-1 0,-149 15 0,-1-3 0,61-10 0,-37 5 0,-1 2 0,119 7 0,-67 2 0,-76-3 0,-1 3 0,0 2 0,0 2 0,58 15 0,-19 0 0,-38-11 0,94 35 0,-84-21 0,91 56 0,-125-65 0,0 2 0,-1 0 0,-1 1 0,0 2 0,33 39 0,-21-11 0,-3 1 0,51 107 0,-21-53 0,-26-46 0,106 198 0,36 61 0,-143-256 0,31 75 0,-57-116 0,8 11 0,1-1 0,1 0 0,44 50 0,-4-6 0,-26-33 0,-22-29 0,-1 0 0,0 1 0,-1 0 0,8 15 0,-11-15 0,2-2 0,-1 1 0,2-1 0,-1 0 0,1-1 0,1 0 0,15 12 0,2 3 0,8 16 0,-29-34 0,-1 0 0,1 0 0,0 0 0,1-1 0,0 0 0,0 0 0,0-1 0,1 1 0,-1-2 0,10 6 0,24 6 0,-25-8 0,1-1 0,0-1 0,0 0 0,0-2 0,1 0 0,26 3 0,-32-7 0,22 2 0,-1 1 0,36 8 0,-43-6 0,0-1 0,0-1 0,0-1 0,0-2 0,35-2 0,-46 0 0,0 0 0,0-1 0,-1 0 0,0-1 0,1-1 0,-1 0 0,-1-1 0,1 0 0,-1-1 0,21-16 0,22-20 0,-3-3 0,73-81 0,-98 98 0,47-38 0,-11 9 0,25-18 0,126-85 0,-125 96 0,121-98 0,-195 150 0,1 2 0,1 0 0,0 1 0,35-15 0,81-20 0,-55 21 0,14-11 0,-2-3 0,-1-5 0,126-82 0,-185 106 0,259-150 0,-191 113 0,-63 35 0,1 1 0,47-19 0,0 3 0,-53 22 0,1 1 0,38-11 0,11 0 0,-51 13 0,0 3 0,37-7 0,193-35 0,-227 45 0,1 3 0,0 0 0,-1 2 0,1 2 0,0 1 0,60 13 0,-86-14 0,0 1 0,-1 0 0,1 1 0,-1-1 0,0 1 0,0 1 0,0-1 0,0 1 0,-1 1 0,0-1 0,0 1 0,0 0 0,6 9 0,4 9 0,0 0 0,17 40 0,-23-44 0,150 338 0,-117-253 0,-31-76 0,-1 1 0,-1 1 0,-2-1 0,-2 1 0,0 1 0,-2-1 0,-1 1 0,-2 40 0,-2-35 0,0 0 0,-3 0 0,-1 0 0,-1 0 0,-2-1 0,-2 0 0,-16 40 0,17-58 0,0 1 0,-2-1 0,0-1 0,-1 0 0,-19 21 0,-77 67 0,81-81 0,-114 118 0,34-32 0,-67 46 0,143-129 0,21-18 0,0 1 0,0 1 0,1-1 0,1 2 0,0-1 0,-9 19 0,-30 77 0,3-5 0,6-34 0,-3-1 0,-2-3 0,-4-1 0,-101 105 0,134-154 0,-159 173 0,-121 146 0,263-302 0,-2-2 0,0-1 0,-2-2 0,-1-1 0,-1-1 0,-1-3 0,-1-1 0,-68 25 0,-6-9 0,-226 43 0,-119-22 0,0-52 0,255-7 0,170 2 0,-1-2 0,1-2 0,0 0 0,0-3 0,1 0 0,-1-2 0,-39-17 0,-7-9 0,-105-62 0,127 59 0,-88-76 0,126 98 0,-57-45 0,-55-48 0,116 95 0,0 2 0,-1 0 0,0 1 0,-1 0 0,-32-14 0,5 7 0,-55-16 0,-114-20 0,176 45 0,-1 2 0,-64-2 0,-33-6 0,-26-16 0,-318-48 0,395 73 0,41 4 0,1-2 0,-54-12 0,-280-73 0,343 79 0,1-2 0,1 0 0,-32-19 0,27 13 0,3 1 0,1-2 0,1-1 0,1-1 0,-28-26 0,-102-108 0,102 97 0,-165-185 0,208 222 0,1-1 0,0-1 0,-18-45 0,23 48 0,0 0 0,-1 1 0,-1 0 0,0 0 0,-2 1 0,-21-24 0,-21-18 0,3-2 0,2-2 0,-53-92 0,73 110 0,-49-77 0,-83-176 0,143 260 0,12 26 0,1 1 0,0-1 0,1-1 0,0 1 0,1-1 0,1 0 0,0 0 0,-2-22 0,6-59 0,1 54 0,-2 0 0,-11-76 0,2 42 0,2 1 0,6-120 0,2 101 0,-3 70 0,0 0 0,-2 0 0,-1 0 0,-14-43 0,-11-8 0,21 55 0,1 0 0,1-1 0,0 0 0,2 0 0,-5-30 0,8 35-455,0 0 0,-8-26 0,4 23-6371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3:41.219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1153 0 24575,'0'1'0,"0"0"0,-1 0 0,1 0 0,0 0 0,-1 0 0,1-1 0,-1 1 0,1 0 0,-1 0 0,1-1 0,-1 1 0,1 0 0,-1 0 0,0-1 0,1 1 0,-1-1 0,0 1 0,0-1 0,1 1 0,-1-1 0,0 1 0,0-1 0,-1 1 0,-26 8 0,17-5 0,-95 40 0,2 5 0,-157 100 0,215-118 0,2 2 0,1 3 0,1 1 0,2 1 0,-51 66 0,28-40 0,50-53 0,1 0 0,0 1 0,1 1 0,0 0 0,0 0 0,2 1 0,0 1 0,-11 22 0,-5 18 0,16-37 0,1 1 0,1 0 0,-6 22 0,-25 77 0,24-81 0,-11 54 0,19-53 0,3 1 0,1-1 0,4 60 0,1-20 0,-5 98 0,5 146 0,4-261 0,4 0 0,2-1 0,22 64 0,-23-91 0,1-1 0,29 49 0,-4-7 0,-17-24 0,12 24 0,35 69 0,-54-111 0,20 64 0,-13-34 0,-7-28 0,2-1 0,29 48 0,-41-75 0,12 24 0,14 36 0,-20-41 0,1 0 0,29 45 0,20 25 0,-36-55 0,45 57 0,-50-71 0,24 39 0,-4-3 0,-33-55 0,0-1 0,0 1 0,1-1 0,0 0 0,0 0 0,0-1 0,1 0 0,0-1 0,0 1 0,12 4 0,12 3 0,46 10 0,-70-20 0,35 6 0,0-2 0,1-1 0,0-3 0,68-5 0,-14 0 0,-62 3 0,0-2 0,-1-1 0,1-2 0,-1-1 0,0-2 0,36-13 0,20-9 0,1 5 0,1 4 0,116-11 0,-11 19 0,26-2 0,-174 9 0,1 2 0,-1 2 0,55 4 0,-79 3 0,0 1 0,-1 0 0,0 2 0,34 16 0,-12-6 0,-13-5 0,-21-7 0,0 0 0,1-2 0,0 0 0,0 0 0,0-1 0,17 1 0,181-3 0,-100-3 0,-82 0 0,0-1 0,-1-1 0,0-2 0,35-10 0,-21 4 0,-18 6 0,112-34 0,-70 18 0,-26 9 0,42-20 0,-62 24 0,43-11 0,-47 16 0,-1-1 0,0 0 0,0-1 0,-1-1 0,17-10 0,103-68 0,87-59 0,-159 99 0,79-73 0,-115 93 0,-16 16 0,0 0 0,-1-1 0,0 0 0,0 0 0,-1-1 0,-1-1 0,0 1 0,0-1 0,9-23 0,15-50 0,5-16 0,35-142 0,-71 235 0,31-178 0,-30 164 0,-1-1 0,-1 0 0,-1 1 0,-1-1 0,-1 0 0,-8-29 0,3 23 0,-74-241 0,62 215 0,-3 1 0,-54-94 0,-129-140 0,108 157 0,35 48 0,-3 3 0,-3 4 0,-4 2 0,-157-122 0,190 169 0,-2 3 0,-61-27 0,25 13 0,39 22 0,-1 1 0,0 3 0,-1 1 0,-67-9 0,38 7 0,-113-28 0,-142-23 0,190 52 0,-218 10 0,181 5 0,17-2 0,-210-3 0,315-3 0,1-3 0,-1-1 0,-63-22 0,48 13 0,-88-29 0,134 42 0,1 1 0,-1 0 0,-38-1 0,33 3 0,-44-8 0,22 2-21,0 2 0,0 2 0,0 3 0,-49 3 0,8 0-1239,63-2-5566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44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18 699 24575,'-1'1'0,"1"-1"0,-1 0 0,0 1 0,1-1 0,-1 1 0,1-1 0,-1 0 0,1 1 0,-1-1 0,1 1 0,-1 0 0,1-1 0,0 1 0,-1-1 0,1 1 0,-1 0 0,1-1 0,0 1 0,0-1 0,0 1 0,-1 0 0,1-1 0,0 1 0,0 0 0,0 1 0,-3 22 0,2-21 0,-1 41 0,1 1 0,9 80 0,26 90 0,-7-52 0,27 377 0,-29-279 0,-12-149 0,0 114 0,-13-207 0,1 0 0,1 0 0,5 24 0,11 93 0,2 3 0,-16-121 0,1 0 0,0 0 0,2-1 0,0 0 0,17 29 0,-14-30 0,2-1 0,0 0 0,0-1 0,2 0 0,19 15 0,80 54 0,9 1 0,177 115 0,-147-114 0,40 26 0,-130-76 0,105 45 0,-126-62 0,193 82 0,-155-59 0,-44-29 0,-4 0 0,60 14 0,-83-24 0,0 1 0,0 0 0,0 0 0,-1 0 0,0 1 0,0 1 0,0-1 0,0 1 0,-1 0 0,0 1 0,0-1 0,0 1 0,9 13 0,16 13 0,23 22 0,32 30 0,3 12 0,-28-30 0,-38-39 0,29 25 0,-49-49 0,21 18 0,31 22 0,-45-37 0,0 0 0,0-1 0,1 0 0,-1 0 0,1-1 0,20 5 0,25 4 0,-33-6 0,-1-2 0,1-1 0,40 3 0,-23-8 0,-1-1 0,48-9 0,-40 6 0,1 2 0,74 4 0,-29 2 0,-55-2 0,-1-1 0,1-3 0,-1 0 0,1-3 0,58-15 0,-49 6 0,-16 6 0,0-2 0,37-18 0,-59 24 0,-1-1 0,1-1 0,-1 1 0,-1-2 0,1 1 0,-1-1 0,0 0 0,-1 0 0,0-1 0,-1 0 0,1 0 0,7-19 0,12-19 0,10 0 0,-29 40 0,0 1 0,-1-2 0,0 1 0,0-1 0,0 0 0,-1 0 0,0 0 0,0 0 0,-1-1 0,-1 0 0,4-17 0,-1-7 0,2 1 0,15-49 0,0 5 0,34-101 0,-38 116 0,14-65 0,-23 79 0,3-1 0,1 2 0,23-52 0,68-167 0,1-28 0,-68 209 0,-26 61 0,-1 1 0,10-34 0,-10 17 0,2 0 0,2 1 0,24-49 0,5 14 0,-19 34 0,-2-1 0,22-54 0,-36 73 0,-2 6 0,0 0 0,-1 0 0,0-1 0,-2 0 0,0 0 0,2-26 0,4-25 0,-6 54 0,-1-1 0,0 0 0,0-22 0,-2 31 0,-1 1 0,1-1 0,-1 1 0,0-1 0,-1 1 0,1-1 0,-1 1 0,0 0 0,0 0 0,0 0 0,0 0 0,-1 0 0,1 0 0,-1 1 0,-4-5 0,-6-3 0,-1 0 0,0 0 0,-1 2 0,0 0 0,-26-12 0,15 8 0,12 7 0,0 1 0,0 0 0,-27-4 0,2-1 0,-65-10 0,15 4 0,58 9 0,4 1 0,0-1 0,1-1 0,-47-20 0,54 19 0,0 2 0,-37-11 0,-11-2 0,23 4 0,1-2 0,1-2 0,0-2 0,-48-34 0,58 31 0,0-2 0,2-2 0,0 0 0,3-2 0,0-1 0,2-1 0,2-2 0,1 0 0,-30-64 0,20 20 0,-27-101 0,40 116 0,0 10 0,-49-94 0,61 135 0,0 0 0,-1 0 0,0 1 0,-1 0 0,-1 1 0,0 0 0,0 0 0,-21-15 0,15 15 0,0 1 0,0 1 0,-1 0 0,-1 1 0,1 1 0,-28-6 0,-373-82 0,234 58 0,49 10 0,-82-18 0,96 20 0,-163-12 0,199 28 0,34 4 0,-1 2 0,0 2 0,1 3 0,-1 1 0,1 3 0,0 3 0,-88 25 0,62-4 0,2 2 0,-95 57 0,159-83 0,-3 2 0,1 1 0,-1 1 0,2 0 0,-1 0 0,-12 16 0,-50 64 0,4-2 0,26-41 0,-3 2 0,-79 108 0,123-151-76,0 1 1,0-1-1,-1 0 0,1 0 0,-1 0 0,-1-1 0,1 0 0,-1 0 1,0 0-1,0-1 0,0 0 0,-1 0 0,1 0 0,-1-1 1,0 0-1,0-1 0,-13 4 0,5-4-6750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1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4:07:56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7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0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7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1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2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2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4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7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5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43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45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26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8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customXml" Target="../ink/ink1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customXml" Target="../ink/ink5.xml"/><Relationship Id="rId18" Type="http://schemas.openxmlformats.org/officeDocument/2006/relationships/image" Target="../media/image101.png"/><Relationship Id="rId3" Type="http://schemas.openxmlformats.org/officeDocument/2006/relationships/image" Target="../media/image91.png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98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4.xml"/><Relationship Id="rId5" Type="http://schemas.openxmlformats.org/officeDocument/2006/relationships/image" Target="../media/image92.png"/><Relationship Id="rId15" Type="http://schemas.openxmlformats.org/officeDocument/2006/relationships/customXml" Target="../ink/ink6.xml"/><Relationship Id="rId10" Type="http://schemas.openxmlformats.org/officeDocument/2006/relationships/image" Target="../media/image97.png"/><Relationship Id="rId19" Type="http://schemas.openxmlformats.org/officeDocument/2006/relationships/customXml" Target="../ink/ink8.xml"/><Relationship Id="rId4" Type="http://schemas.openxmlformats.org/officeDocument/2006/relationships/image" Target="../media/image93.png"/><Relationship Id="rId9" Type="http://schemas.openxmlformats.org/officeDocument/2006/relationships/image" Target="../media/image96.png"/><Relationship Id="rId14" Type="http://schemas.openxmlformats.org/officeDocument/2006/relationships/image" Target="../media/image99.png"/><Relationship Id="rId22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8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customXml" Target="../ink/ink10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10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1.png"/><Relationship Id="rId18" Type="http://schemas.openxmlformats.org/officeDocument/2006/relationships/image" Target="../media/image560.png"/><Relationship Id="rId3" Type="http://schemas.openxmlformats.org/officeDocument/2006/relationships/image" Target="../media/image14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5.png"/><Relationship Id="rId5" Type="http://schemas.openxmlformats.org/officeDocument/2006/relationships/image" Target="../media/image430.png"/><Relationship Id="rId15" Type="http://schemas.openxmlformats.org/officeDocument/2006/relationships/image" Target="../media/image53.png"/><Relationship Id="rId10" Type="http://schemas.openxmlformats.org/officeDocument/2006/relationships/image" Target="../media/image54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60.png"/><Relationship Id="rId4" Type="http://schemas.openxmlformats.org/officeDocument/2006/relationships/image" Target="../media/image5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b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Beyond Circuit Lower Bounds!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62061"/>
            <a:ext cx="9144000" cy="86328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November 1, 2022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5097116" y="3602514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41A35A-D230-C814-E9AF-4CA0541AE5F2}"/>
              </a:ext>
            </a:extLst>
          </p:cNvPr>
          <p:cNvGrpSpPr/>
          <p:nvPr/>
        </p:nvGrpSpPr>
        <p:grpSpPr>
          <a:xfrm>
            <a:off x="1523999" y="5049577"/>
            <a:ext cx="2362202" cy="1351275"/>
            <a:chOff x="1007163" y="4407886"/>
            <a:chExt cx="3687419" cy="210935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4C2786-FB6B-D9F4-6FCA-85F0B73D66C4}"/>
                </a:ext>
              </a:extLst>
            </p:cNvPr>
            <p:cNvSpPr/>
            <p:nvPr/>
          </p:nvSpPr>
          <p:spPr>
            <a:xfrm>
              <a:off x="1514058" y="6237962"/>
              <a:ext cx="2673627" cy="279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FBDB538-4126-80FB-6840-626D312FC9AE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65EFE0-F210-CE5E-335F-AC37EAEA4F4D}"/>
                </a:ext>
              </a:extLst>
            </p:cNvPr>
            <p:cNvSpPr/>
            <p:nvPr/>
          </p:nvSpPr>
          <p:spPr>
            <a:xfrm>
              <a:off x="1007163" y="4407886"/>
              <a:ext cx="3687419" cy="2722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/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2" descr="图像">
            <a:extLst>
              <a:ext uri="{FF2B5EF4-FFF2-40B4-BE49-F238E27FC236}">
                <a16:creationId xmlns:a16="http://schemas.microsoft.com/office/drawing/2014/main" id="{0C877401-26FA-27BD-1F64-82B01865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18" y="4789518"/>
            <a:ext cx="1866900" cy="1866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1CCC11-93CB-E4DC-89E5-96490FCE2ADA}"/>
              </a:ext>
            </a:extLst>
          </p:cNvPr>
          <p:cNvSpPr txBox="1"/>
          <p:nvPr/>
        </p:nvSpPr>
        <p:spPr>
          <a:xfrm>
            <a:off x="4192654" y="5319558"/>
            <a:ext cx="3806687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 on joint works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Yeyuan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Yizhi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Huang,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Jiatu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Li, Rahul Santhanam,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Zhikun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Wang.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Ongoing Work: Range Avoidance from Satisfying-Pairs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 is hard and RSW didn’t have good unconditional results, but…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algorithms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/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Satisfying-Pairs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A74B0-D38A-9533-F291-5399EDA2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391" y="3440913"/>
                <a:ext cx="6991550" cy="1748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0ECAC3C8-F890-27F2-CB30-0C26B05260BA}"/>
              </a:ext>
            </a:extLst>
          </p:cNvPr>
          <p:cNvGrpSpPr/>
          <p:nvPr/>
        </p:nvGrpSpPr>
        <p:grpSpPr>
          <a:xfrm>
            <a:off x="943656" y="3648299"/>
            <a:ext cx="3335169" cy="2962050"/>
            <a:chOff x="607169" y="2705688"/>
            <a:chExt cx="3647455" cy="3239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/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D779384-1FB5-CE91-77A2-C34E4ADB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2705690"/>
                  <a:ext cx="604553" cy="2692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3610D5-ABD6-DABD-0CCF-6A69A639F5E3}"/>
                </a:ext>
              </a:extLst>
            </p:cNvPr>
            <p:cNvGrpSpPr/>
            <p:nvPr/>
          </p:nvGrpSpPr>
          <p:grpSpPr>
            <a:xfrm>
              <a:off x="607169" y="3061787"/>
              <a:ext cx="591421" cy="575339"/>
              <a:chOff x="347706" y="2699345"/>
              <a:chExt cx="1567071" cy="1524461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C3DB4BC4-87D4-C536-0459-5495590DB79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8BF897-2FA2-0433-46C6-6BDD8369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CABD7DB-85F2-374C-A736-3BD6AC419613}"/>
                </a:ext>
              </a:extLst>
            </p:cNvPr>
            <p:cNvGrpSpPr/>
            <p:nvPr/>
          </p:nvGrpSpPr>
          <p:grpSpPr>
            <a:xfrm>
              <a:off x="607169" y="3851282"/>
              <a:ext cx="591421" cy="575339"/>
              <a:chOff x="347706" y="2699345"/>
              <a:chExt cx="1567071" cy="1524461"/>
            </a:xfrm>
          </p:grpSpPr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CA8A4E32-24A6-D1BD-117E-8CC467573C4D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6F3A123-9430-D43F-278B-339A5F5E0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07325F-1273-1F33-5386-1D030D6A81C6}"/>
                </a:ext>
              </a:extLst>
            </p:cNvPr>
            <p:cNvGrpSpPr/>
            <p:nvPr/>
          </p:nvGrpSpPr>
          <p:grpSpPr>
            <a:xfrm>
              <a:off x="607169" y="4609535"/>
              <a:ext cx="591421" cy="575339"/>
              <a:chOff x="347706" y="2699345"/>
              <a:chExt cx="1567071" cy="1524461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DEDA678-1A74-995B-19E3-18389686EDF4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C3C257-235B-4740-9907-94B922DF4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17C171-9F7F-F20F-6073-7B2EFB765147}"/>
                </a:ext>
              </a:extLst>
            </p:cNvPr>
            <p:cNvGrpSpPr/>
            <p:nvPr/>
          </p:nvGrpSpPr>
          <p:grpSpPr>
            <a:xfrm>
              <a:off x="607169" y="5367788"/>
              <a:ext cx="591421" cy="575339"/>
              <a:chOff x="347706" y="2699345"/>
              <a:chExt cx="1567071" cy="1524461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D7C03516-A2BF-E66E-D7C3-8E8594C7F0A9}"/>
                  </a:ext>
                </a:extLst>
              </p:cNvPr>
              <p:cNvSpPr/>
              <p:nvPr/>
            </p:nvSpPr>
            <p:spPr>
              <a:xfrm>
                <a:off x="347706" y="2699345"/>
                <a:ext cx="1567071" cy="1459310"/>
              </a:xfrm>
              <a:prstGeom prst="triangl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8E6894-1D89-B9C4-C0F5-F00A594BD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53" y="3331938"/>
                    <a:ext cx="755374" cy="8918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/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369600-C81E-20BE-6D89-3018F027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3" y="2705689"/>
                  <a:ext cx="604553" cy="2692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/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348E77-F465-0406-764A-F87DCA56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2705688"/>
                  <a:ext cx="604553" cy="2692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/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D9EA2B-7466-4B3F-F840-F2F94C48F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1" y="2705688"/>
                  <a:ext cx="604553" cy="2692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/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ECA82F-5E9C-5313-9B37-CFF1C1EE3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061788"/>
                  <a:ext cx="604553" cy="5772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/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B234C38-E42A-6E8C-CADF-FE8CD443A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969" y="3851282"/>
                  <a:ext cx="604553" cy="577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/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2A7A85E-43EB-D68E-0FD8-1AF7111DC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4609536"/>
                  <a:ext cx="604553" cy="5772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/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1FB7D3-145D-35B1-BD40-380289607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20" y="5367789"/>
                  <a:ext cx="604553" cy="5772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/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48645BA-6664-A393-73C0-76912228E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065656"/>
                  <a:ext cx="604553" cy="5772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/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79F224B-12CB-3921-96C0-BA62621EA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3851282"/>
                  <a:ext cx="604553" cy="5772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/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321E48-84E3-913C-E3F0-B1B1FBF82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91" y="4609536"/>
                  <a:ext cx="604553" cy="5772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/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8E95DF2-F7D3-87B5-FDEC-60A67CAE3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002" y="5367789"/>
                  <a:ext cx="604553" cy="5772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/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F68639-24B6-5A20-0BC2-CF0B3767C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7" y="3073091"/>
                  <a:ext cx="604553" cy="5772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/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A98C1D4-5DD3-DAC0-94D2-7A9F3D4E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3854385"/>
                  <a:ext cx="604553" cy="5772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/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C8AB2A5-1119-9ADE-BB97-E5BE116BC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5" y="5367789"/>
                  <a:ext cx="604553" cy="5772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/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42E8C87-2FAA-A617-5BF1-1AE732D6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4" y="4609536"/>
                  <a:ext cx="604553" cy="577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/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2317D04-E59E-0245-D000-881241F01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70" y="3073832"/>
                  <a:ext cx="604553" cy="5772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/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00B3C8-4C94-BA98-69B6-91CEDA6CE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8" y="3847916"/>
                  <a:ext cx="604553" cy="577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/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0CF1CD6-2E5E-7DC5-65FE-54361D76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4609536"/>
                  <a:ext cx="604553" cy="5772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/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91C86-F50F-69F1-8A18-C7590DB7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7" y="5356044"/>
                  <a:ext cx="604553" cy="577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/>
              <p:nvPr/>
            </p:nvSpPr>
            <p:spPr>
              <a:xfrm>
                <a:off x="7379060" y="5674449"/>
                <a:ext cx="4617056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Satisfying-Pairs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2565AB-6887-93F1-0E51-16FCF2CC3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060" y="5674449"/>
                <a:ext cx="4617056" cy="7078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/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E9F291-FD04-9DBF-4F8B-E26616C0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96" y="5446435"/>
                <a:ext cx="2548030" cy="66492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Landscape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6082-E216-BA84-C38C-D6FE62BC4B2F}"/>
              </a:ext>
            </a:extLst>
          </p:cNvPr>
          <p:cNvSpPr txBox="1"/>
          <p:nvPr/>
        </p:nvSpPr>
        <p:spPr>
          <a:xfrm>
            <a:off x="536713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EEE16-F9FC-6DA1-7DCF-0A588B91E3A1}"/>
              </a:ext>
            </a:extLst>
          </p:cNvPr>
          <p:cNvSpPr txBox="1"/>
          <p:nvPr/>
        </p:nvSpPr>
        <p:spPr>
          <a:xfrm>
            <a:off x="10827026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2604A2-15F8-DBA6-2C6A-503663E8A1E8}"/>
              </a:ext>
            </a:extLst>
          </p:cNvPr>
          <p:cNvSpPr txBox="1"/>
          <p:nvPr/>
        </p:nvSpPr>
        <p:spPr>
          <a:xfrm>
            <a:off x="10614991" y="4869655"/>
            <a:ext cx="88789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/>
              <p:nvPr/>
            </p:nvSpPr>
            <p:spPr>
              <a:xfrm>
                <a:off x="9660836" y="3770244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3770244"/>
                <a:ext cx="20275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/>
              <p:nvPr/>
            </p:nvSpPr>
            <p:spPr>
              <a:xfrm>
                <a:off x="9660836" y="2630830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2630830"/>
                <a:ext cx="20275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/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/>
              <p:nvPr/>
            </p:nvSpPr>
            <p:spPr>
              <a:xfrm>
                <a:off x="7755147" y="3763839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47" y="3763839"/>
                <a:ext cx="131859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/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𝐅𝐨𝐫𝐦𝐮𝐥𝐚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9812A54-1B4D-4F6F-5689-F96F59FD6104}"/>
              </a:ext>
            </a:extLst>
          </p:cNvPr>
          <p:cNvSpPr txBox="1"/>
          <p:nvPr/>
        </p:nvSpPr>
        <p:spPr>
          <a:xfrm>
            <a:off x="5649363" y="4504945"/>
            <a:ext cx="17525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(Valiant-)Rigid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A8A3B2-DE0C-ADAA-14B3-A4FAF3C3FEEE}"/>
              </a:ext>
            </a:extLst>
          </p:cNvPr>
          <p:cNvSpPr txBox="1"/>
          <p:nvPr/>
        </p:nvSpPr>
        <p:spPr>
          <a:xfrm>
            <a:off x="4880112" y="3960792"/>
            <a:ext cx="186524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/>
              <p:nvPr/>
            </p:nvSpPr>
            <p:spPr>
              <a:xfrm>
                <a:off x="1715843" y="3685155"/>
                <a:ext cx="1563757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43" y="3685155"/>
                <a:ext cx="156375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/>
              <p:nvPr/>
            </p:nvSpPr>
            <p:spPr>
              <a:xfrm>
                <a:off x="1767761" y="2822101"/>
                <a:ext cx="2150165" cy="5048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𝐀𝐂</m:t>
                    </m:r>
                    <m:sSup>
                      <m:sSupPr>
                        <m:ctrlP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61" y="2822101"/>
                <a:ext cx="2150165" cy="504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644C1EF-9445-3A55-F5D2-D2045CD9F575}"/>
              </a:ext>
            </a:extLst>
          </p:cNvPr>
          <p:cNvSpPr txBox="1"/>
          <p:nvPr/>
        </p:nvSpPr>
        <p:spPr>
          <a:xfrm>
            <a:off x="1430455" y="4450807"/>
            <a:ext cx="197788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Razborov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72971-6A57-0599-00DC-39899126B21F}"/>
              </a:ext>
            </a:extLst>
          </p:cNvPr>
          <p:cNvSpPr txBox="1"/>
          <p:nvPr/>
        </p:nvSpPr>
        <p:spPr>
          <a:xfrm>
            <a:off x="5035825" y="3391405"/>
            <a:ext cx="230753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 linear codes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/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reductions)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blipFill>
                <a:blip r:embed="rId11"/>
                <a:stretch>
                  <a:fillRect l="-1073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14:cNvPr>
              <p14:cNvContentPartPr/>
              <p14:nvPr/>
            </p14:nvContentPartPr>
            <p14:xfrm>
              <a:off x="9292054" y="2116863"/>
              <a:ext cx="428760" cy="37360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4054" y="2098863"/>
                <a:ext cx="464400" cy="37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14:cNvPr>
              <p14:cNvContentPartPr/>
              <p14:nvPr/>
            </p14:nvContentPartPr>
            <p14:xfrm>
              <a:off x="3420094" y="2067183"/>
              <a:ext cx="2131172" cy="37375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2094" y="2049183"/>
                <a:ext cx="2166812" cy="37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/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/>
              <p:nvPr/>
            </p:nvSpPr>
            <p:spPr>
              <a:xfrm>
                <a:off x="4255506" y="4520744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506" y="4520744"/>
                <a:ext cx="1318592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/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blipFill>
                <a:blip r:embed="rId18"/>
                <a:stretch>
                  <a:fillRect l="-3629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DEF5AD-F65A-9E11-9671-97D0CFC93ABA}"/>
              </a:ext>
            </a:extLst>
          </p:cNvPr>
          <p:cNvCxnSpPr/>
          <p:nvPr/>
        </p:nvCxnSpPr>
        <p:spPr>
          <a:xfrm>
            <a:off x="457200" y="5585791"/>
            <a:ext cx="11231217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2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Invitation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 are interesting!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3"/>
                <a:stretch>
                  <a:fillRect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B35F729-B141-77E0-EDC4-F8F94EE45050}"/>
                  </a:ext>
                </a:extLst>
              </p:cNvPr>
              <p:cNvSpPr txBox="1"/>
              <p:nvPr/>
            </p:nvSpPr>
            <p:spPr>
              <a:xfrm>
                <a:off x="838198" y="2326111"/>
                <a:ext cx="10515599" cy="23829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don’t know…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one of the most notorious open problem in complexity theory!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… it’s equivalent to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Many explicit construction problems are widely open, even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-explicitness!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B35F729-B141-77E0-EDC4-F8F94EE4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326111"/>
                <a:ext cx="10515599" cy="238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5858EA-DFB3-3CF5-0E09-718B1359645E}"/>
                  </a:ext>
                </a:extLst>
              </p:cNvPr>
              <p:cNvSpPr txBox="1"/>
              <p:nvPr/>
            </p:nvSpPr>
            <p:spPr>
              <a:xfrm>
                <a:off x="838197" y="4844007"/>
                <a:ext cx="10515599" cy="163775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will know!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talk: the Algorithmic Method as a tool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… and this is not the only technique to use the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oracle! E.g.,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Korten’s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paper contains different and clever usage of the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5858EA-DFB3-3CF5-0E09-718B1359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844007"/>
                <a:ext cx="10515599" cy="16377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2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Open Problem 1: Ramsey Graphs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546321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-vertex graph is Ramsey if it contains neither cliques nor independent sets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Compression of non-Ramsey graphs: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 subset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clique or IS)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Other edges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5463210" cy="4784725"/>
              </a:xfrm>
              <a:blipFill>
                <a:blip r:embed="rId3"/>
                <a:stretch>
                  <a:fillRect l="-1895" t="-2166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9CD81CD-8812-D752-33B2-C000B14AF14F}"/>
              </a:ext>
            </a:extLst>
          </p:cNvPr>
          <p:cNvSpPr/>
          <p:nvPr/>
        </p:nvSpPr>
        <p:spPr>
          <a:xfrm rot="10800000">
            <a:off x="7331135" y="3190406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481EAD-2B03-14BA-EDE3-19BA2491D3EF}"/>
                  </a:ext>
                </a:extLst>
              </p:cNvPr>
              <p:cNvSpPr txBox="1"/>
              <p:nvPr/>
            </p:nvSpPr>
            <p:spPr>
              <a:xfrm>
                <a:off x="8237473" y="4662601"/>
                <a:ext cx="1983597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edges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481EAD-2B03-14BA-EDE3-19BA2491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73" y="4662601"/>
                <a:ext cx="1983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4C292A37-C4BC-8425-FAFB-368BB27A0295}"/>
              </a:ext>
            </a:extLst>
          </p:cNvPr>
          <p:cNvGrpSpPr/>
          <p:nvPr/>
        </p:nvGrpSpPr>
        <p:grpSpPr>
          <a:xfrm>
            <a:off x="8772072" y="2190488"/>
            <a:ext cx="805541" cy="791131"/>
            <a:chOff x="8438322" y="2738385"/>
            <a:chExt cx="805541" cy="79113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C62E8C-5E81-BB43-8ED4-DA22AD1830D4}"/>
                </a:ext>
              </a:extLst>
            </p:cNvPr>
            <p:cNvSpPr/>
            <p:nvPr/>
          </p:nvSpPr>
          <p:spPr>
            <a:xfrm>
              <a:off x="8438322" y="2932043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F52B8B-038B-0E22-991D-7A496CF78230}"/>
                </a:ext>
              </a:extLst>
            </p:cNvPr>
            <p:cNvSpPr/>
            <p:nvPr/>
          </p:nvSpPr>
          <p:spPr>
            <a:xfrm>
              <a:off x="8743121" y="2738385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A9E843F-1B3F-C221-BB25-7B9834D8F152}"/>
                </a:ext>
              </a:extLst>
            </p:cNvPr>
            <p:cNvSpPr/>
            <p:nvPr/>
          </p:nvSpPr>
          <p:spPr>
            <a:xfrm>
              <a:off x="8716617" y="3063814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90A88B8-124E-9DFC-9CA8-6679C2B241BA}"/>
                </a:ext>
              </a:extLst>
            </p:cNvPr>
            <p:cNvSpPr/>
            <p:nvPr/>
          </p:nvSpPr>
          <p:spPr>
            <a:xfrm>
              <a:off x="9064958" y="2932042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09D2E4B-B48F-61D4-6FCA-5A0492437C74}"/>
                </a:ext>
              </a:extLst>
            </p:cNvPr>
            <p:cNvSpPr/>
            <p:nvPr/>
          </p:nvSpPr>
          <p:spPr>
            <a:xfrm>
              <a:off x="8550964" y="3350611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53E9802-30B3-D611-B695-6D4652AFDE48}"/>
                </a:ext>
              </a:extLst>
            </p:cNvPr>
            <p:cNvSpPr/>
            <p:nvPr/>
          </p:nvSpPr>
          <p:spPr>
            <a:xfrm>
              <a:off x="8928652" y="3244970"/>
              <a:ext cx="178905" cy="1789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4ABF176-333E-E20C-2E44-45848BB33954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8806070" y="2917290"/>
              <a:ext cx="26504" cy="146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50CEE91-E752-CBF3-18DB-560C5976D5AB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8895826" y="2891090"/>
              <a:ext cx="195332" cy="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144E56D-8DF0-35BE-E602-0ECE027C32D3}"/>
                </a:ext>
              </a:extLst>
            </p:cNvPr>
            <p:cNvCxnSpPr>
              <a:stCxn id="10" idx="6"/>
              <a:endCxn id="11" idx="3"/>
            </p:cNvCxnSpPr>
            <p:nvPr/>
          </p:nvCxnSpPr>
          <p:spPr>
            <a:xfrm flipV="1">
              <a:off x="8895522" y="3084747"/>
              <a:ext cx="195636" cy="68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D6F925D-0741-EB40-AB0E-A11A643FA44F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>
            <a:xfrm>
              <a:off x="8895826" y="2891090"/>
              <a:ext cx="122279" cy="353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6D9FC1-9CC5-A127-A8F8-0B8687A7C89E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8869322" y="3216519"/>
              <a:ext cx="85530" cy="54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D7C55C2-B20E-A511-0518-FA80B9A343C8}"/>
                </a:ext>
              </a:extLst>
            </p:cNvPr>
            <p:cNvCxnSpPr>
              <a:stCxn id="11" idx="4"/>
              <a:endCxn id="14" idx="7"/>
            </p:cNvCxnSpPr>
            <p:nvPr/>
          </p:nvCxnSpPr>
          <p:spPr>
            <a:xfrm flipH="1">
              <a:off x="9081357" y="3110947"/>
              <a:ext cx="73054" cy="160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FA394A-DB18-E852-05FC-48F09C4C9704}"/>
                </a:ext>
              </a:extLst>
            </p:cNvPr>
            <p:cNvCxnSpPr>
              <a:stCxn id="10" idx="2"/>
              <a:endCxn id="8" idx="5"/>
            </p:cNvCxnSpPr>
            <p:nvPr/>
          </p:nvCxnSpPr>
          <p:spPr>
            <a:xfrm flipH="1" flipV="1">
              <a:off x="8591027" y="3084748"/>
              <a:ext cx="125590" cy="68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5BFF3CD-359C-F630-AD55-3C37BB4EB799}"/>
                </a:ext>
              </a:extLst>
            </p:cNvPr>
            <p:cNvCxnSpPr>
              <a:stCxn id="9" idx="2"/>
              <a:endCxn id="8" idx="7"/>
            </p:cNvCxnSpPr>
            <p:nvPr/>
          </p:nvCxnSpPr>
          <p:spPr>
            <a:xfrm flipH="1">
              <a:off x="8591027" y="2827838"/>
              <a:ext cx="152094" cy="13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45663FE-C06D-4924-0392-5E811AD0221F}"/>
                </a:ext>
              </a:extLst>
            </p:cNvPr>
            <p:cNvCxnSpPr>
              <a:cxnSpLocks/>
              <a:stCxn id="10" idx="4"/>
              <a:endCxn id="12" idx="7"/>
            </p:cNvCxnSpPr>
            <p:nvPr/>
          </p:nvCxnSpPr>
          <p:spPr>
            <a:xfrm flipH="1">
              <a:off x="8703669" y="3242719"/>
              <a:ext cx="102401" cy="134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0324EE8-67C6-C058-B814-46BAED111451}"/>
                </a:ext>
              </a:extLst>
            </p:cNvPr>
            <p:cNvCxnSpPr>
              <a:stCxn id="8" idx="4"/>
              <a:endCxn id="12" idx="1"/>
            </p:cNvCxnSpPr>
            <p:nvPr/>
          </p:nvCxnSpPr>
          <p:spPr>
            <a:xfrm>
              <a:off x="8527775" y="3110948"/>
              <a:ext cx="49389" cy="265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7DE0A-CF6C-2C8E-36FF-A999D96A3521}"/>
              </a:ext>
            </a:extLst>
          </p:cNvPr>
          <p:cNvSpPr txBox="1"/>
          <p:nvPr/>
        </p:nvSpPr>
        <p:spPr>
          <a:xfrm>
            <a:off x="7901354" y="3481231"/>
            <a:ext cx="265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Decompressor for non-Ramsey graphs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ECF17C-6E5B-A409-BAED-39A032B98F08}"/>
              </a:ext>
            </a:extLst>
          </p:cNvPr>
          <p:cNvSpPr txBox="1"/>
          <p:nvPr/>
        </p:nvSpPr>
        <p:spPr>
          <a:xfrm>
            <a:off x="6492503" y="5191919"/>
            <a:ext cx="4559138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WARNING: the stretch is small!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test ground for small-stretch avoidance?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551F9B-8ECB-D48B-4874-91917637B0CC}"/>
              </a:ext>
            </a:extLst>
          </p:cNvPr>
          <p:cNvSpPr txBox="1"/>
          <p:nvPr/>
        </p:nvSpPr>
        <p:spPr>
          <a:xfrm>
            <a:off x="9577613" y="1910608"/>
            <a:ext cx="251973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non-Ramsey graph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49BF781-4A0A-45C4-301B-5838A84BE71D}"/>
                  </a:ext>
                </a:extLst>
              </p:cNvPr>
              <p:cNvSpPr txBox="1"/>
              <p:nvPr/>
            </p:nvSpPr>
            <p:spPr>
              <a:xfrm>
                <a:off x="10250556" y="4475573"/>
                <a:ext cx="22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ℓ−10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49BF781-4A0A-45C4-301B-5838A84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556" y="4475573"/>
                <a:ext cx="220648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4E1DB6E-A175-7937-3E24-5E9D9907BA22}"/>
                  </a:ext>
                </a:extLst>
              </p:cNvPr>
              <p:cNvSpPr txBox="1"/>
              <p:nvPr/>
            </p:nvSpPr>
            <p:spPr>
              <a:xfrm>
                <a:off x="10584040" y="2815612"/>
                <a:ext cx="830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4E1DB6E-A175-7937-3E24-5E9D9907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040" y="2815612"/>
                <a:ext cx="83057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8" grpId="0"/>
      <p:bldP spid="39" grpId="0" animBg="1"/>
      <p:bldP spid="40" grpId="0" animBg="1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0" cy="4784725"/>
              </a:xfrm>
              <a:blipFill>
                <a:blip r:embed="rId4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FFDC8B-E1D4-DBB0-ECC6-1B4EC879ABD3}"/>
              </a:ext>
            </a:extLst>
          </p:cNvPr>
          <p:cNvGrpSpPr/>
          <p:nvPr/>
        </p:nvGrpSpPr>
        <p:grpSpPr>
          <a:xfrm>
            <a:off x="2216327" y="2611441"/>
            <a:ext cx="3790397" cy="849515"/>
            <a:chOff x="4981576" y="5154552"/>
            <a:chExt cx="2219312" cy="52531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7537EC-0343-3912-4977-83E6A656D4A8}"/>
                </a:ext>
              </a:extLst>
            </p:cNvPr>
            <p:cNvSpPr/>
            <p:nvPr/>
          </p:nvSpPr>
          <p:spPr>
            <a:xfrm>
              <a:off x="5362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149CB91-6147-33AC-EBE1-2CF80D2A4745}"/>
                </a:ext>
              </a:extLst>
            </p:cNvPr>
            <p:cNvSpPr/>
            <p:nvPr/>
          </p:nvSpPr>
          <p:spPr>
            <a:xfrm>
              <a:off x="5553072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34EE8C-301D-E4B9-C47F-86DE037473FE}"/>
                </a:ext>
              </a:extLst>
            </p:cNvPr>
            <p:cNvSpPr/>
            <p:nvPr/>
          </p:nvSpPr>
          <p:spPr>
            <a:xfrm>
              <a:off x="5743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A6C98D0-1B98-4A9F-84B8-14047D679225}"/>
                </a:ext>
              </a:extLst>
            </p:cNvPr>
            <p:cNvSpPr/>
            <p:nvPr/>
          </p:nvSpPr>
          <p:spPr>
            <a:xfrm>
              <a:off x="5934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FDCDDC9-8E68-BF85-3FC1-EB832C3E4F0E}"/>
                </a:ext>
              </a:extLst>
            </p:cNvPr>
            <p:cNvSpPr/>
            <p:nvPr/>
          </p:nvSpPr>
          <p:spPr>
            <a:xfrm>
              <a:off x="6124569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BD502E2-A9D9-AAE1-F861-5228C8C2A454}"/>
                </a:ext>
              </a:extLst>
            </p:cNvPr>
            <p:cNvSpPr/>
            <p:nvPr/>
          </p:nvSpPr>
          <p:spPr>
            <a:xfrm>
              <a:off x="6315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DC74FF6-8CE8-26B6-B8C0-D697C2991825}"/>
                </a:ext>
              </a:extLst>
            </p:cNvPr>
            <p:cNvSpPr/>
            <p:nvPr/>
          </p:nvSpPr>
          <p:spPr>
            <a:xfrm>
              <a:off x="6505563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026F90C-FF64-643F-F2C4-49FA5472CFF1}"/>
                </a:ext>
              </a:extLst>
            </p:cNvPr>
            <p:cNvSpPr/>
            <p:nvPr/>
          </p:nvSpPr>
          <p:spPr>
            <a:xfrm>
              <a:off x="6696066" y="5556041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85F6F7-BC13-5E32-2D70-A0C7349BB256}"/>
                </a:ext>
              </a:extLst>
            </p:cNvPr>
            <p:cNvSpPr/>
            <p:nvPr/>
          </p:nvSpPr>
          <p:spPr>
            <a:xfrm>
              <a:off x="4981576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FBA8309-0822-2DF5-5EEC-7D04AA287F71}"/>
                </a:ext>
              </a:extLst>
            </p:cNvPr>
            <p:cNvSpPr/>
            <p:nvPr/>
          </p:nvSpPr>
          <p:spPr>
            <a:xfrm>
              <a:off x="5172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318534-73A5-B5B8-F2FB-D1934AD742C8}"/>
                </a:ext>
              </a:extLst>
            </p:cNvPr>
            <p:cNvSpPr/>
            <p:nvPr/>
          </p:nvSpPr>
          <p:spPr>
            <a:xfrm>
              <a:off x="5362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2893F03-3A74-185F-6A58-8332F82DD137}"/>
                </a:ext>
              </a:extLst>
            </p:cNvPr>
            <p:cNvSpPr/>
            <p:nvPr/>
          </p:nvSpPr>
          <p:spPr>
            <a:xfrm>
              <a:off x="5553073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C660057-858E-B8AC-498B-83669491D05D}"/>
                </a:ext>
              </a:extLst>
            </p:cNvPr>
            <p:cNvSpPr/>
            <p:nvPr/>
          </p:nvSpPr>
          <p:spPr>
            <a:xfrm>
              <a:off x="5743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E5AECF-D4F2-BBBF-1896-6A1FAC8090C3}"/>
                </a:ext>
              </a:extLst>
            </p:cNvPr>
            <p:cNvSpPr/>
            <p:nvPr/>
          </p:nvSpPr>
          <p:spPr>
            <a:xfrm>
              <a:off x="5934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D7106FD-077A-D510-8AB2-E796D122B278}"/>
                </a:ext>
              </a:extLst>
            </p:cNvPr>
            <p:cNvSpPr/>
            <p:nvPr/>
          </p:nvSpPr>
          <p:spPr>
            <a:xfrm>
              <a:off x="6124570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555DEEB-D887-B67B-4031-95A1D5D5801B}"/>
                </a:ext>
              </a:extLst>
            </p:cNvPr>
            <p:cNvSpPr/>
            <p:nvPr/>
          </p:nvSpPr>
          <p:spPr>
            <a:xfrm>
              <a:off x="6315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CB39B4D-89C0-5E61-3435-0D4C80285AE1}"/>
                </a:ext>
              </a:extLst>
            </p:cNvPr>
            <p:cNvSpPr/>
            <p:nvPr/>
          </p:nvSpPr>
          <p:spPr>
            <a:xfrm>
              <a:off x="6505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34DC7-0228-0E05-20C4-95512F5BD396}"/>
                </a:ext>
              </a:extLst>
            </p:cNvPr>
            <p:cNvSpPr/>
            <p:nvPr/>
          </p:nvSpPr>
          <p:spPr>
            <a:xfrm>
              <a:off x="6696067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61E3C5E-48F9-99B5-AC2A-3F81AA4D90B7}"/>
                </a:ext>
              </a:extLst>
            </p:cNvPr>
            <p:cNvSpPr/>
            <p:nvPr/>
          </p:nvSpPr>
          <p:spPr>
            <a:xfrm>
              <a:off x="6886564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6BB16A-DD09-E307-4CB7-BBAE93AF352D}"/>
                </a:ext>
              </a:extLst>
            </p:cNvPr>
            <p:cNvSpPr/>
            <p:nvPr/>
          </p:nvSpPr>
          <p:spPr>
            <a:xfrm>
              <a:off x="7077061" y="5154552"/>
              <a:ext cx="123827" cy="123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9644EAA-6515-10E8-B44E-8CBFB44BABB0}"/>
                </a:ext>
              </a:extLst>
            </p:cNvPr>
            <p:cNvCxnSpPr>
              <a:cxnSpLocks/>
              <a:stCxn id="12" idx="0"/>
              <a:endCxn id="30" idx="3"/>
            </p:cNvCxnSpPr>
            <p:nvPr/>
          </p:nvCxnSpPr>
          <p:spPr>
            <a:xfrm flipH="1" flipV="1">
              <a:off x="5190207" y="5260245"/>
              <a:ext cx="234276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F2E5D7B-4609-6DA9-DB7C-F4261832E848}"/>
                </a:ext>
              </a:extLst>
            </p:cNvPr>
            <p:cNvCxnSpPr>
              <a:cxnSpLocks/>
              <a:stCxn id="14" idx="0"/>
              <a:endCxn id="30" idx="4"/>
            </p:cNvCxnSpPr>
            <p:nvPr/>
          </p:nvCxnSpPr>
          <p:spPr>
            <a:xfrm flipH="1" flipV="1">
              <a:off x="5233987" y="5278379"/>
              <a:ext cx="380999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9FEEFB1-43C4-560B-BD6C-472D1C6FF1C1}"/>
                </a:ext>
              </a:extLst>
            </p:cNvPr>
            <p:cNvCxnSpPr>
              <a:cxnSpLocks/>
              <a:stCxn id="16" idx="0"/>
              <a:endCxn id="30" idx="5"/>
            </p:cNvCxnSpPr>
            <p:nvPr/>
          </p:nvCxnSpPr>
          <p:spPr>
            <a:xfrm flipH="1" flipV="1">
              <a:off x="5277766" y="5260245"/>
              <a:ext cx="718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EBE8F67-2351-F029-AD18-74189CB1E0C9}"/>
                </a:ext>
              </a:extLst>
            </p:cNvPr>
            <p:cNvCxnSpPr>
              <a:cxnSpLocks/>
              <a:stCxn id="14" idx="0"/>
              <a:endCxn id="35" idx="3"/>
            </p:cNvCxnSpPr>
            <p:nvPr/>
          </p:nvCxnSpPr>
          <p:spPr>
            <a:xfrm flipV="1">
              <a:off x="5614986" y="5260245"/>
              <a:ext cx="527718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10439A3-1F05-C579-DB8D-BA209BDEC17F}"/>
                </a:ext>
              </a:extLst>
            </p:cNvPr>
            <p:cNvCxnSpPr>
              <a:cxnSpLocks/>
              <a:stCxn id="17" idx="0"/>
              <a:endCxn id="35" idx="4"/>
            </p:cNvCxnSpPr>
            <p:nvPr/>
          </p:nvCxnSpPr>
          <p:spPr>
            <a:xfrm flipV="1">
              <a:off x="6186483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882BC9A-BA0F-DF65-3438-A489647C7FB2}"/>
                </a:ext>
              </a:extLst>
            </p:cNvPr>
            <p:cNvCxnSpPr>
              <a:cxnSpLocks/>
              <a:stCxn id="27" idx="0"/>
              <a:endCxn id="35" idx="5"/>
            </p:cNvCxnSpPr>
            <p:nvPr/>
          </p:nvCxnSpPr>
          <p:spPr>
            <a:xfrm flipH="1" flipV="1">
              <a:off x="6230264" y="5260245"/>
              <a:ext cx="337213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6BCA3A9-8073-7B9D-49A6-1824FAAE4E3C}"/>
                </a:ext>
              </a:extLst>
            </p:cNvPr>
            <p:cNvCxnSpPr>
              <a:cxnSpLocks/>
              <a:stCxn id="16" idx="0"/>
              <a:endCxn id="38" idx="3"/>
            </p:cNvCxnSpPr>
            <p:nvPr/>
          </p:nvCxnSpPr>
          <p:spPr>
            <a:xfrm flipV="1">
              <a:off x="5995979" y="5260245"/>
              <a:ext cx="718221" cy="29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C3A8809-C7F6-C304-ACCF-8562BC2D2033}"/>
                </a:ext>
              </a:extLst>
            </p:cNvPr>
            <p:cNvCxnSpPr>
              <a:cxnSpLocks/>
              <a:stCxn id="18" idx="0"/>
              <a:endCxn id="38" idx="4"/>
            </p:cNvCxnSpPr>
            <p:nvPr/>
          </p:nvCxnSpPr>
          <p:spPr>
            <a:xfrm flipV="1">
              <a:off x="6376979" y="5278379"/>
              <a:ext cx="38100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843784-124C-4CBB-8473-5349481D5B9E}"/>
                </a:ext>
              </a:extLst>
            </p:cNvPr>
            <p:cNvCxnSpPr>
              <a:cxnSpLocks/>
              <a:stCxn id="28" idx="0"/>
              <a:endCxn id="38" idx="4"/>
            </p:cNvCxnSpPr>
            <p:nvPr/>
          </p:nvCxnSpPr>
          <p:spPr>
            <a:xfrm flipV="1">
              <a:off x="6757979" y="5278379"/>
              <a:ext cx="1" cy="27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E66300C6-DE81-1A3C-862F-BDDC6881482E}"/>
              </a:ext>
            </a:extLst>
          </p:cNvPr>
          <p:cNvSpPr/>
          <p:nvPr/>
        </p:nvSpPr>
        <p:spPr>
          <a:xfrm>
            <a:off x="2159578" y="2544343"/>
            <a:ext cx="3950945" cy="10341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/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8DAF58A-DA68-0620-315D-C36AD146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54" y="3260709"/>
                <a:ext cx="69138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/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EB1B29A-1D3E-0B88-3A34-C0D0AF90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43" y="2603842"/>
                <a:ext cx="84805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14:cNvPr>
              <p14:cNvContentPartPr/>
              <p14:nvPr/>
            </p14:nvContentPartPr>
            <p14:xfrm>
              <a:off x="8878152" y="2913548"/>
              <a:ext cx="3135960" cy="146808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473DDFC-429A-F899-BADF-DB76179CA3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9712" y="2885108"/>
                <a:ext cx="319284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/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suffices to solve the problem 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time:</a:t>
                </a: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-uniform hypergraph consisting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hyperedges;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cuts</a:t>
                </a:r>
              </a:p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cut goes through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hyperedge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120356-94ED-AF69-8B3D-CAF77DA3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0" y="3878960"/>
                <a:ext cx="7119254" cy="2702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/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edge contains exactly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488A65-C8B9-C787-EBE8-018AE929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22" y="4349979"/>
                <a:ext cx="200813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83F683D6-B434-3F28-B367-8AE5CBD82821}"/>
              </a:ext>
            </a:extLst>
          </p:cNvPr>
          <p:cNvSpPr txBox="1"/>
          <p:nvPr/>
        </p:nvSpPr>
        <p:spPr>
          <a:xfrm>
            <a:off x="8225784" y="5518366"/>
            <a:ext cx="3294109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cut goes through the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edges, but not the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ones.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DDD5977-1220-F1F1-8B19-D793F4D676E6}"/>
              </a:ext>
            </a:extLst>
          </p:cNvPr>
          <p:cNvSpPr/>
          <p:nvPr/>
        </p:nvSpPr>
        <p:spPr>
          <a:xfrm>
            <a:off x="1835873" y="5038335"/>
            <a:ext cx="2924528" cy="394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2655895-305C-C7E8-25CA-AFE91F83584C}"/>
              </a:ext>
            </a:extLst>
          </p:cNvPr>
          <p:cNvCxnSpPr>
            <a:cxnSpLocks/>
            <a:stCxn id="114" idx="0"/>
            <a:endCxn id="110" idx="1"/>
          </p:cNvCxnSpPr>
          <p:nvPr/>
        </p:nvCxnSpPr>
        <p:spPr>
          <a:xfrm flipV="1">
            <a:off x="3298137" y="4642367"/>
            <a:ext cx="1524485" cy="395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451DC6-BD88-7FFE-5C0F-CA43197FBE18}"/>
              </a:ext>
            </a:extLst>
          </p:cNvPr>
          <p:cNvGrpSpPr/>
          <p:nvPr/>
        </p:nvGrpSpPr>
        <p:grpSpPr>
          <a:xfrm>
            <a:off x="8357560" y="2580908"/>
            <a:ext cx="3175386" cy="2685600"/>
            <a:chOff x="1245975" y="3995594"/>
            <a:chExt cx="3175386" cy="268560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DCE27A-BDDD-000F-5C73-E27D5C443472}"/>
                </a:ext>
              </a:extLst>
            </p:cNvPr>
            <p:cNvSpPr/>
            <p:nvPr/>
          </p:nvSpPr>
          <p:spPr>
            <a:xfrm>
              <a:off x="1905063" y="478633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C9311D5-9A00-9B34-1AEC-84634A848EA2}"/>
                </a:ext>
              </a:extLst>
            </p:cNvPr>
            <p:cNvSpPr/>
            <p:nvPr/>
          </p:nvSpPr>
          <p:spPr>
            <a:xfrm>
              <a:off x="1487192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1C6DF19-5930-AA77-6179-CFA325FFE734}"/>
                </a:ext>
              </a:extLst>
            </p:cNvPr>
            <p:cNvSpPr/>
            <p:nvPr/>
          </p:nvSpPr>
          <p:spPr>
            <a:xfrm>
              <a:off x="2708349" y="461484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BA10A73-C9B7-736A-3F97-4A2E23F95782}"/>
                </a:ext>
              </a:extLst>
            </p:cNvPr>
            <p:cNvSpPr/>
            <p:nvPr/>
          </p:nvSpPr>
          <p:spPr>
            <a:xfrm>
              <a:off x="2256520" y="451069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D4ED2D6-2052-E28E-C239-2CD808FAC25C}"/>
                </a:ext>
              </a:extLst>
            </p:cNvPr>
            <p:cNvSpPr/>
            <p:nvPr/>
          </p:nvSpPr>
          <p:spPr>
            <a:xfrm>
              <a:off x="2116549" y="5300487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CBD7DC9-84B2-9AE6-3DD7-8A5ECBF2F870}"/>
                </a:ext>
              </a:extLst>
            </p:cNvPr>
            <p:cNvSpPr/>
            <p:nvPr/>
          </p:nvSpPr>
          <p:spPr>
            <a:xfrm>
              <a:off x="2575029" y="5116661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6F893FF-9AF1-CABF-BFCE-A2168AC1F69F}"/>
                </a:ext>
              </a:extLst>
            </p:cNvPr>
            <p:cNvSpPr/>
            <p:nvPr/>
          </p:nvSpPr>
          <p:spPr>
            <a:xfrm>
              <a:off x="1474985" y="489695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F3FF566-B50F-C92D-0CE5-563AEA9551A6}"/>
                </a:ext>
              </a:extLst>
            </p:cNvPr>
            <p:cNvSpPr/>
            <p:nvPr/>
          </p:nvSpPr>
          <p:spPr>
            <a:xfrm>
              <a:off x="3302912" y="5054265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3189703-241B-633B-C969-C49998052EC4}"/>
                </a:ext>
              </a:extLst>
            </p:cNvPr>
            <p:cNvSpPr/>
            <p:nvPr/>
          </p:nvSpPr>
          <p:spPr>
            <a:xfrm>
              <a:off x="2927527" y="5500734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2183A03-4175-9917-BF16-1179A65FB824}"/>
                </a:ext>
              </a:extLst>
            </p:cNvPr>
            <p:cNvSpPr/>
            <p:nvPr/>
          </p:nvSpPr>
          <p:spPr>
            <a:xfrm>
              <a:off x="327343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5A10373-8424-63FD-ED50-FD041286BD51}"/>
                </a:ext>
              </a:extLst>
            </p:cNvPr>
            <p:cNvSpPr/>
            <p:nvPr/>
          </p:nvSpPr>
          <p:spPr>
            <a:xfrm>
              <a:off x="2075759" y="577934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884AA58-12ED-DB36-51E8-795F48B2DFB6}"/>
                </a:ext>
              </a:extLst>
            </p:cNvPr>
            <p:cNvSpPr/>
            <p:nvPr/>
          </p:nvSpPr>
          <p:spPr>
            <a:xfrm>
              <a:off x="2919835" y="614319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8AC83EF-DE09-CFBF-E63A-B77050771C85}"/>
                </a:ext>
              </a:extLst>
            </p:cNvPr>
            <p:cNvSpPr/>
            <p:nvPr/>
          </p:nvSpPr>
          <p:spPr>
            <a:xfrm>
              <a:off x="3886559" y="546206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14:cNvPr>
                <p14:cNvContentPartPr/>
                <p14:nvPr/>
              </p14:nvContentPartPr>
              <p14:xfrm>
                <a:off x="1900641" y="4839434"/>
                <a:ext cx="1878840" cy="162612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2A7AB7B-13E3-5887-4EB0-0E147ADA75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1641" y="4830434"/>
                  <a:ext cx="1896480" cy="16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14:cNvPr>
                <p14:cNvContentPartPr/>
                <p14:nvPr/>
              </p14:nvContentPartPr>
              <p14:xfrm>
                <a:off x="1371441" y="5174234"/>
                <a:ext cx="3049920" cy="150696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4248BE3-37CB-1BB4-0880-43BE6197BA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62441" y="5165234"/>
                  <a:ext cx="306756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14:cNvPr>
                <p14:cNvContentPartPr/>
                <p14:nvPr/>
              </p14:nvContentPartPr>
              <p14:xfrm>
                <a:off x="2254521" y="3995594"/>
                <a:ext cx="1861200" cy="136872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520FC756-FDB4-B914-F8A7-9F45DD5B2B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5521" y="3986596"/>
                  <a:ext cx="1878840" cy="138635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015786E-C9B5-BC4F-7003-A02A0116A096}"/>
                </a:ext>
              </a:extLst>
            </p:cNvPr>
            <p:cNvSpPr/>
            <p:nvPr/>
          </p:nvSpPr>
          <p:spPr>
            <a:xfrm>
              <a:off x="3163947" y="4216878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E33F5FD-0398-2F6F-0A61-C5824CC927AA}"/>
                </a:ext>
              </a:extLst>
            </p:cNvPr>
            <p:cNvSpPr/>
            <p:nvPr/>
          </p:nvSpPr>
          <p:spPr>
            <a:xfrm>
              <a:off x="3669673" y="6000523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677815-8106-22CD-289B-329B760B8F08}"/>
                </a:ext>
              </a:extLst>
            </p:cNvPr>
            <p:cNvSpPr/>
            <p:nvPr/>
          </p:nvSpPr>
          <p:spPr>
            <a:xfrm>
              <a:off x="2431569" y="6015600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310DD25-0E41-9DFD-E447-B7AA8C5720A8}"/>
                </a:ext>
              </a:extLst>
            </p:cNvPr>
            <p:cNvSpPr/>
            <p:nvPr/>
          </p:nvSpPr>
          <p:spPr>
            <a:xfrm>
              <a:off x="3693160" y="4581492"/>
              <a:ext cx="211486" cy="2002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14:cNvPr>
                <p14:cNvContentPartPr/>
                <p14:nvPr/>
              </p14:nvContentPartPr>
              <p14:xfrm>
                <a:off x="1841055" y="4363782"/>
                <a:ext cx="1722960" cy="1655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26A30E4-4BCB-3607-DB0F-E8D1E71024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2415" y="4355142"/>
                  <a:ext cx="174060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14:cNvPr>
                <p14:cNvContentPartPr/>
                <p14:nvPr/>
              </p14:nvContentPartPr>
              <p14:xfrm>
                <a:off x="1245975" y="4415262"/>
                <a:ext cx="360" cy="14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28BB5C2-9B9F-55E3-3B73-82F3B1CCEE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7335" y="440626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14:cNvPr>
              <p14:cNvContentPartPr/>
              <p14:nvPr/>
            </p14:nvContentPartPr>
            <p14:xfrm>
              <a:off x="256695" y="4270902"/>
              <a:ext cx="360" cy="3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0518F3A-E225-2702-D665-4C2D74572B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7695" y="42622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109" grpId="0" animBg="1"/>
      <p:bldP spid="110" grpId="0" animBg="1"/>
      <p:bldP spid="113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Landscape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6082-E216-BA84-C38C-D6FE62BC4B2F}"/>
              </a:ext>
            </a:extLst>
          </p:cNvPr>
          <p:cNvSpPr txBox="1"/>
          <p:nvPr/>
        </p:nvSpPr>
        <p:spPr>
          <a:xfrm>
            <a:off x="536713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EEE16-F9FC-6DA1-7DCF-0A588B91E3A1}"/>
              </a:ext>
            </a:extLst>
          </p:cNvPr>
          <p:cNvSpPr txBox="1"/>
          <p:nvPr/>
        </p:nvSpPr>
        <p:spPr>
          <a:xfrm>
            <a:off x="10827026" y="58442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2604A2-15F8-DBA6-2C6A-503663E8A1E8}"/>
              </a:ext>
            </a:extLst>
          </p:cNvPr>
          <p:cNvSpPr txBox="1"/>
          <p:nvPr/>
        </p:nvSpPr>
        <p:spPr>
          <a:xfrm>
            <a:off x="10614991" y="4869655"/>
            <a:ext cx="88789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/>
              <p:nvPr/>
            </p:nvSpPr>
            <p:spPr>
              <a:xfrm>
                <a:off x="9660836" y="3770244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951CE-6584-1D2B-6D0E-8D33176E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3770244"/>
                <a:ext cx="20275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/>
              <p:nvPr/>
            </p:nvSpPr>
            <p:spPr>
              <a:xfrm>
                <a:off x="9660836" y="2630830"/>
                <a:ext cx="202758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365350-C436-A310-D566-CBF0FC6B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6" y="2630830"/>
                <a:ext cx="20275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/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BAE256-8898-8AB3-F982-5AB1FE6A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4" y="4710835"/>
                <a:ext cx="131859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/>
              <p:nvPr/>
            </p:nvSpPr>
            <p:spPr>
              <a:xfrm>
                <a:off x="7755147" y="3763839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2C4252-B636-CD75-AF95-1BD88FD6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47" y="3763839"/>
                <a:ext cx="131859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/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𝐅𝐨𝐫𝐦𝐮𝐥𝐚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914772-07F5-2DBE-5FDB-53E0624E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92" y="2697442"/>
                <a:ext cx="27498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9812A54-1B4D-4F6F-5689-F96F59FD6104}"/>
              </a:ext>
            </a:extLst>
          </p:cNvPr>
          <p:cNvSpPr txBox="1"/>
          <p:nvPr/>
        </p:nvSpPr>
        <p:spPr>
          <a:xfrm>
            <a:off x="5649363" y="4504945"/>
            <a:ext cx="17525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(Valiant-)Rigid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A8A3B2-DE0C-ADAA-14B3-A4FAF3C3FEEE}"/>
              </a:ext>
            </a:extLst>
          </p:cNvPr>
          <p:cNvSpPr txBox="1"/>
          <p:nvPr/>
        </p:nvSpPr>
        <p:spPr>
          <a:xfrm>
            <a:off x="4880112" y="3960792"/>
            <a:ext cx="186524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Ramsey Graphs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/>
              <p:nvPr/>
            </p:nvSpPr>
            <p:spPr>
              <a:xfrm>
                <a:off x="1715843" y="3685155"/>
                <a:ext cx="1563757" cy="55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quasipoly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54C66C-D410-2B2D-CCED-978531D6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43" y="3685155"/>
                <a:ext cx="156375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/>
              <p:nvPr/>
            </p:nvSpPr>
            <p:spPr>
              <a:xfrm>
                <a:off x="1767761" y="2822101"/>
                <a:ext cx="2150165" cy="5048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𝐀𝐂</m:t>
                    </m:r>
                    <m:sSup>
                      <m:sSupPr>
                        <m:ctrlP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-Hard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EEC0BEF-CE24-185B-3240-0B53D50F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61" y="2822101"/>
                <a:ext cx="2150165" cy="504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644C1EF-9445-3A55-F5D2-D2045CD9F575}"/>
              </a:ext>
            </a:extLst>
          </p:cNvPr>
          <p:cNvSpPr txBox="1"/>
          <p:nvPr/>
        </p:nvSpPr>
        <p:spPr>
          <a:xfrm>
            <a:off x="1430455" y="4450807"/>
            <a:ext cx="197788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Razborov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-)Rigid matrices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72971-6A57-0599-00DC-39899126B21F}"/>
              </a:ext>
            </a:extLst>
          </p:cNvPr>
          <p:cNvSpPr txBox="1"/>
          <p:nvPr/>
        </p:nvSpPr>
        <p:spPr>
          <a:xfrm>
            <a:off x="5035825" y="3391405"/>
            <a:ext cx="230753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 linear codes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/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reductions)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8BA76E-9D35-BCA1-4099-6AC634CF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95" y="1670934"/>
                <a:ext cx="2842591" cy="342979"/>
              </a:xfrm>
              <a:prstGeom prst="rect">
                <a:avLst/>
              </a:prstGeom>
              <a:blipFill>
                <a:blip r:embed="rId11"/>
                <a:stretch>
                  <a:fillRect l="-1073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14:cNvPr>
              <p14:cNvContentPartPr/>
              <p14:nvPr/>
            </p14:nvContentPartPr>
            <p14:xfrm>
              <a:off x="9292054" y="2116863"/>
              <a:ext cx="428760" cy="37360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8A1A8FB-53C8-884E-477D-E945A0C2F7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4054" y="2098863"/>
                <a:ext cx="464400" cy="37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14:cNvPr>
              <p14:cNvContentPartPr/>
              <p14:nvPr/>
            </p14:nvContentPartPr>
            <p14:xfrm>
              <a:off x="3420094" y="2067183"/>
              <a:ext cx="2131172" cy="37375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DE0A544-C8D5-58E0-356F-AE75BF1FA5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2094" y="2049183"/>
                <a:ext cx="2166812" cy="37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/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7321576-3F23-6F1D-A6CE-D7E3E26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29" y="2056679"/>
                <a:ext cx="1967603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/>
              <p:nvPr/>
            </p:nvSpPr>
            <p:spPr>
              <a:xfrm>
                <a:off x="4255506" y="4520744"/>
                <a:ext cx="1318592" cy="5847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stretch)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DF178B2-586D-A262-1BE5-9A819A34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506" y="4520744"/>
                <a:ext cx="1318592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/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93C621-DB48-B282-EF0E-3FC5CC0C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84" y="2083056"/>
                <a:ext cx="1515619" cy="374270"/>
              </a:xfrm>
              <a:prstGeom prst="rect">
                <a:avLst/>
              </a:prstGeom>
              <a:blipFill>
                <a:blip r:embed="rId18"/>
                <a:stretch>
                  <a:fillRect l="-3629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DEF5AD-F65A-9E11-9671-97D0CFC93ABA}"/>
              </a:ext>
            </a:extLst>
          </p:cNvPr>
          <p:cNvCxnSpPr/>
          <p:nvPr/>
        </p:nvCxnSpPr>
        <p:spPr>
          <a:xfrm>
            <a:off x="457200" y="5585791"/>
            <a:ext cx="11231217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42F250E-0F43-F1DD-95E3-93074F305BAC}"/>
              </a:ext>
            </a:extLst>
          </p:cNvPr>
          <p:cNvSpPr txBox="1"/>
          <p:nvPr/>
        </p:nvSpPr>
        <p:spPr>
          <a:xfrm>
            <a:off x="6279132" y="1782694"/>
            <a:ext cx="30182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EXPLORE THIS!</a:t>
            </a:r>
            <a:endParaRPr lang="zh-CN" alt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E639D-F146-9F1E-2DA9-C94679862353}"/>
              </a:ext>
            </a:extLst>
          </p:cNvPr>
          <p:cNvSpPr/>
          <p:nvPr/>
        </p:nvSpPr>
        <p:spPr>
          <a:xfrm>
            <a:off x="4005325" y="5888681"/>
            <a:ext cx="34753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4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1E62BC-BEF2-D2E6-8B26-354D2AC6092B}"/>
              </a:ext>
            </a:extLst>
          </p:cNvPr>
          <p:cNvSpPr txBox="1"/>
          <p:nvPr/>
        </p:nvSpPr>
        <p:spPr>
          <a:xfrm>
            <a:off x="7346869" y="6283587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E9C16B-9D0E-84D5-BC1D-A4CADAB13688}"/>
                  </a:ext>
                </a:extLst>
              </p:cNvPr>
              <p:cNvSpPr txBox="1"/>
              <p:nvPr/>
            </p:nvSpPr>
            <p:spPr>
              <a:xfrm>
                <a:off x="5676104" y="2138229"/>
                <a:ext cx="4042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your cool ideas and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oracle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E9C16B-9D0E-84D5-BC1D-A4CADAB1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04" y="2138229"/>
                <a:ext cx="4042660" cy="369332"/>
              </a:xfrm>
              <a:prstGeom prst="rect">
                <a:avLst/>
              </a:prstGeom>
              <a:blipFill>
                <a:blip r:embed="rId19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Recap: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(multi-output)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/>
              <p:nvPr/>
            </p:nvSpPr>
            <p:spPr>
              <a:xfrm>
                <a:off x="7432812" y="2654956"/>
                <a:ext cx="219022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“non-output”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812" y="2654956"/>
                <a:ext cx="21902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12AA6-8E08-A88D-5261-DD562431F4AD}"/>
              </a:ext>
            </a:extLst>
          </p:cNvPr>
          <p:cNvGrpSpPr/>
          <p:nvPr/>
        </p:nvGrpSpPr>
        <p:grpSpPr>
          <a:xfrm>
            <a:off x="1777447" y="3596031"/>
            <a:ext cx="3687419" cy="2109353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4B307C8-AE73-FF85-6ED7-DD9D5557D0ED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/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FB5997-24C8-16A2-2FBA-60283532E401}"/>
              </a:ext>
            </a:extLst>
          </p:cNvPr>
          <p:cNvSpPr txBox="1"/>
          <p:nvPr/>
        </p:nvSpPr>
        <p:spPr>
          <a:xfrm>
            <a:off x="6163993" y="4020937"/>
            <a:ext cx="4997577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Range avoidance captures “explicit construction” problems (Korten’21)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Seek for deterministic algorithms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Rigid Matrices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542722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is rigid, if we need to change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entries to make its rank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Equivalently: it is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-far” from every matrix of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Most matrices are rigid!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Every non-rigid matrix can be compressed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bits.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explicitly find one?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 to range avoidance!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542722" cy="4784725"/>
              </a:xfrm>
              <a:blipFill>
                <a:blip r:embed="rId3"/>
                <a:stretch>
                  <a:fillRect l="-1980" t="-2166" r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7EBF6-4C4C-C745-3849-4000F4AC1CF5}"/>
                  </a:ext>
                </a:extLst>
              </p:cNvPr>
              <p:cNvSpPr txBox="1"/>
              <p:nvPr/>
            </p:nvSpPr>
            <p:spPr>
              <a:xfrm>
                <a:off x="6804437" y="1986182"/>
                <a:ext cx="272332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say rank is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7EBF6-4C4C-C745-3849-4000F4AC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437" y="1986182"/>
                <a:ext cx="27233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BFCAEFD-17D4-59E2-C927-4D797268E24F}"/>
              </a:ext>
            </a:extLst>
          </p:cNvPr>
          <p:cNvSpPr/>
          <p:nvPr/>
        </p:nvSpPr>
        <p:spPr>
          <a:xfrm>
            <a:off x="7473068" y="5523627"/>
            <a:ext cx="789128" cy="7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18BA4E8-78D0-20E2-F1EC-FF61891F9856}"/>
              </a:ext>
            </a:extLst>
          </p:cNvPr>
          <p:cNvGrpSpPr/>
          <p:nvPr/>
        </p:nvGrpSpPr>
        <p:grpSpPr>
          <a:xfrm>
            <a:off x="7644556" y="5666571"/>
            <a:ext cx="570425" cy="603039"/>
            <a:chOff x="1789043" y="4542183"/>
            <a:chExt cx="1350694" cy="142792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101AD6-717E-62FD-350B-66EF525B74C7}"/>
                </a:ext>
              </a:extLst>
            </p:cNvPr>
            <p:cNvSpPr/>
            <p:nvPr/>
          </p:nvSpPr>
          <p:spPr>
            <a:xfrm>
              <a:off x="1789043" y="4542183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74154A-07D8-396F-5AF1-8B3489203625}"/>
                </a:ext>
              </a:extLst>
            </p:cNvPr>
            <p:cNvSpPr/>
            <p:nvPr/>
          </p:nvSpPr>
          <p:spPr>
            <a:xfrm>
              <a:off x="1789043" y="513455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49B606-FA29-99E0-32C2-C22BE859BE2B}"/>
                </a:ext>
              </a:extLst>
            </p:cNvPr>
            <p:cNvSpPr/>
            <p:nvPr/>
          </p:nvSpPr>
          <p:spPr>
            <a:xfrm>
              <a:off x="2208772" y="4711148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A2C290-17F3-F089-8D1A-057D8DFD9493}"/>
                </a:ext>
              </a:extLst>
            </p:cNvPr>
            <p:cNvSpPr/>
            <p:nvPr/>
          </p:nvSpPr>
          <p:spPr>
            <a:xfrm>
              <a:off x="2470502" y="553940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A9EFB9-45F0-8786-498E-93307B60209E}"/>
                </a:ext>
              </a:extLst>
            </p:cNvPr>
            <p:cNvSpPr/>
            <p:nvPr/>
          </p:nvSpPr>
          <p:spPr>
            <a:xfrm>
              <a:off x="2970772" y="498329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58074A-70EB-49EF-5C78-8175C89E136C}"/>
                </a:ext>
              </a:extLst>
            </p:cNvPr>
            <p:cNvSpPr/>
            <p:nvPr/>
          </p:nvSpPr>
          <p:spPr>
            <a:xfrm>
              <a:off x="2798492" y="4977155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7B228C-EDD6-71C7-AC94-351B1A8CF5BF}"/>
                </a:ext>
              </a:extLst>
            </p:cNvPr>
            <p:cNvSpPr/>
            <p:nvPr/>
          </p:nvSpPr>
          <p:spPr>
            <a:xfrm>
              <a:off x="2470502" y="5370444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1724228-4CFC-6539-8346-BE8C0318FDFD}"/>
                </a:ext>
              </a:extLst>
            </p:cNvPr>
            <p:cNvSpPr/>
            <p:nvPr/>
          </p:nvSpPr>
          <p:spPr>
            <a:xfrm>
              <a:off x="1995709" y="580113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23B33F-05AA-95F0-C631-DE8C6A0ADA38}"/>
                </a:ext>
              </a:extLst>
            </p:cNvPr>
            <p:cNvSpPr/>
            <p:nvPr/>
          </p:nvSpPr>
          <p:spPr>
            <a:xfrm>
              <a:off x="2967457" y="5801138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36D517E0-E959-51A5-8FF0-63AABCDED99A}"/>
              </a:ext>
            </a:extLst>
          </p:cNvPr>
          <p:cNvSpPr/>
          <p:nvPr/>
        </p:nvSpPr>
        <p:spPr>
          <a:xfrm>
            <a:off x="8804648" y="5519429"/>
            <a:ext cx="398762" cy="7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608F676-F988-92DE-3005-38D48CA7A296}"/>
              </a:ext>
            </a:extLst>
          </p:cNvPr>
          <p:cNvSpPr/>
          <p:nvPr/>
        </p:nvSpPr>
        <p:spPr>
          <a:xfrm rot="5400000">
            <a:off x="9937214" y="5519884"/>
            <a:ext cx="398762" cy="7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30E3A37-E6B4-D2DF-CE8D-AF3E70C7AB07}"/>
                  </a:ext>
                </a:extLst>
              </p:cNvPr>
              <p:cNvSpPr txBox="1"/>
              <p:nvPr/>
            </p:nvSpPr>
            <p:spPr>
              <a:xfrm>
                <a:off x="8365557" y="5784843"/>
                <a:ext cx="339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30E3A37-E6B4-D2DF-CE8D-AF3E70C7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57" y="5784843"/>
                <a:ext cx="3395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8DC11F9-43CF-FA68-F2B1-F4DEBCA79A57}"/>
                  </a:ext>
                </a:extLst>
              </p:cNvPr>
              <p:cNvSpPr txBox="1"/>
              <p:nvPr/>
            </p:nvSpPr>
            <p:spPr>
              <a:xfrm>
                <a:off x="9302940" y="5789535"/>
                <a:ext cx="339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8DC11F9-43CF-FA68-F2B1-F4DEBCA7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40" y="5789535"/>
                <a:ext cx="3395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8EB76C2-C42B-3522-6EEB-98A8D5D057DB}"/>
                  </a:ext>
                </a:extLst>
              </p:cNvPr>
              <p:cNvSpPr txBox="1"/>
              <p:nvPr/>
            </p:nvSpPr>
            <p:spPr>
              <a:xfrm>
                <a:off x="3754100" y="5940684"/>
                <a:ext cx="3143282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bits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≈0.1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+0.1⋅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⋅0.1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&lt;0.4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8EB76C2-C42B-3522-6EEB-98A8D5D0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00" y="5940684"/>
                <a:ext cx="314328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梯形 3">
            <a:extLst>
              <a:ext uri="{FF2B5EF4-FFF2-40B4-BE49-F238E27FC236}">
                <a16:creationId xmlns:a16="http://schemas.microsoft.com/office/drawing/2014/main" id="{56C65476-F7B9-C890-96CB-3E53551766F0}"/>
              </a:ext>
            </a:extLst>
          </p:cNvPr>
          <p:cNvSpPr/>
          <p:nvPr/>
        </p:nvSpPr>
        <p:spPr>
          <a:xfrm rot="10800000">
            <a:off x="7241128" y="3928959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3FEB6-7C96-BC60-8328-6D8B616DA2C9}"/>
              </a:ext>
            </a:extLst>
          </p:cNvPr>
          <p:cNvSpPr txBox="1"/>
          <p:nvPr/>
        </p:nvSpPr>
        <p:spPr>
          <a:xfrm>
            <a:off x="8054313" y="4221473"/>
            <a:ext cx="22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Decompressor for non-rigid matrices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DEC1F1-B54E-A7AB-5B07-59F2CE37EFA4}"/>
              </a:ext>
            </a:extLst>
          </p:cNvPr>
          <p:cNvSpPr/>
          <p:nvPr/>
        </p:nvSpPr>
        <p:spPr>
          <a:xfrm>
            <a:off x="8774331" y="2923175"/>
            <a:ext cx="789128" cy="7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A272F-88E2-AFB3-40CE-DB01B6C27253}"/>
              </a:ext>
            </a:extLst>
          </p:cNvPr>
          <p:cNvSpPr txBox="1"/>
          <p:nvPr/>
        </p:nvSpPr>
        <p:spPr>
          <a:xfrm>
            <a:off x="9719809" y="3380113"/>
            <a:ext cx="197894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non-rigid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A4BEB-6241-BC99-7C21-6A565CB90314}"/>
                  </a:ext>
                </a:extLst>
              </p:cNvPr>
              <p:cNvSpPr txBox="1"/>
              <p:nvPr/>
            </p:nvSpPr>
            <p:spPr>
              <a:xfrm>
                <a:off x="10495900" y="5130404"/>
                <a:ext cx="1502992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A4BEB-6241-BC99-7C21-6A565CB9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900" y="5130404"/>
                <a:ext cx="1502992" cy="376129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41384F-D674-0752-D63A-E153EAE62F0E}"/>
                  </a:ext>
                </a:extLst>
              </p:cNvPr>
              <p:cNvSpPr txBox="1"/>
              <p:nvPr/>
            </p:nvSpPr>
            <p:spPr>
              <a:xfrm>
                <a:off x="11010550" y="3794038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41384F-D674-0752-D63A-E153EAE6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550" y="3794038"/>
                <a:ext cx="903547" cy="369332"/>
              </a:xfrm>
              <a:prstGeom prst="rect">
                <a:avLst/>
              </a:prstGeom>
              <a:blipFill>
                <a:blip r:embed="rId9"/>
                <a:stretch>
                  <a:fillRect t="-8197" r="-67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40" grpId="0" animBg="1"/>
      <p:bldP spid="41" grpId="0" animBg="1"/>
      <p:bldP spid="42" grpId="0"/>
      <p:bldP spid="42" grpId="1"/>
      <p:bldP spid="43" grpId="0"/>
      <p:bldP spid="43" grpId="1"/>
      <p:bldP spid="44" grpId="0" animBg="1"/>
      <p:bldP spid="4" grpId="0" animBg="1"/>
      <p:bldP spid="5" grpId="0"/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Circuit Lower Bounds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558247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a Boolean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without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Most Boolean functions require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otherwise, compress the truth 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bits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explicitly find one?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 to range avoidance!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5582479" cy="4784725"/>
              </a:xfrm>
              <a:blipFill>
                <a:blip r:embed="rId3"/>
                <a:stretch>
                  <a:fillRect l="-185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6CC7-5AB2-4B65-BA3B-C4F034B7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97" y="1757704"/>
            <a:ext cx="1831808" cy="1933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/>
              <p:nvPr/>
            </p:nvSpPr>
            <p:spPr>
              <a:xfrm>
                <a:off x="7569772" y="2333554"/>
                <a:ext cx="2262451" cy="6318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[Arora-Barak]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72" y="2333554"/>
                <a:ext cx="2262451" cy="63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1FE13C-B82C-08CA-5931-DA3E2A3F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664" y="5562331"/>
            <a:ext cx="841684" cy="888444"/>
          </a:xfrm>
          <a:prstGeom prst="rect">
            <a:avLst/>
          </a:prstGeom>
        </p:spPr>
      </p:pic>
      <p:sp>
        <p:nvSpPr>
          <p:cNvPr id="7" name="梯形 6">
            <a:extLst>
              <a:ext uri="{FF2B5EF4-FFF2-40B4-BE49-F238E27FC236}">
                <a16:creationId xmlns:a16="http://schemas.microsoft.com/office/drawing/2014/main" id="{B06AF204-4E40-5B97-79EA-54352A63B46F}"/>
              </a:ext>
            </a:extLst>
          </p:cNvPr>
          <p:cNvSpPr/>
          <p:nvPr/>
        </p:nvSpPr>
        <p:spPr>
          <a:xfrm rot="10800000">
            <a:off x="7130301" y="4138158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7DA748-3878-271E-4609-CAF981EF0BBF}"/>
                  </a:ext>
                </a:extLst>
              </p:cNvPr>
              <p:cNvSpPr txBox="1"/>
              <p:nvPr/>
            </p:nvSpPr>
            <p:spPr>
              <a:xfrm>
                <a:off x="8442265" y="4496422"/>
                <a:ext cx="1063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7DA748-3878-271E-4609-CAF981EF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265" y="4496422"/>
                <a:ext cx="106348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A498E7-1A12-5FD8-1A81-0AB3E3A15ECD}"/>
                  </a:ext>
                </a:extLst>
              </p:cNvPr>
              <p:cNvSpPr txBox="1"/>
              <p:nvPr/>
            </p:nvSpPr>
            <p:spPr>
              <a:xfrm>
                <a:off x="3144034" y="6081443"/>
                <a:ext cx="2802834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𝑇𝑇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stands for “truth table”.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A498E7-1A12-5FD8-1A81-0AB3E3A15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034" y="6081443"/>
                <a:ext cx="2802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A08FC6-134E-1170-82E6-16AA04127FD7}"/>
                  </a:ext>
                </a:extLst>
              </p:cNvPr>
              <p:cNvSpPr txBox="1"/>
              <p:nvPr/>
            </p:nvSpPr>
            <p:spPr>
              <a:xfrm>
                <a:off x="6525592" y="5583767"/>
                <a:ext cx="2021587" cy="65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A08FC6-134E-1170-82E6-16AA0412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92" y="5583767"/>
                <a:ext cx="2021587" cy="656655"/>
              </a:xfrm>
              <a:prstGeom prst="rect">
                <a:avLst/>
              </a:prstGeom>
              <a:blipFill>
                <a:blip r:embed="rId8"/>
                <a:stretch>
                  <a:fillRect l="-2410" t="-5556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E7D067-EF2D-9C1F-D802-6D3D35FF2225}"/>
                  </a:ext>
                </a:extLst>
              </p:cNvPr>
              <p:cNvSpPr txBox="1"/>
              <p:nvPr/>
            </p:nvSpPr>
            <p:spPr>
              <a:xfrm>
                <a:off x="7130298" y="3745842"/>
                <a:ext cx="3687419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E7D067-EF2D-9C1F-D802-6D3D35FF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298" y="3745842"/>
                <a:ext cx="36874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EAFC4D-5B25-927F-D64D-A049F0B4F10E}"/>
                  </a:ext>
                </a:extLst>
              </p:cNvPr>
              <p:cNvSpPr txBox="1"/>
              <p:nvPr/>
            </p:nvSpPr>
            <p:spPr>
              <a:xfrm>
                <a:off x="6420678" y="3429000"/>
                <a:ext cx="176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Truth table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EAFC4D-5B25-927F-D64D-A049F0B4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678" y="3429000"/>
                <a:ext cx="1760231" cy="369332"/>
              </a:xfrm>
              <a:prstGeom prst="rect">
                <a:avLst/>
              </a:prstGeom>
              <a:blipFill>
                <a:blip r:embed="rId10"/>
                <a:stretch>
                  <a:fillRect l="-2768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587B4B-6A1D-BEAF-DA85-AACCC3B27797}"/>
                  </a:ext>
                </a:extLst>
              </p:cNvPr>
              <p:cNvSpPr txBox="1"/>
              <p:nvPr/>
            </p:nvSpPr>
            <p:spPr>
              <a:xfrm>
                <a:off x="10385072" y="5339603"/>
                <a:ext cx="1858681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587B4B-6A1D-BEAF-DA85-AACCC3B2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072" y="5339603"/>
                <a:ext cx="1858681" cy="379656"/>
              </a:xfrm>
              <a:prstGeom prst="rect">
                <a:avLst/>
              </a:prstGeom>
              <a:blipFill>
                <a:blip r:embed="rId11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58BC44-583B-948B-C504-8C603D025A47}"/>
                  </a:ext>
                </a:extLst>
              </p:cNvPr>
              <p:cNvSpPr txBox="1"/>
              <p:nvPr/>
            </p:nvSpPr>
            <p:spPr>
              <a:xfrm>
                <a:off x="10899723" y="4003237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58BC44-583B-948B-C504-8C603D025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723" y="4003237"/>
                <a:ext cx="903547" cy="369332"/>
              </a:xfrm>
              <a:prstGeom prst="rect">
                <a:avLst/>
              </a:prstGeom>
              <a:blipFill>
                <a:blip r:embed="rId12"/>
                <a:stretch>
                  <a:fillRect t="-10000" r="-135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[Williams’11]: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steps in the proof: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admits a non-trivial algorithm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Such algorithms imply circuit lower bounds!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connection between algorithm and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bounds is very general, applicable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other classes besides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http://people.csail.mit.edu/rrw/me.jpg">
            <a:extLst>
              <a:ext uri="{FF2B5EF4-FFF2-40B4-BE49-F238E27FC236}">
                <a16:creationId xmlns:a16="http://schemas.microsoft.com/office/drawing/2014/main" id="{BA5D5058-670A-BF28-3C3A-C71A21F1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41" y="1690688"/>
            <a:ext cx="1636904" cy="10926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/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a frontier circuit class that we don’t know how to prove lower bounds otherwise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F0F75E-31E0-BDE9-9388-178F3E5938B4}"/>
                  </a:ext>
                </a:extLst>
              </p:cNvPr>
              <p:cNvSpPr txBox="1"/>
              <p:nvPr/>
            </p:nvSpPr>
            <p:spPr>
              <a:xfrm>
                <a:off x="7799885" y="3216282"/>
                <a:ext cx="3973644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F0F75E-31E0-BDE9-9388-178F3E5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85" y="3216282"/>
                <a:ext cx="3973644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9CD26-D099-DEB8-7644-86E71C9256A2}"/>
                  </a:ext>
                </a:extLst>
              </p:cNvPr>
              <p:cNvSpPr txBox="1"/>
              <p:nvPr/>
            </p:nvSpPr>
            <p:spPr>
              <a:xfrm>
                <a:off x="7852380" y="4200279"/>
                <a:ext cx="4124272" cy="172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-CAPP (Circuit Acceptance Probability Problem):</a:t>
                </a:r>
              </a:p>
              <a:p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9CD26-D099-DEB8-7644-86E71C92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80" y="4200279"/>
                <a:ext cx="4124272" cy="172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 for Rigid Matrices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[Williams’11], we prove stronger and stronger lower bounds via the “Algorithmic Method”.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else could we do?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[Alman-Chen’19]: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of rigid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with parameters much better than previously known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treat low-rank matrices as a special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circuit class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Rigid matrices = (average-case) circuit lower bounds against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Turns out there are good CAPP algorithms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FD7501-85E9-3AA7-F0A4-54CBE34A9795}"/>
              </a:ext>
            </a:extLst>
          </p:cNvPr>
          <p:cNvGrpSpPr/>
          <p:nvPr/>
        </p:nvGrpSpPr>
        <p:grpSpPr>
          <a:xfrm>
            <a:off x="9175797" y="2345016"/>
            <a:ext cx="2597731" cy="1606844"/>
            <a:chOff x="5214938" y="2633870"/>
            <a:chExt cx="3595273" cy="2223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 descr="joshalman">
              <a:extLst>
                <a:ext uri="{FF2B5EF4-FFF2-40B4-BE49-F238E27FC236}">
                  <a16:creationId xmlns:a16="http://schemas.microsoft.com/office/drawing/2014/main" id="{B95AB92A-D0A4-6978-F62C-4AAB7D73F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2633870"/>
              <a:ext cx="1371393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ijie Chen">
              <a:extLst>
                <a:ext uri="{FF2B5EF4-FFF2-40B4-BE49-F238E27FC236}">
                  <a16:creationId xmlns:a16="http://schemas.microsoft.com/office/drawing/2014/main" id="{78B9E22A-104D-41F9-E024-1593BACDB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331" y="2633870"/>
              <a:ext cx="2223880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46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Range Avoidance Interpretation?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65CAF-3A45-D78D-89B4-7E9C942E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13" y="4338860"/>
            <a:ext cx="841684" cy="888444"/>
          </a:xfrm>
          <a:prstGeom prst="rect">
            <a:avLst/>
          </a:prstGeom>
        </p:spPr>
      </p:pic>
      <p:sp>
        <p:nvSpPr>
          <p:cNvPr id="11" name="梯形 10">
            <a:extLst>
              <a:ext uri="{FF2B5EF4-FFF2-40B4-BE49-F238E27FC236}">
                <a16:creationId xmlns:a16="http://schemas.microsoft.com/office/drawing/2014/main" id="{DE0DA359-8DF8-6BA1-DABF-6052FB70D7E8}"/>
              </a:ext>
            </a:extLst>
          </p:cNvPr>
          <p:cNvSpPr/>
          <p:nvPr/>
        </p:nvSpPr>
        <p:spPr>
          <a:xfrm rot="10800000">
            <a:off x="1258573" y="302256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9914E0-6D2F-6E26-FDF6-E2140AFE867E}"/>
                  </a:ext>
                </a:extLst>
              </p:cNvPr>
              <p:cNvSpPr txBox="1"/>
              <p:nvPr/>
            </p:nvSpPr>
            <p:spPr>
              <a:xfrm>
                <a:off x="2570537" y="3380825"/>
                <a:ext cx="1063487" cy="59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0" smtClean="0">
                                  <a:latin typeface="Cambria Math" panose="02040503050406030204" pitchFamily="18" charset="0"/>
                                </a:rPr>
                                <m:t>𝐀𝐂𝐂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9914E0-6D2F-6E26-FDF6-E2140AF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37" y="3380825"/>
                <a:ext cx="1063487" cy="591637"/>
              </a:xfrm>
              <a:prstGeom prst="rect">
                <a:avLst/>
              </a:prstGeom>
              <a:blipFill>
                <a:blip r:embed="rId4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DCB50-9153-BBEC-C8B6-A542CF48A3B7}"/>
                  </a:ext>
                </a:extLst>
              </p:cNvPr>
              <p:cNvSpPr txBox="1"/>
              <p:nvPr/>
            </p:nvSpPr>
            <p:spPr>
              <a:xfrm>
                <a:off x="653864" y="4468170"/>
                <a:ext cx="20215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DCB50-9153-BBEC-C8B6-A542CF48A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4" y="4468170"/>
                <a:ext cx="2021587" cy="646331"/>
              </a:xfrm>
              <a:prstGeom prst="rect">
                <a:avLst/>
              </a:prstGeom>
              <a:blipFill>
                <a:blip r:embed="rId5"/>
                <a:stretch>
                  <a:fillRect l="-241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E8E994-223E-22E5-3B5F-66C5534980D1}"/>
                  </a:ext>
                </a:extLst>
              </p:cNvPr>
              <p:cNvSpPr txBox="1"/>
              <p:nvPr/>
            </p:nvSpPr>
            <p:spPr>
              <a:xfrm>
                <a:off x="1258570" y="2630245"/>
                <a:ext cx="3687419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E8E994-223E-22E5-3B5F-66C55349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70" y="2630245"/>
                <a:ext cx="36874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676E4F-D67B-26B1-2245-ED95CF78A9C0}"/>
                  </a:ext>
                </a:extLst>
              </p:cNvPr>
              <p:cNvSpPr txBox="1"/>
              <p:nvPr/>
            </p:nvSpPr>
            <p:spPr>
              <a:xfrm>
                <a:off x="548950" y="2313403"/>
                <a:ext cx="176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Truth table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676E4F-D67B-26B1-2245-ED95CF78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0" y="2313403"/>
                <a:ext cx="1760231" cy="369332"/>
              </a:xfrm>
              <a:prstGeom prst="rect">
                <a:avLst/>
              </a:prstGeom>
              <a:blipFill>
                <a:blip r:embed="rId7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619634-6433-D754-0BFF-D408E935F375}"/>
                  </a:ext>
                </a:extLst>
              </p:cNvPr>
              <p:cNvSpPr txBox="1"/>
              <p:nvPr/>
            </p:nvSpPr>
            <p:spPr>
              <a:xfrm>
                <a:off x="4513345" y="4224006"/>
                <a:ext cx="1505392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619634-6433-D754-0BFF-D408E935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45" y="4224006"/>
                <a:ext cx="1505392" cy="379656"/>
              </a:xfrm>
              <a:prstGeom prst="rect">
                <a:avLst/>
              </a:prstGeom>
              <a:blipFill>
                <a:blip r:embed="rId8"/>
                <a:stretch>
                  <a:fillRect l="-1215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D8146F-57BC-0157-4174-68423D04D2A9}"/>
                  </a:ext>
                </a:extLst>
              </p:cNvPr>
              <p:cNvSpPr txBox="1"/>
              <p:nvPr/>
            </p:nvSpPr>
            <p:spPr>
              <a:xfrm>
                <a:off x="5027995" y="288764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D8146F-57BC-0157-4174-68423D04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95" y="2887640"/>
                <a:ext cx="903547" cy="369332"/>
              </a:xfrm>
              <a:prstGeom prst="rect">
                <a:avLst/>
              </a:prstGeom>
              <a:blipFill>
                <a:blip r:embed="rId9"/>
                <a:stretch>
                  <a:fillRect t="-10000" r="-67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AF3AB0-97AD-F7C7-596B-19B4F58EAF4B}"/>
                  </a:ext>
                </a:extLst>
              </p:cNvPr>
              <p:cNvSpPr txBox="1"/>
              <p:nvPr/>
            </p:nvSpPr>
            <p:spPr>
              <a:xfrm>
                <a:off x="621328" y="5248222"/>
                <a:ext cx="5066566" cy="12048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AF3AB0-97AD-F7C7-596B-19B4F58E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" y="5248222"/>
                <a:ext cx="5066566" cy="1204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8B5548-6594-61C8-084A-42C3EE27909F}"/>
              </a:ext>
            </a:extLst>
          </p:cNvPr>
          <p:cNvCxnSpPr/>
          <p:nvPr/>
        </p:nvCxnSpPr>
        <p:spPr>
          <a:xfrm>
            <a:off x="6096000" y="1848678"/>
            <a:ext cx="0" cy="4880113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33A71B-1A1D-7F0C-4D47-DD955E0E025D}"/>
                  </a:ext>
                </a:extLst>
              </p:cNvPr>
              <p:cNvSpPr txBox="1"/>
              <p:nvPr/>
            </p:nvSpPr>
            <p:spPr>
              <a:xfrm>
                <a:off x="838200" y="1758886"/>
                <a:ext cx="4873446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33A71B-1A1D-7F0C-4D47-DD955E0E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886"/>
                <a:ext cx="4873446" cy="532966"/>
              </a:xfrm>
              <a:prstGeom prst="rect">
                <a:avLst/>
              </a:prstGeom>
              <a:blipFill>
                <a:blip r:embed="rId11"/>
                <a:stretch>
                  <a:fillRect t="-11494" r="-1001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DDF682E-F5D0-636D-4E2F-13BF4384FCA7}"/>
              </a:ext>
            </a:extLst>
          </p:cNvPr>
          <p:cNvSpPr txBox="1"/>
          <p:nvPr/>
        </p:nvSpPr>
        <p:spPr>
          <a:xfrm>
            <a:off x="7841974" y="1765944"/>
            <a:ext cx="27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Rigid Matrices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B89D64-1C65-5ABE-BAD4-3AFBD7C374AA}"/>
              </a:ext>
            </a:extLst>
          </p:cNvPr>
          <p:cNvGrpSpPr/>
          <p:nvPr/>
        </p:nvGrpSpPr>
        <p:grpSpPr>
          <a:xfrm>
            <a:off x="7294118" y="4267483"/>
            <a:ext cx="2801720" cy="892562"/>
            <a:chOff x="1311715" y="5600313"/>
            <a:chExt cx="2801720" cy="89256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CB1581-529B-7608-10D6-099EA5D49B5D}"/>
                </a:ext>
              </a:extLst>
            </p:cNvPr>
            <p:cNvGrpSpPr/>
            <p:nvPr/>
          </p:nvGrpSpPr>
          <p:grpSpPr>
            <a:xfrm>
              <a:off x="1719469" y="5883600"/>
              <a:ext cx="343780" cy="363436"/>
              <a:chOff x="1789043" y="4542183"/>
              <a:chExt cx="1350694" cy="142792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B304FC7-82CC-5167-CCEA-CED3EACE7F4B}"/>
                  </a:ext>
                </a:extLst>
              </p:cNvPr>
              <p:cNvSpPr/>
              <p:nvPr/>
            </p:nvSpPr>
            <p:spPr>
              <a:xfrm>
                <a:off x="1789043" y="4542183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79D3716-7E5C-7D83-878F-6A8386458F16}"/>
                  </a:ext>
                </a:extLst>
              </p:cNvPr>
              <p:cNvSpPr/>
              <p:nvPr/>
            </p:nvSpPr>
            <p:spPr>
              <a:xfrm>
                <a:off x="1789043" y="513455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5BE0559-444E-BA38-5C0A-F6B2DAB820B5}"/>
                  </a:ext>
                </a:extLst>
              </p:cNvPr>
              <p:cNvSpPr/>
              <p:nvPr/>
            </p:nvSpPr>
            <p:spPr>
              <a:xfrm>
                <a:off x="2208772" y="471114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4AA8CEA-B731-7625-99EF-808F00E0756F}"/>
                  </a:ext>
                </a:extLst>
              </p:cNvPr>
              <p:cNvSpPr/>
              <p:nvPr/>
            </p:nvSpPr>
            <p:spPr>
              <a:xfrm>
                <a:off x="2470502" y="553940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8A335BF-5C4B-0A20-9350-B2262E24BA85}"/>
                  </a:ext>
                </a:extLst>
              </p:cNvPr>
              <p:cNvSpPr/>
              <p:nvPr/>
            </p:nvSpPr>
            <p:spPr>
              <a:xfrm>
                <a:off x="2970772" y="498329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976C728-BB46-C507-BBB1-F23E27274153}"/>
                  </a:ext>
                </a:extLst>
              </p:cNvPr>
              <p:cNvSpPr/>
              <p:nvPr/>
            </p:nvSpPr>
            <p:spPr>
              <a:xfrm>
                <a:off x="2798492" y="4977155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6FE0198-513B-EA67-5067-FB14F5792E43}"/>
                  </a:ext>
                </a:extLst>
              </p:cNvPr>
              <p:cNvSpPr/>
              <p:nvPr/>
            </p:nvSpPr>
            <p:spPr>
              <a:xfrm>
                <a:off x="2470502" y="5370444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3A0CAAC-8853-F1E7-6082-BF261DD58ED8}"/>
                  </a:ext>
                </a:extLst>
              </p:cNvPr>
              <p:cNvSpPr/>
              <p:nvPr/>
            </p:nvSpPr>
            <p:spPr>
              <a:xfrm>
                <a:off x="1995709" y="580113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54027E-C2A1-302E-8D66-88369F92904F}"/>
                  </a:ext>
                </a:extLst>
              </p:cNvPr>
              <p:cNvSpPr/>
              <p:nvPr/>
            </p:nvSpPr>
            <p:spPr>
              <a:xfrm>
                <a:off x="2967457" y="580113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19A5F0-C15B-1F69-D289-5FFFEE1EB7B0}"/>
                </a:ext>
              </a:extLst>
            </p:cNvPr>
            <p:cNvSpPr/>
            <p:nvPr/>
          </p:nvSpPr>
          <p:spPr>
            <a:xfrm>
              <a:off x="2462459" y="5774732"/>
              <a:ext cx="284133" cy="562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A66D55-066E-0A22-37F4-97430621E89C}"/>
                </a:ext>
              </a:extLst>
            </p:cNvPr>
            <p:cNvSpPr/>
            <p:nvPr/>
          </p:nvSpPr>
          <p:spPr>
            <a:xfrm rot="5400000">
              <a:off x="3272745" y="5844666"/>
              <a:ext cx="217639" cy="4306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1F7AA51-F6B4-AEDD-405A-907C8A9CF58C}"/>
                    </a:ext>
                  </a:extLst>
                </p:cNvPr>
                <p:cNvSpPr txBox="1"/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1F7AA51-F6B4-AEDD-405A-907C8A9CF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776F2-470F-C548-FD07-386F6D916FA9}"/>
                    </a:ext>
                  </a:extLst>
                </p:cNvPr>
                <p:cNvSpPr txBox="1"/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776F2-470F-C548-FD07-386F6D916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28FCB77-CC5F-A276-1CC0-B0F52BD5734B}"/>
                    </a:ext>
                  </a:extLst>
                </p:cNvPr>
                <p:cNvSpPr txBox="1"/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28FCB77-CC5F-A276-1CC0-B0F52BD57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A21B150-902D-5DF6-AB6F-FBD83B70C680}"/>
                    </a:ext>
                  </a:extLst>
                </p:cNvPr>
                <p:cNvSpPr txBox="1"/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A21B150-902D-5DF6-AB6F-FBD83B70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梯形 41">
            <a:extLst>
              <a:ext uri="{FF2B5EF4-FFF2-40B4-BE49-F238E27FC236}">
                <a16:creationId xmlns:a16="http://schemas.microsoft.com/office/drawing/2014/main" id="{96C73010-E64F-F6DA-5B87-E78FBCBB33BB}"/>
              </a:ext>
            </a:extLst>
          </p:cNvPr>
          <p:cNvSpPr/>
          <p:nvPr/>
        </p:nvSpPr>
        <p:spPr>
          <a:xfrm rot="10800000">
            <a:off x="6885286" y="302256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1BA8D3-13F8-FC5F-3259-A6AF6A1E153C}"/>
                  </a:ext>
                </a:extLst>
              </p:cNvPr>
              <p:cNvSpPr txBox="1"/>
              <p:nvPr/>
            </p:nvSpPr>
            <p:spPr>
              <a:xfrm>
                <a:off x="7481386" y="3358184"/>
                <a:ext cx="2565569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rigidity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1BA8D3-13F8-FC5F-3259-A6AF6A1E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86" y="3358184"/>
                <a:ext cx="2565569" cy="631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D0BCAE2B-02D1-C28D-2C22-B312B449578E}"/>
              </a:ext>
            </a:extLst>
          </p:cNvPr>
          <p:cNvSpPr/>
          <p:nvPr/>
        </p:nvSpPr>
        <p:spPr>
          <a:xfrm>
            <a:off x="8261359" y="2279841"/>
            <a:ext cx="729147" cy="729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9E356A-30B5-0B2E-06BE-8B0FADB6601E}"/>
              </a:ext>
            </a:extLst>
          </p:cNvPr>
          <p:cNvSpPr txBox="1"/>
          <p:nvPr/>
        </p:nvSpPr>
        <p:spPr>
          <a:xfrm>
            <a:off x="9039613" y="2364420"/>
            <a:ext cx="1978940" cy="3693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non-rigid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C6E020-F8D0-DB2C-4663-D3A38A226491}"/>
                  </a:ext>
                </a:extLst>
              </p:cNvPr>
              <p:cNvSpPr txBox="1"/>
              <p:nvPr/>
            </p:nvSpPr>
            <p:spPr>
              <a:xfrm>
                <a:off x="10140058" y="4224006"/>
                <a:ext cx="1502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C6E020-F8D0-DB2C-4663-D3A38A22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58" y="4224006"/>
                <a:ext cx="1502992" cy="369332"/>
              </a:xfrm>
              <a:prstGeom prst="rect">
                <a:avLst/>
              </a:prstGeom>
              <a:blipFill>
                <a:blip r:embed="rId1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9297235-BF30-9EF7-155E-852A24B8DB89}"/>
                  </a:ext>
                </a:extLst>
              </p:cNvPr>
              <p:cNvSpPr txBox="1"/>
              <p:nvPr/>
            </p:nvSpPr>
            <p:spPr>
              <a:xfrm>
                <a:off x="10654708" y="288764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9297235-BF30-9EF7-155E-852A24B8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708" y="2887640"/>
                <a:ext cx="903547" cy="369332"/>
              </a:xfrm>
              <a:prstGeom prst="rect">
                <a:avLst/>
              </a:prstGeom>
              <a:blipFill>
                <a:blip r:embed="rId1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18ABE5-3278-72A1-FD01-6321CC1F70F0}"/>
                  </a:ext>
                </a:extLst>
              </p:cNvPr>
              <p:cNvSpPr txBox="1"/>
              <p:nvPr/>
            </p:nvSpPr>
            <p:spPr>
              <a:xfrm>
                <a:off x="6506330" y="5248222"/>
                <a:ext cx="5066566" cy="123694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rigidity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18ABE5-3278-72A1-FD01-6321CC1F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30" y="5248222"/>
                <a:ext cx="5066566" cy="123694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1ECDEA3-4388-98C3-1EC1-7F35B440F86F}"/>
              </a:ext>
            </a:extLst>
          </p:cNvPr>
          <p:cNvSpPr txBox="1"/>
          <p:nvPr/>
        </p:nvSpPr>
        <p:spPr>
          <a:xfrm>
            <a:off x="6514286" y="6481017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(for different parameters)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 animBg="1"/>
      <p:bldP spid="16" grpId="0"/>
      <p:bldP spid="17" grpId="0"/>
      <p:bldP spid="18" grpId="0"/>
      <p:bldP spid="19" grpId="0" animBg="1"/>
      <p:bldP spid="42" grpId="0" animBg="1"/>
      <p:bldP spid="43" grpId="0"/>
      <p:bldP spid="44" grpId="0" animBg="1"/>
      <p:bldP spid="45" grpId="0" animBg="1"/>
      <p:bldP spid="46" grpId="0"/>
      <p:bldP spid="47" grpId="0"/>
      <p:bldP spid="4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Is it just circuit lower bounds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&amp; rigid matrices, or…?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F6D41-57B7-19A5-74A5-11C15CB057E3}"/>
              </a:ext>
            </a:extLst>
          </p:cNvPr>
          <p:cNvSpPr txBox="1"/>
          <p:nvPr/>
        </p:nvSpPr>
        <p:spPr>
          <a:xfrm>
            <a:off x="2385391" y="2405270"/>
            <a:ext cx="4542184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Is there a general “Algorithmic Method” for range avoidance?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EDA19C8-2D67-3871-59A7-E721A0D2413E}"/>
                  </a:ext>
                </a:extLst>
              </p:cNvPr>
              <p:cNvSpPr txBox="1"/>
              <p:nvPr/>
            </p:nvSpPr>
            <p:spPr>
              <a:xfrm>
                <a:off x="3273287" y="4495801"/>
                <a:ext cx="6765236" cy="96180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analogue of “CAPP algorithms” imply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algorithms for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-Avoid?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EDA19C8-2D67-3871-59A7-E721A0D2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87" y="4495801"/>
                <a:ext cx="6765236" cy="961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7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RSW22: Algorithmic Method for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structures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25C67B60-244F-843B-4E98-886D55B2BD19}"/>
              </a:ext>
            </a:extLst>
          </p:cNvPr>
          <p:cNvSpPr/>
          <p:nvPr/>
        </p:nvSpPr>
        <p:spPr>
          <a:xfrm rot="10800000">
            <a:off x="902883" y="3401236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DAB50-2E63-DD20-1AF2-AB64EDC666A4}"/>
              </a:ext>
            </a:extLst>
          </p:cNvPr>
          <p:cNvSpPr txBox="1"/>
          <p:nvPr/>
        </p:nvSpPr>
        <p:spPr>
          <a:xfrm>
            <a:off x="902880" y="3008920"/>
            <a:ext cx="3687419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779384-1FB5-CE91-77A2-C34E4ADB5407}"/>
              </a:ext>
            </a:extLst>
          </p:cNvPr>
          <p:cNvSpPr txBox="1"/>
          <p:nvPr/>
        </p:nvSpPr>
        <p:spPr>
          <a:xfrm>
            <a:off x="1413089" y="4809468"/>
            <a:ext cx="2681833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/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compute a data structure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Hamming weight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oracle access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/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/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Hamming Weight Est.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𝑇𝑇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(the truth table generator)!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6" y="5363578"/>
                <a:ext cx="470870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5FF16C0-BCD9-CCB0-D150-AF7353A71B7D}"/>
              </a:ext>
            </a:extLst>
          </p:cNvPr>
          <p:cNvSpPr txBox="1"/>
          <p:nvPr/>
        </p:nvSpPr>
        <p:spPr>
          <a:xfrm>
            <a:off x="5110822" y="5933977"/>
            <a:ext cx="403241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generalises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Williams’s Algorithmic Method!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040C10-C6EC-62CC-78B4-0AEEE5F98B30}"/>
              </a:ext>
            </a:extLst>
          </p:cNvPr>
          <p:cNvSpPr txBox="1"/>
          <p:nvPr/>
        </p:nvSpPr>
        <p:spPr>
          <a:xfrm>
            <a:off x="9327406" y="5548070"/>
            <a:ext cx="255979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you tomorrow at my FOCS talk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/>
      <p:bldP spid="9" grpId="0" animBg="1"/>
      <p:bldP spid="11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39938</TotalTime>
  <Words>1403</Words>
  <Application>Microsoft Office PowerPoint</Application>
  <PresentationFormat>宽屏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Consolas</vt:lpstr>
      <vt:lpstr>Office 主题​​</vt:lpstr>
      <vt:lpstr>Range Avoidance Part II: Beyond Circuit Lower Bounds!</vt:lpstr>
      <vt:lpstr>Recap: Range Avoidance</vt:lpstr>
      <vt:lpstr>Example: Rigid Matrices</vt:lpstr>
      <vt:lpstr>Example: Circuit Lower Bounds</vt:lpstr>
      <vt:lpstr>Circuit Lower Bounds via “Algorithmic Method”</vt:lpstr>
      <vt:lpstr>Algorithmic Method for Rigid Matrices</vt:lpstr>
      <vt:lpstr>A Range Avoidance Interpretation?</vt:lpstr>
      <vt:lpstr>Is it just circuit lower bounds &amp; rigid matrices, or…?</vt:lpstr>
      <vt:lpstr>RSW22: Algorithmic Method for Range Avoidance</vt:lpstr>
      <vt:lpstr>Ongoing Work: Range Avoidance from Satisfying-Pairs</vt:lpstr>
      <vt:lpstr>The Landscape of APEPP</vt:lpstr>
      <vt:lpstr>Invitation</vt:lpstr>
      <vt:lpstr>Open Problem 1: Ramsey Graphs</vt:lpstr>
      <vt:lpstr>Open Problem 2: 〖NC〗^0-Avoid</vt:lpstr>
      <vt:lpstr>The Landscape of APEPP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Avoidance</dc:title>
  <dc:creator>Hanlin Ren</dc:creator>
  <cp:lastModifiedBy>Hanlin Ren</cp:lastModifiedBy>
  <cp:revision>2293</cp:revision>
  <dcterms:created xsi:type="dcterms:W3CDTF">2019-12-25T22:18:45Z</dcterms:created>
  <dcterms:modified xsi:type="dcterms:W3CDTF">2022-11-02T00:01:42Z</dcterms:modified>
</cp:coreProperties>
</file>