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38" r:id="rId3"/>
    <p:sldId id="404" r:id="rId4"/>
    <p:sldId id="480" r:id="rId5"/>
    <p:sldId id="481" r:id="rId6"/>
    <p:sldId id="482" r:id="rId7"/>
    <p:sldId id="483" r:id="rId8"/>
    <p:sldId id="484" r:id="rId9"/>
    <p:sldId id="328" r:id="rId10"/>
    <p:sldId id="478" r:id="rId11"/>
    <p:sldId id="485" r:id="rId12"/>
    <p:sldId id="411" r:id="rId13"/>
    <p:sldId id="495" r:id="rId14"/>
    <p:sldId id="487" r:id="rId15"/>
    <p:sldId id="488" r:id="rId16"/>
    <p:sldId id="450" r:id="rId17"/>
    <p:sldId id="418" r:id="rId18"/>
    <p:sldId id="419" r:id="rId19"/>
    <p:sldId id="455" r:id="rId20"/>
    <p:sldId id="490" r:id="rId21"/>
    <p:sldId id="491" r:id="rId22"/>
    <p:sldId id="496" r:id="rId23"/>
    <p:sldId id="493" r:id="rId24"/>
    <p:sldId id="492" r:id="rId25"/>
    <p:sldId id="473" r:id="rId26"/>
    <p:sldId id="464" r:id="rId27"/>
    <p:sldId id="494" r:id="rId28"/>
    <p:sldId id="422" r:id="rId29"/>
    <p:sldId id="48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2C94A52-E98A-4745-AB20-1E93AC16C0FC}">
          <p14:sldIdLst>
            <p14:sldId id="256"/>
          </p14:sldIdLst>
        </p14:section>
        <p14:section name="Explicit Constructions" id="{DE597270-50EF-4A22-A7D9-FC658F83E57A}">
          <p14:sldIdLst>
            <p14:sldId id="338"/>
            <p14:sldId id="404"/>
            <p14:sldId id="480"/>
            <p14:sldId id="481"/>
            <p14:sldId id="482"/>
            <p14:sldId id="483"/>
            <p14:sldId id="484"/>
            <p14:sldId id="328"/>
            <p14:sldId id="478"/>
            <p14:sldId id="485"/>
            <p14:sldId id="411"/>
          </p14:sldIdLst>
        </p14:section>
        <p14:section name="The Algorithmic Method" id="{497CD9AF-59B4-451E-8A39-5EF48EEA18E8}">
          <p14:sldIdLst>
            <p14:sldId id="495"/>
            <p14:sldId id="487"/>
            <p14:sldId id="488"/>
            <p14:sldId id="450"/>
            <p14:sldId id="418"/>
            <p14:sldId id="419"/>
            <p14:sldId id="455"/>
            <p14:sldId id="490"/>
            <p14:sldId id="491"/>
          </p14:sldIdLst>
        </p14:section>
        <p14:section name="APEPP" id="{4ABAD1E5-11DE-4751-A1BB-2933507C5587}">
          <p14:sldIdLst>
            <p14:sldId id="496"/>
            <p14:sldId id="493"/>
            <p14:sldId id="492"/>
            <p14:sldId id="473"/>
            <p14:sldId id="464"/>
            <p14:sldId id="494"/>
          </p14:sldIdLst>
        </p14:section>
        <p14:section name="Appendix: Lower bounds for E^NP" id="{4B33A038-2EDE-4521-B2E4-FF44FA050047}">
          <p14:sldIdLst>
            <p14:sldId id="422"/>
            <p14:sldId id="4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9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3617" autoAdjust="0"/>
  </p:normalViewPr>
  <p:slideViewPr>
    <p:cSldViewPr snapToGrid="0">
      <p:cViewPr varScale="1">
        <p:scale>
          <a:sx n="77" d="100"/>
          <a:sy n="77" d="100"/>
        </p:scale>
        <p:origin x="3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02:56:06.1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431.53796"/>
      <inkml:brushProperty name="anchorY" value="-4777.05762"/>
      <inkml:brushProperty name="scaleFactor" value="0.5"/>
    </inkml:brush>
  </inkml:definitions>
  <inkml:trace contextRef="#ctx0" brushRef="#br0">1190 0 24575,'0'0'0,"-5"0"0,-1 6 0,-6 0 0,-4-1 0,2 5 0,-4 5 0,-3 4 0,4 3 0,-2 3 0,-2 8 0,-7 12 0,-2 11 0,-7 11 0,0 2 0,0 6 0,2 2 0,-3 3 0,-4-3 0,2 5 0,-4 2 0,2 5 0,-1 2 0,-4-6 0,4-2 0,2-2 0,-1 0 0,4 0 0,-4-5 0,3 0 0,2 0 0,4 8 0,1-5 0,3 2 0,0 5 0,2 1 0,0 0 0,5-11 0,6-2 0,1 5 0,3-4 0,4 1 0,3 8 0,2 6 0,2-3 0,1 4 0,0 0 0,1-2 0,0-2 0,-1-1 0,1 4 0,-1-6 0,0 5 0,0-2 0,5 5 0,1 0 0,5-1 0,-1 3 0,5 4 0,3-7 0,-3 3 0,4 3 0,1-2 0,-3-3 0,3-2 0,-5 3 0,-4-13 0,2-18 0,-3-14 0,-2-5 0,-9-2 0,-1 7 0,-3-1 0,1 12 0,1 9 0,0 7 0,1 10 0,2 8 0,-1 9 0,1 9 0,6 21 0,5 2 0,6 5 0,4-4 0,4 1 0,8 5 0,1 0 0,-5 0 0,-2-5 0,0-7 0,-7-6 0,0-5 0,-5-15 0,-4-9 0,2-7 0,-4-15 0,4-2 0,-3-1 0,4 7 0,-3-2 0,4 3 0,-3 2 0,-2-5 0,2-4 0,-2-4 0,-2-10 0,-3-4 0,4-2 0,-1-5 0,-2 1 0,-1-5 0,4 1 0,-2 4 0,0-4 0,-3 3 0,5 2 0,-2 2 0,0 3 0,-2 1 0,-2 2 0,-1 6 0,-1-6 0,-1 1 0,0-1 0,-1-6 0,1-1 0,0 1 0,-1-4 0,7-5 0,-1-4 0,6-4 0,0 4 0,-2-3 0,3 0 0,-2-1 0,-2-2 0,-2-1 0,-2-1 0,-2 0 0,-2-1 0,6 1 0,0-1 0,-1 0 0,0 1 0,-2-1 0,-1 1 0,-1-1 0,5 1 0,-1 5 0,1 0 0,-2 1 0,-1-2 0,-1-1 0,-1-1 0,0-1 0,-1-1 0,-1-1 0,1 1 0,0-7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02:56:06.1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431.53796"/>
      <inkml:brushProperty name="anchorY" value="-4777.05762"/>
      <inkml:brushProperty name="scaleFactor" value="0.5"/>
    </inkml:brush>
  </inkml:definitions>
  <inkml:trace contextRef="#ctx0" brushRef="#br0">1190 0 24575,'0'0'0,"-5"0"0,-1 6 0,-6 0 0,-4-1 0,2 5 0,-4 5 0,-3 4 0,4 3 0,-2 3 0,-2 8 0,-7 12 0,-2 11 0,-7 11 0,0 2 0,0 6 0,2 2 0,-3 3 0,-4-3 0,2 5 0,-4 2 0,2 5 0,-1 2 0,-4-6 0,4-2 0,2-2 0,-1 0 0,4 0 0,-4-5 0,3 0 0,2 0 0,4 8 0,1-5 0,3 2 0,0 5 0,2 1 0,0 0 0,5-11 0,6-2 0,1 5 0,3-4 0,4 1 0,3 8 0,2 6 0,2-3 0,1 4 0,0 0 0,1-2 0,0-2 0,-1-1 0,1 4 0,-1-6 0,0 5 0,0-2 0,5 5 0,1 0 0,5-1 0,-1 3 0,5 4 0,3-7 0,-3 3 0,4 3 0,1-2 0,-3-3 0,3-2 0,-5 3 0,-4-13 0,2-18 0,-3-14 0,-2-5 0,-9-2 0,-1 7 0,-3-1 0,1 12 0,1 9 0,0 7 0,1 10 0,2 8 0,-1 9 0,1 9 0,6 21 0,5 2 0,6 5 0,4-4 0,4 1 0,8 5 0,1 0 0,-5 0 0,-2-5 0,0-7 0,-7-6 0,0-5 0,-5-15 0,-4-9 0,2-7 0,-4-15 0,4-2 0,-3-1 0,4 7 0,-3-2 0,4 3 0,-3 2 0,-2-5 0,2-4 0,-2-4 0,-2-10 0,-3-4 0,4-2 0,-1-5 0,-2 1 0,-1-5 0,4 1 0,-2 4 0,0-4 0,-3 3 0,5 2 0,-2 2 0,0 3 0,-2 1 0,-2 2 0,-1 6 0,-1-6 0,-1 1 0,0-1 0,-1-6 0,1-1 0,0 1 0,-1-4 0,7-5 0,-1-4 0,6-4 0,0 4 0,-2-3 0,3 0 0,-2-1 0,-2-2 0,-2-1 0,-2-1 0,-2 0 0,-2-1 0,6 1 0,0-1 0,-1 0 0,0 1 0,-2-1 0,-1 1 0,-1-1 0,5 1 0,-1 5 0,1 0 0,-2 1 0,-1-2 0,-1-1 0,-1-1 0,0-1 0,-1-1 0,-1-1 0,1 1 0,0-7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02:56:12.9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2778.40674"/>
      <inkml:brushProperty name="anchorY" value="-14138.00684"/>
      <inkml:brushProperty name="scaleFactor" value="0.5"/>
    </inkml:brush>
  </inkml:definitions>
  <inkml:trace contextRef="#ctx0" brushRef="#br0">5919 0 24575,'0'0'0,"0"5"0,-4 7 0,-9-1 0,-1 5 0,-3 3 0,-2 3 0,-6-2 0,-5 1 0,-6 6 0,1 7 0,-6 8 0,-3 0 0,-6 10 0,-1 2 0,1 9 0,1 1 0,-3-1 0,-3 5 0,0-3 0,-6 5 0,-3 3 0,-2 3 0,4 3 0,-1 2 0,5 1 0,3 1 0,5-10 0,2-1 0,3-6 0,1-3 0,5-3 0,0-8 0,1-2 0,-2-7 0,4 7 0,-2 1 0,5-3 0,-3 1 0,0 1 0,1 1 0,-1-3 0,-1-6 0,-2 1 0,2 2 0,3-3 0,0 2 0,3-3 0,2 3 0,-2-4 0,2-3 0,2-2 0,1-4 0,1-1 0,6-2 0,-3-1 0,5 0 0,-1 6 0,-5 0 0,0-1 0,-2 6 0,-3 4 0,0 5 0,-5-3 0,-2-2 0,5 1 0,-2 3 0,-1-4 0,-4 3 0,7-3 0,-2 2 0,3-9 0,6-3 0,2-4 0,1-6 0,1-2 0,-4 6 0,-2 7 0,-4 7 0,-5 6 0,1 5 0,1 8 0,3 3 0,-3 5 0,3 6 0,2 4 0,0 3 0,3-9 0,1-5 0,0-5 0,6-9 0,0-2 0,0-7 0,3-5 0,0-5 0,3 3 0,-2-1 0,3-2 0,-2-8 0,2 0 0,3 3 0,-3 2 0,3 0 0,1-1 0,2 1 0,1-1 0,2-1 0,0 0 0,1 0 0,1 0 0,-1-1 0,0 1 0,1-1 0,-1 1 0,-4-6 0,-1 0 0,1 0 0,0 1 0,1 1 0,2 1 0,0 2 0,-4 0 0,0 1 0,1-1 0,1 1 0,-4-6 0,0 1 0,-2-1 0,-4 1 0,1 1 0,-2 2 0,-2 6 0,2 1 0,-1 0 0,-1-1 0,-2-1 0,3-1 0,3-1 0,0-6 0,-2-1 0,-2 0 0,3 1 0,-2 1 0,-1 1 0,-2 1 0,-2 1 0,4 1 0,-1-6 0,4 0 0,-1 0 0,-1-4 0,3 0 0,2 2 0,-1 2 0,-2-3 0,-2-5 0,1 1 0,-1 2 0,-1-2 0,2 1 0,-1-2 0,-1 1 0,-2 4 0,3 2 0,-5 8 0,-6 8 0,-6 12 0,-4 6 0,-4 9 0,1 1 0,0 0 0,3-6 0,3-15 0,9-7 0,7-7 0,2-4 0,-3-6 0,-2 10 0,-2 6 0,-4 13 0,-1 5 0,-5 10 0,-3 2 0,1 5 0,-3 4 0,-1-3 0,2-3 0,3 2 0,-1 2 0,-1 2 0,-3-7 0,3 0 0,-2 3 0,3-4 0,2-1 0,0-4 0,-2-3 0,1-1 0,2-7 0,3-2 0,3 0 0,1 1 0,1-4 0,1 1 0,0 6 0,5-3 0,1 7 0,-2 1 0,0 1 0,-1-6 0,-1-1 0,-1-1 0,4-4 0,0-1 0,4-4 0,-1-3 0,-6-5 0,-1 3 0,2-2 0,0-2 0,0 5 0,-1-2 0,4-2 0,0 4 0,-1 5 0,-1-8 0,-1 4 0,-1-4 0,-2-1 0,1 4 0,3-2 0,0-2 0,1 4 0,-2-1 0,0-2 0,3-2 0,4-2 0,-1-2 0,0-6 0,1-1 0,-1-5 0,2 0 0,-1 1 0,2 2 0,-2-2 0,2 1 0,-2 1 0,-2 3 0,-3 1 0,3 2 0,2 1 0,0 1 0,-2-1 0,2 1 0,3 0 0,3 6 0,-2-1 0,-3 1 0,2-2 0,0-1 0,-1-7 0,2 0 0,-4-7 0,3 0 0,2 1 0,-3-3 0,3 2 0,0 2 0,3-3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02:56:12.9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2778.40674"/>
      <inkml:brushProperty name="anchorY" value="-14138.00684"/>
      <inkml:brushProperty name="scaleFactor" value="0.5"/>
    </inkml:brush>
  </inkml:definitions>
  <inkml:trace contextRef="#ctx0" brushRef="#br0">5919 0 24575,'0'0'0,"0"5"0,-4 7 0,-9-1 0,-1 5 0,-3 3 0,-2 3 0,-6-2 0,-5 1 0,-6 6 0,1 7 0,-6 8 0,-3 0 0,-6 10 0,-1 2 0,1 9 0,1 1 0,-3-1 0,-3 5 0,0-3 0,-6 5 0,-3 3 0,-2 3 0,4 3 0,-1 2 0,5 1 0,3 1 0,5-10 0,2-1 0,3-6 0,1-3 0,5-3 0,0-8 0,1-2 0,-2-7 0,4 7 0,-2 1 0,5-3 0,-3 1 0,0 1 0,1 1 0,-1-3 0,-1-6 0,-2 1 0,2 2 0,3-3 0,0 2 0,3-3 0,2 3 0,-2-4 0,2-3 0,2-2 0,1-4 0,1-1 0,6-2 0,-3-1 0,5 0 0,-1 6 0,-5 0 0,0-1 0,-2 6 0,-3 4 0,0 5 0,-5-3 0,-2-2 0,5 1 0,-2 3 0,-1-4 0,-4 3 0,7-3 0,-2 2 0,3-9 0,6-3 0,2-4 0,1-6 0,1-2 0,-4 6 0,-2 7 0,-4 7 0,-5 6 0,1 5 0,1 8 0,3 3 0,-3 5 0,3 6 0,2 4 0,0 3 0,3-9 0,1-5 0,0-5 0,6-9 0,0-2 0,0-7 0,3-5 0,0-5 0,3 3 0,-2-1 0,3-2 0,-2-8 0,2 0 0,3 3 0,-3 2 0,3 0 0,1-1 0,2 1 0,1-1 0,2-1 0,0 0 0,1 0 0,1 0 0,-1-1 0,0 1 0,1-1 0,-1 1 0,-4-6 0,-1 0 0,1 0 0,0 1 0,1 1 0,2 1 0,0 2 0,-4 0 0,0 1 0,1-1 0,1 1 0,-4-6 0,0 1 0,-2-1 0,-4 1 0,1 1 0,-2 2 0,-2 6 0,2 1 0,-1 0 0,-1-1 0,-2-1 0,3-1 0,3-1 0,0-6 0,-2-1 0,-2 0 0,3 1 0,-2 1 0,-1 1 0,-2 1 0,-2 1 0,4 1 0,-1-6 0,4 0 0,-1 0 0,-1-4 0,3 0 0,2 2 0,-1 2 0,-2-3 0,-2-5 0,1 1 0,-1 2 0,-1-2 0,2 1 0,-1-2 0,-1 1 0,-2 4 0,3 2 0,-5 8 0,-6 8 0,-6 12 0,-4 6 0,-4 9 0,1 1 0,0 0 0,3-6 0,3-15 0,9-7 0,7-7 0,2-4 0,-3-6 0,-2 10 0,-2 6 0,-4 13 0,-1 5 0,-5 10 0,-3 2 0,1 5 0,-3 4 0,-1-3 0,2-3 0,3 2 0,-1 2 0,-1 2 0,-3-7 0,3 0 0,-2 3 0,3-4 0,2-1 0,0-4 0,-2-3 0,1-1 0,2-7 0,3-2 0,3 0 0,1 1 0,1-4 0,1 1 0,0 6 0,5-3 0,1 7 0,-2 1 0,0 1 0,-1-6 0,-1-1 0,-1-1 0,4-4 0,0-1 0,4-4 0,-1-3 0,-6-5 0,-1 3 0,2-2 0,0-2 0,0 5 0,-1-2 0,4-2 0,0 4 0,-1 5 0,-1-8 0,-1 4 0,-1-4 0,-2-1 0,1 4 0,3-2 0,0-2 0,1 4 0,-2-1 0,0-2 0,3-2 0,4-2 0,-1-2 0,0-6 0,1-1 0,-1-5 0,2 0 0,-1 1 0,2 2 0,-2-2 0,2 1 0,-2 1 0,-2 3 0,-3 1 0,3 2 0,2 1 0,0 1 0,-2-1 0,2 1 0,3 0 0,3 6 0,-2-1 0,-3 1 0,2-2 0,0-1 0,-1-7 0,2 0 0,-4-7 0,3 0 0,2 1 0,-3-3 0,3 2 0,0 2 0,3-3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24:22.063"/>
    </inkml:context>
    <inkml:brush xml:id="br0">
      <inkml:brushProperty name="width" value="0.15875" units="cm"/>
      <inkml:brushProperty name="height" value="0.15875" units="cm"/>
      <inkml:brushProperty name="color" value="#E71224"/>
    </inkml:brush>
  </inkml:definitions>
  <inkml:trace contextRef="#ctx0" brushRef="#br0">0 0 24575,'2'4'0,"0"0"0,0 0 0,1 0 0,-1 0 0,1 0 0,0-1 0,0 1 0,0-1 0,1 0 0,6 5 0,2 4 0,224 211 0,-11-12 0,-175-159 0,-21-24 0,48 64 0,-68-82 0,0 0 0,1 0 0,-1-1 0,2 0 0,0-1 0,0 0 0,21 11 0,-16-10 0,0 1 0,-1 1 0,18 16 0,-1 1 0,-21-19 0,-1-1 0,17 21 0,-18-18 0,-1 0 0,0 1 0,-1 0 0,0 0 0,-1 1 0,9 25 0,-4-11 0,1 0 0,2 0 0,21 33 0,4 5 0,-29-44 0,-1 0 0,11 40 0,-1 0 0,-3-6 0,-12-40 0,0 0 0,0-1 0,8 17 0,1-6 0,-1 0 0,-2 1 0,-1 0 0,7 28 0,-12-39 0,1 0 0,0-1 0,11 22 0,10 26 0,-6-6 0,-13-38 0,-1 0 0,0 0 0,-1 0 0,-1 1 0,1 20 0,-1-6 0,1 0 0,13 43 0,-1-2 0,-5-26 0,1-2 0,26 59 0,-11-13 0,-20-63 0,22 55 0,-19-57 0,-8-19 0,0-1 0,0 1 0,0-1 0,1 0 0,0 0 0,1 0 0,0-1 0,6 7 0,40 33 0,84 58 0,-86-70 0,-1 3 0,65 65 0,9 18 0,13 15 0,-109-106 0,-4-6 0,-1 2 0,26 39 0,-18-23 0,2-1 0,38 37 0,-56-62 0,21 24 0,-11-12 0,45 40 0,11 4 0,-42-36 0,2-2 0,59 40 0,-86-65 0,-1 1 0,0 0 0,0 1 0,11 14 0,-14-15 0,0 0 0,1 0 0,-1-1 0,2-1 0,-1 1 0,1-1 0,11 5 0,-10-7 0,1-1 0,0 0 0,0-1 0,0 0 0,1-1 0,-1 0 0,0-1 0,24-1 0,5-3 0,55-12 0,20-1 0,4 17 0,-86 1 0,-1-1 0,1-2 0,45-7 0,-61 4 0,-1-1 0,0-1 0,0-1 0,-1 0 0,24-14 0,74-55 0,-90 59 0,155-110 0,-139 100 0,1 1 0,1 3 0,75-31 0,-80 40 0,36-20 0,-37 16 0,40-13 0,-37 16 0,-24 9 0,0 0 0,0 1 0,0 1 0,22-3 0,-19 4 0,-1-1 0,0 0 0,0-1 0,22-9 0,-2 0 0,-12 7 0,35-7 0,-41 11 0,0-1 0,0-1 0,0-1 0,22-10 0,49-35 0,-58 32 0,1 0 0,41-15 0,304-86 0,-352 112 0,-1 0 0,0-1 0,26-15 0,-34 18 0,-1-1 0,1 2 0,28-6 0,28-8 0,-7-1 0,-44 14 0,1-1 0,34-17 0,31-18 0,68-38 0,122-98 0,-95 55 0,-96 61 0,135-71 0,-155 100 0,156-84 0,-54 38 0,-60 30 0,189-119 0,-156 65 0,164-102 0,-287 191-170,0 0-1,1 2 0,1 0 1,0 2-1,0 0 0,1 1 1,25-6-1,-28 12-6655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22:59.683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2874 606 24575,'-45'-16'0,"22"7"0,0 2 0,0 0 0,-39-5 0,-101-8 0,-243-18 0,371 37 0,-184 5 0,192-2 0,1 2 0,1 1 0,-1 1 0,1 1 0,0 2 0,-32 14 0,-156 76 0,156-76 0,-111 28 0,-203 51 0,284-74 0,40-15 0,1 3 0,0 1 0,-73 40 0,47-15 0,25-16 0,-45 34 0,78-49 0,0 0 0,1 2 0,0-1 0,1 1 0,0 1 0,1 1 0,-10 16 0,-11 31 0,3 1 0,3 1 0,2 2 0,-24 115 0,37-129 0,3 1 0,-3 83 0,13 108 0,2-80 0,-6-33 0,5 135 0,2-219 0,3-1 0,24 79 0,0-3 0,-11-41 0,4-1 0,58 128 0,-68-178 0,1 0 0,2-1 0,1-1 0,1-1 0,1 0 0,1-2 0,33 29 0,-3-9 0,2-2 0,92 55 0,-90-63 0,-6-3 0,97 46 0,-109-62 0,220 101 0,-198-89 0,120 39 0,71 2 0,-230-64 0,392 93 0,-367-90 0,1-2 0,93 1 0,-54-5 0,-29 4 0,0 2 0,104 30 0,27 5 0,-91-33 0,0-4 0,159-11 0,-219 1 0,-1-2 0,1-2 0,-1-1 0,-1-2 0,1-1 0,63-33 0,-78 33 0,0 0 0,-1-2 0,0 0 0,-1-1 0,0-1 0,-2-1 0,0-1 0,-1 0 0,26-38 0,4-16 0,52-115 0,-52 97 0,-31 61 0,61-128 0,-67 133 0,0 0 0,-2-1 0,0 0 0,5-46 0,19-461 0,-19 351 0,1 31 0,-8 98 0,2 1 0,2 0 0,18-56 0,3-15 0,-17 73 0,1 1 0,22-47 0,-19 60 0,1 0 0,2 1 0,1 1 0,26-30 0,-39 52 0,37-46 0,-2-1 0,-3-3 0,33-69 0,33-61 0,-23 46 0,-40 60 0,47-125 0,-49 95 0,70-233 0,-109 340 0,-1 0 0,0 0 0,0 0 0,-1 0 0,0 0 0,-1-1 0,0 1 0,0 0 0,0 0 0,-1 0 0,-1 1 0,1-1 0,-1 0 0,-1 1 0,1-1 0,-1 1 0,0 0 0,-1 1 0,0-1 0,-9-10 0,-7-4 0,0 1 0,-2 1 0,0 1 0,-36-22 0,20 14 0,-14-9 0,-77-38 0,112 65 0,-1 0 0,0 1 0,-1 1 0,0 0 0,0 2 0,0 1 0,0 0 0,-28 0 0,-9 4 0,-162 5 0,195-4 0,0 2 0,0 1 0,1 0 0,-44 18 0,-82 47 0,-2 2 0,90-44 0,-13 6 0,-9-1 0,-96 53 0,112-51 0,-18 11 0,57-28 0,-1-2 0,-1-2 0,0 0 0,-56 15 0,-42 12 0,92-27 0,0-2 0,-49 9 0,42-16-6,-1-3 1,-66-3-1,36-1-1342,50 2-5478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23:32.746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86 24575,'203'-16'0,"-167"11"0,71-3 0,140 8 0,-103 2 0,47-16 0,9-1 0,-149 15 0,-1-3 0,61-10 0,-37 5 0,-1 2 0,119 7 0,-67 2 0,-76-3 0,-1 3 0,0 2 0,0 2 0,58 15 0,-19 0 0,-38-11 0,94 35 0,-84-21 0,91 56 0,-125-65 0,0 2 0,-1 0 0,-1 1 0,0 2 0,33 39 0,-21-11 0,-3 1 0,51 107 0,-21-53 0,-26-46 0,106 198 0,36 61 0,-143-256 0,31 75 0,-57-116 0,8 11 0,1-1 0,1 0 0,44 50 0,-4-6 0,-26-33 0,-22-29 0,-1 0 0,0 1 0,-1 0 0,8 15 0,-11-15 0,2-2 0,-1 1 0,2-1 0,-1 0 0,1-1 0,1 0 0,15 12 0,2 3 0,8 16 0,-29-34 0,-1 0 0,1 0 0,0 0 0,1-1 0,0 0 0,0 0 0,0-1 0,1 1 0,-1-2 0,10 6 0,24 6 0,-25-8 0,1-1 0,0-1 0,0 0 0,0-2 0,1 0 0,26 3 0,-32-7 0,22 2 0,-1 1 0,36 8 0,-43-6 0,0-1 0,0-1 0,0-1 0,0-2 0,35-2 0,-46 0 0,0 0 0,0-1 0,-1 0 0,0-1 0,1-1 0,-1 0 0,-1-1 0,1 0 0,-1-1 0,21-16 0,22-20 0,-3-3 0,73-81 0,-98 98 0,47-38 0,-11 9 0,25-18 0,126-85 0,-125 96 0,121-98 0,-195 150 0,1 2 0,1 0 0,0 1 0,35-15 0,81-20 0,-55 21 0,14-11 0,-2-3 0,-1-5 0,126-82 0,-185 106 0,259-150 0,-191 113 0,-63 35 0,1 1 0,47-19 0,0 3 0,-53 22 0,1 1 0,38-11 0,11 0 0,-51 13 0,0 3 0,37-7 0,193-35 0,-227 45 0,1 3 0,0 0 0,-1 2 0,1 2 0,0 1 0,60 13 0,-86-14 0,0 1 0,-1 0 0,1 1 0,-1-1 0,0 1 0,0 1 0,0-1 0,0 1 0,-1 1 0,0-1 0,0 1 0,0 0 0,6 9 0,4 9 0,0 0 0,17 40 0,-23-44 0,150 338 0,-117-253 0,-31-76 0,-1 1 0,-1 1 0,-2-1 0,-2 1 0,0 1 0,-2-1 0,-1 1 0,-2 40 0,-2-35 0,0 0 0,-3 0 0,-1 0 0,-1 0 0,-2-1 0,-2 0 0,-16 40 0,17-58 0,0 1 0,-2-1 0,0-1 0,-1 0 0,-19 21 0,-77 67 0,81-81 0,-114 118 0,34-32 0,-67 46 0,143-129 0,21-18 0,0 1 0,0 1 0,1-1 0,1 2 0,0-1 0,-9 19 0,-30 77 0,3-5 0,6-34 0,-3-1 0,-2-3 0,-4-1 0,-101 105 0,134-154 0,-159 173 0,-121 146 0,263-302 0,-2-2 0,0-1 0,-2-2 0,-1-1 0,-1-1 0,-1-3 0,-1-1 0,-68 25 0,-6-9 0,-226 43 0,-119-22 0,0-52 0,255-7 0,170 2 0,-1-2 0,1-2 0,0 0 0,0-3 0,1 0 0,-1-2 0,-39-17 0,-7-9 0,-105-62 0,127 59 0,-88-76 0,126 98 0,-57-45 0,-55-48 0,116 95 0,0 2 0,-1 0 0,0 1 0,-1 0 0,-32-14 0,5 7 0,-55-16 0,-114-20 0,176 45 0,-1 2 0,-64-2 0,-33-6 0,-26-16 0,-318-48 0,395 73 0,41 4 0,1-2 0,-54-12 0,-280-73 0,343 79 0,1-2 0,1 0 0,-32-19 0,27 13 0,3 1 0,1-2 0,1-1 0,1-1 0,-28-26 0,-102-108 0,102 97 0,-165-185 0,208 222 0,1-1 0,0-1 0,-18-45 0,23 48 0,0 0 0,-1 1 0,-1 0 0,0 0 0,-2 1 0,-21-24 0,-21-18 0,3-2 0,2-2 0,-53-92 0,73 110 0,-49-77 0,-83-176 0,143 260 0,12 26 0,1 1 0,0-1 0,1-1 0,0 1 0,1-1 0,1 0 0,0 0 0,-2-22 0,6-59 0,1 54 0,-2 0 0,-11-76 0,2 42 0,2 1 0,6-120 0,2 101 0,-3 70 0,0 0 0,-2 0 0,-1 0 0,-14-43 0,-11-8 0,21 55 0,1 0 0,1-1 0,0 0 0,2 0 0,-5-30 0,8 35-455,0 0 0,-8-26 0,4 23-6371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23:41.219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1153 0 24575,'0'1'0,"0"0"0,-1 0 0,1 0 0,0 0 0,-1 0 0,1-1 0,-1 1 0,1 0 0,-1 0 0,1-1 0,-1 1 0,1 0 0,-1 0 0,0-1 0,1 1 0,-1-1 0,0 1 0,0-1 0,1 1 0,-1-1 0,0 1 0,0-1 0,-1 1 0,-26 8 0,17-5 0,-95 40 0,2 5 0,-157 100 0,215-118 0,2 2 0,1 3 0,1 1 0,2 1 0,-51 66 0,28-40 0,50-53 0,1 0 0,0 1 0,1 1 0,0 0 0,0 0 0,2 1 0,0 1 0,-11 22 0,-5 18 0,16-37 0,1 1 0,1 0 0,-6 22 0,-25 77 0,24-81 0,-11 54 0,19-53 0,3 1 0,1-1 0,4 60 0,1-20 0,-5 98 0,5 146 0,4-261 0,4 0 0,2-1 0,22 64 0,-23-91 0,1-1 0,29 49 0,-4-7 0,-17-24 0,12 24 0,35 69 0,-54-111 0,20 64 0,-13-34 0,-7-28 0,2-1 0,29 48 0,-41-75 0,12 24 0,14 36 0,-20-41 0,1 0 0,29 45 0,20 25 0,-36-55 0,45 57 0,-50-71 0,24 39 0,-4-3 0,-33-55 0,0-1 0,0 1 0,1-1 0,0 0 0,0 0 0,0-1 0,1 0 0,0-1 0,0 1 0,12 4 0,12 3 0,46 10 0,-70-20 0,35 6 0,0-2 0,1-1 0,0-3 0,68-5 0,-14 0 0,-62 3 0,0-2 0,-1-1 0,1-2 0,-1-1 0,0-2 0,36-13 0,20-9 0,1 5 0,1 4 0,116-11 0,-11 19 0,26-2 0,-174 9 0,1 2 0,-1 2 0,55 4 0,-79 3 0,0 1 0,-1 0 0,0 2 0,34 16 0,-12-6 0,-13-5 0,-21-7 0,0 0 0,1-2 0,0 0 0,0 0 0,0-1 0,17 1 0,181-3 0,-100-3 0,-82 0 0,0-1 0,-1-1 0,0-2 0,35-10 0,-21 4 0,-18 6 0,112-34 0,-70 18 0,-26 9 0,42-20 0,-62 24 0,43-11 0,-47 16 0,-1-1 0,0 0 0,0-1 0,-1-1 0,17-10 0,103-68 0,87-59 0,-159 99 0,79-73 0,-115 93 0,-16 16 0,0 0 0,-1-1 0,0 0 0,0 0 0,-1-1 0,-1-1 0,0 1 0,0-1 0,9-23 0,15-50 0,5-16 0,35-142 0,-71 235 0,31-178 0,-30 164 0,-1-1 0,-1 0 0,-1 1 0,-1-1 0,-1 0 0,-8-29 0,3 23 0,-74-241 0,62 215 0,-3 1 0,-54-94 0,-129-140 0,108 157 0,35 48 0,-3 3 0,-3 4 0,-4 2 0,-157-122 0,190 169 0,-2 3 0,-61-27 0,25 13 0,39 22 0,-1 1 0,0 3 0,-1 1 0,-67-9 0,38 7 0,-113-28 0,-142-23 0,190 52 0,-218 10 0,181 5 0,17-2 0,-210-3 0,315-3 0,1-3 0,-1-1 0,-63-22 0,48 13 0,-88-29 0,134 42 0,1 1 0,-1 0 0,-38-1 0,33 3 0,-44-8 0,22 2-21,0 2 0,0 2 0,0 3 0,-49 3 0,8 0-1239,63-2-5566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04:07:44.4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18 699 24575,'-1'1'0,"1"-1"0,-1 0 0,0 1 0,1-1 0,-1 1 0,1-1 0,-1 0 0,1 1 0,-1-1 0,1 1 0,-1 0 0,1-1 0,0 1 0,-1-1 0,1 1 0,-1 0 0,1-1 0,0 1 0,0-1 0,0 1 0,-1 0 0,1-1 0,0 1 0,0 0 0,0 1 0,-3 22 0,2-21 0,-1 41 0,1 1 0,9 80 0,26 90 0,-7-52 0,27 377 0,-29-279 0,-12-149 0,0 114 0,-13-207 0,1 0 0,1 0 0,5 24 0,11 93 0,2 3 0,-16-121 0,1 0 0,0 0 0,2-1 0,0 0 0,17 29 0,-14-30 0,2-1 0,0 0 0,0-1 0,2 0 0,19 15 0,80 54 0,9 1 0,177 115 0,-147-114 0,40 26 0,-130-76 0,105 45 0,-126-62 0,193 82 0,-155-59 0,-44-29 0,-4 0 0,60 14 0,-83-24 0,0 1 0,0 0 0,0 0 0,-1 0 0,0 1 0,0 1 0,0-1 0,0 1 0,-1 0 0,0 1 0,0-1 0,0 1 0,9 13 0,16 13 0,23 22 0,32 30 0,3 12 0,-28-30 0,-38-39 0,29 25 0,-49-49 0,21 18 0,31 22 0,-45-37 0,0 0 0,0-1 0,1 0 0,-1 0 0,1-1 0,20 5 0,25 4 0,-33-6 0,-1-2 0,1-1 0,40 3 0,-23-8 0,-1-1 0,48-9 0,-40 6 0,1 2 0,74 4 0,-29 2 0,-55-2 0,-1-1 0,1-3 0,-1 0 0,1-3 0,58-15 0,-49 6 0,-16 6 0,0-2 0,37-18 0,-59 24 0,-1-1 0,1-1 0,-1 1 0,-1-2 0,1 1 0,-1-1 0,0 0 0,-1 0 0,0-1 0,-1 0 0,1 0 0,7-19 0,12-19 0,10 0 0,-29 40 0,0 1 0,-1-2 0,0 1 0,0-1 0,0 0 0,-1 0 0,0 0 0,0 0 0,-1-1 0,-1 0 0,4-17 0,-1-7 0,2 1 0,15-49 0,0 5 0,34-101 0,-38 116 0,14-65 0,-23 79 0,3-1 0,1 2 0,23-52 0,68-167 0,1-28 0,-68 209 0,-26 61 0,-1 1 0,10-34 0,-10 17 0,2 0 0,2 1 0,24-49 0,5 14 0,-19 34 0,-2-1 0,22-54 0,-36 73 0,-2 6 0,0 0 0,-1 0 0,0-1 0,-2 0 0,0 0 0,2-26 0,4-25 0,-6 54 0,-1-1 0,0 0 0,0-22 0,-2 31 0,-1 1 0,1-1 0,-1 1 0,0-1 0,-1 1 0,1-1 0,-1 1 0,0 0 0,0 0 0,0 0 0,0 0 0,-1 0 0,1 0 0,-1 1 0,-4-5 0,-6-3 0,-1 0 0,0 0 0,-1 2 0,0 0 0,-26-12 0,15 8 0,12 7 0,0 1 0,0 0 0,-27-4 0,2-1 0,-65-10 0,15 4 0,58 9 0,4 1 0,0-1 0,1-1 0,-47-20 0,54 19 0,0 2 0,-37-11 0,-11-2 0,23 4 0,1-2 0,1-2 0,0-2 0,-48-34 0,58 31 0,0-2 0,2-2 0,0 0 0,3-2 0,0-1 0,2-1 0,2-2 0,1 0 0,-30-64 0,20 20 0,-27-101 0,40 116 0,0 10 0,-49-94 0,61 135 0,0 0 0,-1 0 0,0 1 0,-1 0 0,-1 1 0,0 0 0,0 0 0,-21-15 0,15 15 0,0 1 0,0 1 0,-1 0 0,-1 1 0,1 1 0,-28-6 0,-373-82 0,234 58 0,49 10 0,-82-18 0,96 20 0,-163-12 0,199 28 0,34 4 0,-1 2 0,0 2 0,1 3 0,-1 1 0,1 3 0,0 3 0,-88 25 0,62-4 0,2 2 0,-95 57 0,159-83 0,-3 2 0,1 1 0,-1 1 0,2 0 0,-1 0 0,-12 16 0,-50 64 0,4-2 0,26-41 0,-3 2 0,-79 108 0,123-151-76,0 1 1,0-1-1,-1 0 0,1 0 0,-1 0 0,-1-1 0,1 0 0,-1 0 1,0 0-1,0-1 0,0 0 0,-1 0 0,1 0 0,-1-1 1,0 0-1,0-1 0,-13 4 0,5-4-6750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04:07:51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24575,'0'3'0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04:07:56.6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CA-A161-4E7E-9255-C0D5A9127F68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A434-F86C-47D1-8EF1-050784D7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2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49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14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312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98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26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74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094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74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18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727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428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65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005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174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42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3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752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46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0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173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5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496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91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4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6C6-FC23-4138-A227-9EE502F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874C-AE94-4C23-B6A8-11C2F8C5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9FB4-2603-44D0-BE8E-F7CE3AB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D448-D15D-49B2-B0D7-9D1ADE1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1811-836C-4C46-BD36-1C658EB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F783-7BDF-43E9-8C79-2AF1099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6679C-BDCB-4E33-9768-9F7662F6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D80-6DC6-4348-8240-76A9C10F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42C5B-6DFF-4A7E-94E0-AFD9B94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EC7CC-DE9C-4132-8E1C-D414460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176D-963C-4E32-B7A8-7B29343D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7919-40CE-4856-83A2-B16ADD2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FDFA-537D-4EB5-9240-B7C129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4FD-AE29-4269-BB8D-5D52A7A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041D-F8B5-489B-99D6-C954155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182D-A715-4B57-8707-6EDC01E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C632-54DE-4CD5-A868-8D779311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F326-4ABE-4E3B-B1FB-E25EC4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674C-0AF8-4C43-A42D-AEB0ACC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5C9-6490-45FA-BF2D-824CAEE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3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0657-24EB-45D1-AAA1-C292948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3C4B7-C688-40F4-A7FA-3CCD9BB8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951-0E24-454B-AF5D-AB6CD36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2C29-DA40-48E4-851D-A6DBCD4F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82CD-16D6-4BB7-BC4A-34496CF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26F8-19CF-43EE-A7BA-DF72D7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058A-D27D-4DF0-BBD6-B0F63AE6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2A5E-4BBD-47CC-8B53-9729B07B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0D84-AAE9-4052-82E5-84BFEF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43-28E5-4CBD-9815-5C72163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A4B51-97D1-4E8C-A611-482F308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BDF8-474C-48A1-A122-4BDD7C5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5C8B3-0350-4BAC-A8A3-1F3FCAD7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244E-414D-4325-8B5A-89354191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8D5A0-3587-4CCA-88C4-5AEB75895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0BAE6-022F-4091-B85B-81811BA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35BD-53F5-4D96-87E9-01BB3A4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4B869-1841-4E6D-B43B-CDBFC10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98316-E2BC-4859-9E8D-5277755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B95E-0886-4CD4-BAC3-2F4AAB9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8C1A7-D9F1-4A01-9DF9-8CEE50B1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5A38-3452-4522-8155-F54CB788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FA476-DCEF-4972-9C1F-05764E9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FD32D-84A2-46BA-80BE-A5F97EC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8C92B-4B9A-4F7F-80E7-9F8F497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1A30F-FEC6-4FAF-A164-A8FED3B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976-E0C5-48F3-8C0A-71460A9C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F96F4-32B1-446F-BCC5-916BE24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090E0-21A4-4800-B098-5A150B8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09A2-3970-4823-B326-19A0B3B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E1B21-030A-4FBE-8EA4-35F79142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F7F9-E4E5-488E-B3BD-CBDBE54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991A-C1EC-48CD-AD2B-9011A1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B8D6B-8CAB-4F3B-89CD-296352BD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5FFBA-6606-473C-9F3A-8F72B6AB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BA17-BBC7-49B3-BFCA-609E163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E6B0-8D5B-40C7-8C1E-D8B1F39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5FFCD-DFC3-461C-B6B2-4C86300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8534-A186-4769-B1DA-8B3CC4B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459-F040-41DE-B599-09F0A6D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07CD-CBAA-476A-A780-65BF1154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B98-C62E-4DF0-A29F-1F11724E06C4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515A-C563-4C60-8AF8-8F2EA36C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8739-9C6E-4399-A73F-8D5E4C6D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hequirksofenglish.blogspot.com/2018/01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49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811.png"/><Relationship Id="rId4" Type="http://schemas.openxmlformats.org/officeDocument/2006/relationships/image" Target="../media/image4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11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480.png"/><Relationship Id="rId10" Type="http://schemas.openxmlformats.org/officeDocument/2006/relationships/image" Target="../media/image75.png"/><Relationship Id="rId4" Type="http://schemas.openxmlformats.org/officeDocument/2006/relationships/image" Target="../media/image69.jpeg"/><Relationship Id="rId9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6.png"/><Relationship Id="rId7" Type="http://schemas.openxmlformats.org/officeDocument/2006/relationships/image" Target="../media/image73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9.png"/><Relationship Id="rId5" Type="http://schemas.openxmlformats.org/officeDocument/2006/relationships/image" Target="../media/image71.png"/><Relationship Id="rId10" Type="http://schemas.openxmlformats.org/officeDocument/2006/relationships/image" Target="../media/image69.jpeg"/><Relationship Id="rId4" Type="http://schemas.openxmlformats.org/officeDocument/2006/relationships/image" Target="../media/image77.png"/><Relationship Id="rId9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1.png"/><Relationship Id="rId7" Type="http://schemas.openxmlformats.org/officeDocument/2006/relationships/image" Target="../media/image84.png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7.png"/><Relationship Id="rId5" Type="http://schemas.openxmlformats.org/officeDocument/2006/relationships/image" Target="../media/image82.png"/><Relationship Id="rId10" Type="http://schemas.openxmlformats.org/officeDocument/2006/relationships/image" Target="../media/image78.png"/><Relationship Id="rId4" Type="http://schemas.openxmlformats.org/officeDocument/2006/relationships/image" Target="../media/image11.png"/><Relationship Id="rId9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600.png"/><Relationship Id="rId4" Type="http://schemas.openxmlformats.org/officeDocument/2006/relationships/image" Target="../media/image50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3" Type="http://schemas.openxmlformats.org/officeDocument/2006/relationships/image" Target="../media/image620.png"/><Relationship Id="rId7" Type="http://schemas.openxmlformats.org/officeDocument/2006/relationships/image" Target="../media/image6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1.png"/><Relationship Id="rId5" Type="http://schemas.openxmlformats.org/officeDocument/2006/relationships/image" Target="../media/image640.png"/><Relationship Id="rId4" Type="http://schemas.openxmlformats.org/officeDocument/2006/relationships/image" Target="../media/image630.png"/><Relationship Id="rId9" Type="http://schemas.openxmlformats.org/officeDocument/2006/relationships/image" Target="../media/image6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13" Type="http://schemas.openxmlformats.org/officeDocument/2006/relationships/image" Target="../media/image671.png"/><Relationship Id="rId18" Type="http://schemas.openxmlformats.org/officeDocument/2006/relationships/image" Target="../media/image720.png"/><Relationship Id="rId26" Type="http://schemas.openxmlformats.org/officeDocument/2006/relationships/image" Target="../media/image800.png"/><Relationship Id="rId3" Type="http://schemas.openxmlformats.org/officeDocument/2006/relationships/image" Target="../media/image430.png"/><Relationship Id="rId21" Type="http://schemas.openxmlformats.org/officeDocument/2006/relationships/image" Target="../media/image750.png"/><Relationship Id="rId7" Type="http://schemas.openxmlformats.org/officeDocument/2006/relationships/image" Target="../media/image611.png"/><Relationship Id="rId12" Type="http://schemas.openxmlformats.org/officeDocument/2006/relationships/image" Target="../media/image661.png"/><Relationship Id="rId17" Type="http://schemas.openxmlformats.org/officeDocument/2006/relationships/image" Target="../media/image711.png"/><Relationship Id="rId25" Type="http://schemas.openxmlformats.org/officeDocument/2006/relationships/image" Target="../media/image79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701.png"/><Relationship Id="rId20" Type="http://schemas.openxmlformats.org/officeDocument/2006/relationships/image" Target="../media/image740.png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11" Type="http://schemas.openxmlformats.org/officeDocument/2006/relationships/image" Target="../media/image652.png"/><Relationship Id="rId24" Type="http://schemas.openxmlformats.org/officeDocument/2006/relationships/image" Target="../media/image780.png"/><Relationship Id="rId5" Type="http://schemas.openxmlformats.org/officeDocument/2006/relationships/image" Target="../media/image450.png"/><Relationship Id="rId15" Type="http://schemas.openxmlformats.org/officeDocument/2006/relationships/image" Target="../media/image690.png"/><Relationship Id="rId23" Type="http://schemas.openxmlformats.org/officeDocument/2006/relationships/image" Target="../media/image770.png"/><Relationship Id="rId28" Type="http://schemas.openxmlformats.org/officeDocument/2006/relationships/image" Target="../media/image820.png"/><Relationship Id="rId10" Type="http://schemas.openxmlformats.org/officeDocument/2006/relationships/image" Target="../media/image641.png"/><Relationship Id="rId19" Type="http://schemas.openxmlformats.org/officeDocument/2006/relationships/image" Target="../media/image730.png"/><Relationship Id="rId4" Type="http://schemas.openxmlformats.org/officeDocument/2006/relationships/image" Target="../media/image260.png"/><Relationship Id="rId9" Type="http://schemas.openxmlformats.org/officeDocument/2006/relationships/image" Target="../media/image631.png"/><Relationship Id="rId14" Type="http://schemas.openxmlformats.org/officeDocument/2006/relationships/image" Target="../media/image680.png"/><Relationship Id="rId22" Type="http://schemas.openxmlformats.org/officeDocument/2006/relationships/image" Target="../media/image760.png"/><Relationship Id="rId27" Type="http://schemas.openxmlformats.org/officeDocument/2006/relationships/image" Target="../media/image812.png"/><Relationship Id="rId30" Type="http://schemas.openxmlformats.org/officeDocument/2006/relationships/image" Target="../media/image2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1.png"/><Relationship Id="rId13" Type="http://schemas.openxmlformats.org/officeDocument/2006/relationships/image" Target="../media/image661.png"/><Relationship Id="rId18" Type="http://schemas.openxmlformats.org/officeDocument/2006/relationships/image" Target="../media/image711.png"/><Relationship Id="rId26" Type="http://schemas.openxmlformats.org/officeDocument/2006/relationships/image" Target="../media/image790.png"/><Relationship Id="rId3" Type="http://schemas.openxmlformats.org/officeDocument/2006/relationships/image" Target="../media/image90.png"/><Relationship Id="rId21" Type="http://schemas.openxmlformats.org/officeDocument/2006/relationships/image" Target="../media/image740.png"/><Relationship Id="rId7" Type="http://schemas.openxmlformats.org/officeDocument/2006/relationships/image" Target="../media/image590.png"/><Relationship Id="rId12" Type="http://schemas.openxmlformats.org/officeDocument/2006/relationships/image" Target="../media/image652.png"/><Relationship Id="rId17" Type="http://schemas.openxmlformats.org/officeDocument/2006/relationships/image" Target="../media/image701.png"/><Relationship Id="rId25" Type="http://schemas.openxmlformats.org/officeDocument/2006/relationships/image" Target="../media/image78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90.png"/><Relationship Id="rId20" Type="http://schemas.openxmlformats.org/officeDocument/2006/relationships/image" Target="../media/image730.png"/><Relationship Id="rId29" Type="http://schemas.openxmlformats.org/officeDocument/2006/relationships/image" Target="../media/image8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11" Type="http://schemas.openxmlformats.org/officeDocument/2006/relationships/image" Target="../media/image641.png"/><Relationship Id="rId24" Type="http://schemas.openxmlformats.org/officeDocument/2006/relationships/image" Target="../media/image770.png"/><Relationship Id="rId32" Type="http://schemas.openxmlformats.org/officeDocument/2006/relationships/image" Target="../media/image93.png"/><Relationship Id="rId5" Type="http://schemas.openxmlformats.org/officeDocument/2006/relationships/image" Target="../media/image260.png"/><Relationship Id="rId15" Type="http://schemas.openxmlformats.org/officeDocument/2006/relationships/image" Target="../media/image680.png"/><Relationship Id="rId23" Type="http://schemas.openxmlformats.org/officeDocument/2006/relationships/image" Target="../media/image760.png"/><Relationship Id="rId28" Type="http://schemas.openxmlformats.org/officeDocument/2006/relationships/image" Target="../media/image812.png"/><Relationship Id="rId10" Type="http://schemas.openxmlformats.org/officeDocument/2006/relationships/image" Target="../media/image631.png"/><Relationship Id="rId19" Type="http://schemas.openxmlformats.org/officeDocument/2006/relationships/image" Target="../media/image720.png"/><Relationship Id="rId31" Type="http://schemas.openxmlformats.org/officeDocument/2006/relationships/image" Target="../media/image280.png"/><Relationship Id="rId4" Type="http://schemas.openxmlformats.org/officeDocument/2006/relationships/image" Target="../media/image91.png"/><Relationship Id="rId9" Type="http://schemas.openxmlformats.org/officeDocument/2006/relationships/image" Target="../media/image621.png"/><Relationship Id="rId14" Type="http://schemas.openxmlformats.org/officeDocument/2006/relationships/image" Target="../media/image671.png"/><Relationship Id="rId22" Type="http://schemas.openxmlformats.org/officeDocument/2006/relationships/image" Target="../media/image750.png"/><Relationship Id="rId27" Type="http://schemas.openxmlformats.org/officeDocument/2006/relationships/image" Target="../media/image800.png"/><Relationship Id="rId30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customXml" Target="../ink/ink1.xml"/><Relationship Id="rId18" Type="http://schemas.openxmlformats.org/officeDocument/2006/relationships/image" Target="../media/image117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370.png"/><Relationship Id="rId17" Type="http://schemas.openxmlformats.org/officeDocument/2006/relationships/image" Target="../media/image411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90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customXml" Target="../ink/ink2.xml"/><Relationship Id="rId10" Type="http://schemas.openxmlformats.org/officeDocument/2006/relationships/image" Target="../media/image115.png"/><Relationship Id="rId19" Type="http://schemas.openxmlformats.org/officeDocument/2006/relationships/image" Target="../media/image830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3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0.png"/><Relationship Id="rId13" Type="http://schemas.openxmlformats.org/officeDocument/2006/relationships/customXml" Target="../ink/ink5.xml"/><Relationship Id="rId18" Type="http://schemas.openxmlformats.org/officeDocument/2006/relationships/image" Target="../media/image1010.png"/><Relationship Id="rId3" Type="http://schemas.openxmlformats.org/officeDocument/2006/relationships/image" Target="../media/image121.png"/><Relationship Id="rId21" Type="http://schemas.openxmlformats.org/officeDocument/2006/relationships/customXml" Target="../ink/ink9.xml"/><Relationship Id="rId7" Type="http://schemas.openxmlformats.org/officeDocument/2006/relationships/customXml" Target="../ink/ink3.xml"/><Relationship Id="rId12" Type="http://schemas.openxmlformats.org/officeDocument/2006/relationships/image" Target="../media/image980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000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0.png"/><Relationship Id="rId11" Type="http://schemas.openxmlformats.org/officeDocument/2006/relationships/customXml" Target="../ink/ink4.xml"/><Relationship Id="rId5" Type="http://schemas.openxmlformats.org/officeDocument/2006/relationships/image" Target="../media/image920.png"/><Relationship Id="rId15" Type="http://schemas.openxmlformats.org/officeDocument/2006/relationships/customXml" Target="../ink/ink6.xml"/><Relationship Id="rId10" Type="http://schemas.openxmlformats.org/officeDocument/2006/relationships/image" Target="../media/image970.png"/><Relationship Id="rId19" Type="http://schemas.openxmlformats.org/officeDocument/2006/relationships/customXml" Target="../ink/ink8.xml"/><Relationship Id="rId4" Type="http://schemas.openxmlformats.org/officeDocument/2006/relationships/image" Target="../media/image122.png"/><Relationship Id="rId9" Type="http://schemas.openxmlformats.org/officeDocument/2006/relationships/image" Target="../media/image960.png"/><Relationship Id="rId14" Type="http://schemas.openxmlformats.org/officeDocument/2006/relationships/image" Target="../media/image990.png"/><Relationship Id="rId22" Type="http://schemas.openxmlformats.org/officeDocument/2006/relationships/image" Target="../media/image10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customXml" Target="../ink/ink10.xml"/><Relationship Id="rId18" Type="http://schemas.openxmlformats.org/officeDocument/2006/relationships/image" Target="../media/image117.png"/><Relationship Id="rId3" Type="http://schemas.openxmlformats.org/officeDocument/2006/relationships/image" Target="../media/image108.png"/><Relationship Id="rId21" Type="http://schemas.openxmlformats.org/officeDocument/2006/relationships/image" Target="../media/image123.png"/><Relationship Id="rId7" Type="http://schemas.openxmlformats.org/officeDocument/2006/relationships/image" Target="../media/image112.png"/><Relationship Id="rId12" Type="http://schemas.openxmlformats.org/officeDocument/2006/relationships/image" Target="../media/image370.png"/><Relationship Id="rId17" Type="http://schemas.openxmlformats.org/officeDocument/2006/relationships/image" Target="../media/image411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390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customXml" Target="../ink/ink11.xml"/><Relationship Id="rId10" Type="http://schemas.openxmlformats.org/officeDocument/2006/relationships/image" Target="../media/image115.png"/><Relationship Id="rId19" Type="http://schemas.openxmlformats.org/officeDocument/2006/relationships/image" Target="../media/image830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3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1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5" Type="http://schemas.openxmlformats.org/officeDocument/2006/relationships/image" Target="../media/image700.png"/><Relationship Id="rId4" Type="http://schemas.openxmlformats.org/officeDocument/2006/relationships/image" Target="../media/image105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3" Type="http://schemas.openxmlformats.org/officeDocument/2006/relationships/image" Target="../media/image682.png"/><Relationship Id="rId7" Type="http://schemas.openxmlformats.org/officeDocument/2006/relationships/image" Target="../media/image10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5" Type="http://schemas.openxmlformats.org/officeDocument/2006/relationships/image" Target="../media/image1070.png"/><Relationship Id="rId4" Type="http://schemas.openxmlformats.org/officeDocument/2006/relationships/image" Target="../media/image1060.png"/><Relationship Id="rId9" Type="http://schemas.openxmlformats.org/officeDocument/2006/relationships/image" Target="../media/image78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0.png"/><Relationship Id="rId3" Type="http://schemas.openxmlformats.org/officeDocument/2006/relationships/image" Target="../media/image250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0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NULL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gif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28D20-0ED6-47AE-B972-945EC06E7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738" y="1016446"/>
            <a:ext cx="10314523" cy="22390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Recent Advances in the</a:t>
            </a:r>
            <a:b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 Avoidance Problem</a:t>
            </a:r>
            <a:endParaRPr lang="zh-CN" alt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DE0F6-824B-45F6-AF14-3FE8DFCBF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759363"/>
            <a:ext cx="9144000" cy="97581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December 25        , 2022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@Yaoclass Seminars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275FB3A-FF17-4057-A097-772471E17177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BCA07A-2B41-452A-9CCC-35DDD604CA42}"/>
              </a:ext>
            </a:extLst>
          </p:cNvPr>
          <p:cNvSpPr txBox="1"/>
          <p:nvPr/>
        </p:nvSpPr>
        <p:spPr>
          <a:xfrm>
            <a:off x="4451900" y="3538725"/>
            <a:ext cx="3288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Hanlin Ren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University of Oxford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41A35A-D230-C814-E9AF-4CA0541AE5F2}"/>
              </a:ext>
            </a:extLst>
          </p:cNvPr>
          <p:cNvGrpSpPr/>
          <p:nvPr/>
        </p:nvGrpSpPr>
        <p:grpSpPr>
          <a:xfrm>
            <a:off x="1091673" y="4206954"/>
            <a:ext cx="2362202" cy="1351275"/>
            <a:chOff x="1007163" y="4407886"/>
            <a:chExt cx="3687419" cy="210935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4C2786-FB6B-D9F4-6FCA-85F0B73D66C4}"/>
                </a:ext>
              </a:extLst>
            </p:cNvPr>
            <p:cNvSpPr/>
            <p:nvPr/>
          </p:nvSpPr>
          <p:spPr>
            <a:xfrm>
              <a:off x="1514058" y="6237962"/>
              <a:ext cx="2673627" cy="2792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13" name="梯形 12">
              <a:extLst>
                <a:ext uri="{FF2B5EF4-FFF2-40B4-BE49-F238E27FC236}">
                  <a16:creationId xmlns:a16="http://schemas.microsoft.com/office/drawing/2014/main" id="{CFBDB538-4126-80FB-6840-626D312FC9AE}"/>
                </a:ext>
              </a:extLst>
            </p:cNvPr>
            <p:cNvSpPr/>
            <p:nvPr/>
          </p:nvSpPr>
          <p:spPr>
            <a:xfrm rot="10800000">
              <a:off x="1007164" y="4812598"/>
              <a:ext cx="3687418" cy="1292914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D65EFE0-F210-CE5E-335F-AC37EAEA4F4D}"/>
                </a:ext>
              </a:extLst>
            </p:cNvPr>
            <p:cNvSpPr/>
            <p:nvPr/>
          </p:nvSpPr>
          <p:spPr>
            <a:xfrm>
              <a:off x="1007163" y="4407886"/>
              <a:ext cx="3687419" cy="27226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59165968-F3B5-23F7-1BF5-0CB54CFDC121}"/>
                    </a:ext>
                  </a:extLst>
                </p:cNvPr>
                <p:cNvSpPr txBox="1"/>
                <p:nvPr/>
              </p:nvSpPr>
              <p:spPr>
                <a:xfrm>
                  <a:off x="2398867" y="5074334"/>
                  <a:ext cx="904009" cy="816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44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59165968-F3B5-23F7-1BF5-0CB54CFDC1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867" y="5074334"/>
                  <a:ext cx="904009" cy="8167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A41CCC11-93CB-E4DC-89E5-96490FCE2ADA}"/>
              </a:ext>
            </a:extLst>
          </p:cNvPr>
          <p:cNvSpPr txBox="1"/>
          <p:nvPr/>
        </p:nvSpPr>
        <p:spPr>
          <a:xfrm>
            <a:off x="3087934" y="5872547"/>
            <a:ext cx="6016126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Based on joint works with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Yeyuan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Chen,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Yizhi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Huang,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Jiatu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Li, Rahul Santhanam, and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Zhikun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Wang.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卡通人物&#10;&#10;中度可信度描述已自动生成">
            <a:extLst>
              <a:ext uri="{FF2B5EF4-FFF2-40B4-BE49-F238E27FC236}">
                <a16:creationId xmlns:a16="http://schemas.microsoft.com/office/drawing/2014/main" id="{218DB6EF-9019-7E82-D063-CBA5AB7F63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94782" y="4526612"/>
            <a:ext cx="636056" cy="6360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69EECBE-DFCB-5558-D96E-97C94156A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948" y="4151131"/>
            <a:ext cx="2047676" cy="144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7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Range Avoidance Problem:</a:t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Finding the Empty Hole?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a (multi-output) circuit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ℓ&gt;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any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Range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I.e., 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Trivial randomized algorithm: Output a random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Question: deterministic algorithms?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3"/>
                <a:stretch>
                  <a:fillRect l="-1043" t="-1911" b="-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FD063C-611E-1519-2DF9-4219F4D58FB6}"/>
              </a:ext>
            </a:extLst>
          </p:cNvPr>
          <p:cNvSpPr txBox="1"/>
          <p:nvPr/>
        </p:nvSpPr>
        <p:spPr>
          <a:xfrm>
            <a:off x="5765818" y="4547614"/>
            <a:ext cx="4664129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problem that captures the complexity of weak empty pigeonhole principle!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92DEDC5-AA31-DFF7-B306-069348686A91}"/>
                  </a:ext>
                </a:extLst>
              </p:cNvPr>
              <p:cNvSpPr txBox="1"/>
              <p:nvPr/>
            </p:nvSpPr>
            <p:spPr>
              <a:xfrm>
                <a:off x="6894143" y="2611069"/>
                <a:ext cx="2190223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“non-output”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92DEDC5-AA31-DFF7-B306-069348686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143" y="2611069"/>
                <a:ext cx="21902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5822A8-6EC7-9C0D-1C2B-0B4D5E557627}"/>
                  </a:ext>
                </a:extLst>
              </p:cNvPr>
              <p:cNvSpPr txBox="1"/>
              <p:nvPr/>
            </p:nvSpPr>
            <p:spPr>
              <a:xfrm>
                <a:off x="6096000" y="3449094"/>
                <a:ext cx="4052756" cy="70788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index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pigeon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index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hole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find an empty hole!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5822A8-6EC7-9C0D-1C2B-0B4D5E557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49094"/>
                <a:ext cx="405275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25012AA6-8E08-A88D-5261-DD562431F4AD}"/>
              </a:ext>
            </a:extLst>
          </p:cNvPr>
          <p:cNvGrpSpPr/>
          <p:nvPr/>
        </p:nvGrpSpPr>
        <p:grpSpPr>
          <a:xfrm>
            <a:off x="1007163" y="3404035"/>
            <a:ext cx="3687419" cy="2109353"/>
            <a:chOff x="1007163" y="4407886"/>
            <a:chExt cx="3687419" cy="2109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4BF5AAA-8AF5-D76D-CD07-BB985509A32C}"/>
                    </a:ext>
                  </a:extLst>
                </p:cNvPr>
                <p:cNvSpPr/>
                <p:nvPr/>
              </p:nvSpPr>
              <p:spPr>
                <a:xfrm>
                  <a:off x="1514058" y="6237962"/>
                  <a:ext cx="2673627" cy="279277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4BF5AAA-8AF5-D76D-CD07-BB985509A3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058" y="6237962"/>
                  <a:ext cx="2673627" cy="2792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B4B307C8-AE73-FF85-6ED7-DD9D5557D0ED}"/>
                </a:ext>
              </a:extLst>
            </p:cNvPr>
            <p:cNvSpPr/>
            <p:nvPr/>
          </p:nvSpPr>
          <p:spPr>
            <a:xfrm rot="10800000">
              <a:off x="1007164" y="4812598"/>
              <a:ext cx="3687418" cy="1292914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2B731F1C-EE23-87B8-17BA-EA6E4EB5B751}"/>
                    </a:ext>
                  </a:extLst>
                </p:cNvPr>
                <p:cNvSpPr/>
                <p:nvPr/>
              </p:nvSpPr>
              <p:spPr>
                <a:xfrm>
                  <a:off x="1007163" y="4407886"/>
                  <a:ext cx="3687419" cy="27226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2B731F1C-EE23-87B8-17BA-EA6E4EB5B7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163" y="4407886"/>
                  <a:ext cx="3687419" cy="2722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246A3A6-AFA7-C6E3-F521-35AFACD97020}"/>
                    </a:ext>
                  </a:extLst>
                </p:cNvPr>
                <p:cNvSpPr txBox="1"/>
                <p:nvPr/>
              </p:nvSpPr>
              <p:spPr>
                <a:xfrm>
                  <a:off x="2398866" y="5074334"/>
                  <a:ext cx="90400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44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246A3A6-AFA7-C6E3-F521-35AFACD970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866" y="5074334"/>
                  <a:ext cx="904009" cy="76944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277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From Hard Partial Truth Table to Range Avoidance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4BF5AAA-8AF5-D76D-CD07-BB985509A32C}"/>
                  </a:ext>
                </a:extLst>
              </p:cNvPr>
              <p:cNvSpPr/>
              <p:nvPr/>
            </p:nvSpPr>
            <p:spPr>
              <a:xfrm>
                <a:off x="8387745" y="3465562"/>
                <a:ext cx="1788817" cy="6140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Description of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-circuit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4BF5AAA-8AF5-D76D-CD07-BB985509A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745" y="3465562"/>
                <a:ext cx="1788817" cy="614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梯形 15">
            <a:extLst>
              <a:ext uri="{FF2B5EF4-FFF2-40B4-BE49-F238E27FC236}">
                <a16:creationId xmlns:a16="http://schemas.microsoft.com/office/drawing/2014/main" id="{B4B307C8-AE73-FF85-6ED7-DD9D5557D0ED}"/>
              </a:ext>
            </a:extLst>
          </p:cNvPr>
          <p:cNvSpPr/>
          <p:nvPr/>
        </p:nvSpPr>
        <p:spPr>
          <a:xfrm rot="10800000">
            <a:off x="7893675" y="2603966"/>
            <a:ext cx="2776961" cy="741346"/>
          </a:xfrm>
          <a:prstGeom prst="trapezoid">
            <a:avLst>
              <a:gd name="adj" fmla="val 3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731F1C-EE23-87B8-17BA-EA6E4EB5B751}"/>
                  </a:ext>
                </a:extLst>
              </p:cNvPr>
              <p:cNvSpPr/>
              <p:nvPr/>
            </p:nvSpPr>
            <p:spPr>
              <a:xfrm>
                <a:off x="7880856" y="2191175"/>
                <a:ext cx="2789782" cy="28841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731F1C-EE23-87B8-17BA-EA6E4EB5B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856" y="2191175"/>
                <a:ext cx="2789782" cy="2884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8">
                <a:extLst>
                  <a:ext uri="{FF2B5EF4-FFF2-40B4-BE49-F238E27FC236}">
                    <a16:creationId xmlns:a16="http://schemas.microsoft.com/office/drawing/2014/main" id="{3FDE05C7-D5E9-6894-B0EC-4C183B4D8E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4831094"/>
                  </p:ext>
                </p:extLst>
              </p:nvPr>
            </p:nvGraphicFramePr>
            <p:xfrm>
              <a:off x="1521362" y="2176900"/>
              <a:ext cx="2032666" cy="18542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016333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016333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8">
                <a:extLst>
                  <a:ext uri="{FF2B5EF4-FFF2-40B4-BE49-F238E27FC236}">
                    <a16:creationId xmlns:a16="http://schemas.microsoft.com/office/drawing/2014/main" id="{3FDE05C7-D5E9-6894-B0EC-4C183B4D8E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4831094"/>
                  </p:ext>
                </p:extLst>
              </p:nvPr>
            </p:nvGraphicFramePr>
            <p:xfrm>
              <a:off x="1521362" y="2176900"/>
              <a:ext cx="2032666" cy="18542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016333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016333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976" t="-108197" r="-10892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976" t="-208197" r="-10892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976" t="-308197" r="-10892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976" t="-408197" r="-1089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4F6DD54-C751-4F01-DF95-0FB301D78B89}"/>
              </a:ext>
            </a:extLst>
          </p:cNvPr>
          <p:cNvSpPr txBox="1"/>
          <p:nvPr/>
        </p:nvSpPr>
        <p:spPr>
          <a:xfrm>
            <a:off x="768621" y="4199831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of Hard-Partial-Truth-Table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055412-591B-7F8C-A1BF-E14816C3310B}"/>
                  </a:ext>
                </a:extLst>
              </p:cNvPr>
              <p:cNvSpPr txBox="1"/>
              <p:nvPr/>
            </p:nvSpPr>
            <p:spPr>
              <a:xfrm>
                <a:off x="8473198" y="4199831"/>
                <a:ext cx="1626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055412-591B-7F8C-A1BF-E14816C33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198" y="4199831"/>
                <a:ext cx="1626664" cy="369332"/>
              </a:xfrm>
              <a:prstGeom prst="rect">
                <a:avLst/>
              </a:prstGeom>
              <a:blipFill>
                <a:blip r:embed="rId6"/>
                <a:stretch>
                  <a:fillRect l="-1498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0FCF9D4-8DC7-DFE8-C35E-83EF29FBCC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2183" y="3465563"/>
            <a:ext cx="581700" cy="61401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43936E7-7E93-6DA6-7925-2C9EF7E91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320484"/>
              </p:ext>
            </p:extLst>
          </p:nvPr>
        </p:nvGraphicFramePr>
        <p:xfrm>
          <a:off x="10869224" y="1946925"/>
          <a:ext cx="407618" cy="7436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407618">
                  <a:extLst>
                    <a:ext uri="{9D8B030D-6E8A-4147-A177-3AD203B41FA5}">
                      <a16:colId xmlns:a16="http://schemas.microsoft.com/office/drawing/2014/main" val="1940395183"/>
                    </a:ext>
                  </a:extLst>
                </a:gridCol>
              </a:tblGrid>
              <a:tr h="148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zh-CN" alt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674" marR="36674" marT="18337" marB="18337"/>
                </a:tc>
                <a:extLst>
                  <a:ext uri="{0D108BD9-81ED-4DB2-BD59-A6C34878D82A}">
                    <a16:rowId xmlns:a16="http://schemas.microsoft.com/office/drawing/2014/main" val="2129213601"/>
                  </a:ext>
                </a:extLst>
              </a:tr>
              <a:tr h="148732"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674" marR="36674" marT="18337" marB="18337"/>
                </a:tc>
                <a:extLst>
                  <a:ext uri="{0D108BD9-81ED-4DB2-BD59-A6C34878D82A}">
                    <a16:rowId xmlns:a16="http://schemas.microsoft.com/office/drawing/2014/main" val="3053867827"/>
                  </a:ext>
                </a:extLst>
              </a:tr>
              <a:tr h="148732"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674" marR="36674" marT="18337" marB="18337"/>
                </a:tc>
                <a:extLst>
                  <a:ext uri="{0D108BD9-81ED-4DB2-BD59-A6C34878D82A}">
                    <a16:rowId xmlns:a16="http://schemas.microsoft.com/office/drawing/2014/main" val="2288053462"/>
                  </a:ext>
                </a:extLst>
              </a:tr>
              <a:tr h="148732"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674" marR="36674" marT="18337" marB="18337"/>
                </a:tc>
                <a:extLst>
                  <a:ext uri="{0D108BD9-81ED-4DB2-BD59-A6C34878D82A}">
                    <a16:rowId xmlns:a16="http://schemas.microsoft.com/office/drawing/2014/main" val="2151191567"/>
                  </a:ext>
                </a:extLst>
              </a:tr>
              <a:tr h="148732"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674" marR="36674" marT="18337" marB="18337"/>
                </a:tc>
                <a:extLst>
                  <a:ext uri="{0D108BD9-81ED-4DB2-BD59-A6C34878D82A}">
                    <a16:rowId xmlns:a16="http://schemas.microsoft.com/office/drawing/2014/main" val="2472101884"/>
                  </a:ext>
                </a:extLst>
              </a:tr>
            </a:tbl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99D9C28A-FCA9-C1F7-EAFC-5788E447BD36}"/>
              </a:ext>
            </a:extLst>
          </p:cNvPr>
          <p:cNvSpPr/>
          <p:nvPr/>
        </p:nvSpPr>
        <p:spPr>
          <a:xfrm>
            <a:off x="4857262" y="2786302"/>
            <a:ext cx="2477475" cy="98626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8357C5-DF59-3714-0CD7-11F04A99EE09}"/>
              </a:ext>
            </a:extLst>
          </p:cNvPr>
          <p:cNvSpPr txBox="1"/>
          <p:nvPr/>
        </p:nvSpPr>
        <p:spPr>
          <a:xfrm>
            <a:off x="1169312" y="4595909"/>
            <a:ext cx="2384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Takeaway: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FFE53F5-36BB-4945-B394-CB9F0612D10C}"/>
              </a:ext>
            </a:extLst>
          </p:cNvPr>
          <p:cNvSpPr txBox="1"/>
          <p:nvPr/>
        </p:nvSpPr>
        <p:spPr>
          <a:xfrm>
            <a:off x="1351722" y="5220870"/>
            <a:ext cx="4400943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“the existence of a solution is guaranteed by the </a:t>
            </a:r>
            <a:r>
              <a:rPr lang="en-US" altLang="zh-C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weak empty pigeonhole principle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C52BF1-97FF-AC83-91DA-937AA17E5EE8}"/>
              </a:ext>
            </a:extLst>
          </p:cNvPr>
          <p:cNvSpPr txBox="1"/>
          <p:nvPr/>
        </p:nvSpPr>
        <p:spPr>
          <a:xfrm>
            <a:off x="6786598" y="5405535"/>
            <a:ext cx="4577285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“the search problem is </a:t>
            </a:r>
            <a:r>
              <a:rPr lang="en-US" altLang="zh-C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reducible to range avoidance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A3CB33-98F6-7929-C33A-4BC07AA776DD}"/>
              </a:ext>
            </a:extLst>
          </p:cNvPr>
          <p:cNvSpPr txBox="1"/>
          <p:nvPr/>
        </p:nvSpPr>
        <p:spPr>
          <a:xfrm>
            <a:off x="4157682" y="4725739"/>
            <a:ext cx="2759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More precisely, weak empty PHP on poly-time functions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2A0057-3FD1-025F-3021-C67297D7707D}"/>
                  </a:ext>
                </a:extLst>
              </p:cNvPr>
              <p:cNvSpPr txBox="1"/>
              <p:nvPr/>
            </p:nvSpPr>
            <p:spPr>
              <a:xfrm>
                <a:off x="6003236" y="5497867"/>
                <a:ext cx="6249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2A0057-3FD1-025F-3021-C67297D77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236" y="5497867"/>
                <a:ext cx="624944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4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5" grpId="0"/>
      <p:bldP spid="6" grpId="0"/>
      <p:bldP spid="10" grpId="0" animBg="1"/>
      <p:bldP spid="14" grpId="0"/>
      <p:bldP spid="20" grpId="0" animBg="1"/>
      <p:bldP spid="21" grpId="0" animBg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Explicit Constructions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Weak empty PHP (“the probabilistic method”) proves that a random object satisfies some property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It is a long-standing open problem to find an explicit construction of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any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object satisfying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[Korten’21]: Range avoidance captures explicit constructions!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Constructing an object satisfying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reduces to range avoidance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3"/>
                <a:stretch>
                  <a:fillRect l="-986" t="-2166" r="-464" b="-2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2CBABB-D159-3A39-9CB1-AD8372562EDA}"/>
              </a:ext>
            </a:extLst>
          </p:cNvPr>
          <p:cNvGrpSpPr/>
          <p:nvPr/>
        </p:nvGrpSpPr>
        <p:grpSpPr>
          <a:xfrm>
            <a:off x="838199" y="3936591"/>
            <a:ext cx="2469853" cy="1457807"/>
            <a:chOff x="838199" y="5206591"/>
            <a:chExt cx="2469853" cy="145780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D63E008-F154-D055-E4D7-87C06EC8A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1038" y="6231224"/>
              <a:ext cx="410375" cy="4331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梯形 10">
              <a:extLst>
                <a:ext uri="{FF2B5EF4-FFF2-40B4-BE49-F238E27FC236}">
                  <a16:creationId xmlns:a16="http://schemas.microsoft.com/office/drawing/2014/main" id="{B20E8B2C-AD87-554D-40C0-439296247B64}"/>
                </a:ext>
              </a:extLst>
            </p:cNvPr>
            <p:cNvSpPr/>
            <p:nvPr/>
          </p:nvSpPr>
          <p:spPr>
            <a:xfrm rot="10800000">
              <a:off x="1547819" y="5721461"/>
              <a:ext cx="1760230" cy="433173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3FC519E-2EBE-347B-0FAB-2C72027A1D3C}"/>
                    </a:ext>
                  </a:extLst>
                </p:cNvPr>
                <p:cNvSpPr txBox="1"/>
                <p:nvPr/>
              </p:nvSpPr>
              <p:spPr>
                <a:xfrm>
                  <a:off x="838199" y="6161671"/>
                  <a:ext cx="1275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Description of a size-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</m:oMath>
                  </a14:m>
                  <a:r>
                    <a: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circuit 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</m:oMath>
                  </a14:m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3FC519E-2EBE-347B-0FAB-2C72027A1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6161671"/>
                  <a:ext cx="1275822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1316" r="-476" b="-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992BBA4-5E15-0B25-6CB0-B35DB2F925B8}"/>
                    </a:ext>
                  </a:extLst>
                </p:cNvPr>
                <p:cNvSpPr txBox="1"/>
                <p:nvPr/>
              </p:nvSpPr>
              <p:spPr>
                <a:xfrm>
                  <a:off x="1547820" y="5460204"/>
                  <a:ext cx="1760232" cy="18466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011000101………001010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992BBA4-5E15-0B25-6CB0-B35DB2F92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820" y="5460204"/>
                  <a:ext cx="1760232" cy="1846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3B7DD9A-7FCB-3571-6FD6-CB64D0EA050F}"/>
                    </a:ext>
                  </a:extLst>
                </p:cNvPr>
                <p:cNvSpPr txBox="1"/>
                <p:nvPr/>
              </p:nvSpPr>
              <p:spPr>
                <a:xfrm>
                  <a:off x="838199" y="5206591"/>
                  <a:ext cx="17602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Truth table of 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</m:oMath>
                  </a14:m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3B7DD9A-7FCB-3571-6FD6-CB64D0EA05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5206591"/>
                  <a:ext cx="1760231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4444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342988C-4C92-87D7-3D39-0FBD31AF91A9}"/>
              </a:ext>
            </a:extLst>
          </p:cNvPr>
          <p:cNvGrpSpPr/>
          <p:nvPr/>
        </p:nvGrpSpPr>
        <p:grpSpPr>
          <a:xfrm>
            <a:off x="4384196" y="4017327"/>
            <a:ext cx="2674796" cy="1427519"/>
            <a:chOff x="11462462" y="3976587"/>
            <a:chExt cx="2674796" cy="1427519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5050640-6C5C-85E6-52AA-3EDE6F8A0850}"/>
                </a:ext>
              </a:extLst>
            </p:cNvPr>
            <p:cNvGrpSpPr/>
            <p:nvPr/>
          </p:nvGrpSpPr>
          <p:grpSpPr>
            <a:xfrm>
              <a:off x="12485310" y="4842478"/>
              <a:ext cx="1543664" cy="561628"/>
              <a:chOff x="1265099" y="5465446"/>
              <a:chExt cx="2721122" cy="99002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5CE83E80-F080-8452-63E8-AF4CB83B5E9C}"/>
                  </a:ext>
                </a:extLst>
              </p:cNvPr>
              <p:cNvGrpSpPr/>
              <p:nvPr/>
            </p:nvGrpSpPr>
            <p:grpSpPr>
              <a:xfrm>
                <a:off x="1719469" y="5883600"/>
                <a:ext cx="343780" cy="363436"/>
                <a:chOff x="1789043" y="4542183"/>
                <a:chExt cx="1350694" cy="1427921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9BB09D33-4704-A55E-0A61-125CB2DDDD80}"/>
                    </a:ext>
                  </a:extLst>
                </p:cNvPr>
                <p:cNvSpPr/>
                <p:nvPr/>
              </p:nvSpPr>
              <p:spPr>
                <a:xfrm>
                  <a:off x="1789043" y="4542183"/>
                  <a:ext cx="168965" cy="1689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32956C2-72A6-88CA-1695-2DE63D31A7AC}"/>
                    </a:ext>
                  </a:extLst>
                </p:cNvPr>
                <p:cNvSpPr/>
                <p:nvPr/>
              </p:nvSpPr>
              <p:spPr>
                <a:xfrm>
                  <a:off x="1789043" y="5134559"/>
                  <a:ext cx="168965" cy="1689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8C39C62-0BCA-90D6-871B-2958F4115816}"/>
                    </a:ext>
                  </a:extLst>
                </p:cNvPr>
                <p:cNvSpPr/>
                <p:nvPr/>
              </p:nvSpPr>
              <p:spPr>
                <a:xfrm>
                  <a:off x="2208772" y="4711148"/>
                  <a:ext cx="168965" cy="1689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6AE879A-373B-EF32-D6B9-3B37E50E4D6D}"/>
                    </a:ext>
                  </a:extLst>
                </p:cNvPr>
                <p:cNvSpPr/>
                <p:nvPr/>
              </p:nvSpPr>
              <p:spPr>
                <a:xfrm>
                  <a:off x="2470502" y="5539409"/>
                  <a:ext cx="168965" cy="1689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CC7D23B3-7344-3C38-5D95-6514871B30BA}"/>
                    </a:ext>
                  </a:extLst>
                </p:cNvPr>
                <p:cNvSpPr/>
                <p:nvPr/>
              </p:nvSpPr>
              <p:spPr>
                <a:xfrm>
                  <a:off x="2970772" y="4983299"/>
                  <a:ext cx="168965" cy="1689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2A3CF6B-F890-A259-8E01-987CF8079D73}"/>
                    </a:ext>
                  </a:extLst>
                </p:cNvPr>
                <p:cNvSpPr/>
                <p:nvPr/>
              </p:nvSpPr>
              <p:spPr>
                <a:xfrm>
                  <a:off x="2798492" y="4977155"/>
                  <a:ext cx="168965" cy="1689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CF5B7CBC-7019-9E04-3CBB-3B00E149FC1A}"/>
                    </a:ext>
                  </a:extLst>
                </p:cNvPr>
                <p:cNvSpPr/>
                <p:nvPr/>
              </p:nvSpPr>
              <p:spPr>
                <a:xfrm>
                  <a:off x="2470502" y="5370444"/>
                  <a:ext cx="168965" cy="1689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AFA1C02F-2C5B-E7CD-AFB6-57534B88C7F5}"/>
                    </a:ext>
                  </a:extLst>
                </p:cNvPr>
                <p:cNvSpPr/>
                <p:nvPr/>
              </p:nvSpPr>
              <p:spPr>
                <a:xfrm>
                  <a:off x="1995709" y="5801139"/>
                  <a:ext cx="168965" cy="1689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A7C26058-77FF-3826-87DD-BB5D59C1ADF0}"/>
                    </a:ext>
                  </a:extLst>
                </p:cNvPr>
                <p:cNvSpPr/>
                <p:nvPr/>
              </p:nvSpPr>
              <p:spPr>
                <a:xfrm>
                  <a:off x="2967457" y="5801138"/>
                  <a:ext cx="168965" cy="1689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1FE9034-B25F-FF42-40B5-747CF1F74416}"/>
                  </a:ext>
                </a:extLst>
              </p:cNvPr>
              <p:cNvSpPr/>
              <p:nvPr/>
            </p:nvSpPr>
            <p:spPr>
              <a:xfrm>
                <a:off x="2378190" y="5684752"/>
                <a:ext cx="284134" cy="56228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C2E95FF-036E-3E6B-A558-5415C0DEB57F}"/>
                  </a:ext>
                </a:extLst>
              </p:cNvPr>
              <p:cNvSpPr/>
              <p:nvPr/>
            </p:nvSpPr>
            <p:spPr>
              <a:xfrm rot="5400000">
                <a:off x="3244178" y="5731707"/>
                <a:ext cx="217638" cy="43069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EB279368-F95A-2C97-677A-CFB9DCA1E249}"/>
                      </a:ext>
                    </a:extLst>
                  </p:cNvPr>
                  <p:cNvSpPr txBox="1"/>
                  <p:nvPr/>
                </p:nvSpPr>
                <p:spPr>
                  <a:xfrm>
                    <a:off x="1265099" y="5465446"/>
                    <a:ext cx="472302" cy="9223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EB279368-F95A-2C97-677A-CFB9DCA1E2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5099" y="5465446"/>
                    <a:ext cx="472302" cy="92231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744D312E-E062-3E94-D483-4B09B5FAD246}"/>
                      </a:ext>
                    </a:extLst>
                  </p:cNvPr>
                  <p:cNvSpPr txBox="1"/>
                  <p:nvPr/>
                </p:nvSpPr>
                <p:spPr>
                  <a:xfrm>
                    <a:off x="1980691" y="5533150"/>
                    <a:ext cx="472302" cy="9223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744D312E-E062-3E94-D483-4B09B5FAD2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0691" y="5533150"/>
                    <a:ext cx="472302" cy="92231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667301D1-3B40-9BBB-0E03-CD2CD18CAAE5}"/>
                      </a:ext>
                    </a:extLst>
                  </p:cNvPr>
                  <p:cNvSpPr txBox="1"/>
                  <p:nvPr/>
                </p:nvSpPr>
                <p:spPr>
                  <a:xfrm>
                    <a:off x="2719774" y="5533150"/>
                    <a:ext cx="472302" cy="9223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667301D1-3B40-9BBB-0E03-CD2CD18CAA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9774" y="5533150"/>
                    <a:ext cx="472302" cy="92231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BB3742B2-B5CF-1177-DD84-0CCA88906BD5}"/>
                      </a:ext>
                    </a:extLst>
                  </p:cNvPr>
                  <p:cNvSpPr txBox="1"/>
                  <p:nvPr/>
                </p:nvSpPr>
                <p:spPr>
                  <a:xfrm>
                    <a:off x="3513919" y="5499430"/>
                    <a:ext cx="472302" cy="9223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BB3742B2-B5CF-1177-DD84-0CCA88906B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3919" y="5499430"/>
                    <a:ext cx="472302" cy="92231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梯形 33">
              <a:extLst>
                <a:ext uri="{FF2B5EF4-FFF2-40B4-BE49-F238E27FC236}">
                  <a16:creationId xmlns:a16="http://schemas.microsoft.com/office/drawing/2014/main" id="{9B3B34B8-97A9-1DDE-D73F-33F41D9515A9}"/>
                </a:ext>
              </a:extLst>
            </p:cNvPr>
            <p:cNvSpPr/>
            <p:nvPr/>
          </p:nvSpPr>
          <p:spPr>
            <a:xfrm rot="10800000">
              <a:off x="12377028" y="4415008"/>
              <a:ext cx="1760230" cy="425627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11D5B27-9F97-4A0A-062F-A9848A20C76F}"/>
                </a:ext>
              </a:extLst>
            </p:cNvPr>
            <p:cNvSpPr/>
            <p:nvPr/>
          </p:nvSpPr>
          <p:spPr>
            <a:xfrm>
              <a:off x="13082175" y="3976587"/>
              <a:ext cx="349935" cy="34993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D1E5719-4258-1D32-D358-2B0E51686A43}"/>
                    </a:ext>
                  </a:extLst>
                </p:cNvPr>
                <p:cNvSpPr txBox="1"/>
                <p:nvPr/>
              </p:nvSpPr>
              <p:spPr>
                <a:xfrm>
                  <a:off x="11462462" y="4892137"/>
                  <a:ext cx="11278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“Compressed” version of 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</m:oMath>
                  </a14:m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D1E5719-4258-1D32-D358-2B0E51686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2462" y="4892137"/>
                  <a:ext cx="1127869" cy="461665"/>
                </a:xfrm>
                <a:prstGeom prst="rect">
                  <a:avLst/>
                </a:prstGeom>
                <a:blipFill>
                  <a:blip r:embed="rId12"/>
                  <a:stretch>
                    <a:fillRect t="-1316" r="-5946" b="-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0F095D20-77A3-29E1-8AE4-E6560F796B71}"/>
                    </a:ext>
                  </a:extLst>
                </p:cNvPr>
                <p:cNvSpPr txBox="1"/>
                <p:nvPr/>
              </p:nvSpPr>
              <p:spPr>
                <a:xfrm>
                  <a:off x="11462462" y="4066092"/>
                  <a:ext cx="160756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 non-rigid matrix 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</m:oMath>
                  </a14:m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0F095D20-77A3-29E1-8AE4-E6560F796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2462" y="4066092"/>
                  <a:ext cx="1607568" cy="276999"/>
                </a:xfrm>
                <a:prstGeom prst="rect">
                  <a:avLst/>
                </a:prstGeom>
                <a:blipFill>
                  <a:blip r:embed="rId13"/>
                  <a:stretch>
                    <a:fillRect t="-4444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65ACFFA-AD5F-235D-1F45-9C9866AD9939}"/>
              </a:ext>
            </a:extLst>
          </p:cNvPr>
          <p:cNvGrpSpPr/>
          <p:nvPr/>
        </p:nvGrpSpPr>
        <p:grpSpPr>
          <a:xfrm>
            <a:off x="7884029" y="4075614"/>
            <a:ext cx="2886728" cy="1357457"/>
            <a:chOff x="8452989" y="5345614"/>
            <a:chExt cx="2886728" cy="1357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AC56392D-F898-DA8E-6A80-74522D57ABCF}"/>
                    </a:ext>
                  </a:extLst>
                </p:cNvPr>
                <p:cNvSpPr txBox="1"/>
                <p:nvPr/>
              </p:nvSpPr>
              <p:spPr>
                <a:xfrm>
                  <a:off x="9824976" y="6262555"/>
                  <a:ext cx="1220732" cy="430887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Subset </a:t>
                  </a:r>
                  <a14:m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altLang="zh-CN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bit </a:t>
                  </a:r>
                  <a14:m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zh-CN" alt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and other edges</a:t>
                  </a:r>
                  <a:endParaRPr lang="zh-CN" alt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AC56392D-F898-DA8E-6A80-74522D57A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4976" y="6262555"/>
                  <a:ext cx="1220732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602ED7-A23C-51C3-7E0D-B88D5A36D1F2}"/>
                </a:ext>
              </a:extLst>
            </p:cNvPr>
            <p:cNvGrpSpPr/>
            <p:nvPr/>
          </p:nvGrpSpPr>
          <p:grpSpPr>
            <a:xfrm>
              <a:off x="10288347" y="5345614"/>
              <a:ext cx="342509" cy="336381"/>
              <a:chOff x="8438322" y="2738385"/>
              <a:chExt cx="805541" cy="791131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D3F5D811-D30A-91F6-44D3-FD7DBBB14AC3}"/>
                  </a:ext>
                </a:extLst>
              </p:cNvPr>
              <p:cNvSpPr/>
              <p:nvPr/>
            </p:nvSpPr>
            <p:spPr>
              <a:xfrm>
                <a:off x="8438322" y="2932043"/>
                <a:ext cx="178905" cy="1789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F7776FE9-B04C-50E6-85BF-34415A2A6059}"/>
                  </a:ext>
                </a:extLst>
              </p:cNvPr>
              <p:cNvSpPr/>
              <p:nvPr/>
            </p:nvSpPr>
            <p:spPr>
              <a:xfrm>
                <a:off x="8743121" y="2738385"/>
                <a:ext cx="178905" cy="178905"/>
              </a:xfrm>
              <a:prstGeom prst="ellipse">
                <a:avLst/>
              </a:prstGeom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62D3F3C5-8A8A-46F8-7F28-F3A8827ECFD0}"/>
                  </a:ext>
                </a:extLst>
              </p:cNvPr>
              <p:cNvSpPr/>
              <p:nvPr/>
            </p:nvSpPr>
            <p:spPr>
              <a:xfrm>
                <a:off x="8716617" y="3063814"/>
                <a:ext cx="178905" cy="178905"/>
              </a:xfrm>
              <a:prstGeom prst="ellipse">
                <a:avLst/>
              </a:prstGeom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EEB67B08-E30F-B9BC-3609-9E622CE53618}"/>
                  </a:ext>
                </a:extLst>
              </p:cNvPr>
              <p:cNvSpPr/>
              <p:nvPr/>
            </p:nvSpPr>
            <p:spPr>
              <a:xfrm>
                <a:off x="9064958" y="2932042"/>
                <a:ext cx="178905" cy="178905"/>
              </a:xfrm>
              <a:prstGeom prst="ellipse">
                <a:avLst/>
              </a:prstGeom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8E850229-A6D2-3491-F41A-C56C6279864B}"/>
                  </a:ext>
                </a:extLst>
              </p:cNvPr>
              <p:cNvSpPr/>
              <p:nvPr/>
            </p:nvSpPr>
            <p:spPr>
              <a:xfrm>
                <a:off x="8550964" y="3350611"/>
                <a:ext cx="178905" cy="1789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DF44052E-0A2F-8E38-500E-3C90383F62A9}"/>
                  </a:ext>
                </a:extLst>
              </p:cNvPr>
              <p:cNvSpPr/>
              <p:nvPr/>
            </p:nvSpPr>
            <p:spPr>
              <a:xfrm>
                <a:off x="8928652" y="3244970"/>
                <a:ext cx="178905" cy="178905"/>
              </a:xfrm>
              <a:prstGeom prst="ellipse">
                <a:avLst/>
              </a:prstGeom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330C9576-8EA3-42EC-F4A0-759EBA120DFE}"/>
                  </a:ext>
                </a:extLst>
              </p:cNvPr>
              <p:cNvCxnSpPr>
                <a:cxnSpLocks/>
                <a:stCxn id="47" idx="4"/>
                <a:endCxn id="48" idx="0"/>
              </p:cNvCxnSpPr>
              <p:nvPr/>
            </p:nvCxnSpPr>
            <p:spPr>
              <a:xfrm flipH="1">
                <a:off x="8806070" y="2917290"/>
                <a:ext cx="26504" cy="1465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F82BC12F-57E3-AE22-F16A-31CFE23F2795}"/>
                  </a:ext>
                </a:extLst>
              </p:cNvPr>
              <p:cNvCxnSpPr>
                <a:stCxn id="47" idx="5"/>
                <a:endCxn id="49" idx="1"/>
              </p:cNvCxnSpPr>
              <p:nvPr/>
            </p:nvCxnSpPr>
            <p:spPr>
              <a:xfrm>
                <a:off x="8895826" y="2891090"/>
                <a:ext cx="195332" cy="67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32E5F077-E9D3-F9E3-4B4E-C2C95F8530D2}"/>
                  </a:ext>
                </a:extLst>
              </p:cNvPr>
              <p:cNvCxnSpPr>
                <a:stCxn id="48" idx="6"/>
                <a:endCxn id="49" idx="3"/>
              </p:cNvCxnSpPr>
              <p:nvPr/>
            </p:nvCxnSpPr>
            <p:spPr>
              <a:xfrm flipV="1">
                <a:off x="8895522" y="3084747"/>
                <a:ext cx="195636" cy="685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7E0B090-0B84-0DF6-9C3E-7703259CCB46}"/>
                  </a:ext>
                </a:extLst>
              </p:cNvPr>
              <p:cNvCxnSpPr>
                <a:stCxn id="47" idx="5"/>
                <a:endCxn id="51" idx="0"/>
              </p:cNvCxnSpPr>
              <p:nvPr/>
            </p:nvCxnSpPr>
            <p:spPr>
              <a:xfrm>
                <a:off x="8895826" y="2891090"/>
                <a:ext cx="122279" cy="3538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6392245D-BE5B-A79E-DFD8-7A0AD407B9D5}"/>
                  </a:ext>
                </a:extLst>
              </p:cNvPr>
              <p:cNvCxnSpPr>
                <a:stCxn id="48" idx="5"/>
                <a:endCxn id="51" idx="1"/>
              </p:cNvCxnSpPr>
              <p:nvPr/>
            </p:nvCxnSpPr>
            <p:spPr>
              <a:xfrm>
                <a:off x="8869322" y="3216519"/>
                <a:ext cx="85530" cy="54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2A38E22B-BED8-F286-7518-5F0B5ED8D35E}"/>
                  </a:ext>
                </a:extLst>
              </p:cNvPr>
              <p:cNvCxnSpPr>
                <a:stCxn id="49" idx="4"/>
                <a:endCxn id="51" idx="7"/>
              </p:cNvCxnSpPr>
              <p:nvPr/>
            </p:nvCxnSpPr>
            <p:spPr>
              <a:xfrm flipH="1">
                <a:off x="9081357" y="3110947"/>
                <a:ext cx="73054" cy="1602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05A59C5B-0C18-45F1-4BE0-5F7E2643FD79}"/>
                  </a:ext>
                </a:extLst>
              </p:cNvPr>
              <p:cNvCxnSpPr>
                <a:stCxn id="48" idx="2"/>
                <a:endCxn id="46" idx="5"/>
              </p:cNvCxnSpPr>
              <p:nvPr/>
            </p:nvCxnSpPr>
            <p:spPr>
              <a:xfrm flipH="1" flipV="1">
                <a:off x="8591027" y="3084748"/>
                <a:ext cx="125590" cy="685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65AA1C98-817B-E424-6577-020763A7F65D}"/>
                  </a:ext>
                </a:extLst>
              </p:cNvPr>
              <p:cNvCxnSpPr>
                <a:stCxn id="47" idx="2"/>
                <a:endCxn id="46" idx="7"/>
              </p:cNvCxnSpPr>
              <p:nvPr/>
            </p:nvCxnSpPr>
            <p:spPr>
              <a:xfrm flipH="1">
                <a:off x="8591027" y="2827838"/>
                <a:ext cx="152094" cy="130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8ABC4F32-860D-0247-1217-F423DACAB765}"/>
                  </a:ext>
                </a:extLst>
              </p:cNvPr>
              <p:cNvCxnSpPr>
                <a:cxnSpLocks/>
                <a:stCxn id="48" idx="4"/>
                <a:endCxn id="50" idx="7"/>
              </p:cNvCxnSpPr>
              <p:nvPr/>
            </p:nvCxnSpPr>
            <p:spPr>
              <a:xfrm flipH="1">
                <a:off x="8703669" y="3242719"/>
                <a:ext cx="102401" cy="1340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96E29E3A-94E6-4A99-C365-7D24EB5DD646}"/>
                  </a:ext>
                </a:extLst>
              </p:cNvPr>
              <p:cNvCxnSpPr>
                <a:stCxn id="46" idx="4"/>
                <a:endCxn id="50" idx="1"/>
              </p:cNvCxnSpPr>
              <p:nvPr/>
            </p:nvCxnSpPr>
            <p:spPr>
              <a:xfrm>
                <a:off x="8527775" y="3110948"/>
                <a:ext cx="49389" cy="2658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梯形 65">
              <a:extLst>
                <a:ext uri="{FF2B5EF4-FFF2-40B4-BE49-F238E27FC236}">
                  <a16:creationId xmlns:a16="http://schemas.microsoft.com/office/drawing/2014/main" id="{01A4BA94-A3C2-5D2A-0137-579AD6BCED5A}"/>
                </a:ext>
              </a:extLst>
            </p:cNvPr>
            <p:cNvSpPr/>
            <p:nvPr/>
          </p:nvSpPr>
          <p:spPr>
            <a:xfrm rot="10800000">
              <a:off x="9579487" y="5736044"/>
              <a:ext cx="1760230" cy="425627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CB811950-5ACA-00AA-578A-6F9F2B950950}"/>
                    </a:ext>
                  </a:extLst>
                </p:cNvPr>
                <p:cNvSpPr txBox="1"/>
                <p:nvPr/>
              </p:nvSpPr>
              <p:spPr>
                <a:xfrm>
                  <a:off x="8458756" y="6241406"/>
                  <a:ext cx="11423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“Compressed” version of 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</m:oMath>
                  </a14:m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CB811950-5ACA-00AA-578A-6F9F2B950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8756" y="6241406"/>
                  <a:ext cx="1142349" cy="461665"/>
                </a:xfrm>
                <a:prstGeom prst="rect">
                  <a:avLst/>
                </a:prstGeom>
                <a:blipFill>
                  <a:blip r:embed="rId15"/>
                  <a:stretch>
                    <a:fillRect t="-2667" r="-4255" b="-9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AEC8E9EA-7A9B-E16A-F424-D142528DF847}"/>
                    </a:ext>
                  </a:extLst>
                </p:cNvPr>
                <p:cNvSpPr txBox="1"/>
                <p:nvPr/>
              </p:nvSpPr>
              <p:spPr>
                <a:xfrm>
                  <a:off x="8452989" y="5436510"/>
                  <a:ext cx="194805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 non-Ramsey graph 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</m:oMath>
                  </a14:m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AEC8E9EA-7A9B-E16A-F424-D142528DF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989" y="5436510"/>
                  <a:ext cx="1948052" cy="276999"/>
                </a:xfrm>
                <a:prstGeom prst="rect">
                  <a:avLst/>
                </a:prstGeom>
                <a:blipFill>
                  <a:blip r:embed="rId16"/>
                  <a:stretch>
                    <a:fillRect t="-2174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FF92DD26-CE34-5F5E-18CC-E55ADF570A51}"/>
              </a:ext>
            </a:extLst>
          </p:cNvPr>
          <p:cNvSpPr txBox="1"/>
          <p:nvPr/>
        </p:nvSpPr>
        <p:spPr>
          <a:xfrm>
            <a:off x="1568053" y="4509806"/>
            <a:ext cx="1719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Hard truth tables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9F869EC-AE8F-CAAE-81DA-E97358C6BCBF}"/>
              </a:ext>
            </a:extLst>
          </p:cNvPr>
          <p:cNvSpPr txBox="1"/>
          <p:nvPr/>
        </p:nvSpPr>
        <p:spPr>
          <a:xfrm>
            <a:off x="5316521" y="4502198"/>
            <a:ext cx="1719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Rigid matrices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948B84F-DE1A-42D1-A06C-B6092792D74E}"/>
              </a:ext>
            </a:extLst>
          </p:cNvPr>
          <p:cNvSpPr txBox="1"/>
          <p:nvPr/>
        </p:nvSpPr>
        <p:spPr>
          <a:xfrm>
            <a:off x="9082836" y="4494445"/>
            <a:ext cx="1719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Ramsey graphs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放大镜- Google Play 上的应用">
            <a:extLst>
              <a:ext uri="{FF2B5EF4-FFF2-40B4-BE49-F238E27FC236}">
                <a16:creationId xmlns:a16="http://schemas.microsoft.com/office/drawing/2014/main" id="{A76AAE01-9301-130F-A8B7-D1D3C4665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231" y="3799303"/>
            <a:ext cx="3457674" cy="172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2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Algorithmic Method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Every lower bound is an algorithm!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E3298D-3472-4319-ABFF-61C39BB1BEA3}"/>
              </a:ext>
            </a:extLst>
          </p:cNvPr>
          <p:cNvSpPr/>
          <p:nvPr/>
        </p:nvSpPr>
        <p:spPr>
          <a:xfrm>
            <a:off x="831850" y="307104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Explicit Constructions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529D04-4FA6-4F79-B9F0-AD8F16E7FD19}"/>
              </a:ext>
            </a:extLst>
          </p:cNvPr>
          <p:cNvSpPr/>
          <p:nvPr/>
        </p:nvSpPr>
        <p:spPr>
          <a:xfrm>
            <a:off x="5061848" y="307104"/>
            <a:ext cx="2068304" cy="861849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Algorithmic Method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D1B25AC-5EF3-4DC7-ABC0-56441F5E8E2A}"/>
                  </a:ext>
                </a:extLst>
              </p:cNvPr>
              <p:cNvSpPr/>
              <p:nvPr/>
            </p:nvSpPr>
            <p:spPr>
              <a:xfrm>
                <a:off x="9279146" y="307104"/>
                <a:ext cx="2068304" cy="86184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Big Picture: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𝐀𝐏𝐄𝐏𝐏</m:t>
                    </m:r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D1B25AC-5EF3-4DC7-ABC0-56441F5E8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146" y="307104"/>
                <a:ext cx="2068304" cy="861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1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Circuit Lower Bounds via</a:t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“Algorithmic Method”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[Williams’11]: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𝐍𝐄𝐗𝐏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Two steps in the proof: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CAPP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admits a non-trivial algorithm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Such algorithms imply circuit lower bounds!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3"/>
                <a:stretch>
                  <a:fillRect l="-986" t="-2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4" descr="http://people.csail.mit.edu/rrw/me.jpg">
            <a:extLst>
              <a:ext uri="{FF2B5EF4-FFF2-40B4-BE49-F238E27FC236}">
                <a16:creationId xmlns:a16="http://schemas.microsoft.com/office/drawing/2014/main" id="{BA5D5058-670A-BF28-3C3A-C71A21F1A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541" y="1690688"/>
            <a:ext cx="1636904" cy="10926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3AAEEE8-82E1-09EA-7CFD-BE202F5D2EF9}"/>
                  </a:ext>
                </a:extLst>
              </p:cNvPr>
              <p:cNvSpPr txBox="1"/>
              <p:nvPr/>
            </p:nvSpPr>
            <p:spPr>
              <a:xfrm>
                <a:off x="5663046" y="1728172"/>
                <a:ext cx="3711284" cy="9295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𝐀𝐂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a frontier circuit class that we don’t know how to prove lower bounds otherwise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3AAEEE8-82E1-09EA-7CFD-BE202F5D2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046" y="1728172"/>
                <a:ext cx="3711284" cy="929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30AF4959-3C82-21F7-6F5D-BBFFB2B1A0BC}"/>
              </a:ext>
            </a:extLst>
          </p:cNvPr>
          <p:cNvSpPr/>
          <p:nvPr/>
        </p:nvSpPr>
        <p:spPr>
          <a:xfrm>
            <a:off x="955040" y="3708400"/>
            <a:ext cx="6705600" cy="2621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CAPP (Circuit Acceptance Probability Problem)</a:t>
            </a:r>
            <a:endParaRPr lang="zh-CN" alt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1EEDFDE4-3B3F-293C-115B-1C8907CA4230}"/>
                  </a:ext>
                </a:extLst>
              </p:cNvPr>
              <p:cNvSpPr/>
              <p:nvPr/>
            </p:nvSpPr>
            <p:spPr>
              <a:xfrm>
                <a:off x="1742823" y="4975229"/>
                <a:ext cx="1375094" cy="117856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1EEDFDE4-3B3F-293C-115B-1C8907CA4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823" y="4975229"/>
                <a:ext cx="1375094" cy="1178560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F31CAD8-12BB-FCCF-A7A1-F91A68870198}"/>
                  </a:ext>
                </a:extLst>
              </p:cNvPr>
              <p:cNvSpPr txBox="1"/>
              <p:nvPr/>
            </p:nvSpPr>
            <p:spPr>
              <a:xfrm>
                <a:off x="1326752" y="4217986"/>
                <a:ext cx="18473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a circuit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F31CAD8-12BB-FCCF-A7A1-F91A68870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52" y="4217986"/>
                <a:ext cx="1847374" cy="646331"/>
              </a:xfrm>
              <a:prstGeom prst="rect">
                <a:avLst/>
              </a:prstGeom>
              <a:blipFill>
                <a:blip r:embed="rId7"/>
                <a:stretch>
                  <a:fillRect l="-2970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57C69B0-55B6-BB37-D5BF-0A2CE3BEF9AF}"/>
                  </a:ext>
                </a:extLst>
              </p:cNvPr>
              <p:cNvSpPr txBox="1"/>
              <p:nvPr/>
            </p:nvSpPr>
            <p:spPr>
              <a:xfrm>
                <a:off x="4193178" y="4172370"/>
                <a:ext cx="28567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estimation of the accept probability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within additive error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1/6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57C69B0-55B6-BB37-D5BF-0A2CE3BEF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78" y="4172370"/>
                <a:ext cx="2856708" cy="923330"/>
              </a:xfrm>
              <a:prstGeom prst="rect">
                <a:avLst/>
              </a:prstGeom>
              <a:blipFill>
                <a:blip r:embed="rId8"/>
                <a:stretch>
                  <a:fillRect l="-1923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CF67649-A23F-263C-6C66-8FE05CB93842}"/>
                  </a:ext>
                </a:extLst>
              </p:cNvPr>
              <p:cNvSpPr txBox="1"/>
              <p:nvPr/>
            </p:nvSpPr>
            <p:spPr>
              <a:xfrm>
                <a:off x="4276206" y="5250711"/>
                <a:ext cx="2773680" cy="61401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CF67649-A23F-263C-6C66-8FE05CB93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206" y="5250711"/>
                <a:ext cx="2773680" cy="6140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D038A24-C3E1-920E-08E6-A9FD144FB734}"/>
              </a:ext>
            </a:extLst>
          </p:cNvPr>
          <p:cNvCxnSpPr>
            <a:cxnSpLocks/>
          </p:cNvCxnSpPr>
          <p:nvPr/>
        </p:nvCxnSpPr>
        <p:spPr>
          <a:xfrm>
            <a:off x="3840480" y="4172370"/>
            <a:ext cx="0" cy="215731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451D14E-E850-2F04-95EA-211D5FB21518}"/>
                  </a:ext>
                </a:extLst>
              </p:cNvPr>
              <p:cNvSpPr txBox="1"/>
              <p:nvPr/>
            </p:nvSpPr>
            <p:spPr>
              <a:xfrm>
                <a:off x="7946867" y="3988490"/>
                <a:ext cx="3973644" cy="195989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Trivial algorithms: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randomized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deterministic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Non-trivial algorithm: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deterministic time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451D14E-E850-2F04-95EA-211D5FB21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867" y="3988490"/>
                <a:ext cx="3973644" cy="19598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62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  <p:bldP spid="21" grpId="0"/>
      <p:bldP spid="22" grpId="0"/>
      <p:bldP spid="23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Circuit Lower Bounds via</a:t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“Algorithmic Method”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[Williams’10, 11]: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there is a non-trivial algorithm for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-CAPP, then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𝐍𝐄𝐗𝐏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⊈</m:t>
                      </m:r>
                      <m:r>
                        <a:rPr lang="en-US" altLang="zh-CN" b="0" i="1" smtClean="0">
                          <a:solidFill>
                            <a:srgbClr val="F359D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ℭ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3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0AF4959-3C82-21F7-6F5D-BBFFB2B1A0BC}"/>
                  </a:ext>
                </a:extLst>
              </p:cNvPr>
              <p:cNvSpPr/>
              <p:nvPr/>
            </p:nvSpPr>
            <p:spPr>
              <a:xfrm>
                <a:off x="955040" y="3708400"/>
                <a:ext cx="6705600" cy="2621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2000" b="1" i="0" u="sng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𝕮</m:t>
                    </m:r>
                  </m:oMath>
                </a14:m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-CAPP (Circuit Acceptance Probability Problem)</a:t>
                </a:r>
                <a:endParaRPr lang="zh-CN" altLang="en-US" sz="20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0AF4959-3C82-21F7-6F5D-BBFFB2B1A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40" y="3708400"/>
                <a:ext cx="6705600" cy="2621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1EEDFDE4-3B3F-293C-115B-1C8907CA4230}"/>
                  </a:ext>
                </a:extLst>
              </p:cNvPr>
              <p:cNvSpPr/>
              <p:nvPr/>
            </p:nvSpPr>
            <p:spPr>
              <a:xfrm>
                <a:off x="1742823" y="4975229"/>
                <a:ext cx="1375094" cy="117856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1EEDFDE4-3B3F-293C-115B-1C8907CA4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823" y="4975229"/>
                <a:ext cx="1375094" cy="1178560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F31CAD8-12BB-FCCF-A7A1-F91A68870198}"/>
                  </a:ext>
                </a:extLst>
              </p:cNvPr>
              <p:cNvSpPr txBox="1"/>
              <p:nvPr/>
            </p:nvSpPr>
            <p:spPr>
              <a:xfrm>
                <a:off x="1326752" y="4217986"/>
                <a:ext cx="18473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a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-circuit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F31CAD8-12BB-FCCF-A7A1-F91A68870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52" y="4217986"/>
                <a:ext cx="1847374" cy="646331"/>
              </a:xfrm>
              <a:prstGeom prst="rect">
                <a:avLst/>
              </a:prstGeom>
              <a:blipFill>
                <a:blip r:embed="rId6"/>
                <a:stretch>
                  <a:fillRect l="-2970" t="-5660" r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57C69B0-55B6-BB37-D5BF-0A2CE3BEF9AF}"/>
                  </a:ext>
                </a:extLst>
              </p:cNvPr>
              <p:cNvSpPr txBox="1"/>
              <p:nvPr/>
            </p:nvSpPr>
            <p:spPr>
              <a:xfrm>
                <a:off x="4193178" y="4172370"/>
                <a:ext cx="28567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estimation of the accept probability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within additive error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1/6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57C69B0-55B6-BB37-D5BF-0A2CE3BEF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78" y="4172370"/>
                <a:ext cx="2856708" cy="923330"/>
              </a:xfrm>
              <a:prstGeom prst="rect">
                <a:avLst/>
              </a:prstGeom>
              <a:blipFill>
                <a:blip r:embed="rId7"/>
                <a:stretch>
                  <a:fillRect l="-1923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CF67649-A23F-263C-6C66-8FE05CB93842}"/>
                  </a:ext>
                </a:extLst>
              </p:cNvPr>
              <p:cNvSpPr txBox="1"/>
              <p:nvPr/>
            </p:nvSpPr>
            <p:spPr>
              <a:xfrm>
                <a:off x="4276206" y="5250711"/>
                <a:ext cx="2773680" cy="61401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CF67649-A23F-263C-6C66-8FE05CB93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206" y="5250711"/>
                <a:ext cx="2773680" cy="6140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D038A24-C3E1-920E-08E6-A9FD144FB734}"/>
              </a:ext>
            </a:extLst>
          </p:cNvPr>
          <p:cNvCxnSpPr>
            <a:cxnSpLocks/>
          </p:cNvCxnSpPr>
          <p:nvPr/>
        </p:nvCxnSpPr>
        <p:spPr>
          <a:xfrm>
            <a:off x="3840480" y="4172370"/>
            <a:ext cx="0" cy="215731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451D14E-E850-2F04-95EA-211D5FB21518}"/>
                  </a:ext>
                </a:extLst>
              </p:cNvPr>
              <p:cNvSpPr txBox="1"/>
              <p:nvPr/>
            </p:nvSpPr>
            <p:spPr>
              <a:xfrm>
                <a:off x="7946867" y="3988490"/>
                <a:ext cx="3973644" cy="195989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Trivial algorithms: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randomized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deterministic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Non-trivial algorithm: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deterministic time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451D14E-E850-2F04-95EA-211D5FB21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867" y="3988490"/>
                <a:ext cx="3973644" cy="19598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http://people.csail.mit.edu/rrw/me.jpg">
            <a:extLst>
              <a:ext uri="{FF2B5EF4-FFF2-40B4-BE49-F238E27FC236}">
                <a16:creationId xmlns:a16="http://schemas.microsoft.com/office/drawing/2014/main" id="{C515316D-C3CA-2366-3EDE-B0B39E903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541" y="1690688"/>
            <a:ext cx="1636904" cy="10926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0623528-D548-E10D-D7E2-0FB8F4D4298F}"/>
              </a:ext>
            </a:extLst>
          </p:cNvPr>
          <p:cNvCxnSpPr/>
          <p:nvPr/>
        </p:nvCxnSpPr>
        <p:spPr>
          <a:xfrm>
            <a:off x="5059680" y="2672080"/>
            <a:ext cx="1564640" cy="24384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354B9E-6846-442B-4254-EA71739AF5F4}"/>
                  </a:ext>
                </a:extLst>
              </p:cNvPr>
              <p:cNvSpPr txBox="1"/>
              <p:nvPr/>
            </p:nvSpPr>
            <p:spPr>
              <a:xfrm>
                <a:off x="5175066" y="2943827"/>
                <a:ext cx="2394134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(for this talk)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354B9E-6846-442B-4254-EA71739AF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066" y="2943827"/>
                <a:ext cx="2394134" cy="468205"/>
              </a:xfrm>
              <a:prstGeom prst="rect">
                <a:avLst/>
              </a:prstGeom>
              <a:blipFill>
                <a:blip r:embed="rId11"/>
                <a:stretch>
                  <a:fillRect l="-763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62394BC-96E2-6800-3E44-714AB9240014}"/>
                  </a:ext>
                </a:extLst>
              </p:cNvPr>
              <p:cNvSpPr txBox="1"/>
              <p:nvPr/>
            </p:nvSpPr>
            <p:spPr>
              <a:xfrm>
                <a:off x="8451667" y="2876113"/>
                <a:ext cx="2394134" cy="33855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(assuming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“typical”)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62394BC-96E2-6800-3E44-714AB9240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67" y="2876113"/>
                <a:ext cx="239413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89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algn="ctr"/>
                <a:r>
                  <a:rPr lang="en-US" altLang="zh-CN" sz="3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Lower Bounds</a:t>
                </a:r>
                <a:br>
                  <a:rPr lang="en-US" altLang="zh-CN" sz="37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zh-CN" sz="37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sz="3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Range Avoidance for Truth Table Generator</a:t>
                </a:r>
                <a:endParaRPr lang="zh-CN" altLang="en-US" sz="3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97B27B7-6C61-8110-852E-B8B6181C82B7}"/>
              </a:ext>
            </a:extLst>
          </p:cNvPr>
          <p:cNvGrpSpPr/>
          <p:nvPr/>
        </p:nvGrpSpPr>
        <p:grpSpPr>
          <a:xfrm>
            <a:off x="472440" y="2316480"/>
            <a:ext cx="4998720" cy="3606800"/>
            <a:chOff x="838200" y="2082800"/>
            <a:chExt cx="4998720" cy="36068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3AC1DD4-7CD0-FB8A-8DF6-05D022D4F9EE}"/>
                </a:ext>
              </a:extLst>
            </p:cNvPr>
            <p:cNvSpPr/>
            <p:nvPr/>
          </p:nvSpPr>
          <p:spPr>
            <a:xfrm>
              <a:off x="838200" y="2082800"/>
              <a:ext cx="4998720" cy="3606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Truth table generator</a:t>
              </a:r>
              <a:endPara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34FD714-B5F3-7F96-0D54-5B4AD41F3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14420" y="4760252"/>
              <a:ext cx="841684" cy="888444"/>
            </a:xfrm>
            <a:prstGeom prst="rect">
              <a:avLst/>
            </a:prstGeom>
          </p:spPr>
        </p:pic>
        <p:sp>
          <p:nvSpPr>
            <p:cNvPr id="9" name="梯形 8">
              <a:extLst>
                <a:ext uri="{FF2B5EF4-FFF2-40B4-BE49-F238E27FC236}">
                  <a16:creationId xmlns:a16="http://schemas.microsoft.com/office/drawing/2014/main" id="{C72873E6-7451-0111-972D-DF69F00164FB}"/>
                </a:ext>
              </a:extLst>
            </p:cNvPr>
            <p:cNvSpPr/>
            <p:nvPr/>
          </p:nvSpPr>
          <p:spPr>
            <a:xfrm rot="10800000">
              <a:off x="1776423" y="3391610"/>
              <a:ext cx="3687418" cy="1292914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75FA22B-E62A-9E87-7775-E172DDBAB131}"/>
                    </a:ext>
                  </a:extLst>
                </p:cNvPr>
                <p:cNvSpPr txBox="1"/>
                <p:nvPr/>
              </p:nvSpPr>
              <p:spPr>
                <a:xfrm>
                  <a:off x="3088387" y="3749874"/>
                  <a:ext cx="1063487" cy="5916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𝑇𝑇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0" smtClean="0">
                                    <a:latin typeface="Cambria Math" panose="02040503050406030204" pitchFamily="18" charset="0"/>
                                  </a:rPr>
                                  <m:t>𝐀𝐂𝐂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75FA22B-E62A-9E87-7775-E172DDBAB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387" y="3749874"/>
                  <a:ext cx="1063487" cy="591637"/>
                </a:xfrm>
                <a:prstGeom prst="rect">
                  <a:avLst/>
                </a:prstGeom>
                <a:blipFill>
                  <a:blip r:embed="rId5"/>
                  <a:stretch>
                    <a:fillRect r="-195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5EAA8D5-1CCD-9B12-5CFA-F835F0D13025}"/>
                    </a:ext>
                  </a:extLst>
                </p:cNvPr>
                <p:cNvSpPr txBox="1"/>
                <p:nvPr/>
              </p:nvSpPr>
              <p:spPr>
                <a:xfrm>
                  <a:off x="1171714" y="4837219"/>
                  <a:ext cx="202158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Description of an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359D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solidFill>
                                <a:srgbClr val="F359D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𝐀𝐂𝐂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359D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rgbClr val="F359D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circuit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5EAA8D5-1CCD-9B12-5CFA-F835F0D13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714" y="4837219"/>
                  <a:ext cx="2021587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2410" t="-5660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675E959-1EFB-F1F1-F537-1DA1A4C25DAA}"/>
                    </a:ext>
                  </a:extLst>
                </p:cNvPr>
                <p:cNvSpPr txBox="1"/>
                <p:nvPr/>
              </p:nvSpPr>
              <p:spPr>
                <a:xfrm>
                  <a:off x="1776420" y="2999294"/>
                  <a:ext cx="3687419" cy="27699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01100010011………………001010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675E959-1EFB-F1F1-F537-1DA1A4C25D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420" y="2999294"/>
                  <a:ext cx="368741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347C3E9-B4E7-9825-DFDE-AD4C5F5514FC}"/>
                    </a:ext>
                  </a:extLst>
                </p:cNvPr>
                <p:cNvSpPr txBox="1"/>
                <p:nvPr/>
              </p:nvSpPr>
              <p:spPr>
                <a:xfrm>
                  <a:off x="1070239" y="2629962"/>
                  <a:ext cx="17602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Truth table of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347C3E9-B4E7-9825-DFDE-AD4C5F551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239" y="2629962"/>
                  <a:ext cx="176023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125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6BD1BC7-7B7D-28F8-668D-980DF014BDC2}"/>
                  </a:ext>
                </a:extLst>
              </p:cNvPr>
              <p:cNvSpPr txBox="1"/>
              <p:nvPr/>
            </p:nvSpPr>
            <p:spPr>
              <a:xfrm>
                <a:off x="6355082" y="2082800"/>
                <a:ext cx="4824680" cy="121135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range avoidance problem, for the specific circuit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𝐂</m:t>
                            </m:r>
                          </m:e>
                          <m:sup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has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unconditional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algorithm.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6BD1BC7-7B7D-28F8-668D-980DF014B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2" y="2082800"/>
                <a:ext cx="4824680" cy="12113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7862A86-FAF2-E5F1-7AF9-DC032AA00CA7}"/>
                  </a:ext>
                </a:extLst>
              </p:cNvPr>
              <p:cNvSpPr txBox="1"/>
              <p:nvPr/>
            </p:nvSpPr>
            <p:spPr>
              <a:xfrm>
                <a:off x="6064610" y="3599702"/>
                <a:ext cx="2922578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This is just a reformulation of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”!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7862A86-FAF2-E5F1-7AF9-DC032AA00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610" y="3599702"/>
                <a:ext cx="2922578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B7AF5B5-E6F5-6EB4-EFF9-0DAF255902A0}"/>
                  </a:ext>
                </a:extLst>
              </p:cNvPr>
              <p:cNvSpPr txBox="1"/>
              <p:nvPr/>
            </p:nvSpPr>
            <p:spPr>
              <a:xfrm>
                <a:off x="6064610" y="4584624"/>
                <a:ext cx="5836628" cy="156966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there anything special about the truth table generator?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What about other instances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B7AF5B5-E6F5-6EB4-EFF9-0DAF25590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610" y="4584624"/>
                <a:ext cx="5836628" cy="15696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A79363-BE14-ED09-4171-5DA9E7EA0E63}"/>
                  </a:ext>
                </a:extLst>
              </p:cNvPr>
              <p:cNvSpPr txBox="1"/>
              <p:nvPr/>
            </p:nvSpPr>
            <p:spPr>
              <a:xfrm>
                <a:off x="9283347" y="3310026"/>
                <a:ext cx="2617891" cy="5270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sz="1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means poly-time algorithms with an </a:t>
                </a:r>
                <a14:m>
                  <m:oMath xmlns:m="http://schemas.openxmlformats.org/officeDocument/2006/math">
                    <m:r>
                      <a:rPr lang="en-US" altLang="zh-CN" sz="1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oracle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A79363-BE14-ED09-4171-5DA9E7EA0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347" y="3310026"/>
                <a:ext cx="2617891" cy="527004"/>
              </a:xfrm>
              <a:prstGeom prst="rect">
                <a:avLst/>
              </a:prstGeom>
              <a:blipFill>
                <a:blip r:embed="rId12"/>
                <a:stretch>
                  <a:fillRect l="-699" t="-1163" b="-116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0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RSW22: Algorithmic Method for Range Avoidance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Non-trivial </a:t>
                </a:r>
                <a:r>
                  <a:rPr lang="en-US" altLang="zh-CN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Hamming Weight Estimation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data structures imply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algorithms for range avoidance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3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25C67B60-244F-843B-4E98-886D55B2BD19}"/>
              </a:ext>
            </a:extLst>
          </p:cNvPr>
          <p:cNvSpPr/>
          <p:nvPr/>
        </p:nvSpPr>
        <p:spPr>
          <a:xfrm rot="10800000">
            <a:off x="902883" y="3401236"/>
            <a:ext cx="3687418" cy="1292914"/>
          </a:xfrm>
          <a:prstGeom prst="trapezoid">
            <a:avLst>
              <a:gd name="adj" fmla="val 3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5DAB50-2E63-DD20-1AF2-AB64EDC666A4}"/>
              </a:ext>
            </a:extLst>
          </p:cNvPr>
          <p:cNvSpPr txBox="1"/>
          <p:nvPr/>
        </p:nvSpPr>
        <p:spPr>
          <a:xfrm>
            <a:off x="902880" y="3008920"/>
            <a:ext cx="3687419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779384-1FB5-CE91-77A2-C34E4ADB5407}"/>
              </a:ext>
            </a:extLst>
          </p:cNvPr>
          <p:cNvSpPr txBox="1"/>
          <p:nvPr/>
        </p:nvSpPr>
        <p:spPr>
          <a:xfrm>
            <a:off x="1413089" y="4809468"/>
            <a:ext cx="2681833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50BAC7-E70F-53A2-681E-86E5703EA654}"/>
                  </a:ext>
                </a:extLst>
              </p:cNvPr>
              <p:cNvSpPr txBox="1"/>
              <p:nvPr/>
            </p:nvSpPr>
            <p:spPr>
              <a:xfrm>
                <a:off x="4975163" y="2924456"/>
                <a:ext cx="6798365" cy="24761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Hamming Weight Estimation</a:t>
                </a: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Given a circuit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compute a data structure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DS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sz="24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Query: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estimate the Hamming weight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deterministic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ℓ/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e>
                    </m:func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time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oracle access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DS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50BAC7-E70F-53A2-681E-86E5703EA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163" y="2924456"/>
                <a:ext cx="6798365" cy="24761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8BF897-2FA2-0433-46C6-6BDD8369C6BE}"/>
                  </a:ext>
                </a:extLst>
              </p:cNvPr>
              <p:cNvSpPr txBox="1"/>
              <p:nvPr/>
            </p:nvSpPr>
            <p:spPr>
              <a:xfrm>
                <a:off x="2376318" y="3687418"/>
                <a:ext cx="7553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8BF897-2FA2-0433-46C6-6BDD8369C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318" y="3687418"/>
                <a:ext cx="75537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BFC788A-DAE6-E0BF-2245-EF09EB50EB72}"/>
                  </a:ext>
                </a:extLst>
              </p:cNvPr>
              <p:cNvSpPr txBox="1"/>
              <p:nvPr/>
            </p:nvSpPr>
            <p:spPr>
              <a:xfrm>
                <a:off x="217946" y="5363578"/>
                <a:ext cx="4708703" cy="70788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Remark: CAPP = Hamming Weight Est.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𝑇𝑇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(the truth table generator)!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BFC788A-DAE6-E0BF-2245-EF09EB50E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46" y="5363578"/>
                <a:ext cx="470870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25FF16C0-BCD9-CCB0-D150-AF7353A71B7D}"/>
              </a:ext>
            </a:extLst>
          </p:cNvPr>
          <p:cNvSpPr txBox="1"/>
          <p:nvPr/>
        </p:nvSpPr>
        <p:spPr>
          <a:xfrm>
            <a:off x="6358139" y="5674449"/>
            <a:ext cx="4032411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result generalizes Williams’s Algorithmic Method!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2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4" grpId="0" animBg="1"/>
      <p:bldP spid="8" grpId="0"/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Comparison with the</a:t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Algorithmic Method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2C3CEC-3334-2672-3526-395B4ED3794B}"/>
              </a:ext>
            </a:extLst>
          </p:cNvPr>
          <p:cNvSpPr txBox="1"/>
          <p:nvPr/>
        </p:nvSpPr>
        <p:spPr>
          <a:xfrm>
            <a:off x="4760838" y="2338744"/>
            <a:ext cx="260405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Algorithmic Method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B9DF5C-927F-6246-24CE-5D5D6111DF72}"/>
              </a:ext>
            </a:extLst>
          </p:cNvPr>
          <p:cNvSpPr txBox="1"/>
          <p:nvPr/>
        </p:nvSpPr>
        <p:spPr>
          <a:xfrm>
            <a:off x="8332298" y="2338744"/>
            <a:ext cx="260405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RSW22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7AE718-3699-0664-7D04-535AE2D2A937}"/>
              </a:ext>
            </a:extLst>
          </p:cNvPr>
          <p:cNvSpPr txBox="1"/>
          <p:nvPr/>
        </p:nvSpPr>
        <p:spPr>
          <a:xfrm>
            <a:off x="1189377" y="3345964"/>
            <a:ext cx="260405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Non-trivial algorithms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5BEBB4-C2AA-C313-B893-CDE4D6BBFB08}"/>
                  </a:ext>
                </a:extLst>
              </p:cNvPr>
              <p:cNvSpPr txBox="1"/>
              <p:nvPr/>
            </p:nvSpPr>
            <p:spPr>
              <a:xfrm>
                <a:off x="4760838" y="3198167"/>
                <a:ext cx="2604053" cy="6649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(running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5BEBB4-C2AA-C313-B893-CDE4D6BBF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38" y="3198167"/>
                <a:ext cx="2604053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3C6A11E-2A4F-3E4E-515C-EEA7B6E5CC5C}"/>
                  </a:ext>
                </a:extLst>
              </p:cNvPr>
              <p:cNvSpPr txBox="1"/>
              <p:nvPr/>
            </p:nvSpPr>
            <p:spPr>
              <a:xfrm>
                <a:off x="8332299" y="3059668"/>
                <a:ext cx="2604053" cy="9419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(running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ℓ/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time,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preprocessing)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3C6A11E-2A4F-3E4E-515C-EEA7B6E5C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99" y="3059668"/>
                <a:ext cx="2604053" cy="941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BB19D729-1987-6EFC-AA6B-ADFCD94EAB8F}"/>
              </a:ext>
            </a:extLst>
          </p:cNvPr>
          <p:cNvSpPr txBox="1"/>
          <p:nvPr/>
        </p:nvSpPr>
        <p:spPr>
          <a:xfrm>
            <a:off x="1189377" y="4491684"/>
            <a:ext cx="260405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… for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CB7D0E0-1390-AF9B-2178-5007E9B7DC21}"/>
                  </a:ext>
                </a:extLst>
              </p:cNvPr>
              <p:cNvSpPr txBox="1"/>
              <p:nvPr/>
            </p:nvSpPr>
            <p:spPr>
              <a:xfrm>
                <a:off x="4760838" y="4491684"/>
                <a:ext cx="2604053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CAPP of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CB7D0E0-1390-AF9B-2178-5007E9B7D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38" y="4491684"/>
                <a:ext cx="26040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5FCC7DC-2680-CAB1-4FD6-0CBA9504D9B1}"/>
                  </a:ext>
                </a:extLst>
              </p:cNvPr>
              <p:cNvSpPr txBox="1"/>
              <p:nvPr/>
            </p:nvSpPr>
            <p:spPr>
              <a:xfrm>
                <a:off x="8332297" y="4353185"/>
                <a:ext cx="2604053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Hamming weight estimation of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5FCC7DC-2680-CAB1-4FD6-0CBA9504D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97" y="4353185"/>
                <a:ext cx="260405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8AF6450E-68C5-3904-F2B5-12004DAEFF9A}"/>
              </a:ext>
            </a:extLst>
          </p:cNvPr>
          <p:cNvSpPr txBox="1"/>
          <p:nvPr/>
        </p:nvSpPr>
        <p:spPr>
          <a:xfrm>
            <a:off x="1189377" y="5482258"/>
            <a:ext cx="260405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… implies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DB5607F-3BFB-34F4-58B9-4180CC6C59DD}"/>
                  </a:ext>
                </a:extLst>
              </p:cNvPr>
              <p:cNvSpPr txBox="1"/>
              <p:nvPr/>
            </p:nvSpPr>
            <p:spPr>
              <a:xfrm>
                <a:off x="1432885" y="5992119"/>
                <a:ext cx="21170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(Assuming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“typical”)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DB5607F-3BFB-34F4-58B9-4180CC6C5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885" y="5992119"/>
                <a:ext cx="2117036" cy="307777"/>
              </a:xfrm>
              <a:prstGeom prst="rect">
                <a:avLst/>
              </a:prstGeom>
              <a:blipFill>
                <a:blip r:embed="rId7"/>
                <a:stretch>
                  <a:fillRect l="-86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7C7FDE5-8B14-4995-F650-0EF8638A789A}"/>
                  </a:ext>
                </a:extLst>
              </p:cNvPr>
              <p:cNvSpPr txBox="1"/>
              <p:nvPr/>
            </p:nvSpPr>
            <p:spPr>
              <a:xfrm>
                <a:off x="4760838" y="5345788"/>
                <a:ext cx="2604053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Circuit lower bounds against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7C7FDE5-8B14-4995-F650-0EF8638A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38" y="5345788"/>
                <a:ext cx="260405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7A4483A-593D-B0FC-7706-B51B0D2B5AC2}"/>
                  </a:ext>
                </a:extLst>
              </p:cNvPr>
              <p:cNvSpPr txBox="1"/>
              <p:nvPr/>
            </p:nvSpPr>
            <p:spPr>
              <a:xfrm>
                <a:off x="8332297" y="5345788"/>
                <a:ext cx="2604053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algorithms for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7A4483A-593D-B0FC-7706-B51B0D2B5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97" y="5345788"/>
                <a:ext cx="260405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16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Range Avoidance from</a:t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Satisfying-Pairs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Hamming Weight Est is hard and RSW didn’t have good unconditional results, but…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Non-trivial algorithms for </a:t>
                </a:r>
                <a:r>
                  <a:rPr lang="en-US" altLang="zh-CN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Satisfying-Pairs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imply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algorithms for range avoidance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3"/>
                <a:stretch>
                  <a:fillRect l="-986" t="-2166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9A74B0-D38A-9533-F291-5399EDA23298}"/>
                  </a:ext>
                </a:extLst>
              </p:cNvPr>
              <p:cNvSpPr txBox="1"/>
              <p:nvPr/>
            </p:nvSpPr>
            <p:spPr>
              <a:xfrm>
                <a:off x="4849391" y="3440913"/>
                <a:ext cx="6991550" cy="174894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Satisfying-Pairs</a:t>
                </a: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circuits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Estimate: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number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9A74B0-D38A-9533-F291-5399EDA23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391" y="3440913"/>
                <a:ext cx="6991550" cy="17489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0ECAC3C8-F890-27F2-CB30-0C26B05260BA}"/>
              </a:ext>
            </a:extLst>
          </p:cNvPr>
          <p:cNvGrpSpPr/>
          <p:nvPr/>
        </p:nvGrpSpPr>
        <p:grpSpPr>
          <a:xfrm>
            <a:off x="943656" y="3648299"/>
            <a:ext cx="3335169" cy="2962050"/>
            <a:chOff x="607169" y="2705688"/>
            <a:chExt cx="3647455" cy="3239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D779384-1FB5-CE91-77A2-C34E4ADB5407}"/>
                    </a:ext>
                  </a:extLst>
                </p:cNvPr>
                <p:cNvSpPr txBox="1"/>
                <p:nvPr/>
              </p:nvSpPr>
              <p:spPr>
                <a:xfrm>
                  <a:off x="1432969" y="2705690"/>
                  <a:ext cx="604553" cy="2692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D779384-1FB5-CE91-77A2-C34E4ADB5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969" y="2705690"/>
                  <a:ext cx="604553" cy="2692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13610D5-ABD6-DABD-0CCF-6A69A639F5E3}"/>
                </a:ext>
              </a:extLst>
            </p:cNvPr>
            <p:cNvGrpSpPr/>
            <p:nvPr/>
          </p:nvGrpSpPr>
          <p:grpSpPr>
            <a:xfrm>
              <a:off x="607169" y="3061787"/>
              <a:ext cx="591421" cy="575339"/>
              <a:chOff x="347706" y="2699345"/>
              <a:chExt cx="1567071" cy="1524461"/>
            </a:xfrm>
          </p:grpSpPr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id="{C3DB4BC4-87D4-C536-0459-5495590DB794}"/>
                  </a:ext>
                </a:extLst>
              </p:cNvPr>
              <p:cNvSpPr/>
              <p:nvPr/>
            </p:nvSpPr>
            <p:spPr>
              <a:xfrm>
                <a:off x="347706" y="2699345"/>
                <a:ext cx="1567071" cy="145931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8BF897-2FA2-0433-46C6-6BDD8369C6BE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8BF897-2FA2-0433-46C6-6BDD8369C6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162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CABD7DB-85F2-374C-A736-3BD6AC419613}"/>
                </a:ext>
              </a:extLst>
            </p:cNvPr>
            <p:cNvGrpSpPr/>
            <p:nvPr/>
          </p:nvGrpSpPr>
          <p:grpSpPr>
            <a:xfrm>
              <a:off x="607169" y="3851282"/>
              <a:ext cx="591421" cy="575339"/>
              <a:chOff x="347706" y="2699345"/>
              <a:chExt cx="1567071" cy="1524461"/>
            </a:xfrm>
          </p:grpSpPr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id="{CA8A4E32-24A6-D1BD-117E-8CC467573C4D}"/>
                  </a:ext>
                </a:extLst>
              </p:cNvPr>
              <p:cNvSpPr/>
              <p:nvPr/>
            </p:nvSpPr>
            <p:spPr>
              <a:xfrm>
                <a:off x="347706" y="2699345"/>
                <a:ext cx="1567071" cy="145931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86F3A123-9430-D43F-278B-339A5F5E0CBE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86F3A123-9430-D43F-278B-339A5F5E0C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C07325F-1273-1F33-5386-1D030D6A81C6}"/>
                </a:ext>
              </a:extLst>
            </p:cNvPr>
            <p:cNvGrpSpPr/>
            <p:nvPr/>
          </p:nvGrpSpPr>
          <p:grpSpPr>
            <a:xfrm>
              <a:off x="607169" y="4609535"/>
              <a:ext cx="591421" cy="575339"/>
              <a:chOff x="347706" y="2699345"/>
              <a:chExt cx="1567071" cy="1524461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FDEDA678-1A74-995B-19E3-18389686EDF4}"/>
                  </a:ext>
                </a:extLst>
              </p:cNvPr>
              <p:cNvSpPr/>
              <p:nvPr/>
            </p:nvSpPr>
            <p:spPr>
              <a:xfrm>
                <a:off x="347706" y="2699345"/>
                <a:ext cx="1567071" cy="145931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B8C3C257-235B-4740-9907-94B922DF40E5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B8C3C257-235B-4740-9907-94B922DF4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317C171-9F7F-F20F-6073-7B2EFB765147}"/>
                </a:ext>
              </a:extLst>
            </p:cNvPr>
            <p:cNvGrpSpPr/>
            <p:nvPr/>
          </p:nvGrpSpPr>
          <p:grpSpPr>
            <a:xfrm>
              <a:off x="607169" y="5367788"/>
              <a:ext cx="591421" cy="575339"/>
              <a:chOff x="347706" y="2699345"/>
              <a:chExt cx="1567071" cy="1524461"/>
            </a:xfrm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D7C03516-A2BF-E66E-D7C3-8E8594C7F0A9}"/>
                  </a:ext>
                </a:extLst>
              </p:cNvPr>
              <p:cNvSpPr/>
              <p:nvPr/>
            </p:nvSpPr>
            <p:spPr>
              <a:xfrm>
                <a:off x="347706" y="2699345"/>
                <a:ext cx="1567071" cy="145931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428E6894-1D89-B9C4-C0F5-F00A594BD3BA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428E6894-1D89-B9C4-C0F5-F00A594BD3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A369600-C81E-20BE-6D89-3018F0274745}"/>
                    </a:ext>
                  </a:extLst>
                </p:cNvPr>
                <p:cNvSpPr txBox="1"/>
                <p:nvPr/>
              </p:nvSpPr>
              <p:spPr>
                <a:xfrm>
                  <a:off x="2172003" y="2705689"/>
                  <a:ext cx="604553" cy="2692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A369600-C81E-20BE-6D89-3018F0274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3" y="2705689"/>
                  <a:ext cx="604553" cy="26927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4348E77-F465-0406-764A-F87DCA567066}"/>
                    </a:ext>
                  </a:extLst>
                </p:cNvPr>
                <p:cNvSpPr txBox="1"/>
                <p:nvPr/>
              </p:nvSpPr>
              <p:spPr>
                <a:xfrm>
                  <a:off x="2911037" y="2705688"/>
                  <a:ext cx="604553" cy="2692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4348E77-F465-0406-764A-F87DCA5670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7" y="2705688"/>
                  <a:ext cx="604553" cy="26927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ED9EA2B-7466-4B3F-F840-F2F94C48FD7E}"/>
                    </a:ext>
                  </a:extLst>
                </p:cNvPr>
                <p:cNvSpPr txBox="1"/>
                <p:nvPr/>
              </p:nvSpPr>
              <p:spPr>
                <a:xfrm>
                  <a:off x="3650071" y="2705688"/>
                  <a:ext cx="604553" cy="2692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ED9EA2B-7466-4B3F-F840-F2F94C48F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071" y="2705688"/>
                  <a:ext cx="604553" cy="26927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4ECA82F-5E9C-5313-9B37-CFF1C1EE36C0}"/>
                    </a:ext>
                  </a:extLst>
                </p:cNvPr>
                <p:cNvSpPr/>
                <p:nvPr/>
              </p:nvSpPr>
              <p:spPr>
                <a:xfrm>
                  <a:off x="1432969" y="3061788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4ECA82F-5E9C-5313-9B37-CFF1C1EE36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969" y="3061788"/>
                  <a:ext cx="604553" cy="5772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2B234C38-E42A-6E8C-CADF-FE8CD443A218}"/>
                    </a:ext>
                  </a:extLst>
                </p:cNvPr>
                <p:cNvSpPr/>
                <p:nvPr/>
              </p:nvSpPr>
              <p:spPr>
                <a:xfrm>
                  <a:off x="1432969" y="3851282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2B234C38-E42A-6E8C-CADF-FE8CD443A2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969" y="3851282"/>
                  <a:ext cx="604553" cy="5772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2A7A85E-43EB-D68E-0FD8-1AF7111DC50C}"/>
                    </a:ext>
                  </a:extLst>
                </p:cNvPr>
                <p:cNvSpPr/>
                <p:nvPr/>
              </p:nvSpPr>
              <p:spPr>
                <a:xfrm>
                  <a:off x="1429620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2A7A85E-43EB-D68E-0FD8-1AF7111DC5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620" y="4609536"/>
                  <a:ext cx="604553" cy="5772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91FB7D3-145D-35B1-BD40-380289607D23}"/>
                    </a:ext>
                  </a:extLst>
                </p:cNvPr>
                <p:cNvSpPr/>
                <p:nvPr/>
              </p:nvSpPr>
              <p:spPr>
                <a:xfrm>
                  <a:off x="1429620" y="5367789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91FB7D3-145D-35B1-BD40-380289607D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620" y="5367789"/>
                  <a:ext cx="604553" cy="57729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A48645BA-6664-A393-73C0-76912228ED1F}"/>
                    </a:ext>
                  </a:extLst>
                </p:cNvPr>
                <p:cNvSpPr/>
                <p:nvPr/>
              </p:nvSpPr>
              <p:spPr>
                <a:xfrm>
                  <a:off x="2172002" y="306565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A48645BA-6664-A393-73C0-76912228ED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2" y="3065656"/>
                  <a:ext cx="604553" cy="57729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A79F224B-12CB-3921-96C0-BA62621EAC2C}"/>
                    </a:ext>
                  </a:extLst>
                </p:cNvPr>
                <p:cNvSpPr/>
                <p:nvPr/>
              </p:nvSpPr>
              <p:spPr>
                <a:xfrm>
                  <a:off x="2172002" y="3851282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A79F224B-12CB-3921-96C0-BA62621EAC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2" y="3851282"/>
                  <a:ext cx="604553" cy="5772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C9321E48-84E3-913C-E3F0-B1B1FBF82FB8}"/>
                    </a:ext>
                  </a:extLst>
                </p:cNvPr>
                <p:cNvSpPr/>
                <p:nvPr/>
              </p:nvSpPr>
              <p:spPr>
                <a:xfrm>
                  <a:off x="2173391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C9321E48-84E3-913C-E3F0-B1B1FBF82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391" y="4609536"/>
                  <a:ext cx="604553" cy="57729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28E95DF2-F7D3-87B5-FDEC-60A67CAE31BC}"/>
                    </a:ext>
                  </a:extLst>
                </p:cNvPr>
                <p:cNvSpPr/>
                <p:nvPr/>
              </p:nvSpPr>
              <p:spPr>
                <a:xfrm>
                  <a:off x="2172002" y="5367789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28E95DF2-F7D3-87B5-FDEC-60A67CAE31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2" y="5367789"/>
                  <a:ext cx="604553" cy="57729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9F68639-24B6-5A20-0BC2-CF0B3767CA7D}"/>
                    </a:ext>
                  </a:extLst>
                </p:cNvPr>
                <p:cNvSpPr/>
                <p:nvPr/>
              </p:nvSpPr>
              <p:spPr>
                <a:xfrm>
                  <a:off x="2911037" y="3073091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9F68639-24B6-5A20-0BC2-CF0B3767CA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7" y="3073091"/>
                  <a:ext cx="604553" cy="5772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A98C1D4-5DD3-DAC0-94D2-7A9F3D4E3F25}"/>
                    </a:ext>
                  </a:extLst>
                </p:cNvPr>
                <p:cNvSpPr/>
                <p:nvPr/>
              </p:nvSpPr>
              <p:spPr>
                <a:xfrm>
                  <a:off x="2911035" y="3854385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A98C1D4-5DD3-DAC0-94D2-7A9F3D4E3F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5" y="3854385"/>
                  <a:ext cx="604553" cy="5772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C8AB2A5-1119-9ADE-BB97-E5BE116BC63A}"/>
                    </a:ext>
                  </a:extLst>
                </p:cNvPr>
                <p:cNvSpPr/>
                <p:nvPr/>
              </p:nvSpPr>
              <p:spPr>
                <a:xfrm>
                  <a:off x="2911035" y="5367789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C8AB2A5-1119-9ADE-BB97-E5BE116BC6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5" y="5367789"/>
                  <a:ext cx="604553" cy="5772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42E8C87-2FAA-A617-5BF1-1AE732D6F22E}"/>
                    </a:ext>
                  </a:extLst>
                </p:cNvPr>
                <p:cNvSpPr/>
                <p:nvPr/>
              </p:nvSpPr>
              <p:spPr>
                <a:xfrm>
                  <a:off x="2911034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42E8C87-2FAA-A617-5BF1-1AE732D6F2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4" y="4609536"/>
                  <a:ext cx="604553" cy="577298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2317D04-E59E-0245-D000-881241F01AA3}"/>
                    </a:ext>
                  </a:extLst>
                </p:cNvPr>
                <p:cNvSpPr/>
                <p:nvPr/>
              </p:nvSpPr>
              <p:spPr>
                <a:xfrm>
                  <a:off x="3650070" y="3073832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2317D04-E59E-0245-D000-881241F01A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070" y="3073832"/>
                  <a:ext cx="604553" cy="57729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D00B3C8-4C94-BA98-69B6-91CEDA6CED71}"/>
                    </a:ext>
                  </a:extLst>
                </p:cNvPr>
                <p:cNvSpPr/>
                <p:nvPr/>
              </p:nvSpPr>
              <p:spPr>
                <a:xfrm>
                  <a:off x="3650068" y="384791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D00B3C8-4C94-BA98-69B6-91CEDA6CE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068" y="3847916"/>
                  <a:ext cx="604553" cy="5772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0CF1CD6-2E5E-7DC5-65FE-54361D76819E}"/>
                    </a:ext>
                  </a:extLst>
                </p:cNvPr>
                <p:cNvSpPr/>
                <p:nvPr/>
              </p:nvSpPr>
              <p:spPr>
                <a:xfrm>
                  <a:off x="3647647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0CF1CD6-2E5E-7DC5-65FE-54361D7681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47" y="4609536"/>
                  <a:ext cx="604553" cy="57729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F7391C86-F50F-69F1-8A18-C7590DB73AE2}"/>
                    </a:ext>
                  </a:extLst>
                </p:cNvPr>
                <p:cNvSpPr/>
                <p:nvPr/>
              </p:nvSpPr>
              <p:spPr>
                <a:xfrm>
                  <a:off x="3647647" y="5356044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F7391C86-F50F-69F1-8A18-C7590DB73A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47" y="5356044"/>
                  <a:ext cx="604553" cy="5772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32565AB-6887-93F1-0E51-16FCF2CC3DFF}"/>
                  </a:ext>
                </a:extLst>
              </p:cNvPr>
              <p:cNvSpPr txBox="1"/>
              <p:nvPr/>
            </p:nvSpPr>
            <p:spPr>
              <a:xfrm>
                <a:off x="7624572" y="5607447"/>
                <a:ext cx="3974738" cy="71942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Remark: CAPP = Satisfying-Pairs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inputs!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32565AB-6887-93F1-0E51-16FCF2CC3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572" y="5607447"/>
                <a:ext cx="3974738" cy="71942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E9F291-FD04-9DBF-4F8B-E26616C0AB5E}"/>
                  </a:ext>
                </a:extLst>
              </p:cNvPr>
              <p:cNvSpPr txBox="1"/>
              <p:nvPr/>
            </p:nvSpPr>
            <p:spPr>
              <a:xfrm>
                <a:off x="4614196" y="5446435"/>
                <a:ext cx="2548030" cy="6649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Nontrivial: Running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𝑁𝑀</m:t>
                        </m:r>
                      </m:e>
                    </m:func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E9F291-FD04-9DBF-4F8B-E26616C0A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96" y="5446435"/>
                <a:ext cx="2548030" cy="66492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69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Explicit Constructions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 hard is it to find a hay in a haystack?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E3298D-3472-4319-ABFF-61C39BB1BEA3}"/>
              </a:ext>
            </a:extLst>
          </p:cNvPr>
          <p:cNvSpPr/>
          <p:nvPr/>
        </p:nvSpPr>
        <p:spPr>
          <a:xfrm>
            <a:off x="831850" y="307104"/>
            <a:ext cx="2068304" cy="861849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Explicit Constructions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529D04-4FA6-4F79-B9F0-AD8F16E7FD19}"/>
              </a:ext>
            </a:extLst>
          </p:cNvPr>
          <p:cNvSpPr/>
          <p:nvPr/>
        </p:nvSpPr>
        <p:spPr>
          <a:xfrm>
            <a:off x="5061848" y="307104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Algorithmic Method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D1B25AC-5EF3-4DC7-ABC0-56441F5E8E2A}"/>
                  </a:ext>
                </a:extLst>
              </p:cNvPr>
              <p:cNvSpPr/>
              <p:nvPr/>
            </p:nvSpPr>
            <p:spPr>
              <a:xfrm>
                <a:off x="9279146" y="307104"/>
                <a:ext cx="2068304" cy="86184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Big Picture: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𝐀𝐏𝐄𝐏𝐏</m:t>
                    </m:r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D1B25AC-5EF3-4DC7-ABC0-56441F5E8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146" y="307104"/>
                <a:ext cx="2068304" cy="861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48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-Avoidance from</a:t>
                </a:r>
                <a:b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-Satisfying-Pairs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(Implicit in previous work): There is a non-trivial algorithm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-Satisfying-Pairs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4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17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9A74B0-D38A-9533-F291-5399EDA23298}"/>
                  </a:ext>
                </a:extLst>
              </p:cNvPr>
              <p:cNvSpPr txBox="1"/>
              <p:nvPr/>
            </p:nvSpPr>
            <p:spPr>
              <a:xfrm>
                <a:off x="4849391" y="3440913"/>
                <a:ext cx="6991550" cy="174894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Satisfying-Pairs</a:t>
                </a: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circuits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Estimate: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number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9A74B0-D38A-9533-F291-5399EDA23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391" y="3440913"/>
                <a:ext cx="6991550" cy="17489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0ECAC3C8-F890-27F2-CB30-0C26B05260BA}"/>
              </a:ext>
            </a:extLst>
          </p:cNvPr>
          <p:cNvGrpSpPr/>
          <p:nvPr/>
        </p:nvGrpSpPr>
        <p:grpSpPr>
          <a:xfrm>
            <a:off x="943656" y="3648299"/>
            <a:ext cx="3335169" cy="2962050"/>
            <a:chOff x="607169" y="2705688"/>
            <a:chExt cx="3647455" cy="3239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D779384-1FB5-CE91-77A2-C34E4ADB5407}"/>
                    </a:ext>
                  </a:extLst>
                </p:cNvPr>
                <p:cNvSpPr txBox="1"/>
                <p:nvPr/>
              </p:nvSpPr>
              <p:spPr>
                <a:xfrm>
                  <a:off x="1432969" y="2705690"/>
                  <a:ext cx="604553" cy="2692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D779384-1FB5-CE91-77A2-C34E4ADB5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969" y="2705690"/>
                  <a:ext cx="604553" cy="2692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13610D5-ABD6-DABD-0CCF-6A69A639F5E3}"/>
                </a:ext>
              </a:extLst>
            </p:cNvPr>
            <p:cNvGrpSpPr/>
            <p:nvPr/>
          </p:nvGrpSpPr>
          <p:grpSpPr>
            <a:xfrm>
              <a:off x="607169" y="3061787"/>
              <a:ext cx="591421" cy="575339"/>
              <a:chOff x="347706" y="2699345"/>
              <a:chExt cx="1567071" cy="1524461"/>
            </a:xfrm>
          </p:grpSpPr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id="{C3DB4BC4-87D4-C536-0459-5495590DB794}"/>
                  </a:ext>
                </a:extLst>
              </p:cNvPr>
              <p:cNvSpPr/>
              <p:nvPr/>
            </p:nvSpPr>
            <p:spPr>
              <a:xfrm>
                <a:off x="347706" y="2699345"/>
                <a:ext cx="1567071" cy="145931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8BF897-2FA2-0433-46C6-6BDD8369C6BE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8BF897-2FA2-0433-46C6-6BDD8369C6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62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CABD7DB-85F2-374C-A736-3BD6AC419613}"/>
                </a:ext>
              </a:extLst>
            </p:cNvPr>
            <p:cNvGrpSpPr/>
            <p:nvPr/>
          </p:nvGrpSpPr>
          <p:grpSpPr>
            <a:xfrm>
              <a:off x="607169" y="3851282"/>
              <a:ext cx="591421" cy="575339"/>
              <a:chOff x="347706" y="2699345"/>
              <a:chExt cx="1567071" cy="1524461"/>
            </a:xfrm>
          </p:grpSpPr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id="{CA8A4E32-24A6-D1BD-117E-8CC467573C4D}"/>
                  </a:ext>
                </a:extLst>
              </p:cNvPr>
              <p:cNvSpPr/>
              <p:nvPr/>
            </p:nvSpPr>
            <p:spPr>
              <a:xfrm>
                <a:off x="347706" y="2699345"/>
                <a:ext cx="1567071" cy="145931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86F3A123-9430-D43F-278B-339A5F5E0CBE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86F3A123-9430-D43F-278B-339A5F5E0C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C07325F-1273-1F33-5386-1D030D6A81C6}"/>
                </a:ext>
              </a:extLst>
            </p:cNvPr>
            <p:cNvGrpSpPr/>
            <p:nvPr/>
          </p:nvGrpSpPr>
          <p:grpSpPr>
            <a:xfrm>
              <a:off x="607169" y="4609535"/>
              <a:ext cx="591421" cy="575339"/>
              <a:chOff x="347706" y="2699345"/>
              <a:chExt cx="1567071" cy="1524461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FDEDA678-1A74-995B-19E3-18389686EDF4}"/>
                  </a:ext>
                </a:extLst>
              </p:cNvPr>
              <p:cNvSpPr/>
              <p:nvPr/>
            </p:nvSpPr>
            <p:spPr>
              <a:xfrm>
                <a:off x="347706" y="2699345"/>
                <a:ext cx="1567071" cy="145931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B8C3C257-235B-4740-9907-94B922DF40E5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B8C3C257-235B-4740-9907-94B922DF4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317C171-9F7F-F20F-6073-7B2EFB765147}"/>
                </a:ext>
              </a:extLst>
            </p:cNvPr>
            <p:cNvGrpSpPr/>
            <p:nvPr/>
          </p:nvGrpSpPr>
          <p:grpSpPr>
            <a:xfrm>
              <a:off x="607169" y="5367788"/>
              <a:ext cx="591421" cy="575339"/>
              <a:chOff x="347706" y="2699345"/>
              <a:chExt cx="1567071" cy="1524461"/>
            </a:xfrm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D7C03516-A2BF-E66E-D7C3-8E8594C7F0A9}"/>
                  </a:ext>
                </a:extLst>
              </p:cNvPr>
              <p:cNvSpPr/>
              <p:nvPr/>
            </p:nvSpPr>
            <p:spPr>
              <a:xfrm>
                <a:off x="347706" y="2699345"/>
                <a:ext cx="1567071" cy="145931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428E6894-1D89-B9C4-C0F5-F00A594BD3BA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428E6894-1D89-B9C4-C0F5-F00A594BD3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A369600-C81E-20BE-6D89-3018F0274745}"/>
                    </a:ext>
                  </a:extLst>
                </p:cNvPr>
                <p:cNvSpPr txBox="1"/>
                <p:nvPr/>
              </p:nvSpPr>
              <p:spPr>
                <a:xfrm>
                  <a:off x="2172003" y="2705689"/>
                  <a:ext cx="604553" cy="2692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A369600-C81E-20BE-6D89-3018F0274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3" y="2705689"/>
                  <a:ext cx="604553" cy="26927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4348E77-F465-0406-764A-F87DCA567066}"/>
                    </a:ext>
                  </a:extLst>
                </p:cNvPr>
                <p:cNvSpPr txBox="1"/>
                <p:nvPr/>
              </p:nvSpPr>
              <p:spPr>
                <a:xfrm>
                  <a:off x="2911037" y="2705688"/>
                  <a:ext cx="604553" cy="2692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4348E77-F465-0406-764A-F87DCA5670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7" y="2705688"/>
                  <a:ext cx="604553" cy="26927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ED9EA2B-7466-4B3F-F840-F2F94C48FD7E}"/>
                    </a:ext>
                  </a:extLst>
                </p:cNvPr>
                <p:cNvSpPr txBox="1"/>
                <p:nvPr/>
              </p:nvSpPr>
              <p:spPr>
                <a:xfrm>
                  <a:off x="3650071" y="2705688"/>
                  <a:ext cx="604553" cy="2692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ED9EA2B-7466-4B3F-F840-F2F94C48F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071" y="2705688"/>
                  <a:ext cx="604553" cy="26927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4ECA82F-5E9C-5313-9B37-CFF1C1EE36C0}"/>
                    </a:ext>
                  </a:extLst>
                </p:cNvPr>
                <p:cNvSpPr/>
                <p:nvPr/>
              </p:nvSpPr>
              <p:spPr>
                <a:xfrm>
                  <a:off x="1432969" y="3061788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4ECA82F-5E9C-5313-9B37-CFF1C1EE36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969" y="3061788"/>
                  <a:ext cx="604553" cy="5772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2B234C38-E42A-6E8C-CADF-FE8CD443A218}"/>
                    </a:ext>
                  </a:extLst>
                </p:cNvPr>
                <p:cNvSpPr/>
                <p:nvPr/>
              </p:nvSpPr>
              <p:spPr>
                <a:xfrm>
                  <a:off x="1432969" y="3851282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2B234C38-E42A-6E8C-CADF-FE8CD443A2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969" y="3851282"/>
                  <a:ext cx="604553" cy="5772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2A7A85E-43EB-D68E-0FD8-1AF7111DC50C}"/>
                    </a:ext>
                  </a:extLst>
                </p:cNvPr>
                <p:cNvSpPr/>
                <p:nvPr/>
              </p:nvSpPr>
              <p:spPr>
                <a:xfrm>
                  <a:off x="1429620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2A7A85E-43EB-D68E-0FD8-1AF7111DC5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620" y="4609536"/>
                  <a:ext cx="604553" cy="57729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91FB7D3-145D-35B1-BD40-380289607D23}"/>
                    </a:ext>
                  </a:extLst>
                </p:cNvPr>
                <p:cNvSpPr/>
                <p:nvPr/>
              </p:nvSpPr>
              <p:spPr>
                <a:xfrm>
                  <a:off x="1429620" y="5367789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91FB7D3-145D-35B1-BD40-380289607D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620" y="5367789"/>
                  <a:ext cx="604553" cy="57729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A48645BA-6664-A393-73C0-76912228ED1F}"/>
                    </a:ext>
                  </a:extLst>
                </p:cNvPr>
                <p:cNvSpPr/>
                <p:nvPr/>
              </p:nvSpPr>
              <p:spPr>
                <a:xfrm>
                  <a:off x="2172002" y="306565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A48645BA-6664-A393-73C0-76912228ED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2" y="3065656"/>
                  <a:ext cx="604553" cy="5772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A79F224B-12CB-3921-96C0-BA62621EAC2C}"/>
                    </a:ext>
                  </a:extLst>
                </p:cNvPr>
                <p:cNvSpPr/>
                <p:nvPr/>
              </p:nvSpPr>
              <p:spPr>
                <a:xfrm>
                  <a:off x="2172002" y="3851282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A79F224B-12CB-3921-96C0-BA62621EAC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2" y="3851282"/>
                  <a:ext cx="604553" cy="57729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C9321E48-84E3-913C-E3F0-B1B1FBF82FB8}"/>
                    </a:ext>
                  </a:extLst>
                </p:cNvPr>
                <p:cNvSpPr/>
                <p:nvPr/>
              </p:nvSpPr>
              <p:spPr>
                <a:xfrm>
                  <a:off x="2173391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C9321E48-84E3-913C-E3F0-B1B1FBF82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391" y="4609536"/>
                  <a:ext cx="604553" cy="57729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28E95DF2-F7D3-87B5-FDEC-60A67CAE31BC}"/>
                    </a:ext>
                  </a:extLst>
                </p:cNvPr>
                <p:cNvSpPr/>
                <p:nvPr/>
              </p:nvSpPr>
              <p:spPr>
                <a:xfrm>
                  <a:off x="2172002" y="5367789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28E95DF2-F7D3-87B5-FDEC-60A67CAE31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2" y="5367789"/>
                  <a:ext cx="604553" cy="5772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9F68639-24B6-5A20-0BC2-CF0B3767CA7D}"/>
                    </a:ext>
                  </a:extLst>
                </p:cNvPr>
                <p:cNvSpPr/>
                <p:nvPr/>
              </p:nvSpPr>
              <p:spPr>
                <a:xfrm>
                  <a:off x="2911037" y="3073091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9F68639-24B6-5A20-0BC2-CF0B3767CA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7" y="3073091"/>
                  <a:ext cx="604553" cy="5772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A98C1D4-5DD3-DAC0-94D2-7A9F3D4E3F25}"/>
                    </a:ext>
                  </a:extLst>
                </p:cNvPr>
                <p:cNvSpPr/>
                <p:nvPr/>
              </p:nvSpPr>
              <p:spPr>
                <a:xfrm>
                  <a:off x="2911035" y="3854385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A98C1D4-5DD3-DAC0-94D2-7A9F3D4E3F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5" y="3854385"/>
                  <a:ext cx="604553" cy="5772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C8AB2A5-1119-9ADE-BB97-E5BE116BC63A}"/>
                    </a:ext>
                  </a:extLst>
                </p:cNvPr>
                <p:cNvSpPr/>
                <p:nvPr/>
              </p:nvSpPr>
              <p:spPr>
                <a:xfrm>
                  <a:off x="2911035" y="5367789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C8AB2A5-1119-9ADE-BB97-E5BE116BC6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5" y="5367789"/>
                  <a:ext cx="604553" cy="577298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42E8C87-2FAA-A617-5BF1-1AE732D6F22E}"/>
                    </a:ext>
                  </a:extLst>
                </p:cNvPr>
                <p:cNvSpPr/>
                <p:nvPr/>
              </p:nvSpPr>
              <p:spPr>
                <a:xfrm>
                  <a:off x="2911034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42E8C87-2FAA-A617-5BF1-1AE732D6F2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4" y="4609536"/>
                  <a:ext cx="604553" cy="57729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2317D04-E59E-0245-D000-881241F01AA3}"/>
                    </a:ext>
                  </a:extLst>
                </p:cNvPr>
                <p:cNvSpPr/>
                <p:nvPr/>
              </p:nvSpPr>
              <p:spPr>
                <a:xfrm>
                  <a:off x="3650070" y="3073832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2317D04-E59E-0245-D000-881241F01A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070" y="3073832"/>
                  <a:ext cx="604553" cy="5772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D00B3C8-4C94-BA98-69B6-91CEDA6CED71}"/>
                    </a:ext>
                  </a:extLst>
                </p:cNvPr>
                <p:cNvSpPr/>
                <p:nvPr/>
              </p:nvSpPr>
              <p:spPr>
                <a:xfrm>
                  <a:off x="3650068" y="384791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D00B3C8-4C94-BA98-69B6-91CEDA6CE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068" y="3847916"/>
                  <a:ext cx="604553" cy="57729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0CF1CD6-2E5E-7DC5-65FE-54361D76819E}"/>
                    </a:ext>
                  </a:extLst>
                </p:cNvPr>
                <p:cNvSpPr/>
                <p:nvPr/>
              </p:nvSpPr>
              <p:spPr>
                <a:xfrm>
                  <a:off x="3647647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0CF1CD6-2E5E-7DC5-65FE-54361D7681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47" y="4609536"/>
                  <a:ext cx="604553" cy="5772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F7391C86-F50F-69F1-8A18-C7590DB73AE2}"/>
                    </a:ext>
                  </a:extLst>
                </p:cNvPr>
                <p:cNvSpPr/>
                <p:nvPr/>
              </p:nvSpPr>
              <p:spPr>
                <a:xfrm>
                  <a:off x="3647647" y="5356044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F7391C86-F50F-69F1-8A18-C7590DB73A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47" y="5356044"/>
                  <a:ext cx="604553" cy="5772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32565AB-6887-93F1-0E51-16FCF2CC3DFF}"/>
                  </a:ext>
                </a:extLst>
              </p:cNvPr>
              <p:cNvSpPr txBox="1"/>
              <p:nvPr/>
            </p:nvSpPr>
            <p:spPr>
              <a:xfrm>
                <a:off x="7562356" y="5404230"/>
                <a:ext cx="3974738" cy="102117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result recovers the best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lower bounds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(Chen-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Lyu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-Williams, FOCS’20)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32565AB-6887-93F1-0E51-16FCF2CC3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56" y="5404230"/>
                <a:ext cx="3974738" cy="10211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E9F291-FD04-9DBF-4F8B-E26616C0AB5E}"/>
                  </a:ext>
                </a:extLst>
              </p:cNvPr>
              <p:cNvSpPr txBox="1"/>
              <p:nvPr/>
            </p:nvSpPr>
            <p:spPr>
              <a:xfrm>
                <a:off x="4614196" y="5446435"/>
                <a:ext cx="2548030" cy="6649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Nontrivial: Running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𝑁𝑀</m:t>
                        </m:r>
                      </m:e>
                    </m:func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E9F291-FD04-9DBF-4F8B-E26616C0A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96" y="5446435"/>
                <a:ext cx="2548030" cy="66492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47B5C0C-491D-C6FE-843A-7FF4824429E3}"/>
                  </a:ext>
                </a:extLst>
              </p:cNvPr>
              <p:cNvSpPr txBox="1"/>
              <p:nvPr/>
            </p:nvSpPr>
            <p:spPr>
              <a:xfrm>
                <a:off x="7072774" y="2699279"/>
                <a:ext cx="3568148" cy="3552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input circuits of stretch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polylog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47B5C0C-491D-C6FE-843A-7FF482442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74" y="2699279"/>
                <a:ext cx="3568148" cy="35522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17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Hard Partial Truth Tables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Immediate corollary: There is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algorithm that fills in a partial truth table and makes it hard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circuits.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4"/>
                <a:stretch>
                  <a:fillRect l="-986" t="-2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18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7B5C0C-491D-C6FE-843A-7FF4824429E3}"/>
              </a:ext>
            </a:extLst>
          </p:cNvPr>
          <p:cNvSpPr txBox="1"/>
          <p:nvPr/>
        </p:nvSpPr>
        <p:spPr>
          <a:xfrm>
            <a:off x="8799184" y="2627465"/>
            <a:ext cx="2806722" cy="338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(for some parameter regime)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4D9C029A-F3C7-7EFC-127B-EC14B666D8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0036999"/>
                  </p:ext>
                </p:extLst>
              </p:nvPr>
            </p:nvGraphicFramePr>
            <p:xfrm>
              <a:off x="7813691" y="3155315"/>
              <a:ext cx="310653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553265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553265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4D9C029A-F3C7-7EFC-127B-EC14B666D8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0036999"/>
                  </p:ext>
                </p:extLst>
              </p:nvPr>
            </p:nvGraphicFramePr>
            <p:xfrm>
              <a:off x="7813691" y="3155315"/>
              <a:ext cx="310653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553265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553265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53" t="-108197" r="-10625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2353" t="-108197" r="-6667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53" t="-208197" r="-10625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2353" t="-208197" r="-666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53" t="-308197" r="-10625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2353" t="-308197" r="-6667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53" t="-408197" r="-10625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2353" t="-408197" r="-6667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53" t="-508197" r="-10625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2353" t="-508197" r="-6667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53" t="-608197" r="-10625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2353" t="-608197" r="-6667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53" t="-708197" r="-10625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2353" t="-708197" r="-6667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53" t="-808197" r="-10625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2353" t="-808197" r="-6667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BFF35DB-F1ED-A7DF-F93D-9EF829BCE710}"/>
                  </a:ext>
                </a:extLst>
              </p:cNvPr>
              <p:cNvSpPr txBox="1"/>
              <p:nvPr/>
            </p:nvSpPr>
            <p:spPr>
              <a:xfrm>
                <a:off x="691078" y="3071124"/>
                <a:ext cx="6689036" cy="10772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Proof 1: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-Hard-Partial-Truth-Table reduces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use the range avoidance algorithm directly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BFF35DB-F1ED-A7DF-F93D-9EF829BCE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78" y="3071124"/>
                <a:ext cx="6689036" cy="1077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02097E1-B3AE-25A7-04DA-0B162B42C05F}"/>
                  </a:ext>
                </a:extLst>
              </p:cNvPr>
              <p:cNvSpPr txBox="1"/>
              <p:nvPr/>
            </p:nvSpPr>
            <p:spPr>
              <a:xfrm>
                <a:off x="691078" y="4530203"/>
                <a:ext cx="6689036" cy="169828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Proof 2: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Use the same “algorithmic method”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non-trivial algorithm for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-Satisfying-Pairs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-algorithms not only for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but also for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-Hard-Partial-Truth-Table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02097E1-B3AE-25A7-04DA-0B162B42C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78" y="4530203"/>
                <a:ext cx="6689036" cy="16982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1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E9C29C-8284-4E87-A221-E22F49B421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Big Picture: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𝐀𝐏𝐄𝐏𝐏</m:t>
                    </m:r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E9C29C-8284-4E87-A221-E22F49B421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hardest explicit construction?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E3298D-3472-4319-ABFF-61C39BB1BEA3}"/>
              </a:ext>
            </a:extLst>
          </p:cNvPr>
          <p:cNvSpPr/>
          <p:nvPr/>
        </p:nvSpPr>
        <p:spPr>
          <a:xfrm>
            <a:off x="831850" y="307104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Explicit Constructions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529D04-4FA6-4F79-B9F0-AD8F16E7FD19}"/>
              </a:ext>
            </a:extLst>
          </p:cNvPr>
          <p:cNvSpPr/>
          <p:nvPr/>
        </p:nvSpPr>
        <p:spPr>
          <a:xfrm>
            <a:off x="5061848" y="307104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Algorithmic Method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D1B25AC-5EF3-4DC7-ABC0-56441F5E8E2A}"/>
                  </a:ext>
                </a:extLst>
              </p:cNvPr>
              <p:cNvSpPr/>
              <p:nvPr/>
            </p:nvSpPr>
            <p:spPr>
              <a:xfrm>
                <a:off x="9279146" y="307104"/>
                <a:ext cx="2068304" cy="861849"/>
              </a:xfrm>
              <a:prstGeom prst="rect">
                <a:avLst/>
              </a:prstGeom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Big Picture: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𝐀𝐏𝐄𝐏𝐏</m:t>
                    </m:r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D1B25AC-5EF3-4DC7-ABC0-56441F5E8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146" y="307104"/>
                <a:ext cx="2068304" cy="861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88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𝐀𝐏𝐄𝐏𝐏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 A Complexity Class</a:t>
                </a:r>
                <a:b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for Explicit Constructions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bundant </a:t>
                </a:r>
                <a:r>
                  <a:rPr lang="en-US" altLang="zh-CN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olynomial </a:t>
                </a:r>
                <a:r>
                  <a:rPr lang="en-US" altLang="zh-CN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mpty </a:t>
                </a:r>
                <a:r>
                  <a:rPr lang="en-US" altLang="zh-CN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igeonhole </a:t>
                </a:r>
                <a:r>
                  <a:rPr lang="en-US" altLang="zh-CN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rinciple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Definition: the class of problems reducible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(for general circuits)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Captures explicit constructions [Korten’21], includes circuit lower bounds, rigid matrices, Ramsey graphs, etc.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4"/>
                <a:stretch>
                  <a:fillRect l="-986" t="-2166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19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BAC252-CE58-EA31-CC3C-14A01DC3ADE3}"/>
                  </a:ext>
                </a:extLst>
              </p:cNvPr>
              <p:cNvSpPr txBox="1"/>
              <p:nvPr/>
            </p:nvSpPr>
            <p:spPr>
              <a:xfrm>
                <a:off x="288865" y="3404622"/>
                <a:ext cx="4184374" cy="147489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u="sng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u="sng" smtClean="0"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altLang="zh-CN" sz="2800" b="1" i="1" u="sng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8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800" b="1" i="0" u="sng" dirty="0" smtClean="0">
                        <a:latin typeface="Cambria Math" panose="02040503050406030204" pitchFamily="18" charset="0"/>
                      </a:rPr>
                      <m:t>𝐇𝐚𝐫𝐝</m:t>
                    </m:r>
                  </m:oMath>
                </a14:m>
                <a:endParaRPr lang="en-US" altLang="zh-CN" sz="28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 truth table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-size circuits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BAC252-CE58-EA31-CC3C-14A01DC3A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65" y="3404622"/>
                <a:ext cx="4184374" cy="14748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748DCD-AF17-94A6-8C2F-F9B60F94AFEB}"/>
                  </a:ext>
                </a:extLst>
              </p:cNvPr>
              <p:cNvSpPr txBox="1"/>
              <p:nvPr/>
            </p:nvSpPr>
            <p:spPr>
              <a:xfrm>
                <a:off x="288865" y="5076970"/>
                <a:ext cx="4184374" cy="14465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Ramsey Graph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-vertex graph without cliques/IS of size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748DCD-AF17-94A6-8C2F-F9B60F94A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65" y="5076970"/>
                <a:ext cx="4184374" cy="14465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5EC005-3F02-0788-2357-7C1E8381BBA7}"/>
                  </a:ext>
                </a:extLst>
              </p:cNvPr>
              <p:cNvSpPr txBox="1"/>
              <p:nvPr/>
            </p:nvSpPr>
            <p:spPr>
              <a:xfrm>
                <a:off x="7927480" y="3122119"/>
                <a:ext cx="3975652" cy="17543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2800" b="1" i="1" u="sng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𝕮</m:t>
                    </m:r>
                  </m:oMath>
                </a14:m>
                <a:r>
                  <a:rPr lang="en-US" altLang="zh-CN" sz="28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-Hard-Partial-TT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such that for any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-circuit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there exists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5EC005-3F02-0788-2357-7C1E8381B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480" y="3122119"/>
                <a:ext cx="3975652" cy="1754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14BDCDE-8870-6B67-A371-BEF2A7169F14}"/>
                  </a:ext>
                </a:extLst>
              </p:cNvPr>
              <p:cNvSpPr txBox="1"/>
              <p:nvPr/>
            </p:nvSpPr>
            <p:spPr>
              <a:xfrm>
                <a:off x="7927480" y="5102244"/>
                <a:ext cx="3975652" cy="113877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2800" b="1" i="1" u="sng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𝕮</m:t>
                    </m:r>
                  </m:oMath>
                </a14:m>
                <a:r>
                  <a:rPr lang="en-US" altLang="zh-CN" sz="28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800" b="1" i="0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𝐀𝐯𝐨𝐢𝐝</m:t>
                    </m:r>
                  </m:oMath>
                </a14:m>
                <a:endParaRPr lang="en-US" altLang="zh-CN" sz="28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 stretching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-circuit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 non-output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14BDCDE-8870-6B67-A371-BEF2A7169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480" y="5102244"/>
                <a:ext cx="3975652" cy="11387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FEF976B-FF5E-3283-2E50-13CB98AFE994}"/>
                  </a:ext>
                </a:extLst>
              </p:cNvPr>
              <p:cNvSpPr txBox="1"/>
              <p:nvPr/>
            </p:nvSpPr>
            <p:spPr>
              <a:xfrm>
                <a:off x="4760685" y="3657396"/>
                <a:ext cx="2879349" cy="24929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(Valiant-)Rigid Matrix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matrix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𝔽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1.01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-far from rank-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0.01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matrices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FEF976B-FF5E-3283-2E50-13CB98AFE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685" y="3657396"/>
                <a:ext cx="2879349" cy="24929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97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Inhabitants of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𝐀𝐏𝐄𝐏𝐏</m:t>
                    </m:r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20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996082-E216-BA84-C38C-D6FE62BC4B2F}"/>
              </a:ext>
            </a:extLst>
          </p:cNvPr>
          <p:cNvSpPr txBox="1"/>
          <p:nvPr/>
        </p:nvSpPr>
        <p:spPr>
          <a:xfrm>
            <a:off x="536713" y="5844209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DEEE16-F9FC-6DA1-7DCF-0A588B91E3A1}"/>
              </a:ext>
            </a:extLst>
          </p:cNvPr>
          <p:cNvSpPr txBox="1"/>
          <p:nvPr/>
        </p:nvSpPr>
        <p:spPr>
          <a:xfrm>
            <a:off x="10827026" y="5844209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72604A2-15F8-DBA6-2C6A-503663E8A1E8}"/>
                  </a:ext>
                </a:extLst>
              </p:cNvPr>
              <p:cNvSpPr txBox="1"/>
              <p:nvPr/>
            </p:nvSpPr>
            <p:spPr>
              <a:xfrm>
                <a:off x="10614991" y="4869655"/>
                <a:ext cx="887896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Avoid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72604A2-15F8-DBA6-2C6A-503663E8A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991" y="4869655"/>
                <a:ext cx="8878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C951CE-6584-1D2B-6D0E-8D33176E84F0}"/>
                  </a:ext>
                </a:extLst>
              </p:cNvPr>
              <p:cNvSpPr txBox="1"/>
              <p:nvPr/>
            </p:nvSpPr>
            <p:spPr>
              <a:xfrm>
                <a:off x="9660836" y="2679725"/>
                <a:ext cx="2027581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𝐒𝐈𝐙𝐄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Hard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C951CE-6584-1D2B-6D0E-8D33176E8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836" y="2679725"/>
                <a:ext cx="202758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B365350-C436-A310-D566-CBF0FC6BFDCB}"/>
                  </a:ext>
                </a:extLst>
              </p:cNvPr>
              <p:cNvSpPr txBox="1"/>
              <p:nvPr/>
            </p:nvSpPr>
            <p:spPr>
              <a:xfrm>
                <a:off x="9660836" y="3752968"/>
                <a:ext cx="2027581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𝐒𝐈𝐙𝐄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0.01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Hard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B365350-C436-A310-D566-CBF0FC6BF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836" y="3752968"/>
                <a:ext cx="20275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BAE256-8898-8AB3-F982-5AB1FE6A2ED4}"/>
                  </a:ext>
                </a:extLst>
              </p:cNvPr>
              <p:cNvSpPr txBox="1"/>
              <p:nvPr/>
            </p:nvSpPr>
            <p:spPr>
              <a:xfrm>
                <a:off x="7797144" y="4710835"/>
                <a:ext cx="1318592" cy="58477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stretch)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BAE256-8898-8AB3-F982-5AB1FE6A2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144" y="4710835"/>
                <a:ext cx="131859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62C4252-B636-CD75-AF95-1BD88FD6CF71}"/>
                  </a:ext>
                </a:extLst>
              </p:cNvPr>
              <p:cNvSpPr txBox="1"/>
              <p:nvPr/>
            </p:nvSpPr>
            <p:spPr>
              <a:xfrm>
                <a:off x="7797144" y="3595765"/>
                <a:ext cx="1318592" cy="58477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stretch)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62C4252-B636-CD75-AF95-1BD88FD6C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144" y="3595765"/>
                <a:ext cx="131859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A914772-07F5-2DBE-5FDB-53E0624E74CB}"/>
                  </a:ext>
                </a:extLst>
              </p:cNvPr>
              <p:cNvSpPr txBox="1"/>
              <p:nvPr/>
            </p:nvSpPr>
            <p:spPr>
              <a:xfrm>
                <a:off x="6189592" y="2697442"/>
                <a:ext cx="2749826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𝐅𝐨𝐫𝐦𝐮𝐥𝐚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0.01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Hard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A914772-07F5-2DBE-5FDB-53E0624E7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592" y="2697442"/>
                <a:ext cx="27498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89812A54-1B4D-4F6F-5689-F96F59FD6104}"/>
              </a:ext>
            </a:extLst>
          </p:cNvPr>
          <p:cNvSpPr txBox="1"/>
          <p:nvPr/>
        </p:nvSpPr>
        <p:spPr>
          <a:xfrm>
            <a:off x="5622071" y="4560000"/>
            <a:ext cx="175259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(Valiant-)Rigid matrices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A8A3B2-DE0C-ADAA-14B3-A4FAF3C3FEEE}"/>
              </a:ext>
            </a:extLst>
          </p:cNvPr>
          <p:cNvSpPr txBox="1"/>
          <p:nvPr/>
        </p:nvSpPr>
        <p:spPr>
          <a:xfrm>
            <a:off x="4727803" y="3911095"/>
            <a:ext cx="1865242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Ramsey Graphs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F54C66C-D410-2B2D-CCED-978531D68ED4}"/>
                  </a:ext>
                </a:extLst>
              </p:cNvPr>
              <p:cNvSpPr txBox="1"/>
              <p:nvPr/>
            </p:nvSpPr>
            <p:spPr>
              <a:xfrm>
                <a:off x="252640" y="2762393"/>
                <a:ext cx="1563757" cy="55399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quasipoly</a:t>
                </a:r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stretch)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F54C66C-D410-2B2D-CCED-978531D68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40" y="2762393"/>
                <a:ext cx="156375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EEC0BEF-CE24-185B-3240-0B53D50F4419}"/>
                  </a:ext>
                </a:extLst>
              </p:cNvPr>
              <p:cNvSpPr txBox="1"/>
              <p:nvPr/>
            </p:nvSpPr>
            <p:spPr>
              <a:xfrm>
                <a:off x="2169033" y="2597285"/>
                <a:ext cx="2150165" cy="5048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𝐀𝐂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Hard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EEC0BEF-CE24-185B-3240-0B53D50F4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033" y="2597285"/>
                <a:ext cx="2150165" cy="5048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C644C1EF-9445-3A55-F5D2-D2045CD9F575}"/>
              </a:ext>
            </a:extLst>
          </p:cNvPr>
          <p:cNvSpPr txBox="1"/>
          <p:nvPr/>
        </p:nvSpPr>
        <p:spPr>
          <a:xfrm>
            <a:off x="1430455" y="4450807"/>
            <a:ext cx="1977886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Razborov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-)Rigid matrices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E772971-6A57-0599-00DC-39899126B21F}"/>
              </a:ext>
            </a:extLst>
          </p:cNvPr>
          <p:cNvSpPr txBox="1"/>
          <p:nvPr/>
        </p:nvSpPr>
        <p:spPr>
          <a:xfrm>
            <a:off x="4817510" y="3333043"/>
            <a:ext cx="230753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Optimal linear codes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18BA76E-9D35-BCA1-4099-6AC634CF33CC}"/>
                  </a:ext>
                </a:extLst>
              </p:cNvPr>
              <p:cNvSpPr txBox="1"/>
              <p:nvPr/>
            </p:nvSpPr>
            <p:spPr>
              <a:xfrm>
                <a:off x="9193695" y="1670934"/>
                <a:ext cx="2842591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w.r.t.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𝐅𝐏</m:t>
                        </m:r>
                      </m:e>
                      <m:sup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reductions)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18BA76E-9D35-BCA1-4099-6AC634CF3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695" y="1670934"/>
                <a:ext cx="2842591" cy="342979"/>
              </a:xfrm>
              <a:prstGeom prst="rect">
                <a:avLst/>
              </a:prstGeom>
              <a:blipFill>
                <a:blip r:embed="rId12"/>
                <a:stretch>
                  <a:fillRect l="-1073" t="-3571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18A1A8FB-53C8-884E-477D-E945A0C2F72A}"/>
                  </a:ext>
                </a:extLst>
              </p14:cNvPr>
              <p14:cNvContentPartPr/>
              <p14:nvPr/>
            </p14:nvContentPartPr>
            <p14:xfrm>
              <a:off x="9292054" y="2116863"/>
              <a:ext cx="428760" cy="373608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18A1A8FB-53C8-884E-477D-E945A0C2F72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74054" y="2098863"/>
                <a:ext cx="464400" cy="37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3DE0A544-C8D5-58E0-356F-AE75BF1FA561}"/>
                  </a:ext>
                </a:extLst>
              </p14:cNvPr>
              <p14:cNvContentPartPr/>
              <p14:nvPr/>
            </p14:nvContentPartPr>
            <p14:xfrm>
              <a:off x="3420094" y="2067183"/>
              <a:ext cx="2131172" cy="373752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3DE0A544-C8D5-58E0-356F-AE75BF1FA56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02094" y="2049183"/>
                <a:ext cx="2166812" cy="37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7321576-3F23-6F1D-A6CE-D7E3E268C29A}"/>
                  </a:ext>
                </a:extLst>
              </p:cNvPr>
              <p:cNvSpPr txBox="1"/>
              <p:nvPr/>
            </p:nvSpPr>
            <p:spPr>
              <a:xfrm>
                <a:off x="9939129" y="2056679"/>
                <a:ext cx="1967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𝐀𝐏𝐄𝐏𝐏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-complete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7321576-3F23-6F1D-A6CE-D7E3E268C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129" y="2056679"/>
                <a:ext cx="1967603" cy="369332"/>
              </a:xfrm>
              <a:prstGeom prst="rect">
                <a:avLst/>
              </a:prstGeom>
              <a:blipFill>
                <a:blip r:embed="rId1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DF178B2-586D-A262-1BE5-9A819A3404AE}"/>
                  </a:ext>
                </a:extLst>
              </p:cNvPr>
              <p:cNvSpPr txBox="1"/>
              <p:nvPr/>
            </p:nvSpPr>
            <p:spPr>
              <a:xfrm>
                <a:off x="4188503" y="4491371"/>
                <a:ext cx="1318592" cy="58477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stretch)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DF178B2-586D-A262-1BE5-9A819A340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503" y="4491371"/>
                <a:ext cx="1318592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E93C621-DB48-B282-EF0E-3FC5CC0C619E}"/>
                  </a:ext>
                </a:extLst>
              </p:cNvPr>
              <p:cNvSpPr txBox="1"/>
              <p:nvPr/>
            </p:nvSpPr>
            <p:spPr>
              <a:xfrm>
                <a:off x="2662284" y="2083056"/>
                <a:ext cx="151561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Inside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E93C621-DB48-B282-EF0E-3FC5CC0C6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284" y="2083056"/>
                <a:ext cx="1515619" cy="374270"/>
              </a:xfrm>
              <a:prstGeom prst="rect">
                <a:avLst/>
              </a:prstGeom>
              <a:blipFill>
                <a:blip r:embed="rId19"/>
                <a:stretch>
                  <a:fillRect l="-3629" t="-819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5DEF5AD-F65A-9E11-9671-97D0CFC93ABA}"/>
              </a:ext>
            </a:extLst>
          </p:cNvPr>
          <p:cNvCxnSpPr/>
          <p:nvPr/>
        </p:nvCxnSpPr>
        <p:spPr>
          <a:xfrm>
            <a:off x="457200" y="5585791"/>
            <a:ext cx="11231217" cy="0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6FF6D76-5626-A8FD-9AA2-03B531BEA36C}"/>
                  </a:ext>
                </a:extLst>
              </p:cNvPr>
              <p:cNvSpPr txBox="1"/>
              <p:nvPr/>
            </p:nvSpPr>
            <p:spPr>
              <a:xfrm>
                <a:off x="838200" y="3626542"/>
                <a:ext cx="2546353" cy="55399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-Hard-Partial-TT</a:t>
                </a:r>
                <a:endParaRPr lang="en-US" altLang="zh-CN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quasipoly</a:t>
                </a:r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stretch)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6FF6D76-5626-A8FD-9AA2-03B531BEA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26542"/>
                <a:ext cx="2546353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C991067A-820E-4588-2460-6165D8E248D5}"/>
              </a:ext>
            </a:extLst>
          </p:cNvPr>
          <p:cNvSpPr txBox="1"/>
          <p:nvPr/>
        </p:nvSpPr>
        <p:spPr>
          <a:xfrm>
            <a:off x="2482683" y="5824655"/>
            <a:ext cx="189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[AC19, CLW20, RSW22, CHLR23, …]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B1A076-C94F-0076-E6BA-FE9CB1B13440}"/>
              </a:ext>
            </a:extLst>
          </p:cNvPr>
          <p:cNvSpPr txBox="1"/>
          <p:nvPr/>
        </p:nvSpPr>
        <p:spPr>
          <a:xfrm>
            <a:off x="9073739" y="5892669"/>
            <a:ext cx="1109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[Korten’21]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A508CA1-AD4D-C105-D067-5CD81A8DA1D3}"/>
              </a:ext>
            </a:extLst>
          </p:cNvPr>
          <p:cNvGrpSpPr/>
          <p:nvPr/>
        </p:nvGrpSpPr>
        <p:grpSpPr>
          <a:xfrm>
            <a:off x="8028198" y="4251651"/>
            <a:ext cx="1442480" cy="382430"/>
            <a:chOff x="8028198" y="4251651"/>
            <a:chExt cx="1442480" cy="382430"/>
          </a:xfrm>
        </p:grpSpPr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B960F4FE-F253-DA45-E9D3-A06EF012BE2D}"/>
                </a:ext>
              </a:extLst>
            </p:cNvPr>
            <p:cNvSpPr/>
            <p:nvPr/>
          </p:nvSpPr>
          <p:spPr>
            <a:xfrm>
              <a:off x="8028198" y="4251651"/>
              <a:ext cx="289509" cy="382430"/>
            </a:xfrm>
            <a:prstGeom prst="down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C23AD31-A11A-5506-91B3-BDC18E23D3F0}"/>
                </a:ext>
              </a:extLst>
            </p:cNvPr>
            <p:cNvSpPr txBox="1"/>
            <p:nvPr/>
          </p:nvSpPr>
          <p:spPr>
            <a:xfrm>
              <a:off x="8360965" y="4288977"/>
              <a:ext cx="1109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[RSW’22]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38A3F5B-10CE-2A6C-AABC-E14DB93B802B}"/>
              </a:ext>
            </a:extLst>
          </p:cNvPr>
          <p:cNvGrpSpPr/>
          <p:nvPr/>
        </p:nvGrpSpPr>
        <p:grpSpPr>
          <a:xfrm>
            <a:off x="6634121" y="3960212"/>
            <a:ext cx="1165481" cy="527715"/>
            <a:chOff x="6634121" y="3960212"/>
            <a:chExt cx="1165481" cy="527715"/>
          </a:xfrm>
        </p:grpSpPr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7434A708-D5B2-7594-DDDB-23FFB5F20413}"/>
                </a:ext>
              </a:extLst>
            </p:cNvPr>
            <p:cNvSpPr/>
            <p:nvPr/>
          </p:nvSpPr>
          <p:spPr>
            <a:xfrm rot="20277006">
              <a:off x="6693276" y="4154347"/>
              <a:ext cx="1106326" cy="333580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A761128-FB3A-D636-3C04-E3F6E0C755E3}"/>
                </a:ext>
              </a:extLst>
            </p:cNvPr>
            <p:cNvSpPr txBox="1"/>
            <p:nvPr/>
          </p:nvSpPr>
          <p:spPr>
            <a:xfrm rot="20300252">
              <a:off x="6634121" y="3960212"/>
              <a:ext cx="1109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[GLW’22]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6989019-7EEF-722F-4276-EFA0B340DFD9}"/>
              </a:ext>
            </a:extLst>
          </p:cNvPr>
          <p:cNvGrpSpPr/>
          <p:nvPr/>
        </p:nvGrpSpPr>
        <p:grpSpPr>
          <a:xfrm>
            <a:off x="7104082" y="3392689"/>
            <a:ext cx="1109713" cy="471717"/>
            <a:chOff x="7104082" y="3392689"/>
            <a:chExt cx="1109713" cy="471717"/>
          </a:xfrm>
        </p:grpSpPr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FE1C767C-F27E-98C4-8A25-FE903F606795}"/>
                </a:ext>
              </a:extLst>
            </p:cNvPr>
            <p:cNvSpPr/>
            <p:nvPr/>
          </p:nvSpPr>
          <p:spPr>
            <a:xfrm rot="1126338">
              <a:off x="7257979" y="3495074"/>
              <a:ext cx="471697" cy="369332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54B4528-20FE-5E0D-1FE5-0A495F708245}"/>
                </a:ext>
              </a:extLst>
            </p:cNvPr>
            <p:cNvSpPr txBox="1"/>
            <p:nvPr/>
          </p:nvSpPr>
          <p:spPr>
            <a:xfrm rot="1301219">
              <a:off x="7104082" y="3392689"/>
              <a:ext cx="1109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[GLW’22]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E16B7AE-FFC8-D4D1-96CD-8EBA5221DE89}"/>
              </a:ext>
            </a:extLst>
          </p:cNvPr>
          <p:cNvGrpSpPr/>
          <p:nvPr/>
        </p:nvGrpSpPr>
        <p:grpSpPr>
          <a:xfrm>
            <a:off x="10457695" y="4172693"/>
            <a:ext cx="1403273" cy="599803"/>
            <a:chOff x="7193704" y="3244245"/>
            <a:chExt cx="1403273" cy="599803"/>
          </a:xfrm>
        </p:grpSpPr>
        <p:sp>
          <p:nvSpPr>
            <p:cNvPr id="39" name="箭头: 右 38">
              <a:extLst>
                <a:ext uri="{FF2B5EF4-FFF2-40B4-BE49-F238E27FC236}">
                  <a16:creationId xmlns:a16="http://schemas.microsoft.com/office/drawing/2014/main" id="{4C154CD9-F0DE-8372-20E2-43B1FD9C15AD}"/>
                </a:ext>
              </a:extLst>
            </p:cNvPr>
            <p:cNvSpPr/>
            <p:nvPr/>
          </p:nvSpPr>
          <p:spPr>
            <a:xfrm rot="16200000">
              <a:off x="7078468" y="3359481"/>
              <a:ext cx="599803" cy="369332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B5877BD-73E1-504A-A3E3-EF1EA4108863}"/>
                </a:ext>
              </a:extLst>
            </p:cNvPr>
            <p:cNvSpPr txBox="1"/>
            <p:nvPr/>
          </p:nvSpPr>
          <p:spPr>
            <a:xfrm>
              <a:off x="7487264" y="3454164"/>
              <a:ext cx="1109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[Korten’21]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91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3" grpId="0"/>
      <p:bldP spid="34" grpId="0" animBg="1"/>
      <p:bldP spid="35" grpId="0"/>
      <p:bldP spid="3" grpId="0" animBg="1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Invitation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-explicit constructions are interesting!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  <a:blipFill>
                <a:blip r:embed="rId3"/>
                <a:stretch>
                  <a:fillRect t="-2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21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B35F729-B141-77E0-EDC4-F8F94EE45050}"/>
                  </a:ext>
                </a:extLst>
              </p:cNvPr>
              <p:cNvSpPr txBox="1"/>
              <p:nvPr/>
            </p:nvSpPr>
            <p:spPr>
              <a:xfrm>
                <a:off x="838197" y="2422186"/>
                <a:ext cx="10515599" cy="201362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 don’t know…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[Korten’21]: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-explicit construction (i.e.,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𝐀𝐏𝐄𝐏𝐏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is equivalent to long-standing circuit lower bounds (i.e.,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𝐒𝐈𝐙𝐄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0.1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Many explicit construction problems are widely open, even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-explicitness! (E.g., rigid matrices [AC’19])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B35F729-B141-77E0-EDC4-F8F94EE45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2422186"/>
                <a:ext cx="10515599" cy="2013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5858EA-DFB3-3CF5-0E09-718B1359645E}"/>
                  </a:ext>
                </a:extLst>
              </p:cNvPr>
              <p:cNvSpPr txBox="1"/>
              <p:nvPr/>
            </p:nvSpPr>
            <p:spPr>
              <a:xfrm>
                <a:off x="838197" y="4844007"/>
                <a:ext cx="10515599" cy="163775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 will know!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Algorithmic Method is a great tool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-explicit constructions!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… and this is not the only technique to use the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oracle! E.g.,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Korten’s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paper contains different and clever usage of the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oracle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5858EA-DFB3-3CF5-0E09-718B13596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4844007"/>
                <a:ext cx="10515599" cy="16377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12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Open Problem: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𝐀𝐯𝐨𝐢𝐝</m:t>
                    </m:r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Conjecture: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1.01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stretch 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  <a:blipFill>
                <a:blip r:embed="rId4"/>
                <a:stretch>
                  <a:fillRect l="-986" t="-2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22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3FFDC8B-E1D4-DBB0-ECC6-1B4EC879ABD3}"/>
              </a:ext>
            </a:extLst>
          </p:cNvPr>
          <p:cNvGrpSpPr/>
          <p:nvPr/>
        </p:nvGrpSpPr>
        <p:grpSpPr>
          <a:xfrm>
            <a:off x="2216327" y="2611441"/>
            <a:ext cx="3790397" cy="849515"/>
            <a:chOff x="4981576" y="5154552"/>
            <a:chExt cx="2219312" cy="52531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07537EC-0343-3912-4977-83E6A656D4A8}"/>
                </a:ext>
              </a:extLst>
            </p:cNvPr>
            <p:cNvSpPr/>
            <p:nvPr/>
          </p:nvSpPr>
          <p:spPr>
            <a:xfrm>
              <a:off x="5362569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149CB91-6147-33AC-EBE1-2CF80D2A4745}"/>
                </a:ext>
              </a:extLst>
            </p:cNvPr>
            <p:cNvSpPr/>
            <p:nvPr/>
          </p:nvSpPr>
          <p:spPr>
            <a:xfrm>
              <a:off x="5553072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B34EE8C-301D-E4B9-C47F-86DE037473FE}"/>
                </a:ext>
              </a:extLst>
            </p:cNvPr>
            <p:cNvSpPr/>
            <p:nvPr/>
          </p:nvSpPr>
          <p:spPr>
            <a:xfrm>
              <a:off x="5743569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A6C98D0-1B98-4A9F-84B8-14047D679225}"/>
                </a:ext>
              </a:extLst>
            </p:cNvPr>
            <p:cNvSpPr/>
            <p:nvPr/>
          </p:nvSpPr>
          <p:spPr>
            <a:xfrm>
              <a:off x="5934066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FDCDDC9-8E68-BF85-3FC1-EB832C3E4F0E}"/>
                </a:ext>
              </a:extLst>
            </p:cNvPr>
            <p:cNvSpPr/>
            <p:nvPr/>
          </p:nvSpPr>
          <p:spPr>
            <a:xfrm>
              <a:off x="6124569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BD502E2-A9D9-AAE1-F861-5228C8C2A454}"/>
                </a:ext>
              </a:extLst>
            </p:cNvPr>
            <p:cNvSpPr/>
            <p:nvPr/>
          </p:nvSpPr>
          <p:spPr>
            <a:xfrm>
              <a:off x="6315066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DC74FF6-8CE8-26B6-B8C0-D697C2991825}"/>
                </a:ext>
              </a:extLst>
            </p:cNvPr>
            <p:cNvSpPr/>
            <p:nvPr/>
          </p:nvSpPr>
          <p:spPr>
            <a:xfrm>
              <a:off x="6505563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026F90C-FF64-643F-F2C4-49FA5472CFF1}"/>
                </a:ext>
              </a:extLst>
            </p:cNvPr>
            <p:cNvSpPr/>
            <p:nvPr/>
          </p:nvSpPr>
          <p:spPr>
            <a:xfrm>
              <a:off x="6696066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585F6F7-BC13-5E32-2D70-A0C7349BB256}"/>
                </a:ext>
              </a:extLst>
            </p:cNvPr>
            <p:cNvSpPr/>
            <p:nvPr/>
          </p:nvSpPr>
          <p:spPr>
            <a:xfrm>
              <a:off x="4981576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CFBA8309-0822-2DF5-5EEC-7D04AA287F71}"/>
                </a:ext>
              </a:extLst>
            </p:cNvPr>
            <p:cNvSpPr/>
            <p:nvPr/>
          </p:nvSpPr>
          <p:spPr>
            <a:xfrm>
              <a:off x="5172073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4318534-73A5-B5B8-F2FB-D1934AD742C8}"/>
                </a:ext>
              </a:extLst>
            </p:cNvPr>
            <p:cNvSpPr/>
            <p:nvPr/>
          </p:nvSpPr>
          <p:spPr>
            <a:xfrm>
              <a:off x="5362570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2893F03-3A74-185F-6A58-8332F82DD137}"/>
                </a:ext>
              </a:extLst>
            </p:cNvPr>
            <p:cNvSpPr/>
            <p:nvPr/>
          </p:nvSpPr>
          <p:spPr>
            <a:xfrm>
              <a:off x="5553073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C660057-858E-B8AC-498B-83669491D05D}"/>
                </a:ext>
              </a:extLst>
            </p:cNvPr>
            <p:cNvSpPr/>
            <p:nvPr/>
          </p:nvSpPr>
          <p:spPr>
            <a:xfrm>
              <a:off x="5743570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AE5AECF-D4F2-BBBF-1896-6A1FAC8090C3}"/>
                </a:ext>
              </a:extLst>
            </p:cNvPr>
            <p:cNvSpPr/>
            <p:nvPr/>
          </p:nvSpPr>
          <p:spPr>
            <a:xfrm>
              <a:off x="5934067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D7106FD-077A-D510-8AB2-E796D122B278}"/>
                </a:ext>
              </a:extLst>
            </p:cNvPr>
            <p:cNvSpPr/>
            <p:nvPr/>
          </p:nvSpPr>
          <p:spPr>
            <a:xfrm>
              <a:off x="6124570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555DEEB-D887-B67B-4031-95A1D5D5801B}"/>
                </a:ext>
              </a:extLst>
            </p:cNvPr>
            <p:cNvSpPr/>
            <p:nvPr/>
          </p:nvSpPr>
          <p:spPr>
            <a:xfrm>
              <a:off x="6315067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CB39B4D-89C0-5E61-3435-0D4C80285AE1}"/>
                </a:ext>
              </a:extLst>
            </p:cNvPr>
            <p:cNvSpPr/>
            <p:nvPr/>
          </p:nvSpPr>
          <p:spPr>
            <a:xfrm>
              <a:off x="6505564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A634DC7-0228-0E05-20C4-95512F5BD396}"/>
                </a:ext>
              </a:extLst>
            </p:cNvPr>
            <p:cNvSpPr/>
            <p:nvPr/>
          </p:nvSpPr>
          <p:spPr>
            <a:xfrm>
              <a:off x="6696067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61E3C5E-48F9-99B5-AC2A-3F81AA4D90B7}"/>
                </a:ext>
              </a:extLst>
            </p:cNvPr>
            <p:cNvSpPr/>
            <p:nvPr/>
          </p:nvSpPr>
          <p:spPr>
            <a:xfrm>
              <a:off x="6886564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26BB16A-DD09-E307-4CB7-BBAE93AF352D}"/>
                </a:ext>
              </a:extLst>
            </p:cNvPr>
            <p:cNvSpPr/>
            <p:nvPr/>
          </p:nvSpPr>
          <p:spPr>
            <a:xfrm>
              <a:off x="7077061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A9644EAA-6515-10E8-B44E-8CBFB44BABB0}"/>
                </a:ext>
              </a:extLst>
            </p:cNvPr>
            <p:cNvCxnSpPr>
              <a:cxnSpLocks/>
              <a:stCxn id="12" idx="0"/>
              <a:endCxn id="30" idx="3"/>
            </p:cNvCxnSpPr>
            <p:nvPr/>
          </p:nvCxnSpPr>
          <p:spPr>
            <a:xfrm flipH="1" flipV="1">
              <a:off x="5190207" y="5260245"/>
              <a:ext cx="234276" cy="295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F2E5D7B-4609-6DA9-DB7C-F4261832E848}"/>
                </a:ext>
              </a:extLst>
            </p:cNvPr>
            <p:cNvCxnSpPr>
              <a:cxnSpLocks/>
              <a:stCxn id="14" idx="0"/>
              <a:endCxn id="30" idx="4"/>
            </p:cNvCxnSpPr>
            <p:nvPr/>
          </p:nvCxnSpPr>
          <p:spPr>
            <a:xfrm flipH="1" flipV="1">
              <a:off x="5233987" y="5278379"/>
              <a:ext cx="380999" cy="277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9FEEFB1-43C4-560B-BD6C-472D1C6FF1C1}"/>
                </a:ext>
              </a:extLst>
            </p:cNvPr>
            <p:cNvCxnSpPr>
              <a:cxnSpLocks/>
              <a:stCxn id="16" idx="0"/>
              <a:endCxn id="30" idx="5"/>
            </p:cNvCxnSpPr>
            <p:nvPr/>
          </p:nvCxnSpPr>
          <p:spPr>
            <a:xfrm flipH="1" flipV="1">
              <a:off x="5277766" y="5260245"/>
              <a:ext cx="718213" cy="295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EBE8F67-2351-F029-AD18-74189CB1E0C9}"/>
                </a:ext>
              </a:extLst>
            </p:cNvPr>
            <p:cNvCxnSpPr>
              <a:cxnSpLocks/>
              <a:stCxn id="14" idx="0"/>
              <a:endCxn id="35" idx="3"/>
            </p:cNvCxnSpPr>
            <p:nvPr/>
          </p:nvCxnSpPr>
          <p:spPr>
            <a:xfrm flipV="1">
              <a:off x="5614986" y="5260245"/>
              <a:ext cx="527718" cy="295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10439A3-1F05-C579-DB8D-BA209BDEC17F}"/>
                </a:ext>
              </a:extLst>
            </p:cNvPr>
            <p:cNvCxnSpPr>
              <a:cxnSpLocks/>
              <a:stCxn id="17" idx="0"/>
              <a:endCxn id="35" idx="4"/>
            </p:cNvCxnSpPr>
            <p:nvPr/>
          </p:nvCxnSpPr>
          <p:spPr>
            <a:xfrm flipV="1">
              <a:off x="6186483" y="5278379"/>
              <a:ext cx="1" cy="277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E882BC9A-BA0F-DF65-3438-A489647C7FB2}"/>
                </a:ext>
              </a:extLst>
            </p:cNvPr>
            <p:cNvCxnSpPr>
              <a:cxnSpLocks/>
              <a:stCxn id="27" idx="0"/>
              <a:endCxn id="35" idx="5"/>
            </p:cNvCxnSpPr>
            <p:nvPr/>
          </p:nvCxnSpPr>
          <p:spPr>
            <a:xfrm flipH="1" flipV="1">
              <a:off x="6230264" y="5260245"/>
              <a:ext cx="337213" cy="295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16BCA3A9-8073-7B9D-49A6-1824FAAE4E3C}"/>
                </a:ext>
              </a:extLst>
            </p:cNvPr>
            <p:cNvCxnSpPr>
              <a:cxnSpLocks/>
              <a:stCxn id="16" idx="0"/>
              <a:endCxn id="38" idx="3"/>
            </p:cNvCxnSpPr>
            <p:nvPr/>
          </p:nvCxnSpPr>
          <p:spPr>
            <a:xfrm flipV="1">
              <a:off x="5995979" y="5260245"/>
              <a:ext cx="718221" cy="295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5C3A8809-C7F6-C304-ACCF-8562BC2D2033}"/>
                </a:ext>
              </a:extLst>
            </p:cNvPr>
            <p:cNvCxnSpPr>
              <a:cxnSpLocks/>
              <a:stCxn id="18" idx="0"/>
              <a:endCxn id="38" idx="4"/>
            </p:cNvCxnSpPr>
            <p:nvPr/>
          </p:nvCxnSpPr>
          <p:spPr>
            <a:xfrm flipV="1">
              <a:off x="6376979" y="5278379"/>
              <a:ext cx="381001" cy="277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6843784-124C-4CBB-8473-5349481D5B9E}"/>
                </a:ext>
              </a:extLst>
            </p:cNvPr>
            <p:cNvCxnSpPr>
              <a:cxnSpLocks/>
              <a:stCxn id="28" idx="0"/>
              <a:endCxn id="38" idx="4"/>
            </p:cNvCxnSpPr>
            <p:nvPr/>
          </p:nvCxnSpPr>
          <p:spPr>
            <a:xfrm flipV="1">
              <a:off x="6757979" y="5278379"/>
              <a:ext cx="1" cy="277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E66300C6-DE81-1A3C-862F-BDDC6881482E}"/>
              </a:ext>
            </a:extLst>
          </p:cNvPr>
          <p:cNvSpPr/>
          <p:nvPr/>
        </p:nvSpPr>
        <p:spPr>
          <a:xfrm>
            <a:off x="2159578" y="2544343"/>
            <a:ext cx="3950945" cy="10341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8DAF58A-DA68-0620-315D-C36AD14620CB}"/>
                  </a:ext>
                </a:extLst>
              </p:cNvPr>
              <p:cNvSpPr txBox="1"/>
              <p:nvPr/>
            </p:nvSpPr>
            <p:spPr>
              <a:xfrm>
                <a:off x="1233354" y="3260709"/>
                <a:ext cx="691389" cy="24622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input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8DAF58A-DA68-0620-315D-C36AD1462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354" y="3260709"/>
                <a:ext cx="691389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EB1B29A-1D3E-0B88-3A34-C0D0AF906697}"/>
                  </a:ext>
                </a:extLst>
              </p:cNvPr>
              <p:cNvSpPr txBox="1"/>
              <p:nvPr/>
            </p:nvSpPr>
            <p:spPr>
              <a:xfrm>
                <a:off x="1148843" y="2603842"/>
                <a:ext cx="848053" cy="24622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output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EB1B29A-1D3E-0B88-3A34-C0D0AF906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843" y="2603842"/>
                <a:ext cx="848053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D473DDFC-429A-F899-BADF-DB76179CA343}"/>
                  </a:ext>
                </a:extLst>
              </p14:cNvPr>
              <p14:cNvContentPartPr/>
              <p14:nvPr/>
            </p14:nvContentPartPr>
            <p14:xfrm>
              <a:off x="8878152" y="2913548"/>
              <a:ext cx="3135960" cy="1468080"/>
            </p14:xfrm>
          </p:contentPart>
        </mc:Choice>
        <mc:Fallback xmlns=""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D473DDFC-429A-F899-BADF-DB76179CA3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9712" y="2885108"/>
                <a:ext cx="3192840" cy="15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CF120356-94ED-AF69-8B3D-CAF77DA38EA0}"/>
                  </a:ext>
                </a:extLst>
              </p:cNvPr>
              <p:cNvSpPr txBox="1"/>
              <p:nvPr/>
            </p:nvSpPr>
            <p:spPr>
              <a:xfrm>
                <a:off x="547450" y="3878960"/>
                <a:ext cx="7119254" cy="270266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It suffices to solve the problem in deterministic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𝑁𝑀</m:t>
                        </m:r>
                      </m:e>
                    </m:func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time:</a:t>
                </a:r>
              </a:p>
              <a:p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-uniform hypergraph consisting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vertices,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1.01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hyperedges;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cuts</a:t>
                </a:r>
              </a:p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</a:t>
                </a:r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number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such that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cut goes through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hyperedge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CF120356-94ED-AF69-8B3D-CAF77DA38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50" y="3878960"/>
                <a:ext cx="7119254" cy="2702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B488A65-C8B9-C787-EBE8-018AE9297C63}"/>
                  </a:ext>
                </a:extLst>
              </p:cNvPr>
              <p:cNvSpPr txBox="1"/>
              <p:nvPr/>
            </p:nvSpPr>
            <p:spPr>
              <a:xfrm>
                <a:off x="4822622" y="4349979"/>
                <a:ext cx="2008135" cy="58477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edge contains exactly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vertices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B488A65-C8B9-C787-EBE8-018AE9297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622" y="4349979"/>
                <a:ext cx="200813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文本框 112">
            <a:extLst>
              <a:ext uri="{FF2B5EF4-FFF2-40B4-BE49-F238E27FC236}">
                <a16:creationId xmlns:a16="http://schemas.microsoft.com/office/drawing/2014/main" id="{83F683D6-B434-3F28-B367-8AE5CBD82821}"/>
              </a:ext>
            </a:extLst>
          </p:cNvPr>
          <p:cNvSpPr txBox="1"/>
          <p:nvPr/>
        </p:nvSpPr>
        <p:spPr>
          <a:xfrm>
            <a:off x="8225784" y="5518366"/>
            <a:ext cx="3294109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cut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goes through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edges, but not the 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purple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ones.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DDD5977-1220-F1F1-8B19-D793F4D676E6}"/>
              </a:ext>
            </a:extLst>
          </p:cNvPr>
          <p:cNvSpPr/>
          <p:nvPr/>
        </p:nvSpPr>
        <p:spPr>
          <a:xfrm>
            <a:off x="1835873" y="5038335"/>
            <a:ext cx="2924528" cy="3947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C2655895-305C-C7E8-25CA-AFE91F83584C}"/>
              </a:ext>
            </a:extLst>
          </p:cNvPr>
          <p:cNvCxnSpPr>
            <a:cxnSpLocks/>
            <a:stCxn id="114" idx="0"/>
            <a:endCxn id="110" idx="1"/>
          </p:cNvCxnSpPr>
          <p:nvPr/>
        </p:nvCxnSpPr>
        <p:spPr>
          <a:xfrm flipV="1">
            <a:off x="3298137" y="4642367"/>
            <a:ext cx="1524485" cy="3959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B451DC6-BD88-7FFE-5C0F-CA43197FBE18}"/>
              </a:ext>
            </a:extLst>
          </p:cNvPr>
          <p:cNvGrpSpPr/>
          <p:nvPr/>
        </p:nvGrpSpPr>
        <p:grpSpPr>
          <a:xfrm>
            <a:off x="8357560" y="2580908"/>
            <a:ext cx="3175386" cy="2685600"/>
            <a:chOff x="1245975" y="3995594"/>
            <a:chExt cx="3175386" cy="2685600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5DCE27A-BDDD-000F-5C73-E27D5C443472}"/>
                </a:ext>
              </a:extLst>
            </p:cNvPr>
            <p:cNvSpPr/>
            <p:nvPr/>
          </p:nvSpPr>
          <p:spPr>
            <a:xfrm>
              <a:off x="1905063" y="4786338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3C9311D5-9A00-9B34-1AEC-84634A848EA2}"/>
                </a:ext>
              </a:extLst>
            </p:cNvPr>
            <p:cNvSpPr/>
            <p:nvPr/>
          </p:nvSpPr>
          <p:spPr>
            <a:xfrm>
              <a:off x="1487192" y="5300487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E1C6DF19-5930-AA77-6179-CFA325FFE734}"/>
                </a:ext>
              </a:extLst>
            </p:cNvPr>
            <p:cNvSpPr/>
            <p:nvPr/>
          </p:nvSpPr>
          <p:spPr>
            <a:xfrm>
              <a:off x="2708349" y="4614845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7BA10A73-C9B7-736A-3F97-4A2E23F95782}"/>
                </a:ext>
              </a:extLst>
            </p:cNvPr>
            <p:cNvSpPr/>
            <p:nvPr/>
          </p:nvSpPr>
          <p:spPr>
            <a:xfrm>
              <a:off x="2256520" y="4510694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ED4ED2D6-2052-E28E-C239-2CD808FAC25C}"/>
                </a:ext>
              </a:extLst>
            </p:cNvPr>
            <p:cNvSpPr/>
            <p:nvPr/>
          </p:nvSpPr>
          <p:spPr>
            <a:xfrm>
              <a:off x="2116549" y="5300487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4CBD7DC9-84B2-9AE6-3DD7-8A5ECBF2F870}"/>
                </a:ext>
              </a:extLst>
            </p:cNvPr>
            <p:cNvSpPr/>
            <p:nvPr/>
          </p:nvSpPr>
          <p:spPr>
            <a:xfrm>
              <a:off x="2575029" y="5116661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06F893FF-9AF1-CABF-BFCE-A2168AC1F69F}"/>
                </a:ext>
              </a:extLst>
            </p:cNvPr>
            <p:cNvSpPr/>
            <p:nvPr/>
          </p:nvSpPr>
          <p:spPr>
            <a:xfrm>
              <a:off x="1474985" y="4896950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9F3FF566-B50F-C92D-0CE5-563AEA9551A6}"/>
                </a:ext>
              </a:extLst>
            </p:cNvPr>
            <p:cNvSpPr/>
            <p:nvPr/>
          </p:nvSpPr>
          <p:spPr>
            <a:xfrm>
              <a:off x="3302912" y="5054265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63189703-241B-633B-C969-C49998052EC4}"/>
                </a:ext>
              </a:extLst>
            </p:cNvPr>
            <p:cNvSpPr/>
            <p:nvPr/>
          </p:nvSpPr>
          <p:spPr>
            <a:xfrm>
              <a:off x="2927527" y="5500734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32183A03-4175-9917-BF16-1179A65FB824}"/>
                </a:ext>
              </a:extLst>
            </p:cNvPr>
            <p:cNvSpPr/>
            <p:nvPr/>
          </p:nvSpPr>
          <p:spPr>
            <a:xfrm>
              <a:off x="3273430" y="4581492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B5A10373-8424-63FD-ED50-FD041286BD51}"/>
                </a:ext>
              </a:extLst>
            </p:cNvPr>
            <p:cNvSpPr/>
            <p:nvPr/>
          </p:nvSpPr>
          <p:spPr>
            <a:xfrm>
              <a:off x="2075759" y="5779343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884AA58-12ED-DB36-51E8-795F48B2DFB6}"/>
                </a:ext>
              </a:extLst>
            </p:cNvPr>
            <p:cNvSpPr/>
            <p:nvPr/>
          </p:nvSpPr>
          <p:spPr>
            <a:xfrm>
              <a:off x="2919835" y="6143190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D8AC83EF-DE09-CFBF-E63A-B77050771C85}"/>
                </a:ext>
              </a:extLst>
            </p:cNvPr>
            <p:cNvSpPr/>
            <p:nvPr/>
          </p:nvSpPr>
          <p:spPr>
            <a:xfrm>
              <a:off x="3886559" y="5462062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92A7AB7B-13E3-5887-4EB0-0E147ADA754F}"/>
                    </a:ext>
                  </a:extLst>
                </p14:cNvPr>
                <p14:cNvContentPartPr/>
                <p14:nvPr/>
              </p14:nvContentPartPr>
              <p14:xfrm>
                <a:off x="1900641" y="4839434"/>
                <a:ext cx="1878840" cy="1626120"/>
              </p14:xfrm>
            </p:contentPart>
          </mc:Choice>
          <mc:Fallback xmlns=""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92A7AB7B-13E3-5887-4EB0-0E147ADA754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91641" y="4830434"/>
                  <a:ext cx="1896480" cy="16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44248BE3-37CB-1BB4-0880-43BE6197BA1C}"/>
                    </a:ext>
                  </a:extLst>
                </p14:cNvPr>
                <p14:cNvContentPartPr/>
                <p14:nvPr/>
              </p14:nvContentPartPr>
              <p14:xfrm>
                <a:off x="1371441" y="5174234"/>
                <a:ext cx="3049920" cy="1506960"/>
              </p14:xfrm>
            </p:contentPart>
          </mc:Choice>
          <mc:Fallback xmlns=""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44248BE3-37CB-1BB4-0880-43BE6197BA1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62441" y="5165234"/>
                  <a:ext cx="3067560" cy="15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520FC756-FDB4-B914-F8A7-9F45DD5B2B74}"/>
                    </a:ext>
                  </a:extLst>
                </p14:cNvPr>
                <p14:cNvContentPartPr/>
                <p14:nvPr/>
              </p14:nvContentPartPr>
              <p14:xfrm>
                <a:off x="2254521" y="3995594"/>
                <a:ext cx="1861200" cy="1368720"/>
              </p14:xfrm>
            </p:contentPart>
          </mc:Choice>
          <mc:Fallback xmlns=""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520FC756-FDB4-B914-F8A7-9F45DD5B2B7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45521" y="3986596"/>
                  <a:ext cx="1878840" cy="138635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F015786E-C9B5-BC4F-7003-A02A0116A096}"/>
                </a:ext>
              </a:extLst>
            </p:cNvPr>
            <p:cNvSpPr/>
            <p:nvPr/>
          </p:nvSpPr>
          <p:spPr>
            <a:xfrm>
              <a:off x="3163947" y="4216878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CE33F5FD-0398-2F6F-0A61-C5824CC927AA}"/>
                </a:ext>
              </a:extLst>
            </p:cNvPr>
            <p:cNvSpPr/>
            <p:nvPr/>
          </p:nvSpPr>
          <p:spPr>
            <a:xfrm>
              <a:off x="3669673" y="6000523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E677815-8106-22CD-289B-329B760B8F08}"/>
                </a:ext>
              </a:extLst>
            </p:cNvPr>
            <p:cNvSpPr/>
            <p:nvPr/>
          </p:nvSpPr>
          <p:spPr>
            <a:xfrm>
              <a:off x="2431569" y="6015600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8310DD25-0E41-9DFD-E447-B7AA8C5720A8}"/>
                </a:ext>
              </a:extLst>
            </p:cNvPr>
            <p:cNvSpPr/>
            <p:nvPr/>
          </p:nvSpPr>
          <p:spPr>
            <a:xfrm>
              <a:off x="3693160" y="4581492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B26A30E4-4BCB-3607-DB0F-E8D1E710242F}"/>
                    </a:ext>
                  </a:extLst>
                </p14:cNvPr>
                <p14:cNvContentPartPr/>
                <p14:nvPr/>
              </p14:nvContentPartPr>
              <p14:xfrm>
                <a:off x="1841055" y="4363782"/>
                <a:ext cx="1722960" cy="16552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B26A30E4-4BCB-3607-DB0F-E8D1E710242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32415" y="4355142"/>
                  <a:ext cx="1740600" cy="16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F28BB5C2-9B9F-55E3-3B73-82F3B1CCEECA}"/>
                    </a:ext>
                  </a:extLst>
                </p14:cNvPr>
                <p14:cNvContentPartPr/>
                <p14:nvPr/>
              </p14:nvContentPartPr>
              <p14:xfrm>
                <a:off x="1245975" y="4415262"/>
                <a:ext cx="360" cy="144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F28BB5C2-9B9F-55E3-3B73-82F3B1CCEEC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37335" y="4406262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20518F3A-E225-2702-D665-4C2D74572B7F}"/>
                  </a:ext>
                </a:extLst>
              </p14:cNvPr>
              <p14:cNvContentPartPr/>
              <p14:nvPr/>
            </p14:nvContentPartPr>
            <p14:xfrm>
              <a:off x="256695" y="4270902"/>
              <a:ext cx="360" cy="36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20518F3A-E225-2702-D665-4C2D74572B7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7695" y="426226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289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109" grpId="0" animBg="1"/>
      <p:bldP spid="110" grpId="0" animBg="1"/>
      <p:bldP spid="113" grpId="0" animBg="1"/>
      <p:bldP spid="1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Inhabitants of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𝐀𝐏𝐄𝐏𝐏</m:t>
                    </m:r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23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996082-E216-BA84-C38C-D6FE62BC4B2F}"/>
              </a:ext>
            </a:extLst>
          </p:cNvPr>
          <p:cNvSpPr txBox="1"/>
          <p:nvPr/>
        </p:nvSpPr>
        <p:spPr>
          <a:xfrm>
            <a:off x="536713" y="5844209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DEEE16-F9FC-6DA1-7DCF-0A588B91E3A1}"/>
              </a:ext>
            </a:extLst>
          </p:cNvPr>
          <p:cNvSpPr txBox="1"/>
          <p:nvPr/>
        </p:nvSpPr>
        <p:spPr>
          <a:xfrm>
            <a:off x="10827026" y="5844209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72604A2-15F8-DBA6-2C6A-503663E8A1E8}"/>
                  </a:ext>
                </a:extLst>
              </p:cNvPr>
              <p:cNvSpPr txBox="1"/>
              <p:nvPr/>
            </p:nvSpPr>
            <p:spPr>
              <a:xfrm>
                <a:off x="10614991" y="4869655"/>
                <a:ext cx="887896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Avoid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72604A2-15F8-DBA6-2C6A-503663E8A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991" y="4869655"/>
                <a:ext cx="8878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C951CE-6584-1D2B-6D0E-8D33176E84F0}"/>
                  </a:ext>
                </a:extLst>
              </p:cNvPr>
              <p:cNvSpPr txBox="1"/>
              <p:nvPr/>
            </p:nvSpPr>
            <p:spPr>
              <a:xfrm>
                <a:off x="9660836" y="2679725"/>
                <a:ext cx="2027581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𝐒𝐈𝐙𝐄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Hard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C951CE-6584-1D2B-6D0E-8D33176E8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836" y="2679725"/>
                <a:ext cx="202758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B365350-C436-A310-D566-CBF0FC6BFDCB}"/>
                  </a:ext>
                </a:extLst>
              </p:cNvPr>
              <p:cNvSpPr txBox="1"/>
              <p:nvPr/>
            </p:nvSpPr>
            <p:spPr>
              <a:xfrm>
                <a:off x="9660836" y="3752968"/>
                <a:ext cx="2027581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𝐒𝐈𝐙𝐄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0.01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Hard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B365350-C436-A310-D566-CBF0FC6BF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836" y="3752968"/>
                <a:ext cx="20275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BAE256-8898-8AB3-F982-5AB1FE6A2ED4}"/>
                  </a:ext>
                </a:extLst>
              </p:cNvPr>
              <p:cNvSpPr txBox="1"/>
              <p:nvPr/>
            </p:nvSpPr>
            <p:spPr>
              <a:xfrm>
                <a:off x="7797144" y="4710835"/>
                <a:ext cx="1318592" cy="58477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stretch)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BAE256-8898-8AB3-F982-5AB1FE6A2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144" y="4710835"/>
                <a:ext cx="131859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62C4252-B636-CD75-AF95-1BD88FD6CF71}"/>
                  </a:ext>
                </a:extLst>
              </p:cNvPr>
              <p:cNvSpPr txBox="1"/>
              <p:nvPr/>
            </p:nvSpPr>
            <p:spPr>
              <a:xfrm>
                <a:off x="7797144" y="3595765"/>
                <a:ext cx="1318592" cy="58477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stretch)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62C4252-B636-CD75-AF95-1BD88FD6C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144" y="3595765"/>
                <a:ext cx="131859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A914772-07F5-2DBE-5FDB-53E0624E74CB}"/>
                  </a:ext>
                </a:extLst>
              </p:cNvPr>
              <p:cNvSpPr txBox="1"/>
              <p:nvPr/>
            </p:nvSpPr>
            <p:spPr>
              <a:xfrm>
                <a:off x="6189592" y="2697442"/>
                <a:ext cx="2749826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𝐅𝐨𝐫𝐦𝐮𝐥𝐚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0.01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Hard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A914772-07F5-2DBE-5FDB-53E0624E7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592" y="2697442"/>
                <a:ext cx="27498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89812A54-1B4D-4F6F-5689-F96F59FD6104}"/>
              </a:ext>
            </a:extLst>
          </p:cNvPr>
          <p:cNvSpPr txBox="1"/>
          <p:nvPr/>
        </p:nvSpPr>
        <p:spPr>
          <a:xfrm>
            <a:off x="5622071" y="4560000"/>
            <a:ext cx="175259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(Valiant-)Rigid matrices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A8A3B2-DE0C-ADAA-14B3-A4FAF3C3FEEE}"/>
              </a:ext>
            </a:extLst>
          </p:cNvPr>
          <p:cNvSpPr txBox="1"/>
          <p:nvPr/>
        </p:nvSpPr>
        <p:spPr>
          <a:xfrm>
            <a:off x="4727803" y="3911095"/>
            <a:ext cx="1865242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Ramsey Graphs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F54C66C-D410-2B2D-CCED-978531D68ED4}"/>
                  </a:ext>
                </a:extLst>
              </p:cNvPr>
              <p:cNvSpPr txBox="1"/>
              <p:nvPr/>
            </p:nvSpPr>
            <p:spPr>
              <a:xfrm>
                <a:off x="252640" y="2762393"/>
                <a:ext cx="1563757" cy="55399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quasipoly</a:t>
                </a:r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stretch)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F54C66C-D410-2B2D-CCED-978531D68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40" y="2762393"/>
                <a:ext cx="156375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EEC0BEF-CE24-185B-3240-0B53D50F4419}"/>
                  </a:ext>
                </a:extLst>
              </p:cNvPr>
              <p:cNvSpPr txBox="1"/>
              <p:nvPr/>
            </p:nvSpPr>
            <p:spPr>
              <a:xfrm>
                <a:off x="2169033" y="2597285"/>
                <a:ext cx="2150165" cy="5048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𝐀𝐂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Hard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EEC0BEF-CE24-185B-3240-0B53D50F4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033" y="2597285"/>
                <a:ext cx="2150165" cy="5048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C644C1EF-9445-3A55-F5D2-D2045CD9F575}"/>
              </a:ext>
            </a:extLst>
          </p:cNvPr>
          <p:cNvSpPr txBox="1"/>
          <p:nvPr/>
        </p:nvSpPr>
        <p:spPr>
          <a:xfrm>
            <a:off x="1430455" y="4450807"/>
            <a:ext cx="1977886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Razborov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-)Rigid matrices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E772971-6A57-0599-00DC-39899126B21F}"/>
              </a:ext>
            </a:extLst>
          </p:cNvPr>
          <p:cNvSpPr txBox="1"/>
          <p:nvPr/>
        </p:nvSpPr>
        <p:spPr>
          <a:xfrm>
            <a:off x="4817510" y="3333043"/>
            <a:ext cx="230753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Optimal linear codes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18BA76E-9D35-BCA1-4099-6AC634CF33CC}"/>
                  </a:ext>
                </a:extLst>
              </p:cNvPr>
              <p:cNvSpPr txBox="1"/>
              <p:nvPr/>
            </p:nvSpPr>
            <p:spPr>
              <a:xfrm>
                <a:off x="9193695" y="1670934"/>
                <a:ext cx="2842591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w.r.t.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𝐅𝐏</m:t>
                        </m:r>
                      </m:e>
                      <m:sup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reductions)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18BA76E-9D35-BCA1-4099-6AC634CF3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695" y="1670934"/>
                <a:ext cx="2842591" cy="342979"/>
              </a:xfrm>
              <a:prstGeom prst="rect">
                <a:avLst/>
              </a:prstGeom>
              <a:blipFill>
                <a:blip r:embed="rId12"/>
                <a:stretch>
                  <a:fillRect l="-1073" t="-3571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18A1A8FB-53C8-884E-477D-E945A0C2F72A}"/>
                  </a:ext>
                </a:extLst>
              </p14:cNvPr>
              <p14:cNvContentPartPr/>
              <p14:nvPr/>
            </p14:nvContentPartPr>
            <p14:xfrm>
              <a:off x="9292054" y="2116863"/>
              <a:ext cx="428760" cy="373608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18A1A8FB-53C8-884E-477D-E945A0C2F72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74054" y="2098863"/>
                <a:ext cx="464400" cy="37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3DE0A544-C8D5-58E0-356F-AE75BF1FA561}"/>
                  </a:ext>
                </a:extLst>
              </p14:cNvPr>
              <p14:cNvContentPartPr/>
              <p14:nvPr/>
            </p14:nvContentPartPr>
            <p14:xfrm>
              <a:off x="3420094" y="2067183"/>
              <a:ext cx="2131172" cy="373752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3DE0A544-C8D5-58E0-356F-AE75BF1FA56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02094" y="2049183"/>
                <a:ext cx="2166812" cy="37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7321576-3F23-6F1D-A6CE-D7E3E268C29A}"/>
                  </a:ext>
                </a:extLst>
              </p:cNvPr>
              <p:cNvSpPr txBox="1"/>
              <p:nvPr/>
            </p:nvSpPr>
            <p:spPr>
              <a:xfrm>
                <a:off x="9939129" y="2056679"/>
                <a:ext cx="1967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𝐀𝐏𝐄𝐏𝐏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-complete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7321576-3F23-6F1D-A6CE-D7E3E268C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129" y="2056679"/>
                <a:ext cx="1967603" cy="369332"/>
              </a:xfrm>
              <a:prstGeom prst="rect">
                <a:avLst/>
              </a:prstGeom>
              <a:blipFill>
                <a:blip r:embed="rId1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DF178B2-586D-A262-1BE5-9A819A3404AE}"/>
                  </a:ext>
                </a:extLst>
              </p:cNvPr>
              <p:cNvSpPr txBox="1"/>
              <p:nvPr/>
            </p:nvSpPr>
            <p:spPr>
              <a:xfrm>
                <a:off x="4188503" y="4491371"/>
                <a:ext cx="1318592" cy="58477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stretch)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DF178B2-586D-A262-1BE5-9A819A340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503" y="4491371"/>
                <a:ext cx="1318592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E93C621-DB48-B282-EF0E-3FC5CC0C619E}"/>
                  </a:ext>
                </a:extLst>
              </p:cNvPr>
              <p:cNvSpPr txBox="1"/>
              <p:nvPr/>
            </p:nvSpPr>
            <p:spPr>
              <a:xfrm>
                <a:off x="2662284" y="2083056"/>
                <a:ext cx="151561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Inside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E93C621-DB48-B282-EF0E-3FC5CC0C6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284" y="2083056"/>
                <a:ext cx="1515619" cy="374270"/>
              </a:xfrm>
              <a:prstGeom prst="rect">
                <a:avLst/>
              </a:prstGeom>
              <a:blipFill>
                <a:blip r:embed="rId19"/>
                <a:stretch>
                  <a:fillRect l="-3629" t="-819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5DEF5AD-F65A-9E11-9671-97D0CFC93ABA}"/>
              </a:ext>
            </a:extLst>
          </p:cNvPr>
          <p:cNvCxnSpPr/>
          <p:nvPr/>
        </p:nvCxnSpPr>
        <p:spPr>
          <a:xfrm>
            <a:off x="457200" y="5585791"/>
            <a:ext cx="11231217" cy="0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6FF6D76-5626-A8FD-9AA2-03B531BEA36C}"/>
                  </a:ext>
                </a:extLst>
              </p:cNvPr>
              <p:cNvSpPr txBox="1"/>
              <p:nvPr/>
            </p:nvSpPr>
            <p:spPr>
              <a:xfrm>
                <a:off x="838200" y="3626542"/>
                <a:ext cx="2546353" cy="55399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-Hard-Partial-TT</a:t>
                </a:r>
                <a:endParaRPr lang="en-US" altLang="zh-CN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quasipoly</a:t>
                </a:r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stretch)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6FF6D76-5626-A8FD-9AA2-03B531BEA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26542"/>
                <a:ext cx="2546353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C991067A-820E-4588-2460-6165D8E248D5}"/>
              </a:ext>
            </a:extLst>
          </p:cNvPr>
          <p:cNvSpPr txBox="1"/>
          <p:nvPr/>
        </p:nvSpPr>
        <p:spPr>
          <a:xfrm>
            <a:off x="2482683" y="5824655"/>
            <a:ext cx="189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[AC19, CLW20, RSW22, CHLR23, …]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B1A076-C94F-0076-E6BA-FE9CB1B13440}"/>
              </a:ext>
            </a:extLst>
          </p:cNvPr>
          <p:cNvSpPr txBox="1"/>
          <p:nvPr/>
        </p:nvSpPr>
        <p:spPr>
          <a:xfrm>
            <a:off x="9073739" y="5892669"/>
            <a:ext cx="1109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[Korten’21]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A508CA1-AD4D-C105-D067-5CD81A8DA1D3}"/>
              </a:ext>
            </a:extLst>
          </p:cNvPr>
          <p:cNvGrpSpPr/>
          <p:nvPr/>
        </p:nvGrpSpPr>
        <p:grpSpPr>
          <a:xfrm>
            <a:off x="8028198" y="4251651"/>
            <a:ext cx="1442480" cy="382430"/>
            <a:chOff x="8028198" y="4251651"/>
            <a:chExt cx="1442480" cy="382430"/>
          </a:xfrm>
        </p:grpSpPr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B960F4FE-F253-DA45-E9D3-A06EF012BE2D}"/>
                </a:ext>
              </a:extLst>
            </p:cNvPr>
            <p:cNvSpPr/>
            <p:nvPr/>
          </p:nvSpPr>
          <p:spPr>
            <a:xfrm>
              <a:off x="8028198" y="4251651"/>
              <a:ext cx="289509" cy="382430"/>
            </a:xfrm>
            <a:prstGeom prst="down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C23AD31-A11A-5506-91B3-BDC18E23D3F0}"/>
                </a:ext>
              </a:extLst>
            </p:cNvPr>
            <p:cNvSpPr txBox="1"/>
            <p:nvPr/>
          </p:nvSpPr>
          <p:spPr>
            <a:xfrm>
              <a:off x="8360965" y="4288977"/>
              <a:ext cx="1109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[RSW’22]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6989019-7EEF-722F-4276-EFA0B340DFD9}"/>
              </a:ext>
            </a:extLst>
          </p:cNvPr>
          <p:cNvGrpSpPr/>
          <p:nvPr/>
        </p:nvGrpSpPr>
        <p:grpSpPr>
          <a:xfrm>
            <a:off x="7104082" y="3392689"/>
            <a:ext cx="1109713" cy="471717"/>
            <a:chOff x="7104082" y="3392689"/>
            <a:chExt cx="1109713" cy="471717"/>
          </a:xfrm>
        </p:grpSpPr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FE1C767C-F27E-98C4-8A25-FE903F606795}"/>
                </a:ext>
              </a:extLst>
            </p:cNvPr>
            <p:cNvSpPr/>
            <p:nvPr/>
          </p:nvSpPr>
          <p:spPr>
            <a:xfrm rot="1126338">
              <a:off x="7257979" y="3495074"/>
              <a:ext cx="471697" cy="369332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54B4528-20FE-5E0D-1FE5-0A495F708245}"/>
                </a:ext>
              </a:extLst>
            </p:cNvPr>
            <p:cNvSpPr txBox="1"/>
            <p:nvPr/>
          </p:nvSpPr>
          <p:spPr>
            <a:xfrm rot="1301219">
              <a:off x="7104082" y="3392689"/>
              <a:ext cx="1109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[GLW’22]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E16B7AE-FFC8-D4D1-96CD-8EBA5221DE89}"/>
              </a:ext>
            </a:extLst>
          </p:cNvPr>
          <p:cNvGrpSpPr/>
          <p:nvPr/>
        </p:nvGrpSpPr>
        <p:grpSpPr>
          <a:xfrm>
            <a:off x="10457695" y="4172693"/>
            <a:ext cx="1403273" cy="599803"/>
            <a:chOff x="7193704" y="3244245"/>
            <a:chExt cx="1403273" cy="599803"/>
          </a:xfrm>
        </p:grpSpPr>
        <p:sp>
          <p:nvSpPr>
            <p:cNvPr id="39" name="箭头: 右 38">
              <a:extLst>
                <a:ext uri="{FF2B5EF4-FFF2-40B4-BE49-F238E27FC236}">
                  <a16:creationId xmlns:a16="http://schemas.microsoft.com/office/drawing/2014/main" id="{4C154CD9-F0DE-8372-20E2-43B1FD9C15AD}"/>
                </a:ext>
              </a:extLst>
            </p:cNvPr>
            <p:cNvSpPr/>
            <p:nvPr/>
          </p:nvSpPr>
          <p:spPr>
            <a:xfrm rot="16200000">
              <a:off x="7078468" y="3359481"/>
              <a:ext cx="599803" cy="369332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B5877BD-73E1-504A-A3E3-EF1EA4108863}"/>
                </a:ext>
              </a:extLst>
            </p:cNvPr>
            <p:cNvSpPr txBox="1"/>
            <p:nvPr/>
          </p:nvSpPr>
          <p:spPr>
            <a:xfrm>
              <a:off x="7487264" y="3454164"/>
              <a:ext cx="1109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[Korten’21]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D3CDCC6-D1D8-141A-0260-48F319EF9817}"/>
              </a:ext>
            </a:extLst>
          </p:cNvPr>
          <p:cNvSpPr txBox="1"/>
          <p:nvPr/>
        </p:nvSpPr>
        <p:spPr>
          <a:xfrm>
            <a:off x="6279132" y="1782694"/>
            <a:ext cx="301827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EXPLORE THIS!</a:t>
            </a:r>
            <a:endParaRPr lang="zh-CN" alt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2A6B369-5FDF-DA4E-8BF7-B9017FD9C87D}"/>
              </a:ext>
            </a:extLst>
          </p:cNvPr>
          <p:cNvSpPr/>
          <p:nvPr/>
        </p:nvSpPr>
        <p:spPr>
          <a:xfrm>
            <a:off x="4005325" y="5888681"/>
            <a:ext cx="347538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CN" altLang="en-US" sz="4400" b="1" cap="none" spc="0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707DF8E-AF35-B749-0F08-5F7447A06206}"/>
              </a:ext>
            </a:extLst>
          </p:cNvPr>
          <p:cNvSpPr txBox="1"/>
          <p:nvPr/>
        </p:nvSpPr>
        <p:spPr>
          <a:xfrm>
            <a:off x="7346869" y="6283587"/>
            <a:ext cx="2941299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Questions are welcome!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320559F-BF7E-F824-92A2-EDF4A9E7BE71}"/>
                  </a:ext>
                </a:extLst>
              </p:cNvPr>
              <p:cNvSpPr txBox="1"/>
              <p:nvPr/>
            </p:nvSpPr>
            <p:spPr>
              <a:xfrm>
                <a:off x="5676104" y="2138229"/>
                <a:ext cx="4042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with your cool ideas and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oracle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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320559F-BF7E-F824-92A2-EDF4A9E7B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104" y="2138229"/>
                <a:ext cx="4042660" cy="369332"/>
              </a:xfrm>
              <a:prstGeom prst="rect">
                <a:avLst/>
              </a:prstGeom>
              <a:blipFill>
                <a:blip r:embed="rId21"/>
                <a:stretch>
                  <a:fillRect l="-120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90E03EBF-2917-BC61-2C9F-50CEBCECE8A7}"/>
              </a:ext>
            </a:extLst>
          </p:cNvPr>
          <p:cNvGrpSpPr/>
          <p:nvPr/>
        </p:nvGrpSpPr>
        <p:grpSpPr>
          <a:xfrm>
            <a:off x="6634121" y="3960212"/>
            <a:ext cx="1165481" cy="527715"/>
            <a:chOff x="6634121" y="3960212"/>
            <a:chExt cx="1165481" cy="527715"/>
          </a:xfrm>
        </p:grpSpPr>
        <p:sp>
          <p:nvSpPr>
            <p:cNvPr id="45" name="箭头: 右 44">
              <a:extLst>
                <a:ext uri="{FF2B5EF4-FFF2-40B4-BE49-F238E27FC236}">
                  <a16:creationId xmlns:a16="http://schemas.microsoft.com/office/drawing/2014/main" id="{CD48B8CF-79A8-B2E5-2D00-CEC557C67D14}"/>
                </a:ext>
              </a:extLst>
            </p:cNvPr>
            <p:cNvSpPr/>
            <p:nvPr/>
          </p:nvSpPr>
          <p:spPr>
            <a:xfrm rot="20277006">
              <a:off x="6693276" y="4154347"/>
              <a:ext cx="1106326" cy="333580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4387065-4CD5-0D1C-C0CE-279870AB0B66}"/>
                </a:ext>
              </a:extLst>
            </p:cNvPr>
            <p:cNvSpPr txBox="1"/>
            <p:nvPr/>
          </p:nvSpPr>
          <p:spPr>
            <a:xfrm rot="20300252">
              <a:off x="6634121" y="3960212"/>
              <a:ext cx="1109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[GLW’22]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1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1" grpId="0"/>
      <p:bldP spid="42" grpId="0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Characterisation of Circuit Lower Bounds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Immediate corollary of RSW22: non-trivial CAPP algorithms,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even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preprocessing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imply lower bounds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4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24 / 25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7B82A0-D8A4-4B76-71D0-9D41CC901756}"/>
                  </a:ext>
                </a:extLst>
              </p:cNvPr>
              <p:cNvSpPr txBox="1"/>
              <p:nvPr/>
            </p:nvSpPr>
            <p:spPr>
              <a:xfrm>
                <a:off x="215345" y="2665981"/>
                <a:ext cx="6057272" cy="274690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CAPP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p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</a:t>
                </a: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run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with an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oracle, produce a data structure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𝐷𝑆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Query: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given a circuit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oracle access 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𝐷𝑆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estimate the accept probability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non-trivial time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7B82A0-D8A4-4B76-71D0-9D41CC901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5" y="2665981"/>
                <a:ext cx="6057272" cy="2746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3A87D48-9F4B-4292-1E9F-CA433252D65B}"/>
                  </a:ext>
                </a:extLst>
              </p:cNvPr>
              <p:cNvSpPr txBox="1"/>
              <p:nvPr/>
            </p:nvSpPr>
            <p:spPr>
              <a:xfrm>
                <a:off x="6562110" y="2809803"/>
                <a:ext cx="5414542" cy="245926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-computable PRGs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0.9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endPara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compute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0.9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Query: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output </a:t>
                </a:r>
                <a:endParaRPr lang="en-US" altLang="zh-CN" sz="24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3A87D48-9F4B-4292-1E9F-CA433252D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110" y="2809803"/>
                <a:ext cx="5414542" cy="2459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00DCE91-E75B-4548-626F-C366082AB2EF}"/>
                  </a:ext>
                </a:extLst>
              </p:cNvPr>
              <p:cNvSpPr txBox="1"/>
              <p:nvPr/>
            </p:nvSpPr>
            <p:spPr>
              <a:xfrm>
                <a:off x="1608479" y="5566707"/>
                <a:ext cx="8975037" cy="10949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RSW22: 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Actually, CAPP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p>
                        <m:r>
                          <a:rPr lang="en-US" altLang="zh-CN" sz="3200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</a:t>
                </a:r>
                <a:r>
                  <a:rPr lang="en-US" altLang="zh-CN" sz="3200" dirty="0" err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characterises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p>
                        <m:r>
                          <a:rPr lang="en-US" altLang="zh-CN" sz="3200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lower bounds!</a:t>
                </a:r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00DCE91-E75B-4548-626F-C366082AB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9" y="5566707"/>
                <a:ext cx="8975037" cy="1094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82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Characterisation of Circuit Lower Bounds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486A7-0128-480E-AA1A-E58223EF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78472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Theorem: the following are equivalent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25 / 25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7EC397-2FC8-F2E3-F7A2-A33A6FC02AF1}"/>
                  </a:ext>
                </a:extLst>
              </p:cNvPr>
              <p:cNvSpPr txBox="1"/>
              <p:nvPr/>
            </p:nvSpPr>
            <p:spPr>
              <a:xfrm>
                <a:off x="6867933" y="3095010"/>
                <a:ext cx="2411897" cy="40613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𝐍𝐏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poly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7EC397-2FC8-F2E3-F7A2-A33A6FC02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933" y="3095010"/>
                <a:ext cx="2411897" cy="406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B2A0924-110F-B342-875A-06238D8C23E0}"/>
                  </a:ext>
                </a:extLst>
              </p:cNvPr>
              <p:cNvSpPr txBox="1"/>
              <p:nvPr/>
            </p:nvSpPr>
            <p:spPr>
              <a:xfrm>
                <a:off x="2133601" y="2836413"/>
                <a:ext cx="2831506" cy="94686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Non-trivial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CAPP algorithm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B2A0924-110F-B342-875A-06238D8C2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2836413"/>
                <a:ext cx="2831506" cy="9468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B4EE6D1-A728-75AF-2ECB-B6A21851D79F}"/>
                  </a:ext>
                </a:extLst>
              </p:cNvPr>
              <p:cNvSpPr txBox="1"/>
              <p:nvPr/>
            </p:nvSpPr>
            <p:spPr>
              <a:xfrm>
                <a:off x="704530" y="4959798"/>
                <a:ext cx="2753632" cy="9535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Subexponential-time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𝜖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CAPP algorithm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B4EE6D1-A728-75AF-2ECB-B6A21851D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" y="4959798"/>
                <a:ext cx="2753632" cy="9535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234165E-F7EE-ED2E-4792-3333E0272DD5}"/>
                  </a:ext>
                </a:extLst>
              </p:cNvPr>
              <p:cNvSpPr txBox="1"/>
              <p:nvPr/>
            </p:nvSpPr>
            <p:spPr>
              <a:xfrm>
                <a:off x="4498606" y="4959767"/>
                <a:ext cx="2411897" cy="92826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-computable PRG with seed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error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1/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234165E-F7EE-ED2E-4792-3333E0272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606" y="4959767"/>
                <a:ext cx="2411897" cy="9282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69F96D-3AD8-98E9-7C7D-9EE4553A0DD0}"/>
                  </a:ext>
                </a:extLst>
              </p:cNvPr>
              <p:cNvSpPr txBox="1"/>
              <p:nvPr/>
            </p:nvSpPr>
            <p:spPr>
              <a:xfrm>
                <a:off x="9279829" y="4954508"/>
                <a:ext cx="2199864" cy="98943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b="0" i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cannot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1/2+1/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b="0" i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</a:t>
                </a:r>
                <a:r>
                  <a:rPr lang="en-US" altLang="zh-CN" b="0" i="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approx</a:t>
                </a:r>
                <a:r>
                  <a:rPr lang="en-US" altLang="zh-CN" b="0" i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poly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69F96D-3AD8-98E9-7C7D-9EE4553A0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829" y="4954508"/>
                <a:ext cx="2199864" cy="9894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C9C2F75-89E0-FC41-4618-DF24BF95180E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>
            <a:off x="3458162" y="5423901"/>
            <a:ext cx="1040444" cy="126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A78AA410-58BA-7209-4071-E9080C2E0848}"/>
              </a:ext>
            </a:extLst>
          </p:cNvPr>
          <p:cNvGrpSpPr/>
          <p:nvPr/>
        </p:nvGrpSpPr>
        <p:grpSpPr>
          <a:xfrm>
            <a:off x="4965107" y="2949375"/>
            <a:ext cx="1902826" cy="370629"/>
            <a:chOff x="4965107" y="2512495"/>
            <a:chExt cx="1902826" cy="370629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8372F63-9907-074A-28CF-8A73C49C43B9}"/>
                </a:ext>
              </a:extLst>
            </p:cNvPr>
            <p:cNvCxnSpPr>
              <a:cxnSpLocks/>
              <a:stCxn id="16" idx="3"/>
              <a:endCxn id="15" idx="1"/>
            </p:cNvCxnSpPr>
            <p:nvPr/>
          </p:nvCxnSpPr>
          <p:spPr>
            <a:xfrm flipV="1">
              <a:off x="4965107" y="2871359"/>
              <a:ext cx="1902826" cy="1176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C668E14-A1D6-84F8-32E5-6C39A1FAFE20}"/>
                </a:ext>
              </a:extLst>
            </p:cNvPr>
            <p:cNvSpPr txBox="1"/>
            <p:nvPr/>
          </p:nvSpPr>
          <p:spPr>
            <a:xfrm>
              <a:off x="5317637" y="2512495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Our result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EDA1EB8-5162-9C3E-4DCA-D1D60763C15B}"/>
              </a:ext>
            </a:extLst>
          </p:cNvPr>
          <p:cNvGrpSpPr/>
          <p:nvPr/>
        </p:nvGrpSpPr>
        <p:grpSpPr>
          <a:xfrm>
            <a:off x="8073882" y="3511307"/>
            <a:ext cx="2305879" cy="1453361"/>
            <a:chOff x="8073882" y="3372179"/>
            <a:chExt cx="2305879" cy="1453361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B28950E-6E95-29ED-4032-5862AB454854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>
              <a:off x="8073882" y="3372179"/>
              <a:ext cx="2305879" cy="14533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A8E27FC-D5C7-3753-C6C6-C1A3E995340B}"/>
                </a:ext>
              </a:extLst>
            </p:cNvPr>
            <p:cNvSpPr txBox="1"/>
            <p:nvPr/>
          </p:nvSpPr>
          <p:spPr>
            <a:xfrm rot="1999318">
              <a:off x="8891978" y="3649374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Hardness</a:t>
              </a:r>
            </a:p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amplification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7490256-C6C0-BDDE-9B9C-F768A44FA283}"/>
              </a:ext>
            </a:extLst>
          </p:cNvPr>
          <p:cNvGrpSpPr/>
          <p:nvPr/>
        </p:nvGrpSpPr>
        <p:grpSpPr>
          <a:xfrm>
            <a:off x="6910503" y="5097833"/>
            <a:ext cx="2369326" cy="369332"/>
            <a:chOff x="6910503" y="4660953"/>
            <a:chExt cx="2369326" cy="369332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FD714B7-6ED8-DE1D-2790-DFB25D4F3D3D}"/>
                </a:ext>
              </a:extLst>
            </p:cNvPr>
            <p:cNvCxnSpPr>
              <a:cxnSpLocks/>
              <a:stCxn id="20" idx="1"/>
              <a:endCxn id="19" idx="3"/>
            </p:cNvCxnSpPr>
            <p:nvPr/>
          </p:nvCxnSpPr>
          <p:spPr>
            <a:xfrm flipH="1" flipV="1">
              <a:off x="6910503" y="4997181"/>
              <a:ext cx="2369326" cy="253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B62C2F0-E928-5C96-01BE-13FDA55D4E3F}"/>
                </a:ext>
              </a:extLst>
            </p:cNvPr>
            <p:cNvSpPr txBox="1"/>
            <p:nvPr/>
          </p:nvSpPr>
          <p:spPr>
            <a:xfrm>
              <a:off x="7139259" y="466095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Nisan-</a:t>
              </a:r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Wigderson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2A12D68B-469F-75B8-EEB6-126555FEBA9E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2081346" y="3783275"/>
            <a:ext cx="1468008" cy="117652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4367576F-D854-D500-1F01-CC4E7AC854FD}"/>
              </a:ext>
            </a:extLst>
          </p:cNvPr>
          <p:cNvGrpSpPr/>
          <p:nvPr/>
        </p:nvGrpSpPr>
        <p:grpSpPr>
          <a:xfrm>
            <a:off x="2258819" y="4001011"/>
            <a:ext cx="4883107" cy="646331"/>
            <a:chOff x="2258819" y="3564131"/>
            <a:chExt cx="4883107" cy="646331"/>
          </a:xfrm>
        </p:grpSpPr>
        <p:sp>
          <p:nvSpPr>
            <p:cNvPr id="84" name="箭头: 右 83">
              <a:extLst>
                <a:ext uri="{FF2B5EF4-FFF2-40B4-BE49-F238E27FC236}">
                  <a16:creationId xmlns:a16="http://schemas.microsoft.com/office/drawing/2014/main" id="{34A349F3-E9CC-C783-A726-20DAA2717315}"/>
                </a:ext>
              </a:extLst>
            </p:cNvPr>
            <p:cNvSpPr/>
            <p:nvPr/>
          </p:nvSpPr>
          <p:spPr>
            <a:xfrm rot="8549419">
              <a:off x="2258819" y="3760766"/>
              <a:ext cx="1819367" cy="402706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0F6E2CC-F8DD-1E2A-350B-ABDEDA5799A6}"/>
                    </a:ext>
                  </a:extLst>
                </p:cNvPr>
                <p:cNvSpPr txBox="1"/>
                <p:nvPr/>
              </p:nvSpPr>
              <p:spPr>
                <a:xfrm>
                  <a:off x="3669612" y="3564131"/>
                  <a:ext cx="347231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Unconditional speedup for “CAPP with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𝐍𝐏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-preprocessing!”</a:t>
                  </a:r>
                  <a:endPara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0F6E2CC-F8DD-1E2A-350B-ABDEDA579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612" y="3564131"/>
                  <a:ext cx="3472314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579" t="-5660" r="-702"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16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𝐏𝐀𝐑𝐈𝐓𝐘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∉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𝐀𝐂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852688" cy="478472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constant-depth polynomial-size circuits with unbounded fan-in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CNF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circuits: depth-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(poly-size) circuits with unbounded fan-in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“simplest” circuit class!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PARITY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circuit computing the function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PARITY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⊕…⊕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requires super-poly size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Proof uses the switching lemma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But it’s easy to see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PARITY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CNF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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852688" cy="4784725"/>
              </a:xfrm>
              <a:blipFill>
                <a:blip r:embed="rId4"/>
                <a:stretch>
                  <a:fillRect l="-1319" t="-2166" b="-1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DA498E7-1A12-5FD8-1A81-0AB3E3A15ECD}"/>
                  </a:ext>
                </a:extLst>
              </p:cNvPr>
              <p:cNvSpPr txBox="1"/>
              <p:nvPr/>
            </p:nvSpPr>
            <p:spPr>
              <a:xfrm>
                <a:off x="9152781" y="4473955"/>
                <a:ext cx="2710114" cy="33855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circuits, from Wikipedia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DA498E7-1A12-5FD8-1A81-0AB3E3A15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781" y="4473955"/>
                <a:ext cx="271011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4A53306-158D-9A63-25F7-5977031FC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395" y="1819011"/>
            <a:ext cx="2488096" cy="262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27B22CFF-01E5-CBBE-88EA-ECDB7711F2A4}"/>
              </a:ext>
            </a:extLst>
          </p:cNvPr>
          <p:cNvGrpSpPr/>
          <p:nvPr/>
        </p:nvGrpSpPr>
        <p:grpSpPr>
          <a:xfrm>
            <a:off x="9064631" y="5151132"/>
            <a:ext cx="2798264" cy="849399"/>
            <a:chOff x="9064631" y="5151132"/>
            <a:chExt cx="2798264" cy="849399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9972A21-9845-46C7-9C6E-CEF6A3510A9C}"/>
                </a:ext>
              </a:extLst>
            </p:cNvPr>
            <p:cNvSpPr/>
            <p:nvPr/>
          </p:nvSpPr>
          <p:spPr>
            <a:xfrm>
              <a:off x="10258839" y="5151132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21C6E25-C26D-0487-D8E1-AF785A800BC2}"/>
                </a:ext>
              </a:extLst>
            </p:cNvPr>
            <p:cNvSpPr txBox="1"/>
            <p:nvPr/>
          </p:nvSpPr>
          <p:spPr>
            <a:xfrm>
              <a:off x="10207526" y="5205617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C3EFB02-EBD8-E255-7332-66D06821C73F}"/>
                </a:ext>
              </a:extLst>
            </p:cNvPr>
            <p:cNvSpPr/>
            <p:nvPr/>
          </p:nvSpPr>
          <p:spPr>
            <a:xfrm>
              <a:off x="9079395" y="5614561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BC047A8-7836-ACAC-0CF8-D919347F0EB6}"/>
                </a:ext>
              </a:extLst>
            </p:cNvPr>
            <p:cNvSpPr txBox="1"/>
            <p:nvPr/>
          </p:nvSpPr>
          <p:spPr>
            <a:xfrm>
              <a:off x="9064631" y="566904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B4C6AC7-73A2-B711-AF8B-A5CE6E389EB2}"/>
                </a:ext>
              </a:extLst>
            </p:cNvPr>
            <p:cNvSpPr/>
            <p:nvPr/>
          </p:nvSpPr>
          <p:spPr>
            <a:xfrm>
              <a:off x="9723782" y="5614561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E14145B-A7F7-6F26-C9FF-8A4C91D6CDBC}"/>
                </a:ext>
              </a:extLst>
            </p:cNvPr>
            <p:cNvSpPr txBox="1"/>
            <p:nvPr/>
          </p:nvSpPr>
          <p:spPr>
            <a:xfrm>
              <a:off x="9709018" y="566904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E9FE4B7-0AF1-EFAC-5C13-60EA41116C02}"/>
                </a:ext>
              </a:extLst>
            </p:cNvPr>
            <p:cNvSpPr/>
            <p:nvPr/>
          </p:nvSpPr>
          <p:spPr>
            <a:xfrm>
              <a:off x="10825568" y="5614561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FD09341-2A2D-F9CA-1CDD-03C0E2DD57EF}"/>
                </a:ext>
              </a:extLst>
            </p:cNvPr>
            <p:cNvSpPr txBox="1"/>
            <p:nvPr/>
          </p:nvSpPr>
          <p:spPr>
            <a:xfrm>
              <a:off x="10810804" y="566904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EE31C22-928D-BCC0-3C72-E8FED9AC6C2F}"/>
                </a:ext>
              </a:extLst>
            </p:cNvPr>
            <p:cNvSpPr/>
            <p:nvPr/>
          </p:nvSpPr>
          <p:spPr>
            <a:xfrm>
              <a:off x="11462161" y="5614561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C8E1131-6C39-1E45-AB27-7B944FD8CA88}"/>
                </a:ext>
              </a:extLst>
            </p:cNvPr>
            <p:cNvSpPr txBox="1"/>
            <p:nvPr/>
          </p:nvSpPr>
          <p:spPr>
            <a:xfrm>
              <a:off x="11447397" y="566904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36A8F99-CE88-45AF-48C3-CEE9E8F928B3}"/>
                </a:ext>
              </a:extLst>
            </p:cNvPr>
            <p:cNvCxnSpPr>
              <a:cxnSpLocks/>
              <a:stCxn id="18" idx="7"/>
              <a:endCxn id="16" idx="4"/>
            </p:cNvCxnSpPr>
            <p:nvPr/>
          </p:nvCxnSpPr>
          <p:spPr>
            <a:xfrm flipV="1">
              <a:off x="9408841" y="5537102"/>
              <a:ext cx="1042983" cy="133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410431E-7B40-02FF-0F37-A4FC598378E6}"/>
                </a:ext>
              </a:extLst>
            </p:cNvPr>
            <p:cNvCxnSpPr>
              <a:cxnSpLocks/>
              <a:stCxn id="20" idx="7"/>
              <a:endCxn id="16" idx="4"/>
            </p:cNvCxnSpPr>
            <p:nvPr/>
          </p:nvCxnSpPr>
          <p:spPr>
            <a:xfrm flipV="1">
              <a:off x="10053228" y="5537102"/>
              <a:ext cx="398596" cy="133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A3C8987-699B-A484-3D11-B008434B9F68}"/>
                    </a:ext>
                  </a:extLst>
                </p:cNvPr>
                <p:cNvSpPr txBox="1"/>
                <p:nvPr/>
              </p:nvSpPr>
              <p:spPr>
                <a:xfrm>
                  <a:off x="10257506" y="5622879"/>
                  <a:ext cx="4203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A3C8987-699B-A484-3D11-B008434B9F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7506" y="5622879"/>
                  <a:ext cx="42030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67FDB7E-96BA-09BE-107E-0DA07FD23FF2}"/>
                </a:ext>
              </a:extLst>
            </p:cNvPr>
            <p:cNvCxnSpPr>
              <a:cxnSpLocks/>
              <a:stCxn id="22" idx="1"/>
              <a:endCxn id="16" idx="4"/>
            </p:cNvCxnSpPr>
            <p:nvPr/>
          </p:nvCxnSpPr>
          <p:spPr>
            <a:xfrm flipH="1" flipV="1">
              <a:off x="10451824" y="5537102"/>
              <a:ext cx="430268" cy="133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5B72139-535F-50E1-9040-0AD80885929D}"/>
                </a:ext>
              </a:extLst>
            </p:cNvPr>
            <p:cNvCxnSpPr>
              <a:cxnSpLocks/>
              <a:stCxn id="26" idx="1"/>
              <a:endCxn id="16" idx="4"/>
            </p:cNvCxnSpPr>
            <p:nvPr/>
          </p:nvCxnSpPr>
          <p:spPr>
            <a:xfrm flipH="1" flipV="1">
              <a:off x="10451824" y="5537102"/>
              <a:ext cx="1066861" cy="133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9296EB8-BC70-3E20-1B95-9C51D7C06AA9}"/>
                  </a:ext>
                </a:extLst>
              </p:cNvPr>
              <p:cNvSpPr txBox="1"/>
              <p:nvPr/>
            </p:nvSpPr>
            <p:spPr>
              <a:xfrm>
                <a:off x="9158094" y="6138151"/>
                <a:ext cx="2710114" cy="33855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CNF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circuits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9296EB8-BC70-3E20-1B95-9C51D7C06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094" y="6138151"/>
                <a:ext cx="2710114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30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Circuit Lower Bounds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be a circuit class 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Find explicit functions (e.g.,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PARITY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that requires large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general circuits, this is a difficult task 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State-of-the-art [LY22]: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3.1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size lower bound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Open: any function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without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-size circuits?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  <a:blipFill>
                <a:blip r:embed="rId3"/>
                <a:stretch>
                  <a:fillRect l="-986" t="-2166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E26CC7-5AB2-4B65-BA3B-C4F034B7F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896" y="3914496"/>
            <a:ext cx="1831808" cy="1933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1CB7DE3-4997-45A8-A2AC-606A04181D1B}"/>
                  </a:ext>
                </a:extLst>
              </p:cNvPr>
              <p:cNvSpPr/>
              <p:nvPr/>
            </p:nvSpPr>
            <p:spPr>
              <a:xfrm>
                <a:off x="9652575" y="5752615"/>
                <a:ext cx="2262451" cy="6318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 circuit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from </a:t>
                </a:r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[Arora-Barak]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1CB7DE3-4997-45A8-A2AC-606A04181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575" y="5752615"/>
                <a:ext cx="2262451" cy="631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Grinning Face with Sweat on Google Noto Color Emoji ">
            <a:extLst>
              <a:ext uri="{FF2B5EF4-FFF2-40B4-BE49-F238E27FC236}">
                <a16:creationId xmlns:a16="http://schemas.microsoft.com/office/drawing/2014/main" id="{9039BAC9-5EA9-4B84-999A-FBE79240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476" y="2825198"/>
            <a:ext cx="484533" cy="48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B4BA330-AB03-73A3-4829-B906A08BE7C9}"/>
              </a:ext>
            </a:extLst>
          </p:cNvPr>
          <p:cNvSpPr/>
          <p:nvPr/>
        </p:nvSpPr>
        <p:spPr>
          <a:xfrm>
            <a:off x="4552122" y="3737113"/>
            <a:ext cx="695739" cy="4472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注: 弯曲线形 6">
                <a:extLst>
                  <a:ext uri="{FF2B5EF4-FFF2-40B4-BE49-F238E27FC236}">
                    <a16:creationId xmlns:a16="http://schemas.microsoft.com/office/drawing/2014/main" id="{2C55970C-FFB9-8ABF-0EE3-3337A9840069}"/>
                  </a:ext>
                </a:extLst>
              </p:cNvPr>
              <p:cNvSpPr/>
              <p:nvPr/>
            </p:nvSpPr>
            <p:spPr>
              <a:xfrm>
                <a:off x="5466107" y="4406487"/>
                <a:ext cx="3488635" cy="1107106"/>
              </a:xfrm>
              <a:prstGeom prst="borderCallout2">
                <a:avLst>
                  <a:gd name="adj1" fmla="val 31319"/>
                  <a:gd name="adj2" fmla="val 214"/>
                  <a:gd name="adj3" fmla="val 31319"/>
                  <a:gd name="adj4" fmla="val -10399"/>
                  <a:gd name="adj5" fmla="val -18573"/>
                  <a:gd name="adj6" fmla="val -16468"/>
                </a:avLst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Exponential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time with an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oracle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标注: 弯曲线形 6">
                <a:extLst>
                  <a:ext uri="{FF2B5EF4-FFF2-40B4-BE49-F238E27FC236}">
                    <a16:creationId xmlns:a16="http://schemas.microsoft.com/office/drawing/2014/main" id="{2C55970C-FFB9-8ABF-0EE3-3337A9840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107" y="4406487"/>
                <a:ext cx="3488635" cy="1107106"/>
              </a:xfrm>
              <a:prstGeom prst="borderCallout2">
                <a:avLst>
                  <a:gd name="adj1" fmla="val 31319"/>
                  <a:gd name="adj2" fmla="val 214"/>
                  <a:gd name="adj3" fmla="val 31319"/>
                  <a:gd name="adj4" fmla="val -10399"/>
                  <a:gd name="adj5" fmla="val -18573"/>
                  <a:gd name="adj6" fmla="val -16468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47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Hard Truth Tables…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 equivalent way to look at circuit lower bounds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Fill in the table such that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-size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fails to compute it!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“Truth table”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Want: 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-size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-circuit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there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an 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  <a:blipFill>
                <a:blip r:embed="rId3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824E48B8-46A4-8141-1499-B6DB3FC2A3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4462358"/>
                  </p:ext>
                </p:extLst>
              </p:nvPr>
            </p:nvGraphicFramePr>
            <p:xfrm>
              <a:off x="7962736" y="2538527"/>
              <a:ext cx="310653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553265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553265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824E48B8-46A4-8141-1499-B6DB3FC2A3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4462358"/>
                  </p:ext>
                </p:extLst>
              </p:nvPr>
            </p:nvGraphicFramePr>
            <p:xfrm>
              <a:off x="7962736" y="2538527"/>
              <a:ext cx="310653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553265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553265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108197" r="-106667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208197" r="-10666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308197" r="-10666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415000" r="-106667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506557" r="-10666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606557" r="-10666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706557" r="-1066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806557" r="-10666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2D0A67-3DC0-8049-0A95-9E41BAB80083}"/>
                  </a:ext>
                </a:extLst>
              </p:cNvPr>
              <p:cNvSpPr txBox="1"/>
              <p:nvPr/>
            </p:nvSpPr>
            <p:spPr>
              <a:xfrm>
                <a:off x="9511417" y="2858851"/>
                <a:ext cx="1500808" cy="3083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2D0A67-3DC0-8049-0A95-9E41BAB80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417" y="2858851"/>
                <a:ext cx="1500808" cy="3083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Thinking Face on Apple iOS 15.4">
            <a:extLst>
              <a:ext uri="{FF2B5EF4-FFF2-40B4-BE49-F238E27FC236}">
                <a16:creationId xmlns:a16="http://schemas.microsoft.com/office/drawing/2014/main" id="{F0F0CB8C-6182-D4A9-4C38-E40571352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462" y="1869162"/>
            <a:ext cx="377313" cy="37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9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824E48B8-46A4-8141-1499-B6DB3FC2A3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1122184"/>
                  </p:ext>
                </p:extLst>
              </p:nvPr>
            </p:nvGraphicFramePr>
            <p:xfrm>
              <a:off x="7962736" y="2538527"/>
              <a:ext cx="310653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553265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553265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824E48B8-46A4-8141-1499-B6DB3FC2A3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1122184"/>
                  </p:ext>
                </p:extLst>
              </p:nvPr>
            </p:nvGraphicFramePr>
            <p:xfrm>
              <a:off x="7962736" y="2538527"/>
              <a:ext cx="310653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553265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553265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108197" r="-106667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208197" r="-10666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308197" r="-10666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415000" r="-106667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506557" r="-10666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606557" r="-10666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706557" r="-1066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806557" r="-10666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8">
                <a:extLst>
                  <a:ext uri="{FF2B5EF4-FFF2-40B4-BE49-F238E27FC236}">
                    <a16:creationId xmlns:a16="http://schemas.microsoft.com/office/drawing/2014/main" id="{8ABF2265-1837-B1BF-8ED3-DCE4B602F2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328704"/>
                  </p:ext>
                </p:extLst>
              </p:nvPr>
            </p:nvGraphicFramePr>
            <p:xfrm>
              <a:off x="7962736" y="2538527"/>
              <a:ext cx="310653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553265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553265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8">
                <a:extLst>
                  <a:ext uri="{FF2B5EF4-FFF2-40B4-BE49-F238E27FC236}">
                    <a16:creationId xmlns:a16="http://schemas.microsoft.com/office/drawing/2014/main" id="{8ABF2265-1837-B1BF-8ED3-DCE4B602F2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328704"/>
                  </p:ext>
                </p:extLst>
              </p:nvPr>
            </p:nvGraphicFramePr>
            <p:xfrm>
              <a:off x="7962736" y="2538527"/>
              <a:ext cx="310653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553265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553265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61" t="-108197" r="-106667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961" t="-108197" r="-6667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61" t="-208197" r="-10666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961" t="-208197" r="-666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61" t="-308197" r="-10666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961" t="-308197" r="-6667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61" t="-415000" r="-106667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961" t="-415000" r="-6667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61" t="-506557" r="-10666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961" t="-506557" r="-666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61" t="-606557" r="-10666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961" t="-606557" r="-666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61" t="-706557" r="-1066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961" t="-706557" r="-666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61" t="-806557" r="-10666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961" t="-806557" r="-666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What if the left side are not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strings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000…0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111…1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but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arbitrary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strings?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Concrete param: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strings of length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on the left side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Computational problem: given a set of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), find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such that the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partial function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hard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For any size-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-circuit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there exists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</m:d>
                  </m:oMath>
                </a14:m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  <a:blipFill>
                <a:blip r:embed="rId4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2D0A67-3DC0-8049-0A95-9E41BAB80083}"/>
                  </a:ext>
                </a:extLst>
              </p:cNvPr>
              <p:cNvSpPr txBox="1"/>
              <p:nvPr/>
            </p:nvSpPr>
            <p:spPr>
              <a:xfrm>
                <a:off x="9511417" y="2858851"/>
                <a:ext cx="1500808" cy="3083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2D0A67-3DC0-8049-0A95-9E41BAB80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417" y="2858851"/>
                <a:ext cx="1500808" cy="30839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18A7E3-E006-F83B-3464-D81F415F37FA}"/>
                  </a:ext>
                </a:extLst>
              </p:cNvPr>
              <p:cNvSpPr txBox="1"/>
              <p:nvPr/>
            </p:nvSpPr>
            <p:spPr>
              <a:xfrm>
                <a:off x="9511417" y="2851598"/>
                <a:ext cx="1500808" cy="3083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18A7E3-E006-F83B-3464-D81F415F3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417" y="2851598"/>
                <a:ext cx="1500808" cy="30839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Hard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Truth Tables…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23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CACFF9B-CBFA-C523-C2A8-A6A5D55F36B4}"/>
              </a:ext>
            </a:extLst>
          </p:cNvPr>
          <p:cNvGrpSpPr/>
          <p:nvPr/>
        </p:nvGrpSpPr>
        <p:grpSpPr>
          <a:xfrm>
            <a:off x="1251661" y="3695014"/>
            <a:ext cx="2798264" cy="849399"/>
            <a:chOff x="9064631" y="5151132"/>
            <a:chExt cx="2798264" cy="849399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EB14270-C5EA-69D2-2300-F50C62926F7E}"/>
                </a:ext>
              </a:extLst>
            </p:cNvPr>
            <p:cNvSpPr/>
            <p:nvPr/>
          </p:nvSpPr>
          <p:spPr>
            <a:xfrm>
              <a:off x="10258839" y="5151132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5D4D156-FE2C-E512-019C-B6172841CDC6}"/>
                </a:ext>
              </a:extLst>
            </p:cNvPr>
            <p:cNvSpPr txBox="1"/>
            <p:nvPr/>
          </p:nvSpPr>
          <p:spPr>
            <a:xfrm>
              <a:off x="10207526" y="5205617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BE21568-EBC7-A74D-5245-239D4DC17B92}"/>
                </a:ext>
              </a:extLst>
            </p:cNvPr>
            <p:cNvSpPr/>
            <p:nvPr/>
          </p:nvSpPr>
          <p:spPr>
            <a:xfrm>
              <a:off x="9079395" y="5614561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2E0D273-60A9-CB27-5179-0EAAD5B7CB5F}"/>
                </a:ext>
              </a:extLst>
            </p:cNvPr>
            <p:cNvSpPr txBox="1"/>
            <p:nvPr/>
          </p:nvSpPr>
          <p:spPr>
            <a:xfrm>
              <a:off x="9064631" y="566904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6053455-C33F-BE07-17DB-96E70C2D27F1}"/>
                </a:ext>
              </a:extLst>
            </p:cNvPr>
            <p:cNvSpPr/>
            <p:nvPr/>
          </p:nvSpPr>
          <p:spPr>
            <a:xfrm>
              <a:off x="9723782" y="5614561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F054ACF-8615-B7E0-27B9-F1227D076837}"/>
                </a:ext>
              </a:extLst>
            </p:cNvPr>
            <p:cNvSpPr txBox="1"/>
            <p:nvPr/>
          </p:nvSpPr>
          <p:spPr>
            <a:xfrm>
              <a:off x="9709018" y="566904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FF2F639-59CC-2BB0-7981-78EB23FCE3DC}"/>
                </a:ext>
              </a:extLst>
            </p:cNvPr>
            <p:cNvSpPr/>
            <p:nvPr/>
          </p:nvSpPr>
          <p:spPr>
            <a:xfrm>
              <a:off x="10825568" y="5614561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9AC42AC-F8E3-53AF-877E-BBFBD958B55F}"/>
                </a:ext>
              </a:extLst>
            </p:cNvPr>
            <p:cNvSpPr txBox="1"/>
            <p:nvPr/>
          </p:nvSpPr>
          <p:spPr>
            <a:xfrm>
              <a:off x="10810804" y="566904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1567773-D8E7-11D5-9972-BC12C4C5E089}"/>
                </a:ext>
              </a:extLst>
            </p:cNvPr>
            <p:cNvSpPr/>
            <p:nvPr/>
          </p:nvSpPr>
          <p:spPr>
            <a:xfrm>
              <a:off x="11462161" y="5614561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BC414DE-EE65-D738-AD3E-9EBED28FB301}"/>
                </a:ext>
              </a:extLst>
            </p:cNvPr>
            <p:cNvSpPr txBox="1"/>
            <p:nvPr/>
          </p:nvSpPr>
          <p:spPr>
            <a:xfrm>
              <a:off x="11447397" y="566904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C8954C8-9162-721D-DD08-29EC5F3FAB6B}"/>
                </a:ext>
              </a:extLst>
            </p:cNvPr>
            <p:cNvCxnSpPr>
              <a:cxnSpLocks/>
              <a:stCxn id="16" idx="7"/>
              <a:endCxn id="14" idx="4"/>
            </p:cNvCxnSpPr>
            <p:nvPr/>
          </p:nvCxnSpPr>
          <p:spPr>
            <a:xfrm flipV="1">
              <a:off x="9408841" y="5537102"/>
              <a:ext cx="1042983" cy="133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66B4DAB6-2317-C9CE-936D-5A8FE9DC5FF5}"/>
                </a:ext>
              </a:extLst>
            </p:cNvPr>
            <p:cNvCxnSpPr>
              <a:cxnSpLocks/>
              <a:stCxn id="18" idx="7"/>
              <a:endCxn id="14" idx="4"/>
            </p:cNvCxnSpPr>
            <p:nvPr/>
          </p:nvCxnSpPr>
          <p:spPr>
            <a:xfrm flipV="1">
              <a:off x="10053228" y="5537102"/>
              <a:ext cx="398596" cy="133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F3EAC5D1-461C-8887-A6DE-7B0574066CE6}"/>
                    </a:ext>
                  </a:extLst>
                </p:cNvPr>
                <p:cNvSpPr txBox="1"/>
                <p:nvPr/>
              </p:nvSpPr>
              <p:spPr>
                <a:xfrm>
                  <a:off x="10257506" y="5622879"/>
                  <a:ext cx="4203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F3EAC5D1-461C-8887-A6DE-7B0574066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7506" y="5622879"/>
                  <a:ext cx="42030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CAF7B35-6BFB-8AB9-AF7F-095E980F71E0}"/>
                </a:ext>
              </a:extLst>
            </p:cNvPr>
            <p:cNvCxnSpPr>
              <a:cxnSpLocks/>
              <a:stCxn id="20" idx="1"/>
              <a:endCxn id="14" idx="4"/>
            </p:cNvCxnSpPr>
            <p:nvPr/>
          </p:nvCxnSpPr>
          <p:spPr>
            <a:xfrm flipH="1" flipV="1">
              <a:off x="10451824" y="5537102"/>
              <a:ext cx="430268" cy="133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D67867A-9EA8-1D54-CFBE-D8609664C2DC}"/>
                </a:ext>
              </a:extLst>
            </p:cNvPr>
            <p:cNvCxnSpPr>
              <a:cxnSpLocks/>
              <a:stCxn id="22" idx="1"/>
              <a:endCxn id="14" idx="4"/>
            </p:cNvCxnSpPr>
            <p:nvPr/>
          </p:nvCxnSpPr>
          <p:spPr>
            <a:xfrm flipH="1" flipV="1">
              <a:off x="10451824" y="5537102"/>
              <a:ext cx="1066861" cy="133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0C2323E-F1D5-1BF9-4FCC-957045596F6A}"/>
              </a:ext>
            </a:extLst>
          </p:cNvPr>
          <p:cNvGrpSpPr/>
          <p:nvPr/>
        </p:nvGrpSpPr>
        <p:grpSpPr>
          <a:xfrm>
            <a:off x="1222313" y="3023761"/>
            <a:ext cx="2857267" cy="1569410"/>
            <a:chOff x="1222313" y="3505544"/>
            <a:chExt cx="2857267" cy="1569410"/>
          </a:xfrm>
        </p:grpSpPr>
        <p:pic>
          <p:nvPicPr>
            <p:cNvPr id="5124" name="Picture 4" descr="Smiling Face with Horns on Apple iOS 15.4">
              <a:extLst>
                <a:ext uri="{FF2B5EF4-FFF2-40B4-BE49-F238E27FC236}">
                  <a16:creationId xmlns:a16="http://schemas.microsoft.com/office/drawing/2014/main" id="{C72702E9-F95C-10BF-B172-62EB0E1D23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292" y="3505544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miling Face with Horns on Apple iOS 15.4">
              <a:extLst>
                <a:ext uri="{FF2B5EF4-FFF2-40B4-BE49-F238E27FC236}">
                  <a16:creationId xmlns:a16="http://schemas.microsoft.com/office/drawing/2014/main" id="{7C6050F0-1D10-6BC2-D63E-220AB6001A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2313" y="4600355"/>
              <a:ext cx="474599" cy="47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Smiling Face with Horns on Apple iOS 15.4">
              <a:extLst>
                <a:ext uri="{FF2B5EF4-FFF2-40B4-BE49-F238E27FC236}">
                  <a16:creationId xmlns:a16="http://schemas.microsoft.com/office/drawing/2014/main" id="{7684794C-E450-3A4E-D049-1DC3802713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700" y="4594386"/>
              <a:ext cx="474599" cy="47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Smiling Face with Horns on Apple iOS 15.4">
              <a:extLst>
                <a:ext uri="{FF2B5EF4-FFF2-40B4-BE49-F238E27FC236}">
                  <a16:creationId xmlns:a16="http://schemas.microsoft.com/office/drawing/2014/main" id="{0E2B99B4-8B74-2AD9-B43E-3F6D1DF38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358" y="4594385"/>
              <a:ext cx="474599" cy="47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Smiling Face with Horns on Apple iOS 15.4">
              <a:extLst>
                <a:ext uri="{FF2B5EF4-FFF2-40B4-BE49-F238E27FC236}">
                  <a16:creationId xmlns:a16="http://schemas.microsoft.com/office/drawing/2014/main" id="{5895B01A-8C87-4162-4A9A-422FD7BA6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4981" y="4594386"/>
              <a:ext cx="474599" cy="47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A179E4C-4ACA-9015-D11E-70C4E209A94F}"/>
              </a:ext>
            </a:extLst>
          </p:cNvPr>
          <p:cNvGrpSpPr/>
          <p:nvPr/>
        </p:nvGrpSpPr>
        <p:grpSpPr>
          <a:xfrm>
            <a:off x="1227603" y="3023761"/>
            <a:ext cx="2857208" cy="1573202"/>
            <a:chOff x="1227603" y="3653027"/>
            <a:chExt cx="2857208" cy="1573202"/>
          </a:xfrm>
        </p:grpSpPr>
        <p:pic>
          <p:nvPicPr>
            <p:cNvPr id="5126" name="Picture 6" descr="Clown Face on Apple iOS 15.4">
              <a:extLst>
                <a:ext uri="{FF2B5EF4-FFF2-40B4-BE49-F238E27FC236}">
                  <a16:creationId xmlns:a16="http://schemas.microsoft.com/office/drawing/2014/main" id="{4DB24060-2971-EE40-6F98-0718095385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262" y="3653027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Clown Face on Apple iOS 15.4">
              <a:extLst>
                <a:ext uri="{FF2B5EF4-FFF2-40B4-BE49-F238E27FC236}">
                  <a16:creationId xmlns:a16="http://schemas.microsoft.com/office/drawing/2014/main" id="{46E2C385-625D-46F3-4B24-8EA12D6FD9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603" y="4748980"/>
              <a:ext cx="474599" cy="47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6" descr="Clown Face on Apple iOS 15.4">
              <a:extLst>
                <a:ext uri="{FF2B5EF4-FFF2-40B4-BE49-F238E27FC236}">
                  <a16:creationId xmlns:a16="http://schemas.microsoft.com/office/drawing/2014/main" id="{1BF251BE-9247-5E7A-B9FB-2CC4B5D17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5457" y="4751630"/>
              <a:ext cx="474599" cy="47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6" descr="Clown Face on Apple iOS 15.4">
              <a:extLst>
                <a:ext uri="{FF2B5EF4-FFF2-40B4-BE49-F238E27FC236}">
                  <a16:creationId xmlns:a16="http://schemas.microsoft.com/office/drawing/2014/main" id="{BABD5BDF-0458-0CF9-723B-D694AB3AA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608" y="4744414"/>
              <a:ext cx="474599" cy="47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6" descr="Clown Face on Apple iOS 15.4">
              <a:extLst>
                <a:ext uri="{FF2B5EF4-FFF2-40B4-BE49-F238E27FC236}">
                  <a16:creationId xmlns:a16="http://schemas.microsoft.com/office/drawing/2014/main" id="{531EEB5A-5212-B558-07E1-414A0A44A4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212" y="4741868"/>
              <a:ext cx="474599" cy="47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Hard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Truth Tables…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Defined in [Arvind-Srinivasan’10]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 known solution for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  <a:blipFill>
                <a:blip r:embed="rId3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824E48B8-46A4-8141-1499-B6DB3FC2A3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357061"/>
                  </p:ext>
                </p:extLst>
              </p:nvPr>
            </p:nvGraphicFramePr>
            <p:xfrm>
              <a:off x="7962736" y="2538527"/>
              <a:ext cx="310653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553265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553265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824E48B8-46A4-8141-1499-B6DB3FC2A3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357061"/>
                  </p:ext>
                </p:extLst>
              </p:nvPr>
            </p:nvGraphicFramePr>
            <p:xfrm>
              <a:off x="7962736" y="2538527"/>
              <a:ext cx="310653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553265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553265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961" t="-108197" r="-106667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961" t="-208197" r="-10666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961" t="-308197" r="-10666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961" t="-415000" r="-106667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961" t="-506557" r="-10666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961" t="-606557" r="-10666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961" t="-706557" r="-1066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961" t="-806557" r="-10666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2D0A67-3DC0-8049-0A95-9E41BAB80083}"/>
                  </a:ext>
                </a:extLst>
              </p:cNvPr>
              <p:cNvSpPr txBox="1"/>
              <p:nvPr/>
            </p:nvSpPr>
            <p:spPr>
              <a:xfrm>
                <a:off x="9511417" y="2858851"/>
                <a:ext cx="1500808" cy="3083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2D0A67-3DC0-8049-0A95-9E41BAB80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417" y="2858851"/>
                <a:ext cx="1500808" cy="3083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FF5AC74-C3FE-B801-ECF5-990072475B1D}"/>
                  </a:ext>
                </a:extLst>
              </p:cNvPr>
              <p:cNvSpPr txBox="1"/>
              <p:nvPr/>
            </p:nvSpPr>
            <p:spPr>
              <a:xfrm>
                <a:off x="5447070" y="2762865"/>
                <a:ext cx="8455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CNF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FF5AC74-C3FE-B801-ECF5-990072475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70" y="2762865"/>
                <a:ext cx="8455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2A40496-30FC-19F4-6B98-12C81025DE1F}"/>
              </a:ext>
            </a:extLst>
          </p:cNvPr>
          <p:cNvCxnSpPr>
            <a:cxnSpLocks/>
          </p:cNvCxnSpPr>
          <p:nvPr/>
        </p:nvCxnSpPr>
        <p:spPr>
          <a:xfrm>
            <a:off x="5348748" y="2349910"/>
            <a:ext cx="599768" cy="41295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F6294C5-7819-D450-BA77-BE9BEBC43601}"/>
                  </a:ext>
                </a:extLst>
              </p:cNvPr>
              <p:cNvSpPr txBox="1"/>
              <p:nvPr/>
            </p:nvSpPr>
            <p:spPr>
              <a:xfrm>
                <a:off x="1032671" y="5167633"/>
                <a:ext cx="3750158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talk: an algorithm for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ℭ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!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(a circuit class even more powerful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F6294C5-7819-D450-BA77-BE9BEBC43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71" y="5167633"/>
                <a:ext cx="3750158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81489A-E2C5-2479-E0F8-6CC5FBB19770}"/>
                  </a:ext>
                </a:extLst>
              </p:cNvPr>
              <p:cNvSpPr txBox="1"/>
              <p:nvPr/>
            </p:nvSpPr>
            <p:spPr>
              <a:xfrm>
                <a:off x="4945625" y="6243485"/>
                <a:ext cx="4669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Caveat: the “algorithm” needs an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oracle 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81489A-E2C5-2479-E0F8-6CC5FBB19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625" y="6243485"/>
                <a:ext cx="4669868" cy="369332"/>
              </a:xfrm>
              <a:prstGeom prst="rect">
                <a:avLst/>
              </a:prstGeom>
              <a:blipFill>
                <a:blip r:embed="rId12"/>
                <a:stretch>
                  <a:fillRect l="-1044" t="-8197" r="-13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8" name="Picture 8" descr="Crystal Ball on Apple iOS 15.4">
            <a:extLst>
              <a:ext uri="{FF2B5EF4-FFF2-40B4-BE49-F238E27FC236}">
                <a16:creationId xmlns:a16="http://schemas.microsoft.com/office/drawing/2014/main" id="{06B38BD3-300A-7320-9807-B5FEDB8DE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662" y="6240964"/>
            <a:ext cx="374374" cy="37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53F76738-D88C-55A0-2607-8AE3A5CE7788}"/>
              </a:ext>
            </a:extLst>
          </p:cNvPr>
          <p:cNvGrpSpPr/>
          <p:nvPr/>
        </p:nvGrpSpPr>
        <p:grpSpPr>
          <a:xfrm>
            <a:off x="4959447" y="3823223"/>
            <a:ext cx="2927474" cy="1333407"/>
            <a:chOff x="4959447" y="3823223"/>
            <a:chExt cx="2927474" cy="1333407"/>
          </a:xfrm>
        </p:grpSpPr>
        <p:sp>
          <p:nvSpPr>
            <p:cNvPr id="29" name="对话气泡: 椭圆形 28">
              <a:extLst>
                <a:ext uri="{FF2B5EF4-FFF2-40B4-BE49-F238E27FC236}">
                  <a16:creationId xmlns:a16="http://schemas.microsoft.com/office/drawing/2014/main" id="{A3AE2B59-325A-4EB5-E29D-3E2CAE140C1B}"/>
                </a:ext>
              </a:extLst>
            </p:cNvPr>
            <p:cNvSpPr/>
            <p:nvPr/>
          </p:nvSpPr>
          <p:spPr>
            <a:xfrm>
              <a:off x="4959447" y="3823223"/>
              <a:ext cx="2906372" cy="1333407"/>
            </a:xfrm>
            <a:prstGeom prst="wedgeEllipseCallout">
              <a:avLst>
                <a:gd name="adj1" fmla="val -75900"/>
                <a:gd name="adj2" fmla="val -30780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8463377-8CA4-49C0-5C3F-6C660A4B35FB}"/>
                </a:ext>
              </a:extLst>
            </p:cNvPr>
            <p:cNvSpPr txBox="1"/>
            <p:nvPr/>
          </p:nvSpPr>
          <p:spPr>
            <a:xfrm>
              <a:off x="5117905" y="4112602"/>
              <a:ext cx="27690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I’m a simple circuit class… Am I?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57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0" grpId="0" animBg="1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Why/When is there a solution?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≪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we can always build a circuit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computing the partial truth table.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≫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a solution always exists!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are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possible circuits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But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possible partial functions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there has to be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some partial function not computed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by any such circuit!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  <a:blipFill>
                <a:blip r:embed="rId3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824E48B8-46A4-8141-1499-B6DB3FC2A3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042116"/>
                  </p:ext>
                </p:extLst>
              </p:nvPr>
            </p:nvGraphicFramePr>
            <p:xfrm>
              <a:off x="7962736" y="2223894"/>
              <a:ext cx="310653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553265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553265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824E48B8-46A4-8141-1499-B6DB3FC2A3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042116"/>
                  </p:ext>
                </p:extLst>
              </p:nvPr>
            </p:nvGraphicFramePr>
            <p:xfrm>
              <a:off x="7962736" y="2223894"/>
              <a:ext cx="310653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553265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553265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108197" r="-106667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208197" r="-106667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308197" r="-10666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408197" r="-10666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508197" r="-10666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608197" r="-10666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708197" r="-1066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808197" r="-10666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2D0A67-3DC0-8049-0A95-9E41BAB80083}"/>
                  </a:ext>
                </a:extLst>
              </p:cNvPr>
              <p:cNvSpPr txBox="1"/>
              <p:nvPr/>
            </p:nvSpPr>
            <p:spPr>
              <a:xfrm>
                <a:off x="9511417" y="2544218"/>
                <a:ext cx="1500808" cy="3083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2D0A67-3DC0-8049-0A95-9E41BAB80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417" y="2544218"/>
                <a:ext cx="1500808" cy="3083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>
            <a:extLst>
              <a:ext uri="{FF2B5EF4-FFF2-40B4-BE49-F238E27FC236}">
                <a16:creationId xmlns:a16="http://schemas.microsoft.com/office/drawing/2014/main" id="{618C40A1-24FC-6C1F-FEED-B8C6334F9050}"/>
              </a:ext>
            </a:extLst>
          </p:cNvPr>
          <p:cNvSpPr/>
          <p:nvPr/>
        </p:nvSpPr>
        <p:spPr>
          <a:xfrm>
            <a:off x="7621162" y="2625212"/>
            <a:ext cx="341574" cy="2936242"/>
          </a:xfrm>
          <a:prstGeom prst="leftBrace">
            <a:avLst>
              <a:gd name="adj1" fmla="val 3936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031FC76-4523-4E9F-42E9-EFC1D9B1640A}"/>
                  </a:ext>
                </a:extLst>
              </p:cNvPr>
              <p:cNvSpPr txBox="1"/>
              <p:nvPr/>
            </p:nvSpPr>
            <p:spPr>
              <a:xfrm>
                <a:off x="6539969" y="3886123"/>
                <a:ext cx="10811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inputs</a:t>
                </a:r>
                <a:endParaRPr lang="zh-CN" altLang="en-US" sz="2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031FC76-4523-4E9F-42E9-EFC1D9B16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969" y="3886123"/>
                <a:ext cx="1081193" cy="400110"/>
              </a:xfrm>
              <a:prstGeom prst="rect">
                <a:avLst/>
              </a:prstGeom>
              <a:blipFill>
                <a:blip r:embed="rId6"/>
                <a:stretch>
                  <a:fillRect t="-6061" r="-452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1C7E283-8631-364A-562F-CECDD4C5A926}"/>
                  </a:ext>
                </a:extLst>
              </p:cNvPr>
              <p:cNvSpPr txBox="1"/>
              <p:nvPr/>
            </p:nvSpPr>
            <p:spPr>
              <a:xfrm>
                <a:off x="7374193" y="5809156"/>
                <a:ext cx="4100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Require: hard against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size-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-circuits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1C7E283-8631-364A-562F-CECDD4C5A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3" y="5809156"/>
                <a:ext cx="4100052" cy="369332"/>
              </a:xfrm>
              <a:prstGeom prst="rect">
                <a:avLst/>
              </a:prstGeom>
              <a:blipFill>
                <a:blip r:embed="rId7"/>
                <a:stretch>
                  <a:fillRect l="-1339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图片 41">
            <a:extLst>
              <a:ext uri="{FF2B5EF4-FFF2-40B4-BE49-F238E27FC236}">
                <a16:creationId xmlns:a16="http://schemas.microsoft.com/office/drawing/2014/main" id="{A2713BA1-C683-D3CF-EC13-3EF8430EA5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8034" y="5088698"/>
            <a:ext cx="447874" cy="4727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表格 8">
                <a:extLst>
                  <a:ext uri="{FF2B5EF4-FFF2-40B4-BE49-F238E27FC236}">
                    <a16:creationId xmlns:a16="http://schemas.microsoft.com/office/drawing/2014/main" id="{3D0E8A1B-50D2-045D-F502-2184913365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273061"/>
                  </p:ext>
                </p:extLst>
              </p:nvPr>
            </p:nvGraphicFramePr>
            <p:xfrm>
              <a:off x="1070412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3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表格 8">
                <a:extLst>
                  <a:ext uri="{FF2B5EF4-FFF2-40B4-BE49-F238E27FC236}">
                    <a16:creationId xmlns:a16="http://schemas.microsoft.com/office/drawing/2014/main" id="{3D0E8A1B-50D2-045D-F502-2184913365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273061"/>
                  </p:ext>
                </p:extLst>
              </p:nvPr>
            </p:nvGraphicFramePr>
            <p:xfrm>
              <a:off x="1070412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8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9"/>
                          <a:stretch>
                            <a:fillRect l="-13158" t="-150000" r="-139474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9"/>
                          <a:stretch>
                            <a:fillRect l="-13158" t="-277778" r="-139474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9"/>
                          <a:stretch>
                            <a:fillRect l="-13158" t="-340000" r="-139474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9"/>
                          <a:stretch>
                            <a:fillRect l="-13158" t="-440000" r="-139474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9"/>
                          <a:stretch>
                            <a:fillRect l="-13158" t="-540000" r="-139474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9"/>
                          <a:stretch>
                            <a:fillRect l="-13158" t="-711111" r="-139474" b="-3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9"/>
                          <a:stretch>
                            <a:fillRect l="-13158" t="-730000" r="-139474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9"/>
                          <a:stretch>
                            <a:fillRect l="-13158" t="-830000" r="-139474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表格 8">
                <a:extLst>
                  <a:ext uri="{FF2B5EF4-FFF2-40B4-BE49-F238E27FC236}">
                    <a16:creationId xmlns:a16="http://schemas.microsoft.com/office/drawing/2014/main" id="{4B08E2D9-0C15-A96C-D61B-60D857C53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3240791"/>
                  </p:ext>
                </p:extLst>
              </p:nvPr>
            </p:nvGraphicFramePr>
            <p:xfrm>
              <a:off x="1854097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3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表格 8">
                <a:extLst>
                  <a:ext uri="{FF2B5EF4-FFF2-40B4-BE49-F238E27FC236}">
                    <a16:creationId xmlns:a16="http://schemas.microsoft.com/office/drawing/2014/main" id="{4B08E2D9-0C15-A96C-D61B-60D857C53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3240791"/>
                  </p:ext>
                </p:extLst>
              </p:nvPr>
            </p:nvGraphicFramePr>
            <p:xfrm>
              <a:off x="1854097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8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0"/>
                          <a:stretch>
                            <a:fillRect l="-13514" t="-150000" r="-145946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0"/>
                          <a:stretch>
                            <a:fillRect l="-13514" t="-277778" r="-145946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0"/>
                          <a:stretch>
                            <a:fillRect l="-13514" t="-340000" r="-145946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0"/>
                          <a:stretch>
                            <a:fillRect l="-13514" t="-440000" r="-145946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0"/>
                          <a:stretch>
                            <a:fillRect l="-13514" t="-540000" r="-145946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0"/>
                          <a:stretch>
                            <a:fillRect l="-13514" t="-711111" r="-145946" b="-3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0"/>
                          <a:stretch>
                            <a:fillRect l="-13514" t="-730000" r="-145946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0"/>
                          <a:stretch>
                            <a:fillRect l="-13514" t="-830000" r="-145946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表格 8">
                <a:extLst>
                  <a:ext uri="{FF2B5EF4-FFF2-40B4-BE49-F238E27FC236}">
                    <a16:creationId xmlns:a16="http://schemas.microsoft.com/office/drawing/2014/main" id="{0BF7C853-8AA1-CB06-1EFB-3DACA98EE5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7874337"/>
                  </p:ext>
                </p:extLst>
              </p:nvPr>
            </p:nvGraphicFramePr>
            <p:xfrm>
              <a:off x="2637782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3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表格 8">
                <a:extLst>
                  <a:ext uri="{FF2B5EF4-FFF2-40B4-BE49-F238E27FC236}">
                    <a16:creationId xmlns:a16="http://schemas.microsoft.com/office/drawing/2014/main" id="{0BF7C853-8AA1-CB06-1EFB-3DACA98EE5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7874337"/>
                  </p:ext>
                </p:extLst>
              </p:nvPr>
            </p:nvGraphicFramePr>
            <p:xfrm>
              <a:off x="2637782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8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1"/>
                          <a:stretch>
                            <a:fillRect l="-13158" t="-150000" r="-142105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1"/>
                          <a:stretch>
                            <a:fillRect l="-13158" t="-277778" r="-142105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1"/>
                          <a:stretch>
                            <a:fillRect l="-13158" t="-340000" r="-142105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1"/>
                          <a:stretch>
                            <a:fillRect l="-13158" t="-440000" r="-142105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1"/>
                          <a:stretch>
                            <a:fillRect l="-13158" t="-540000" r="-142105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1"/>
                          <a:stretch>
                            <a:fillRect l="-13158" t="-711111" r="-142105" b="-3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1"/>
                          <a:stretch>
                            <a:fillRect l="-13158" t="-730000" r="-142105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1"/>
                          <a:stretch>
                            <a:fillRect l="-13158" t="-830000" r="-142105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表格 8">
                <a:extLst>
                  <a:ext uri="{FF2B5EF4-FFF2-40B4-BE49-F238E27FC236}">
                    <a16:creationId xmlns:a16="http://schemas.microsoft.com/office/drawing/2014/main" id="{D6BF9E45-3D58-4329-6FA1-3344367A38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0969779"/>
                  </p:ext>
                </p:extLst>
              </p:nvPr>
            </p:nvGraphicFramePr>
            <p:xfrm>
              <a:off x="3421467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3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表格 8">
                <a:extLst>
                  <a:ext uri="{FF2B5EF4-FFF2-40B4-BE49-F238E27FC236}">
                    <a16:creationId xmlns:a16="http://schemas.microsoft.com/office/drawing/2014/main" id="{D6BF9E45-3D58-4329-6FA1-3344367A38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0969779"/>
                  </p:ext>
                </p:extLst>
              </p:nvPr>
            </p:nvGraphicFramePr>
            <p:xfrm>
              <a:off x="3421467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8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2"/>
                          <a:stretch>
                            <a:fillRect l="-13514" t="-150000" r="-145946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2"/>
                          <a:stretch>
                            <a:fillRect l="-13514" t="-277778" r="-145946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2"/>
                          <a:stretch>
                            <a:fillRect l="-13514" t="-340000" r="-145946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2"/>
                          <a:stretch>
                            <a:fillRect l="-13514" t="-440000" r="-145946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2"/>
                          <a:stretch>
                            <a:fillRect l="-13514" t="-540000" r="-145946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2"/>
                          <a:stretch>
                            <a:fillRect l="-13514" t="-711111" r="-145946" b="-3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2"/>
                          <a:stretch>
                            <a:fillRect l="-13514" t="-730000" r="-145946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2"/>
                          <a:stretch>
                            <a:fillRect l="-13514" t="-830000" r="-145946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表格 8">
                <a:extLst>
                  <a:ext uri="{FF2B5EF4-FFF2-40B4-BE49-F238E27FC236}">
                    <a16:creationId xmlns:a16="http://schemas.microsoft.com/office/drawing/2014/main" id="{F02A38C9-2097-4AFB-60EC-B9463FB490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9227757"/>
                  </p:ext>
                </p:extLst>
              </p:nvPr>
            </p:nvGraphicFramePr>
            <p:xfrm>
              <a:off x="4211179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3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表格 8">
                <a:extLst>
                  <a:ext uri="{FF2B5EF4-FFF2-40B4-BE49-F238E27FC236}">
                    <a16:creationId xmlns:a16="http://schemas.microsoft.com/office/drawing/2014/main" id="{F02A38C9-2097-4AFB-60EC-B9463FB490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9227757"/>
                  </p:ext>
                </p:extLst>
              </p:nvPr>
            </p:nvGraphicFramePr>
            <p:xfrm>
              <a:off x="4211179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8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3"/>
                          <a:stretch>
                            <a:fillRect l="-13158" t="-150000" r="-142105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3"/>
                          <a:stretch>
                            <a:fillRect l="-13158" t="-277778" r="-142105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3"/>
                          <a:stretch>
                            <a:fillRect l="-13158" t="-340000" r="-142105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3"/>
                          <a:stretch>
                            <a:fillRect l="-13158" t="-440000" r="-142105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3"/>
                          <a:stretch>
                            <a:fillRect l="-13158" t="-540000" r="-142105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3"/>
                          <a:stretch>
                            <a:fillRect l="-13158" t="-711111" r="-142105" b="-3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3"/>
                          <a:stretch>
                            <a:fillRect l="-13158" t="-730000" r="-142105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3"/>
                          <a:stretch>
                            <a:fillRect l="-13158" t="-830000" r="-142105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表格 8">
                <a:extLst>
                  <a:ext uri="{FF2B5EF4-FFF2-40B4-BE49-F238E27FC236}">
                    <a16:creationId xmlns:a16="http://schemas.microsoft.com/office/drawing/2014/main" id="{52773790-FBCC-3FB2-E8A6-056B5E57ED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607101"/>
                  </p:ext>
                </p:extLst>
              </p:nvPr>
            </p:nvGraphicFramePr>
            <p:xfrm>
              <a:off x="4994864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3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表格 8">
                <a:extLst>
                  <a:ext uri="{FF2B5EF4-FFF2-40B4-BE49-F238E27FC236}">
                    <a16:creationId xmlns:a16="http://schemas.microsoft.com/office/drawing/2014/main" id="{52773790-FBCC-3FB2-E8A6-056B5E57ED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607101"/>
                  </p:ext>
                </p:extLst>
              </p:nvPr>
            </p:nvGraphicFramePr>
            <p:xfrm>
              <a:off x="4994864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8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4"/>
                          <a:stretch>
                            <a:fillRect l="-13514" t="-150000" r="-145946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4"/>
                          <a:stretch>
                            <a:fillRect l="-13514" t="-277778" r="-145946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4"/>
                          <a:stretch>
                            <a:fillRect l="-13514" t="-340000" r="-145946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4"/>
                          <a:stretch>
                            <a:fillRect l="-13514" t="-440000" r="-145946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4"/>
                          <a:stretch>
                            <a:fillRect l="-13514" t="-540000" r="-145946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4"/>
                          <a:stretch>
                            <a:fillRect l="-13514" t="-711111" r="-145946" b="-3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4"/>
                          <a:stretch>
                            <a:fillRect l="-13514" t="-730000" r="-145946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4"/>
                          <a:stretch>
                            <a:fillRect l="-13514" t="-830000" r="-145946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表格 8">
                <a:extLst>
                  <a:ext uri="{FF2B5EF4-FFF2-40B4-BE49-F238E27FC236}">
                    <a16:creationId xmlns:a16="http://schemas.microsoft.com/office/drawing/2014/main" id="{7A7E9868-3CF3-A5DC-53C3-77CFAB5112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972720"/>
                  </p:ext>
                </p:extLst>
              </p:nvPr>
            </p:nvGraphicFramePr>
            <p:xfrm>
              <a:off x="5778549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3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表格 8">
                <a:extLst>
                  <a:ext uri="{FF2B5EF4-FFF2-40B4-BE49-F238E27FC236}">
                    <a16:creationId xmlns:a16="http://schemas.microsoft.com/office/drawing/2014/main" id="{7A7E9868-3CF3-A5DC-53C3-77CFAB5112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972720"/>
                  </p:ext>
                </p:extLst>
              </p:nvPr>
            </p:nvGraphicFramePr>
            <p:xfrm>
              <a:off x="5778549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8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5"/>
                          <a:stretch>
                            <a:fillRect l="-13158" t="-150000" r="-142105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5"/>
                          <a:stretch>
                            <a:fillRect l="-13158" t="-277778" r="-142105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5"/>
                          <a:stretch>
                            <a:fillRect l="-13158" t="-340000" r="-142105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5"/>
                          <a:stretch>
                            <a:fillRect l="-13158" t="-440000" r="-142105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5"/>
                          <a:stretch>
                            <a:fillRect l="-13158" t="-540000" r="-142105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5"/>
                          <a:stretch>
                            <a:fillRect l="-13158" t="-711111" r="-142105" b="-3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5"/>
                          <a:stretch>
                            <a:fillRect l="-13158" t="-730000" r="-142105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5"/>
                          <a:stretch>
                            <a:fillRect l="-13158" t="-830000" r="-142105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表格 8">
                <a:extLst>
                  <a:ext uri="{FF2B5EF4-FFF2-40B4-BE49-F238E27FC236}">
                    <a16:creationId xmlns:a16="http://schemas.microsoft.com/office/drawing/2014/main" id="{89F04C4E-6BF1-2732-E2A6-7E86C7FB52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2725926"/>
                  </p:ext>
                </p:extLst>
              </p:nvPr>
            </p:nvGraphicFramePr>
            <p:xfrm>
              <a:off x="6562234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3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表格 8">
                <a:extLst>
                  <a:ext uri="{FF2B5EF4-FFF2-40B4-BE49-F238E27FC236}">
                    <a16:creationId xmlns:a16="http://schemas.microsoft.com/office/drawing/2014/main" id="{89F04C4E-6BF1-2732-E2A6-7E86C7FB52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2725926"/>
                  </p:ext>
                </p:extLst>
              </p:nvPr>
            </p:nvGraphicFramePr>
            <p:xfrm>
              <a:off x="6562234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8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6"/>
                          <a:stretch>
                            <a:fillRect l="-13514" t="-150000" r="-145946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6"/>
                          <a:stretch>
                            <a:fillRect l="-13514" t="-277778" r="-145946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6"/>
                          <a:stretch>
                            <a:fillRect l="-13514" t="-340000" r="-145946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6"/>
                          <a:stretch>
                            <a:fillRect l="-13514" t="-440000" r="-145946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6"/>
                          <a:stretch>
                            <a:fillRect l="-13514" t="-540000" r="-145946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6"/>
                          <a:stretch>
                            <a:fillRect l="-13514" t="-711111" r="-145946" b="-3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6"/>
                          <a:stretch>
                            <a:fillRect l="-13514" t="-730000" r="-145946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6"/>
                          <a:stretch>
                            <a:fillRect l="-13514" t="-830000" r="-145946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0" name="图片 59">
            <a:extLst>
              <a:ext uri="{FF2B5EF4-FFF2-40B4-BE49-F238E27FC236}">
                <a16:creationId xmlns:a16="http://schemas.microsoft.com/office/drawing/2014/main" id="{8B817369-1FC4-D186-9206-9A80C3DA15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5656" y="5088698"/>
            <a:ext cx="447874" cy="4727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2D68CB83-2514-E475-99E9-892ACB8F26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3278" y="5088698"/>
            <a:ext cx="447874" cy="4727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8C7DF2CD-B8C9-74DC-7198-BC18AFE6F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0900" y="5088698"/>
            <a:ext cx="447874" cy="4727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120" name="直接箭头连接符 5119">
            <a:extLst>
              <a:ext uri="{FF2B5EF4-FFF2-40B4-BE49-F238E27FC236}">
                <a16:creationId xmlns:a16="http://schemas.microsoft.com/office/drawing/2014/main" id="{92EF36BD-9F38-7C3B-5231-51D696133D16}"/>
              </a:ext>
            </a:extLst>
          </p:cNvPr>
          <p:cNvCxnSpPr>
            <a:stCxn id="42" idx="2"/>
            <a:endCxn id="52" idx="0"/>
          </p:cNvCxnSpPr>
          <p:nvPr/>
        </p:nvCxnSpPr>
        <p:spPr>
          <a:xfrm flipH="1">
            <a:off x="2078034" y="5561454"/>
            <a:ext cx="223937" cy="495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1" name="直接箭头连接符 5120">
            <a:extLst>
              <a:ext uri="{FF2B5EF4-FFF2-40B4-BE49-F238E27FC236}">
                <a16:creationId xmlns:a16="http://schemas.microsoft.com/office/drawing/2014/main" id="{971D86F5-D713-1D5B-58E1-DFAFF988A4DF}"/>
              </a:ext>
            </a:extLst>
          </p:cNvPr>
          <p:cNvCxnSpPr>
            <a:cxnSpLocks/>
            <a:stCxn id="60" idx="2"/>
            <a:endCxn id="56" idx="0"/>
          </p:cNvCxnSpPr>
          <p:nvPr/>
        </p:nvCxnSpPr>
        <p:spPr>
          <a:xfrm>
            <a:off x="3309593" y="5561454"/>
            <a:ext cx="1125523" cy="495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5" name="直接箭头连接符 5124">
            <a:extLst>
              <a:ext uri="{FF2B5EF4-FFF2-40B4-BE49-F238E27FC236}">
                <a16:creationId xmlns:a16="http://schemas.microsoft.com/office/drawing/2014/main" id="{518977D8-C45F-3212-94B1-09987A66C201}"/>
              </a:ext>
            </a:extLst>
          </p:cNvPr>
          <p:cNvCxnSpPr>
            <a:cxnSpLocks/>
            <a:stCxn id="61" idx="2"/>
            <a:endCxn id="54" idx="0"/>
          </p:cNvCxnSpPr>
          <p:nvPr/>
        </p:nvCxnSpPr>
        <p:spPr>
          <a:xfrm flipH="1">
            <a:off x="3645404" y="5561454"/>
            <a:ext cx="671811" cy="495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0" name="直接箭头连接符 5129">
            <a:extLst>
              <a:ext uri="{FF2B5EF4-FFF2-40B4-BE49-F238E27FC236}">
                <a16:creationId xmlns:a16="http://schemas.microsoft.com/office/drawing/2014/main" id="{E369992F-7361-92D6-4D8F-2BC4A7706762}"/>
              </a:ext>
            </a:extLst>
          </p:cNvPr>
          <p:cNvCxnSpPr>
            <a:cxnSpLocks/>
            <a:stCxn id="62" idx="2"/>
            <a:endCxn id="58" idx="0"/>
          </p:cNvCxnSpPr>
          <p:nvPr/>
        </p:nvCxnSpPr>
        <p:spPr>
          <a:xfrm>
            <a:off x="5324837" y="5561454"/>
            <a:ext cx="677649" cy="495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33" name="文本框 5132">
                <a:extLst>
                  <a:ext uri="{FF2B5EF4-FFF2-40B4-BE49-F238E27FC236}">
                    <a16:creationId xmlns:a16="http://schemas.microsoft.com/office/drawing/2014/main" id="{47130085-3AD0-B23A-FA61-15FA3B5753A7}"/>
                  </a:ext>
                </a:extLst>
              </p:cNvPr>
              <p:cNvSpPr txBox="1"/>
              <p:nvPr/>
            </p:nvSpPr>
            <p:spPr>
              <a:xfrm>
                <a:off x="228069" y="5134254"/>
                <a:ext cx="863579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133" name="文本框 5132">
                <a:extLst>
                  <a:ext uri="{FF2B5EF4-FFF2-40B4-BE49-F238E27FC236}">
                    <a16:creationId xmlns:a16="http://schemas.microsoft.com/office/drawing/2014/main" id="{47130085-3AD0-B23A-FA61-15FA3B575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9" y="5134254"/>
                <a:ext cx="863579" cy="3816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4" name="文本框 5133">
                <a:extLst>
                  <a:ext uri="{FF2B5EF4-FFF2-40B4-BE49-F238E27FC236}">
                    <a16:creationId xmlns:a16="http://schemas.microsoft.com/office/drawing/2014/main" id="{7D6B9A33-CE5A-0334-6446-E7F85B81C5D2}"/>
                  </a:ext>
                </a:extLst>
              </p:cNvPr>
              <p:cNvSpPr txBox="1"/>
              <p:nvPr/>
            </p:nvSpPr>
            <p:spPr>
              <a:xfrm>
                <a:off x="228069" y="6130891"/>
                <a:ext cx="863579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34" name="文本框 5133">
                <a:extLst>
                  <a:ext uri="{FF2B5EF4-FFF2-40B4-BE49-F238E27FC236}">
                    <a16:creationId xmlns:a16="http://schemas.microsoft.com/office/drawing/2014/main" id="{7D6B9A33-CE5A-0334-6446-E7F85B81C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9" y="6130891"/>
                <a:ext cx="863579" cy="38164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6" name="文本框 5135">
            <a:extLst>
              <a:ext uri="{FF2B5EF4-FFF2-40B4-BE49-F238E27FC236}">
                <a16:creationId xmlns:a16="http://schemas.microsoft.com/office/drawing/2014/main" id="{7F774B24-2407-4F7C-D1C1-046945D1F7BB}"/>
              </a:ext>
            </a:extLst>
          </p:cNvPr>
          <p:cNvSpPr txBox="1"/>
          <p:nvPr/>
        </p:nvSpPr>
        <p:spPr>
          <a:xfrm>
            <a:off x="1043318" y="569409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✔️</a:t>
            </a:r>
          </a:p>
        </p:txBody>
      </p:sp>
      <p:sp>
        <p:nvSpPr>
          <p:cNvPr id="5137" name="文本框 5136">
            <a:extLst>
              <a:ext uri="{FF2B5EF4-FFF2-40B4-BE49-F238E27FC236}">
                <a16:creationId xmlns:a16="http://schemas.microsoft.com/office/drawing/2014/main" id="{5B0E2142-0FBA-BC97-3291-D3EEA1D036F1}"/>
              </a:ext>
            </a:extLst>
          </p:cNvPr>
          <p:cNvSpPr txBox="1"/>
          <p:nvPr/>
        </p:nvSpPr>
        <p:spPr>
          <a:xfrm>
            <a:off x="2610689" y="569409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✔️</a:t>
            </a:r>
          </a:p>
        </p:txBody>
      </p:sp>
      <p:sp>
        <p:nvSpPr>
          <p:cNvPr id="5138" name="文本框 5137">
            <a:extLst>
              <a:ext uri="{FF2B5EF4-FFF2-40B4-BE49-F238E27FC236}">
                <a16:creationId xmlns:a16="http://schemas.microsoft.com/office/drawing/2014/main" id="{1C69D413-3C8A-3639-6085-DBBB96FC62EB}"/>
              </a:ext>
            </a:extLst>
          </p:cNvPr>
          <p:cNvSpPr txBox="1"/>
          <p:nvPr/>
        </p:nvSpPr>
        <p:spPr>
          <a:xfrm>
            <a:off x="4966329" y="569409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✔️</a:t>
            </a:r>
          </a:p>
        </p:txBody>
      </p:sp>
      <p:sp>
        <p:nvSpPr>
          <p:cNvPr id="5139" name="文本框 5138">
            <a:extLst>
              <a:ext uri="{FF2B5EF4-FFF2-40B4-BE49-F238E27FC236}">
                <a16:creationId xmlns:a16="http://schemas.microsoft.com/office/drawing/2014/main" id="{54529F14-EECB-7827-0252-02A53F8D6B64}"/>
              </a:ext>
            </a:extLst>
          </p:cNvPr>
          <p:cNvSpPr txBox="1"/>
          <p:nvPr/>
        </p:nvSpPr>
        <p:spPr>
          <a:xfrm>
            <a:off x="6532983" y="569757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101543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25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25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2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25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5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1" grpId="0"/>
      <p:bldP spid="5133" grpId="0"/>
      <p:bldP spid="5134" grpId="0"/>
      <p:bldP spid="5136" grpId="0"/>
      <p:bldP spid="5137" grpId="0"/>
      <p:bldP spid="5138" grpId="0"/>
      <p:bldP spid="51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Empty Pigeonhole Principle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you throw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pigeons into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holes,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there is an empty pigeonhole.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Weak version: if you throw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pigeons into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holes, and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there is an empty pigeonhole.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3"/>
                <a:stretch>
                  <a:fillRect l="-1043" t="-2166" r="-3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CD90073D-0543-DA26-6A17-78501CE0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0" y="5271862"/>
            <a:ext cx="1153545" cy="1153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BA1C17FC-9699-0460-F98D-83D331ED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42" y="5271862"/>
            <a:ext cx="1153545" cy="1153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87D5AEA1-6AD8-CF2E-E1CB-12BCA7872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624" y="5271861"/>
            <a:ext cx="1153545" cy="1153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5BEFBF06-A1F2-0754-0105-0DF640852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406" y="5271861"/>
            <a:ext cx="1153545" cy="1153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4013F839-D1C0-1720-33B6-12CDAA2C4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188" y="5271861"/>
            <a:ext cx="1153545" cy="1153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87E91437-2533-F30F-3B8F-72FCC09A4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70" y="5271860"/>
            <a:ext cx="1153545" cy="1153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08FD9D15-24B8-6A01-F697-406B2A07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752" y="5257819"/>
            <a:ext cx="1153545" cy="1153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D14ABD3-4642-2AFC-447E-D5E5A09D2380}"/>
              </a:ext>
            </a:extLst>
          </p:cNvPr>
          <p:cNvCxnSpPr>
            <a:cxnSpLocks/>
            <a:stCxn id="2050" idx="2"/>
            <a:endCxn id="16" idx="0"/>
          </p:cNvCxnSpPr>
          <p:nvPr/>
        </p:nvCxnSpPr>
        <p:spPr>
          <a:xfrm>
            <a:off x="2963558" y="4660513"/>
            <a:ext cx="4875403" cy="611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62545B6-2B5F-BCA8-08D3-F1F539CA8C68}"/>
              </a:ext>
            </a:extLst>
          </p:cNvPr>
          <p:cNvCxnSpPr>
            <a:cxnSpLocks/>
            <a:stCxn id="2052" idx="2"/>
            <a:endCxn id="14" idx="0"/>
          </p:cNvCxnSpPr>
          <p:nvPr/>
        </p:nvCxnSpPr>
        <p:spPr>
          <a:xfrm flipH="1">
            <a:off x="4393397" y="4827605"/>
            <a:ext cx="727683" cy="44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195A249-F2BB-F204-7285-745AFE6DF621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004362" y="4820445"/>
            <a:ext cx="4280163" cy="437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47A69E4-5923-D649-9435-AC3E0DCD440D}"/>
              </a:ext>
            </a:extLst>
          </p:cNvPr>
          <p:cNvSpPr txBox="1"/>
          <p:nvPr/>
        </p:nvSpPr>
        <p:spPr>
          <a:xfrm>
            <a:off x="540155" y="6411364"/>
            <a:ext cx="81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87E2E9-E5A3-D764-705E-503B544280D2}"/>
              </a:ext>
            </a:extLst>
          </p:cNvPr>
          <p:cNvSpPr txBox="1"/>
          <p:nvPr/>
        </p:nvSpPr>
        <p:spPr>
          <a:xfrm>
            <a:off x="2295713" y="6425683"/>
            <a:ext cx="81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515D05F-4620-24B7-C972-0E35A09E59B9}"/>
              </a:ext>
            </a:extLst>
          </p:cNvPr>
          <p:cNvSpPr txBox="1"/>
          <p:nvPr/>
        </p:nvSpPr>
        <p:spPr>
          <a:xfrm>
            <a:off x="5712552" y="6414997"/>
            <a:ext cx="81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1760319-0195-B8E6-7CA5-03B43290B883}"/>
              </a:ext>
            </a:extLst>
          </p:cNvPr>
          <p:cNvSpPr txBox="1"/>
          <p:nvPr/>
        </p:nvSpPr>
        <p:spPr>
          <a:xfrm>
            <a:off x="9156253" y="6411364"/>
            <a:ext cx="81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我一定参加表情包图片gif动图- 求表情网,斗图从此不求人!">
            <a:extLst>
              <a:ext uri="{FF2B5EF4-FFF2-40B4-BE49-F238E27FC236}">
                <a16:creationId xmlns:a16="http://schemas.microsoft.com/office/drawing/2014/main" id="{14409348-4366-6BB0-F771-26364677D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36" y="3506968"/>
            <a:ext cx="1502644" cy="1153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我一定参加鸽子表情包-鸽子表情包我一定来下载-乐游网手机下载站">
            <a:extLst>
              <a:ext uri="{FF2B5EF4-FFF2-40B4-BE49-F238E27FC236}">
                <a16:creationId xmlns:a16="http://schemas.microsoft.com/office/drawing/2014/main" id="{276F6ACB-27E7-AEDA-BE64-06CC2EE13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596" y="3521878"/>
            <a:ext cx="1072967" cy="13057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 descr="图片包含 徽标&#10;&#10;描述已自动生成">
            <a:extLst>
              <a:ext uri="{FF2B5EF4-FFF2-40B4-BE49-F238E27FC236}">
                <a16:creationId xmlns:a16="http://schemas.microsoft.com/office/drawing/2014/main" id="{242F7BA7-1E78-7FE9-0DBB-210FAA8715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56" y="3514717"/>
            <a:ext cx="1352411" cy="13057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2" descr="Light Bulb on emojidex 1.0.34">
            <a:extLst>
              <a:ext uri="{FF2B5EF4-FFF2-40B4-BE49-F238E27FC236}">
                <a16:creationId xmlns:a16="http://schemas.microsoft.com/office/drawing/2014/main" id="{5BB3E83B-C959-DBEC-592A-A31B77AF0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854" y="1694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72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9CE89AA-8F27-40EC-B96A-5F916F856323}">
  <we:reference id="4b785c87-866c-4bad-85d8-5d1ae467ac9a" version="3.3.0.0" store="EXCatalog" storeType="EXCatalog"/>
  <we:alternateReferences>
    <we:reference id="WA104381909" version="3.3.0.0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41226</TotalTime>
  <Words>2848</Words>
  <Application>Microsoft Office PowerPoint</Application>
  <PresentationFormat>宽屏</PresentationFormat>
  <Paragraphs>660</Paragraphs>
  <Slides>29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等线 Light</vt:lpstr>
      <vt:lpstr>Arial</vt:lpstr>
      <vt:lpstr>Cambria Math</vt:lpstr>
      <vt:lpstr>Consolas</vt:lpstr>
      <vt:lpstr>Office 主题​​</vt:lpstr>
      <vt:lpstr>Recent Advances in the Range Avoidance Problem</vt:lpstr>
      <vt:lpstr>Explicit Constructions</vt:lpstr>
      <vt:lpstr>PARITY∉〖AC〗^0</vt:lpstr>
      <vt:lpstr>Circuit Lower Bounds</vt:lpstr>
      <vt:lpstr>Hard Truth Tables…</vt:lpstr>
      <vt:lpstr>Hard Partial Truth Tables…</vt:lpstr>
      <vt:lpstr>Hard Partial Truth Tables…</vt:lpstr>
      <vt:lpstr>Why/When is there a solution?</vt:lpstr>
      <vt:lpstr>The Empty Pigeonhole Principle</vt:lpstr>
      <vt:lpstr>Range Avoidance Problem: Finding the Empty Hole?</vt:lpstr>
      <vt:lpstr>From Hard Partial Truth Table to Range Avoidance</vt:lpstr>
      <vt:lpstr>Explicit Constructions</vt:lpstr>
      <vt:lpstr>The Algorithmic Method</vt:lpstr>
      <vt:lpstr>Circuit Lower Bounds via “Algorithmic Method”</vt:lpstr>
      <vt:lpstr>Circuit Lower Bounds via “Algorithmic Method”</vt:lpstr>
      <vt:lpstr>Circuit Lower Bounds = Range Avoidance for Truth Table Generator</vt:lpstr>
      <vt:lpstr>RSW22: Algorithmic Method for Range Avoidance</vt:lpstr>
      <vt:lpstr>Comparison with the Algorithmic Method</vt:lpstr>
      <vt:lpstr>Range Avoidance from Satisfying-Pairs</vt:lpstr>
      <vt:lpstr>〖ACC〗^0-Avoidance from 〖ACC〗^0-Satisfying-Pairs</vt:lpstr>
      <vt:lpstr>Hard Partial Truth Tables Against 〖ACC〗^0</vt:lpstr>
      <vt:lpstr>Big Picture: APEPP</vt:lpstr>
      <vt:lpstr>APEPP: A Complexity Class for Explicit Constructions</vt:lpstr>
      <vt:lpstr>The Inhabitants of APEPP</vt:lpstr>
      <vt:lpstr>Invitation</vt:lpstr>
      <vt:lpstr>Open Problem: 〖NC〗^0-Avoid</vt:lpstr>
      <vt:lpstr>The Inhabitants of APEPP</vt:lpstr>
      <vt:lpstr>Characterisation of Circuit Lower Bounds for E^NP</vt:lpstr>
      <vt:lpstr>Characterisation of Circuit Lower Bounds for E^NP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 Avoidance</dc:title>
  <dc:creator>Hanlin Ren</dc:creator>
  <cp:lastModifiedBy>Hanlin Ren</cp:lastModifiedBy>
  <cp:revision>2438</cp:revision>
  <dcterms:created xsi:type="dcterms:W3CDTF">2019-12-25T22:18:45Z</dcterms:created>
  <dcterms:modified xsi:type="dcterms:W3CDTF">2022-12-25T10:53:58Z</dcterms:modified>
</cp:coreProperties>
</file>