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03" r:id="rId3"/>
    <p:sldId id="268" r:id="rId4"/>
    <p:sldId id="287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9696"/>
    <a:srgbClr val="FFB4B4"/>
    <a:srgbClr val="FF64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1" autoAdjust="0"/>
    <p:restoredTop sz="93617" autoAdjust="0"/>
  </p:normalViewPr>
  <p:slideViewPr>
    <p:cSldViewPr snapToGrid="0">
      <p:cViewPr varScale="1">
        <p:scale>
          <a:sx n="81" d="100"/>
          <a:sy n="81" d="100"/>
        </p:scale>
        <p:origin x="1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Need to address determinant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87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79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67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53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14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64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0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0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6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4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6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41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0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2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40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70.png"/><Relationship Id="rId5" Type="http://schemas.openxmlformats.org/officeDocument/2006/relationships/image" Target="../media/image59.png"/><Relationship Id="rId10" Type="http://schemas.openxmlformats.org/officeDocument/2006/relationships/image" Target="../media/image69.png"/><Relationship Id="rId4" Type="http://schemas.openxmlformats.org/officeDocument/2006/relationships/image" Target="../media/image49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7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6.png"/><Relationship Id="rId7" Type="http://schemas.openxmlformats.org/officeDocument/2006/relationships/image" Target="../media/image13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15" Type="http://schemas.openxmlformats.org/officeDocument/2006/relationships/image" Target="../media/image25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14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0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36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828D20-0ED6-47AE-B972-945EC06E70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938738" y="1016446"/>
                <a:ext cx="10314523" cy="22390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fontScale="90000"/>
              </a:bodyPr>
              <a:lstStyle/>
              <a:p>
                <a:r>
                  <a:rPr lang="en-US" altLang="zh-CN" sz="5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Constructing a</a:t>
                </a:r>
                <a:br>
                  <a:rPr lang="en-US" altLang="zh-CN" sz="5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5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Distance Sensitivity Oracle</a:t>
                </a:r>
                <a:br>
                  <a:rPr lang="en-US" altLang="zh-CN" sz="5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5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CN" sz="5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𝑶</m:t>
                    </m:r>
                    <m:d>
                      <m:dPr>
                        <m:ctrlPr>
                          <a:rPr lang="en-US" altLang="zh-CN" sz="5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5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5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5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  <m:r>
                              <a:rPr lang="en-US" altLang="zh-CN" sz="5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altLang="zh-CN" sz="5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𝟓𝟕𝟗𝟒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5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5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sz="5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828D20-0ED6-47AE-B972-945EC06E7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38738" y="1016446"/>
                <a:ext cx="10314523" cy="2239041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8FFDE0F6-824B-45F6-AF14-3FE8DFCB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03229"/>
            <a:ext cx="9144000" cy="1922121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Hanlin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Ren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IIIS, Tsinghua University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Joint work with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Yong Gu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75FB3A-FF17-4057-A097-772471E1717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http://easyconferences.eu/icalp2021/wp-content/uploads/2020/07/ICALP2021_logo_s_r.png">
            <a:extLst>
              <a:ext uri="{FF2B5EF4-FFF2-40B4-BE49-F238E27FC236}">
                <a16:creationId xmlns:a16="http://schemas.microsoft.com/office/drawing/2014/main" id="{B7BC5D97-CB11-4EB1-ABB0-7BEBFB7FB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56" y="4536576"/>
            <a:ext cx="2857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4B43003-249D-4B21-9ECF-DB5A6692C7EE}"/>
              </a:ext>
            </a:extLst>
          </p:cNvPr>
          <p:cNvGrpSpPr/>
          <p:nvPr/>
        </p:nvGrpSpPr>
        <p:grpSpPr>
          <a:xfrm>
            <a:off x="7064542" y="4372264"/>
            <a:ext cx="3627346" cy="1773735"/>
            <a:chOff x="3874952" y="3249142"/>
            <a:chExt cx="3627346" cy="1773735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53D88DF-043D-47B9-AE02-AC06049701D9}"/>
                </a:ext>
              </a:extLst>
            </p:cNvPr>
            <p:cNvSpPr/>
            <p:nvPr/>
          </p:nvSpPr>
          <p:spPr>
            <a:xfrm>
              <a:off x="4147795" y="4196718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2007A3C5-56B2-47C3-8E2C-DA013EBB05D0}"/>
                </a:ext>
              </a:extLst>
            </p:cNvPr>
            <p:cNvSpPr/>
            <p:nvPr/>
          </p:nvSpPr>
          <p:spPr>
            <a:xfrm>
              <a:off x="4729398" y="3838348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8C656A2-ECCF-4F4A-91F7-6FB0BA7DE77F}"/>
                </a:ext>
              </a:extLst>
            </p:cNvPr>
            <p:cNvSpPr/>
            <p:nvPr/>
          </p:nvSpPr>
          <p:spPr>
            <a:xfrm>
              <a:off x="4953601" y="4574471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A94B065-6423-4E8C-BB4A-965B732B4336}"/>
                </a:ext>
              </a:extLst>
            </p:cNvPr>
            <p:cNvSpPr/>
            <p:nvPr/>
          </p:nvSpPr>
          <p:spPr>
            <a:xfrm>
              <a:off x="5470818" y="4132692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6938A0D2-4B79-410D-B5C0-F0CEB2569013}"/>
                </a:ext>
              </a:extLst>
            </p:cNvPr>
            <p:cNvSpPr/>
            <p:nvPr/>
          </p:nvSpPr>
          <p:spPr>
            <a:xfrm>
              <a:off x="5820638" y="479867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F902A85-4025-4BFA-AB32-6DE840BF9622}"/>
                </a:ext>
              </a:extLst>
            </p:cNvPr>
            <p:cNvSpPr/>
            <p:nvPr/>
          </p:nvSpPr>
          <p:spPr>
            <a:xfrm>
              <a:off x="5932739" y="3704181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5B9631A-E72D-428C-9D48-B4CA06B4B92B}"/>
                </a:ext>
              </a:extLst>
            </p:cNvPr>
            <p:cNvSpPr/>
            <p:nvPr/>
          </p:nvSpPr>
          <p:spPr>
            <a:xfrm>
              <a:off x="6295436" y="424479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91AAF3D-314E-45B2-8DC8-5DB5577EA688}"/>
                </a:ext>
              </a:extLst>
            </p:cNvPr>
            <p:cNvSpPr/>
            <p:nvPr/>
          </p:nvSpPr>
          <p:spPr>
            <a:xfrm>
              <a:off x="7023980" y="3726246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CFC1FE1-0B81-4749-AFD1-8CB55E4E4962}"/>
                </a:ext>
              </a:extLst>
            </p:cNvPr>
            <p:cNvSpPr/>
            <p:nvPr/>
          </p:nvSpPr>
          <p:spPr>
            <a:xfrm>
              <a:off x="6911878" y="4686930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AAC5C065-7700-4EEE-BA26-4AC8DED032C0}"/>
                </a:ext>
              </a:extLst>
            </p:cNvPr>
            <p:cNvSpPr/>
            <p:nvPr/>
          </p:nvSpPr>
          <p:spPr>
            <a:xfrm>
              <a:off x="5596435" y="3249142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0859A04-3C16-4ECF-B55B-DF608B0904F7}"/>
                </a:ext>
              </a:extLst>
            </p:cNvPr>
            <p:cNvSpPr/>
            <p:nvPr/>
          </p:nvSpPr>
          <p:spPr>
            <a:xfrm>
              <a:off x="7278095" y="4254536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9E74C6E6-9437-4D01-A9A4-2D3874FFC223}"/>
                </a:ext>
              </a:extLst>
            </p:cNvPr>
            <p:cNvCxnSpPr>
              <a:cxnSpLocks/>
              <a:stCxn id="48" idx="5"/>
              <a:endCxn id="52" idx="2"/>
            </p:cNvCxnSpPr>
            <p:nvPr/>
          </p:nvCxnSpPr>
          <p:spPr>
            <a:xfrm>
              <a:off x="4339164" y="4388087"/>
              <a:ext cx="614437" cy="29848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937A1A74-6535-46C5-B49E-4FDD8F0C91B7}"/>
                </a:ext>
              </a:extLst>
            </p:cNvPr>
            <p:cNvCxnSpPr>
              <a:cxnSpLocks/>
              <a:stCxn id="51" idx="7"/>
              <a:endCxn id="59" idx="3"/>
            </p:cNvCxnSpPr>
            <p:nvPr/>
          </p:nvCxnSpPr>
          <p:spPr>
            <a:xfrm flipV="1">
              <a:off x="4920767" y="3440511"/>
              <a:ext cx="708502" cy="43067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4344469B-19D9-4763-ABB2-C3E5D85C48E0}"/>
                </a:ext>
              </a:extLst>
            </p:cNvPr>
            <p:cNvCxnSpPr>
              <a:cxnSpLocks/>
              <a:stCxn id="51" idx="6"/>
              <a:endCxn id="55" idx="2"/>
            </p:cNvCxnSpPr>
            <p:nvPr/>
          </p:nvCxnSpPr>
          <p:spPr>
            <a:xfrm flipV="1">
              <a:off x="4953601" y="3816283"/>
              <a:ext cx="979139" cy="13416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E010043-C53D-4A50-BDA6-396595ABF909}"/>
                </a:ext>
              </a:extLst>
            </p:cNvPr>
            <p:cNvCxnSpPr>
              <a:cxnSpLocks/>
              <a:stCxn id="53" idx="3"/>
              <a:endCxn id="52" idx="7"/>
            </p:cNvCxnSpPr>
            <p:nvPr/>
          </p:nvCxnSpPr>
          <p:spPr>
            <a:xfrm flipH="1">
              <a:off x="5144970" y="4324061"/>
              <a:ext cx="358682" cy="28324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31F9309-E490-4CB7-AB63-0363D0D9E243}"/>
                </a:ext>
              </a:extLst>
            </p:cNvPr>
            <p:cNvCxnSpPr>
              <a:cxnSpLocks/>
              <a:stCxn id="54" idx="0"/>
              <a:endCxn id="53" idx="5"/>
            </p:cNvCxnSpPr>
            <p:nvPr/>
          </p:nvCxnSpPr>
          <p:spPr>
            <a:xfrm flipH="1" flipV="1">
              <a:off x="5662187" y="4324061"/>
              <a:ext cx="270552" cy="47461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7C37E89-EF92-40E3-8CB0-ECB750912EB3}"/>
                </a:ext>
              </a:extLst>
            </p:cNvPr>
            <p:cNvCxnSpPr>
              <a:cxnSpLocks/>
              <a:stCxn id="53" idx="7"/>
              <a:endCxn id="55" idx="4"/>
            </p:cNvCxnSpPr>
            <p:nvPr/>
          </p:nvCxnSpPr>
          <p:spPr>
            <a:xfrm flipV="1">
              <a:off x="5662187" y="3928385"/>
              <a:ext cx="382654" cy="23714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BB5DE4B6-63EE-4F39-87E7-857F0A951F9D}"/>
                </a:ext>
              </a:extLst>
            </p:cNvPr>
            <p:cNvCxnSpPr>
              <a:cxnSpLocks/>
              <a:stCxn id="59" idx="6"/>
              <a:endCxn id="55" idx="0"/>
            </p:cNvCxnSpPr>
            <p:nvPr/>
          </p:nvCxnSpPr>
          <p:spPr>
            <a:xfrm>
              <a:off x="5820638" y="3361244"/>
              <a:ext cx="224203" cy="34293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BD1FAC0-586D-42E8-B275-0935E8D61475}"/>
                </a:ext>
              </a:extLst>
            </p:cNvPr>
            <p:cNvCxnSpPr>
              <a:cxnSpLocks/>
              <a:stCxn id="55" idx="6"/>
              <a:endCxn id="57" idx="2"/>
            </p:cNvCxnSpPr>
            <p:nvPr/>
          </p:nvCxnSpPr>
          <p:spPr>
            <a:xfrm>
              <a:off x="6156943" y="3816283"/>
              <a:ext cx="867037" cy="2206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707A63E-5600-46DA-BC40-BF2D0EA08056}"/>
                </a:ext>
              </a:extLst>
            </p:cNvPr>
            <p:cNvCxnSpPr>
              <a:cxnSpLocks/>
              <a:stCxn id="55" idx="5"/>
              <a:endCxn id="56" idx="0"/>
            </p:cNvCxnSpPr>
            <p:nvPr/>
          </p:nvCxnSpPr>
          <p:spPr>
            <a:xfrm>
              <a:off x="6124109" y="3895551"/>
              <a:ext cx="283429" cy="34924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乘号 69">
              <a:extLst>
                <a:ext uri="{FF2B5EF4-FFF2-40B4-BE49-F238E27FC236}">
                  <a16:creationId xmlns:a16="http://schemas.microsoft.com/office/drawing/2014/main" id="{FF2FC44D-239A-4DD6-919D-CCA145DF9078}"/>
                </a:ext>
              </a:extLst>
            </p:cNvPr>
            <p:cNvSpPr/>
            <p:nvPr/>
          </p:nvSpPr>
          <p:spPr>
            <a:xfrm>
              <a:off x="5827446" y="3583037"/>
              <a:ext cx="461822" cy="46182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65DC7395-525E-44CA-9CC5-945B28899DDA}"/>
                    </a:ext>
                  </a:extLst>
                </p:cNvPr>
                <p:cNvSpPr txBox="1"/>
                <p:nvPr/>
              </p:nvSpPr>
              <p:spPr>
                <a:xfrm>
                  <a:off x="3874952" y="4229552"/>
                  <a:ext cx="2873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65DC7395-525E-44CA-9CC5-945B28899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952" y="4229552"/>
                  <a:ext cx="28735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9752F4D2-58DB-4758-9D0A-7BA4C6D81F0F}"/>
                    </a:ext>
                  </a:extLst>
                </p:cNvPr>
                <p:cNvSpPr txBox="1"/>
                <p:nvPr/>
              </p:nvSpPr>
              <p:spPr>
                <a:xfrm>
                  <a:off x="7214939" y="3524852"/>
                  <a:ext cx="2873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9752F4D2-58DB-4758-9D0A-7BA4C6D81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939" y="3524852"/>
                  <a:ext cx="28735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98A73D3-338D-49E8-9DCB-290CB5C9F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9164" y="4029717"/>
              <a:ext cx="423067" cy="19983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61D109F-87FE-4598-BA77-D6C1FCE337AE}"/>
                </a:ext>
              </a:extLst>
            </p:cNvPr>
            <p:cNvCxnSpPr>
              <a:cxnSpLocks/>
            </p:cNvCxnSpPr>
            <p:nvPr/>
          </p:nvCxnSpPr>
          <p:spPr>
            <a:xfrm>
              <a:off x="4920767" y="4029717"/>
              <a:ext cx="550051" cy="21507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1AF78758-CA7E-432A-BE91-1CC4D7C4A0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5349" y="3917615"/>
              <a:ext cx="174848" cy="3369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289455F2-18E6-46D4-86A5-F59819780FB8}"/>
                </a:ext>
              </a:extLst>
            </p:cNvPr>
            <p:cNvCxnSpPr>
              <a:cxnSpLocks/>
            </p:cNvCxnSpPr>
            <p:nvPr/>
          </p:nvCxnSpPr>
          <p:spPr>
            <a:xfrm>
              <a:off x="5695021" y="4244794"/>
              <a:ext cx="600415" cy="11210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BD95801D-AF87-4BAD-83C9-87B0EDE0B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2007" y="4468997"/>
              <a:ext cx="395531" cy="36251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81350B5-E9BF-4C1A-9125-37124DF6E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4841" y="4799032"/>
              <a:ext cx="867037" cy="111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08FE06C-9CDB-4989-8ADB-399923E05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247" y="4445905"/>
              <a:ext cx="207682" cy="27385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E35CD39E-D2E0-4AD3-B405-095F601C2410}"/>
                </a:ext>
              </a:extLst>
            </p:cNvPr>
            <p:cNvCxnSpPr>
              <a:cxnSpLocks/>
              <a:stCxn id="48" idx="7"/>
              <a:endCxn id="51" idx="3"/>
            </p:cNvCxnSpPr>
            <p:nvPr/>
          </p:nvCxnSpPr>
          <p:spPr>
            <a:xfrm flipV="1">
              <a:off x="4339164" y="4029717"/>
              <a:ext cx="423068" cy="19983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392575C5-965F-4437-B044-6FB369764FA3}"/>
                </a:ext>
              </a:extLst>
            </p:cNvPr>
            <p:cNvCxnSpPr>
              <a:cxnSpLocks/>
              <a:stCxn id="51" idx="5"/>
              <a:endCxn id="53" idx="2"/>
            </p:cNvCxnSpPr>
            <p:nvPr/>
          </p:nvCxnSpPr>
          <p:spPr>
            <a:xfrm>
              <a:off x="4920767" y="4029717"/>
              <a:ext cx="550051" cy="21507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206AA3C8-C352-4D70-8D6C-EFA04A1C891D}"/>
                </a:ext>
              </a:extLst>
            </p:cNvPr>
            <p:cNvCxnSpPr>
              <a:cxnSpLocks/>
              <a:stCxn id="53" idx="6"/>
              <a:endCxn id="56" idx="2"/>
            </p:cNvCxnSpPr>
            <p:nvPr/>
          </p:nvCxnSpPr>
          <p:spPr>
            <a:xfrm>
              <a:off x="5695021" y="4244794"/>
              <a:ext cx="600415" cy="11210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F5E685CE-DA53-4DC9-8C88-589D4B940348}"/>
                </a:ext>
              </a:extLst>
            </p:cNvPr>
            <p:cNvCxnSpPr>
              <a:cxnSpLocks/>
              <a:stCxn id="56" idx="4"/>
              <a:endCxn id="54" idx="7"/>
            </p:cNvCxnSpPr>
            <p:nvPr/>
          </p:nvCxnSpPr>
          <p:spPr>
            <a:xfrm flipH="1">
              <a:off x="6012007" y="4468997"/>
              <a:ext cx="395531" cy="36251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035FBC4-AC08-438A-9B02-F21FE3AD0E7B}"/>
                </a:ext>
              </a:extLst>
            </p:cNvPr>
            <p:cNvCxnSpPr>
              <a:cxnSpLocks/>
              <a:stCxn id="54" idx="6"/>
              <a:endCxn id="58" idx="2"/>
            </p:cNvCxnSpPr>
            <p:nvPr/>
          </p:nvCxnSpPr>
          <p:spPr>
            <a:xfrm flipV="1">
              <a:off x="6044841" y="4799032"/>
              <a:ext cx="867037" cy="111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3286D226-4C59-43BD-9D69-8F0573FE7159}"/>
                </a:ext>
              </a:extLst>
            </p:cNvPr>
            <p:cNvCxnSpPr>
              <a:cxnSpLocks/>
              <a:stCxn id="58" idx="7"/>
              <a:endCxn id="60" idx="3"/>
            </p:cNvCxnSpPr>
            <p:nvPr/>
          </p:nvCxnSpPr>
          <p:spPr>
            <a:xfrm flipV="1">
              <a:off x="7103247" y="4445905"/>
              <a:ext cx="207682" cy="27385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413A2CFA-E6BB-4C5F-9C5C-EAC2E618D948}"/>
                </a:ext>
              </a:extLst>
            </p:cNvPr>
            <p:cNvCxnSpPr>
              <a:cxnSpLocks/>
              <a:stCxn id="60" idx="0"/>
              <a:endCxn id="57" idx="5"/>
            </p:cNvCxnSpPr>
            <p:nvPr/>
          </p:nvCxnSpPr>
          <p:spPr>
            <a:xfrm flipH="1" flipV="1">
              <a:off x="7215349" y="3917615"/>
              <a:ext cx="174848" cy="3369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6149BBBA-F84D-4A67-8B6B-15B9973F7801}"/>
                    </a:ext>
                  </a:extLst>
                </p:cNvPr>
                <p:cNvSpPr txBox="1"/>
                <p:nvPr/>
              </p:nvSpPr>
              <p:spPr>
                <a:xfrm>
                  <a:off x="6080010" y="3385225"/>
                  <a:ext cx="2873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6149BBBA-F84D-4A67-8B6B-15B9973F7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0010" y="3385225"/>
                  <a:ext cx="28735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7CDDA183-76E9-47EB-B57F-090001928766}"/>
                </a:ext>
              </a:extLst>
            </p:cNvPr>
            <p:cNvSpPr/>
            <p:nvPr/>
          </p:nvSpPr>
          <p:spPr>
            <a:xfrm>
              <a:off x="4147795" y="4197592"/>
              <a:ext cx="224203" cy="224203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4F8C93A-B8B6-4D17-B49F-02447F5B65BC}"/>
                </a:ext>
              </a:extLst>
            </p:cNvPr>
            <p:cNvSpPr/>
            <p:nvPr/>
          </p:nvSpPr>
          <p:spPr>
            <a:xfrm>
              <a:off x="7023980" y="3726246"/>
              <a:ext cx="224203" cy="224203"/>
            </a:xfrm>
            <a:prstGeom prst="ellipse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Handling a Vertex Failure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(For simplicity, only consider vertex failures, not edge failures)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Observation [Brand-Saranurak’19]: vertex failure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rank-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update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certain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rank-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associated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Maintaining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SA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under rank-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updates: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9E1008E-D411-4639-B379-FAF6003107CC}"/>
                  </a:ext>
                </a:extLst>
              </p:cNvPr>
              <p:cNvSpPr txBox="1"/>
              <p:nvPr/>
            </p:nvSpPr>
            <p:spPr>
              <a:xfrm>
                <a:off x="201625" y="5842608"/>
                <a:ext cx="2943328" cy="87844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SA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1            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0 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otherwise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9E1008E-D411-4639-B379-FAF600310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5" y="5842608"/>
                <a:ext cx="2943328" cy="8784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0AEC9146-082E-4854-BF09-8EAEEBD44A92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258CF0-7FC2-4A29-BEE7-53028174B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299" y="4559960"/>
            <a:ext cx="9285402" cy="11477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ADF83A-1098-469D-B107-756456929BD2}"/>
                  </a:ext>
                </a:extLst>
              </p:cNvPr>
              <p:cNvSpPr txBox="1"/>
              <p:nvPr/>
            </p:nvSpPr>
            <p:spPr>
              <a:xfrm>
                <a:off x="4845377" y="5782766"/>
                <a:ext cx="60708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Proof: Sherman-Morrison-Woodbury formula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matrix determinant lemma.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ADF83A-1098-469D-B107-756456929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377" y="5782766"/>
                <a:ext cx="6070862" cy="307777"/>
              </a:xfrm>
              <a:prstGeom prst="rect">
                <a:avLst/>
              </a:prstGeom>
              <a:blipFill>
                <a:blip r:embed="rId6"/>
                <a:stretch>
                  <a:fillRect l="-301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39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714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Preprocessing: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SA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Only care about the lowest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terms!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Inverting a matrix takes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“arithmetic operations”, and each such operation is over degree-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polynomials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What we want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SA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SA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(Turns out) we only need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“arithmetic operations”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71481"/>
              </a:xfrm>
              <a:blipFill>
                <a:blip r:embed="rId4"/>
                <a:stretch>
                  <a:fillRect l="-1043" t="-1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A85C57-5F48-4C36-A4A8-0EA5EE39533F}"/>
                  </a:ext>
                </a:extLst>
              </p:cNvPr>
              <p:cNvSpPr txBox="1"/>
              <p:nvPr/>
            </p:nvSpPr>
            <p:spPr>
              <a:xfrm>
                <a:off x="1921689" y="5939888"/>
                <a:ext cx="6049914" cy="70551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 </a:t>
                </a:r>
                <a:r>
                  <a:rPr lang="en-US" altLang="zh-CN" sz="16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[Sankowski’05]</a:t>
                </a:r>
                <a:r>
                  <a:rPr lang="en-US" altLang="zh-CN" sz="1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Whp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the choice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1600" i="1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distance from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lowest degree of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SA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A85C57-5F48-4C36-A4A8-0EA5EE39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89" y="5939888"/>
                <a:ext cx="6049914" cy="705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C817503D-6E93-4169-B3B2-091EF7D65A7C}"/>
              </a:ext>
            </a:extLst>
          </p:cNvPr>
          <p:cNvSpPr/>
          <p:nvPr/>
        </p:nvSpPr>
        <p:spPr>
          <a:xfrm>
            <a:off x="3916218" y="3428274"/>
            <a:ext cx="1394691" cy="443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线形(带边框和强调线) 6">
                <a:extLst>
                  <a:ext uri="{FF2B5EF4-FFF2-40B4-BE49-F238E27FC236}">
                    <a16:creationId xmlns:a16="http://schemas.microsoft.com/office/drawing/2014/main" id="{11DF6299-C002-4032-9943-CB3BC263955C}"/>
                  </a:ext>
                </a:extLst>
              </p:cNvPr>
              <p:cNvSpPr/>
              <p:nvPr/>
            </p:nvSpPr>
            <p:spPr>
              <a:xfrm>
                <a:off x="7142147" y="3287680"/>
                <a:ext cx="4756728" cy="603541"/>
              </a:xfrm>
              <a:prstGeom prst="accentBorderCallout1">
                <a:avLst>
                  <a:gd name="adj1" fmla="val 67152"/>
                  <a:gd name="adj2" fmla="val -2085"/>
                  <a:gd name="adj3" fmla="val 48709"/>
                  <a:gd name="adj4" fmla="val -38619"/>
                </a:avLst>
              </a:prstGeom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Can be accelerated by fast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rectangular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mat. 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mult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.!</a:t>
                </a:r>
              </a:p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final trade-off turns out to be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2.5794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标注: 线形(带边框和强调线) 6">
                <a:extLst>
                  <a:ext uri="{FF2B5EF4-FFF2-40B4-BE49-F238E27FC236}">
                    <a16:creationId xmlns:a16="http://schemas.microsoft.com/office/drawing/2014/main" id="{11DF6299-C002-4032-9943-CB3BC2639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47" y="3287680"/>
                <a:ext cx="4756728" cy="603541"/>
              </a:xfrm>
              <a:prstGeom prst="accentBorderCallout1">
                <a:avLst>
                  <a:gd name="adj1" fmla="val 67152"/>
                  <a:gd name="adj2" fmla="val -2085"/>
                  <a:gd name="adj3" fmla="val 48709"/>
                  <a:gd name="adj4" fmla="val -38619"/>
                </a:avLst>
              </a:prstGeom>
              <a:blipFill>
                <a:blip r:embed="rId6"/>
                <a:stretch>
                  <a:fillRect/>
                </a:stretch>
              </a:blip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59B1385-A50F-4768-809C-75F108C5E7CF}"/>
                  </a:ext>
                </a:extLst>
              </p:cNvPr>
              <p:cNvSpPr txBox="1"/>
              <p:nvPr/>
            </p:nvSpPr>
            <p:spPr>
              <a:xfrm>
                <a:off x="3802670" y="3965505"/>
                <a:ext cx="4586659" cy="33855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failed vertex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59B1385-A50F-4768-809C-75F108C5E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670" y="3965505"/>
                <a:ext cx="458665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04B266AB-386C-40A6-8605-AB49CBE07B02}"/>
              </a:ext>
            </a:extLst>
          </p:cNvPr>
          <p:cNvGrpSpPr/>
          <p:nvPr/>
        </p:nvGrpSpPr>
        <p:grpSpPr>
          <a:xfrm>
            <a:off x="9733241" y="1200760"/>
            <a:ext cx="2267341" cy="1114793"/>
            <a:chOff x="1632855" y="4884301"/>
            <a:chExt cx="2267341" cy="11147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1395723-5841-4B27-A27C-6C62E4DBC2FB}"/>
                    </a:ext>
                  </a:extLst>
                </p:cNvPr>
                <p:cNvSpPr txBox="1"/>
                <p:nvPr/>
              </p:nvSpPr>
              <p:spPr>
                <a:xfrm>
                  <a:off x="1632857" y="4884301"/>
                  <a:ext cx="2267339" cy="369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-truncated DSO</a:t>
                  </a:r>
                  <a:endParaRPr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1395723-5841-4B27-A27C-6C62E4DBC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857" y="4884301"/>
                  <a:ext cx="226733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4CCD4C6-9248-4055-B562-0ECEE29DDA14}"/>
                    </a:ext>
                  </a:extLst>
                </p:cNvPr>
                <p:cNvSpPr txBox="1"/>
                <p:nvPr/>
              </p:nvSpPr>
              <p:spPr>
                <a:xfrm>
                  <a:off x="1632856" y="5253633"/>
                  <a:ext cx="2267339" cy="3761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prep. time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4CCD4C6-9248-4055-B562-0ECEE29DD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856" y="5253633"/>
                  <a:ext cx="2267339" cy="37612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4169C08-3D6C-413C-B7E5-702364033A84}"/>
                    </a:ext>
                  </a:extLst>
                </p:cNvPr>
                <p:cNvSpPr txBox="1"/>
                <p:nvPr/>
              </p:nvSpPr>
              <p:spPr>
                <a:xfrm>
                  <a:off x="1632855" y="5622965"/>
                  <a:ext cx="2267339" cy="37612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query time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</m:d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4169C08-3D6C-413C-B7E5-702364033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855" y="5622965"/>
                  <a:ext cx="2267339" cy="37612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D658A32-C656-4EC3-B21C-E53D86F4E2A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7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87088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Step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via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SA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 1: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SA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encodes distances up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Sankowski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 2: vertex failures are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low-rank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updates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 (Brand-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Saranurak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2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Step 2: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to full DSO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Essentially in [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87088" cy="4351338"/>
              </a:xfrm>
              <a:blipFill>
                <a:blip r:embed="rId3"/>
                <a:stretch>
                  <a:fillRect l="-979" t="-1961" r="-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CAE6727A-67A7-4FAB-B9D6-D8C1826EF2A8}"/>
              </a:ext>
            </a:extLst>
          </p:cNvPr>
          <p:cNvGrpSpPr/>
          <p:nvPr/>
        </p:nvGrpSpPr>
        <p:grpSpPr>
          <a:xfrm>
            <a:off x="1632855" y="5101118"/>
            <a:ext cx="2267341" cy="1114793"/>
            <a:chOff x="1632855" y="4884301"/>
            <a:chExt cx="2267341" cy="11147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73454DA-A04F-4380-B66C-90D4D2F04918}"/>
                    </a:ext>
                  </a:extLst>
                </p:cNvPr>
                <p:cNvSpPr txBox="1"/>
                <p:nvPr/>
              </p:nvSpPr>
              <p:spPr>
                <a:xfrm>
                  <a:off x="1632857" y="4884301"/>
                  <a:ext cx="2267339" cy="369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-truncated DSO</a:t>
                  </a:r>
                  <a:endParaRPr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73454DA-A04F-4380-B66C-90D4D2F04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857" y="4884301"/>
                  <a:ext cx="226733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294000F-5371-4CAC-8DDC-83036525B27E}"/>
                    </a:ext>
                  </a:extLst>
                </p:cNvPr>
                <p:cNvSpPr txBox="1"/>
                <p:nvPr/>
              </p:nvSpPr>
              <p:spPr>
                <a:xfrm>
                  <a:off x="1632856" y="5253633"/>
                  <a:ext cx="2267339" cy="3761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prep. time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294000F-5371-4CAC-8DDC-83036525B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856" y="5253633"/>
                  <a:ext cx="2267339" cy="3761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301F04-B60D-4683-B107-A20F152CE45E}"/>
                    </a:ext>
                  </a:extLst>
                </p:cNvPr>
                <p:cNvSpPr txBox="1"/>
                <p:nvPr/>
              </p:nvSpPr>
              <p:spPr>
                <a:xfrm>
                  <a:off x="1632855" y="5622965"/>
                  <a:ext cx="2267339" cy="37612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query time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</m:d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301F04-B60D-4683-B107-A20F152CE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855" y="5622965"/>
                  <a:ext cx="2267339" cy="3761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A3E4F37-CBCA-43BC-B948-C0A919E12CF0}"/>
              </a:ext>
            </a:extLst>
          </p:cNvPr>
          <p:cNvSpPr/>
          <p:nvPr/>
        </p:nvSpPr>
        <p:spPr>
          <a:xfrm>
            <a:off x="4096139" y="5440592"/>
            <a:ext cx="2267339" cy="3693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ED4269-FFEF-4D9E-9521-67D402027F87}"/>
              </a:ext>
            </a:extLst>
          </p:cNvPr>
          <p:cNvSpPr txBox="1"/>
          <p:nvPr/>
        </p:nvSpPr>
        <p:spPr>
          <a:xfrm>
            <a:off x="6565168" y="5104517"/>
            <a:ext cx="39935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(Normal) DSO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031004-26D6-411F-8492-BA6B16481209}"/>
                  </a:ext>
                </a:extLst>
              </p:cNvPr>
              <p:cNvSpPr txBox="1"/>
              <p:nvPr/>
            </p:nvSpPr>
            <p:spPr>
              <a:xfrm>
                <a:off x="6565165" y="5450894"/>
                <a:ext cx="3993502" cy="4152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prep.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031004-26D6-411F-8492-BA6B16481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165" y="5450894"/>
                <a:ext cx="3993502" cy="4152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4572B6A-9C27-434A-850F-15BF5B139AF5}"/>
                  </a:ext>
                </a:extLst>
              </p:cNvPr>
              <p:cNvSpPr txBox="1"/>
              <p:nvPr/>
            </p:nvSpPr>
            <p:spPr>
              <a:xfrm>
                <a:off x="6565166" y="5843181"/>
                <a:ext cx="3993502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4572B6A-9C27-434A-850F-15BF5B139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166" y="5843181"/>
                <a:ext cx="39935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65F41D8-4814-4B70-A9B2-77550624B06B}"/>
                  </a:ext>
                </a:extLst>
              </p:cNvPr>
              <p:cNvSpPr txBox="1"/>
              <p:nvPr/>
            </p:nvSpPr>
            <p:spPr>
              <a:xfrm>
                <a:off x="4152122" y="5101118"/>
                <a:ext cx="2225112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65F41D8-4814-4B70-A9B2-77550624B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22" y="5101118"/>
                <a:ext cx="2225112" cy="387927"/>
              </a:xfrm>
              <a:prstGeom prst="rect">
                <a:avLst/>
              </a:prstGeom>
              <a:blipFill>
                <a:blip r:embed="rId9"/>
                <a:stretch>
                  <a:fillRect l="-2192" t="-3175" b="-26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08C4F640-943F-4731-897F-FC87ECCC8A9B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19" grpId="0" animBg="1"/>
      <p:bldP spid="21" grpId="0" animBg="1"/>
      <p:bldP spid="22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AC921259-FA5C-4F33-9FD5-0E9AB1D4B9CC}"/>
              </a:ext>
            </a:extLst>
          </p:cNvPr>
          <p:cNvSpPr/>
          <p:nvPr/>
        </p:nvSpPr>
        <p:spPr>
          <a:xfrm>
            <a:off x="6990556" y="5377867"/>
            <a:ext cx="2614663" cy="118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6F373A7-4ECD-4CC8-B7D7-5696433BB07A}"/>
              </a:ext>
            </a:extLst>
          </p:cNvPr>
          <p:cNvSpPr/>
          <p:nvPr/>
        </p:nvSpPr>
        <p:spPr>
          <a:xfrm>
            <a:off x="6990316" y="3973664"/>
            <a:ext cx="2614663" cy="118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46BF3B5-2E0F-4FD5-B6BD-7BDDB0A6D49E}"/>
              </a:ext>
            </a:extLst>
          </p:cNvPr>
          <p:cNvSpPr/>
          <p:nvPr/>
        </p:nvSpPr>
        <p:spPr>
          <a:xfrm>
            <a:off x="3705098" y="4656519"/>
            <a:ext cx="2614663" cy="118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3F22197-4423-4080-9B93-8850853A212D}"/>
              </a:ext>
            </a:extLst>
          </p:cNvPr>
          <p:cNvSpPr/>
          <p:nvPr/>
        </p:nvSpPr>
        <p:spPr>
          <a:xfrm>
            <a:off x="807885" y="4651680"/>
            <a:ext cx="2614663" cy="118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Unique &amp; Consistent Shortest Paths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(We somehow need this result to bootstrap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to a full DSO)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Problem: given an unweighted directed graph, compute </a:t>
                </a:r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incoming &amp; outgoing shortest path trees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are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consistent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path exists in two different trees, they should be the same path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 r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C77A8118-B7E4-4414-8C72-8EB07FFADB89}"/>
              </a:ext>
            </a:extLst>
          </p:cNvPr>
          <p:cNvGrpSpPr/>
          <p:nvPr/>
        </p:nvGrpSpPr>
        <p:grpSpPr>
          <a:xfrm>
            <a:off x="838200" y="4788950"/>
            <a:ext cx="2567182" cy="880230"/>
            <a:chOff x="2225515" y="4393024"/>
            <a:chExt cx="2567182" cy="88023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F0A8F55-0FA5-460B-9173-43E39BFEF14E}"/>
                </a:ext>
              </a:extLst>
            </p:cNvPr>
            <p:cNvSpPr/>
            <p:nvPr/>
          </p:nvSpPr>
          <p:spPr>
            <a:xfrm>
              <a:off x="2890181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59A4B30-515E-4D79-B9C6-B9CA403DD7AF}"/>
                </a:ext>
              </a:extLst>
            </p:cNvPr>
            <p:cNvSpPr/>
            <p:nvPr/>
          </p:nvSpPr>
          <p:spPr>
            <a:xfrm>
              <a:off x="3394506" y="4408270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65C8294-CF73-4F0F-B45A-903994641813}"/>
                </a:ext>
              </a:extLst>
            </p:cNvPr>
            <p:cNvSpPr/>
            <p:nvPr/>
          </p:nvSpPr>
          <p:spPr>
            <a:xfrm>
              <a:off x="3394507" y="5049051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76C63A0-24E2-414B-BDF2-A2E9190758A3}"/>
                </a:ext>
              </a:extLst>
            </p:cNvPr>
            <p:cNvSpPr/>
            <p:nvPr/>
          </p:nvSpPr>
          <p:spPr>
            <a:xfrm>
              <a:off x="4395707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D2636A1-3583-4023-B4B1-44B4876346EA}"/>
                </a:ext>
              </a:extLst>
            </p:cNvPr>
            <p:cNvSpPr/>
            <p:nvPr/>
          </p:nvSpPr>
          <p:spPr>
            <a:xfrm>
              <a:off x="2386797" y="4717723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CFF3982-E7CE-4172-983E-3327A2FEF24F}"/>
                </a:ext>
              </a:extLst>
            </p:cNvPr>
            <p:cNvSpPr/>
            <p:nvPr/>
          </p:nvSpPr>
          <p:spPr>
            <a:xfrm>
              <a:off x="3892323" y="4717722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5366BD56-9838-4B96-9050-4D502D507086}"/>
                </a:ext>
              </a:extLst>
            </p:cNvPr>
            <p:cNvCxnSpPr>
              <a:cxnSpLocks/>
              <a:stCxn id="27" idx="6"/>
              <a:endCxn id="20" idx="2"/>
            </p:cNvCxnSpPr>
            <p:nvPr/>
          </p:nvCxnSpPr>
          <p:spPr>
            <a:xfrm>
              <a:off x="2611000" y="4829825"/>
              <a:ext cx="2791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80A908F-24AE-4829-A8D0-F1BCDD13812E}"/>
                </a:ext>
              </a:extLst>
            </p:cNvPr>
            <p:cNvCxnSpPr>
              <a:cxnSpLocks/>
              <a:stCxn id="20" idx="7"/>
              <a:endCxn id="24" idx="2"/>
            </p:cNvCxnSpPr>
            <p:nvPr/>
          </p:nvCxnSpPr>
          <p:spPr>
            <a:xfrm flipV="1">
              <a:off x="3081550" y="4520372"/>
              <a:ext cx="312956" cy="2301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BC13D83-7314-45B1-8E5E-FFE3CA790BB7}"/>
                </a:ext>
              </a:extLst>
            </p:cNvPr>
            <p:cNvCxnSpPr>
              <a:stCxn id="20" idx="5"/>
              <a:endCxn id="25" idx="2"/>
            </p:cNvCxnSpPr>
            <p:nvPr/>
          </p:nvCxnSpPr>
          <p:spPr>
            <a:xfrm>
              <a:off x="3081550" y="4909093"/>
              <a:ext cx="312957" cy="2520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FD7BFF2-A7D7-47CC-848B-E70078A361B7}"/>
                </a:ext>
              </a:extLst>
            </p:cNvPr>
            <p:cNvCxnSpPr>
              <a:stCxn id="24" idx="6"/>
              <a:endCxn id="28" idx="1"/>
            </p:cNvCxnSpPr>
            <p:nvPr/>
          </p:nvCxnSpPr>
          <p:spPr>
            <a:xfrm>
              <a:off x="3618709" y="4520372"/>
              <a:ext cx="306448" cy="2301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6DECD20-9206-410A-8205-C2E150764632}"/>
                </a:ext>
              </a:extLst>
            </p:cNvPr>
            <p:cNvCxnSpPr>
              <a:stCxn id="25" idx="6"/>
              <a:endCxn id="28" idx="3"/>
            </p:cNvCxnSpPr>
            <p:nvPr/>
          </p:nvCxnSpPr>
          <p:spPr>
            <a:xfrm flipV="1">
              <a:off x="3618710" y="4909091"/>
              <a:ext cx="306447" cy="2520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16BF6E2-CEB5-4E80-82A2-8767348B58DB}"/>
                </a:ext>
              </a:extLst>
            </p:cNvPr>
            <p:cNvCxnSpPr>
              <a:stCxn id="28" idx="6"/>
              <a:endCxn id="26" idx="2"/>
            </p:cNvCxnSpPr>
            <p:nvPr/>
          </p:nvCxnSpPr>
          <p:spPr>
            <a:xfrm>
              <a:off x="4116526" y="4829824"/>
              <a:ext cx="27918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CACFFEF-FCFE-41F6-9395-D5ECC1E27AFB}"/>
                    </a:ext>
                  </a:extLst>
                </p:cNvPr>
                <p:cNvSpPr txBox="1"/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CACFFEF-FCFE-41F6-9395-D5ECC1E27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7178C27-6248-43CB-A0F0-F1755BF53755}"/>
                    </a:ext>
                  </a:extLst>
                </p:cNvPr>
                <p:cNvSpPr txBox="1"/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7178C27-6248-43CB-A0F0-F1755BF53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2CD5C9E-3C7C-4EC2-8772-72B0FC0BA48B}"/>
                    </a:ext>
                  </a:extLst>
                </p:cNvPr>
                <p:cNvSpPr txBox="1"/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2CD5C9E-3C7C-4EC2-8772-72B0FC0BA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6D276D3-C42F-4531-B176-F7A3EE392FDD}"/>
                    </a:ext>
                  </a:extLst>
                </p:cNvPr>
                <p:cNvSpPr txBox="1"/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6D276D3-C42F-4531-B176-F7A3EE392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7399EC5-D015-4DF5-A730-93EF30680179}"/>
              </a:ext>
            </a:extLst>
          </p:cNvPr>
          <p:cNvGrpSpPr/>
          <p:nvPr/>
        </p:nvGrpSpPr>
        <p:grpSpPr>
          <a:xfrm>
            <a:off x="3732986" y="4785634"/>
            <a:ext cx="2567182" cy="880230"/>
            <a:chOff x="2225515" y="4393024"/>
            <a:chExt cx="2567182" cy="88023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EBBD35B1-63B1-4CD6-AC69-836C198D8C33}"/>
                </a:ext>
              </a:extLst>
            </p:cNvPr>
            <p:cNvSpPr/>
            <p:nvPr/>
          </p:nvSpPr>
          <p:spPr>
            <a:xfrm>
              <a:off x="2890181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F314FAE-3D69-464D-B2AF-629EC52779AB}"/>
                </a:ext>
              </a:extLst>
            </p:cNvPr>
            <p:cNvSpPr/>
            <p:nvPr/>
          </p:nvSpPr>
          <p:spPr>
            <a:xfrm>
              <a:off x="3394506" y="4408270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67B35BC-4CCA-45CA-925B-F9E496E7603D}"/>
                </a:ext>
              </a:extLst>
            </p:cNvPr>
            <p:cNvSpPr/>
            <p:nvPr/>
          </p:nvSpPr>
          <p:spPr>
            <a:xfrm>
              <a:off x="3394507" y="5049051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0AA9540-1177-409E-8FE7-D5FA8226E2B1}"/>
                </a:ext>
              </a:extLst>
            </p:cNvPr>
            <p:cNvSpPr/>
            <p:nvPr/>
          </p:nvSpPr>
          <p:spPr>
            <a:xfrm>
              <a:off x="4395707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BC4901F-129A-480B-97AF-3916D3A49FB2}"/>
                </a:ext>
              </a:extLst>
            </p:cNvPr>
            <p:cNvSpPr/>
            <p:nvPr/>
          </p:nvSpPr>
          <p:spPr>
            <a:xfrm>
              <a:off x="2386797" y="4717723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8611E093-0E26-4EA9-B66B-4573D972F6A8}"/>
                </a:ext>
              </a:extLst>
            </p:cNvPr>
            <p:cNvSpPr/>
            <p:nvPr/>
          </p:nvSpPr>
          <p:spPr>
            <a:xfrm>
              <a:off x="3892323" y="4717722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E8B91B7-7D6E-426C-AAE3-5A54C2DC2C31}"/>
                </a:ext>
              </a:extLst>
            </p:cNvPr>
            <p:cNvCxnSpPr>
              <a:cxnSpLocks/>
              <a:stCxn id="53" idx="6"/>
              <a:endCxn id="49" idx="2"/>
            </p:cNvCxnSpPr>
            <p:nvPr/>
          </p:nvCxnSpPr>
          <p:spPr>
            <a:xfrm>
              <a:off x="2611000" y="4829825"/>
              <a:ext cx="2791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EB61F33-63A8-401A-B388-9970521B04FE}"/>
                </a:ext>
              </a:extLst>
            </p:cNvPr>
            <p:cNvCxnSpPr>
              <a:cxnSpLocks/>
              <a:stCxn id="49" idx="7"/>
              <a:endCxn id="50" idx="2"/>
            </p:cNvCxnSpPr>
            <p:nvPr/>
          </p:nvCxnSpPr>
          <p:spPr>
            <a:xfrm flipV="1">
              <a:off x="3081550" y="4520372"/>
              <a:ext cx="312956" cy="2301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95D8715-D74A-4522-A689-59845A932091}"/>
                </a:ext>
              </a:extLst>
            </p:cNvPr>
            <p:cNvCxnSpPr>
              <a:stCxn id="49" idx="5"/>
              <a:endCxn id="51" idx="2"/>
            </p:cNvCxnSpPr>
            <p:nvPr/>
          </p:nvCxnSpPr>
          <p:spPr>
            <a:xfrm>
              <a:off x="3081550" y="4909093"/>
              <a:ext cx="312957" cy="2520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AC540ED-DAC3-4D1E-BA92-459D6FACAF91}"/>
                </a:ext>
              </a:extLst>
            </p:cNvPr>
            <p:cNvCxnSpPr>
              <a:stCxn id="50" idx="6"/>
              <a:endCxn id="54" idx="1"/>
            </p:cNvCxnSpPr>
            <p:nvPr/>
          </p:nvCxnSpPr>
          <p:spPr>
            <a:xfrm>
              <a:off x="3618709" y="4520372"/>
              <a:ext cx="306448" cy="2301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440DB094-2279-4179-9ABA-DBCD2E077BE6}"/>
                </a:ext>
              </a:extLst>
            </p:cNvPr>
            <p:cNvCxnSpPr>
              <a:stCxn id="54" idx="6"/>
              <a:endCxn id="52" idx="2"/>
            </p:cNvCxnSpPr>
            <p:nvPr/>
          </p:nvCxnSpPr>
          <p:spPr>
            <a:xfrm>
              <a:off x="4116526" y="4829824"/>
              <a:ext cx="27918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19FAC745-B607-4636-ACD1-8087E0274D1A}"/>
                    </a:ext>
                  </a:extLst>
                </p:cNvPr>
                <p:cNvSpPr txBox="1"/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19FAC745-B607-4636-ACD1-8087E0274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B4CE4DCB-4DE4-45E8-9F69-3A7C2A015C5A}"/>
                    </a:ext>
                  </a:extLst>
                </p:cNvPr>
                <p:cNvSpPr txBox="1"/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B4CE4DCB-4DE4-45E8-9F69-3A7C2A015C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45DD25-E77A-41A4-81D7-9B17E904D3E9}"/>
                    </a:ext>
                  </a:extLst>
                </p:cNvPr>
                <p:cNvSpPr txBox="1"/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45DD25-E77A-41A4-81D7-9B17E904D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5C547900-5C57-487A-9049-5BAC9DC980D9}"/>
                    </a:ext>
                  </a:extLst>
                </p:cNvPr>
                <p:cNvSpPr txBox="1"/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5C547900-5C57-487A-9049-5BAC9DC98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EDCCEFB-420B-4F1C-8323-201C2312A785}"/>
                  </a:ext>
                </a:extLst>
              </p:cNvPr>
              <p:cNvSpPr txBox="1"/>
              <p:nvPr/>
            </p:nvSpPr>
            <p:spPr>
              <a:xfrm>
                <a:off x="4081553" y="5941902"/>
                <a:ext cx="1945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EDCCEFB-420B-4F1C-8323-201C2312A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553" y="5941902"/>
                <a:ext cx="194549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C9BE20BD-CAC0-40F0-A158-615B28244D69}"/>
              </a:ext>
            </a:extLst>
          </p:cNvPr>
          <p:cNvGrpSpPr/>
          <p:nvPr/>
        </p:nvGrpSpPr>
        <p:grpSpPr>
          <a:xfrm>
            <a:off x="7016556" y="4107618"/>
            <a:ext cx="2567182" cy="880230"/>
            <a:chOff x="2225515" y="4393024"/>
            <a:chExt cx="2567182" cy="880230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F6092D3-4F25-4A2E-BE9E-3886A2C23D4D}"/>
                </a:ext>
              </a:extLst>
            </p:cNvPr>
            <p:cNvSpPr/>
            <p:nvPr/>
          </p:nvSpPr>
          <p:spPr>
            <a:xfrm>
              <a:off x="2890181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67FA83F-FA0E-4E08-A4B8-50AB4C725F43}"/>
                </a:ext>
              </a:extLst>
            </p:cNvPr>
            <p:cNvSpPr/>
            <p:nvPr/>
          </p:nvSpPr>
          <p:spPr>
            <a:xfrm>
              <a:off x="3394506" y="4408270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60B1A05-4D1C-4952-9BB2-70245F1FCB99}"/>
                </a:ext>
              </a:extLst>
            </p:cNvPr>
            <p:cNvSpPr/>
            <p:nvPr/>
          </p:nvSpPr>
          <p:spPr>
            <a:xfrm>
              <a:off x="3394507" y="5049051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2BDF43A-F3EE-4F97-8E29-012AE8E1F855}"/>
                </a:ext>
              </a:extLst>
            </p:cNvPr>
            <p:cNvSpPr/>
            <p:nvPr/>
          </p:nvSpPr>
          <p:spPr>
            <a:xfrm>
              <a:off x="4395707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D81289C-7B84-4ABE-8D4F-4E6E2025F510}"/>
                </a:ext>
              </a:extLst>
            </p:cNvPr>
            <p:cNvSpPr/>
            <p:nvPr/>
          </p:nvSpPr>
          <p:spPr>
            <a:xfrm>
              <a:off x="2386797" y="4717723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CD2FEE6-A59D-4656-AD22-FF863E41947F}"/>
                </a:ext>
              </a:extLst>
            </p:cNvPr>
            <p:cNvSpPr/>
            <p:nvPr/>
          </p:nvSpPr>
          <p:spPr>
            <a:xfrm>
              <a:off x="3892323" y="4717722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2126D6B3-25BF-45F0-ABF4-522258D75870}"/>
                </a:ext>
              </a:extLst>
            </p:cNvPr>
            <p:cNvCxnSpPr>
              <a:cxnSpLocks/>
              <a:stCxn id="71" idx="6"/>
              <a:endCxn id="67" idx="2"/>
            </p:cNvCxnSpPr>
            <p:nvPr/>
          </p:nvCxnSpPr>
          <p:spPr>
            <a:xfrm>
              <a:off x="2611000" y="4829825"/>
              <a:ext cx="2791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E1DEA0E-D781-4D19-A283-AE70683B11F7}"/>
                </a:ext>
              </a:extLst>
            </p:cNvPr>
            <p:cNvCxnSpPr>
              <a:stCxn id="67" idx="5"/>
              <a:endCxn id="69" idx="2"/>
            </p:cNvCxnSpPr>
            <p:nvPr/>
          </p:nvCxnSpPr>
          <p:spPr>
            <a:xfrm>
              <a:off x="3081550" y="4909093"/>
              <a:ext cx="312957" cy="2520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F1B1781B-435E-4A15-B609-5E3E9BCA6750}"/>
                </a:ext>
              </a:extLst>
            </p:cNvPr>
            <p:cNvCxnSpPr>
              <a:cxnSpLocks/>
              <a:stCxn id="68" idx="6"/>
              <a:endCxn id="72" idx="1"/>
            </p:cNvCxnSpPr>
            <p:nvPr/>
          </p:nvCxnSpPr>
          <p:spPr>
            <a:xfrm>
              <a:off x="3618709" y="4520372"/>
              <a:ext cx="306448" cy="2301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F8F37DE-C4CB-4B88-9AC2-27B6E5C4ECC3}"/>
                </a:ext>
              </a:extLst>
            </p:cNvPr>
            <p:cNvCxnSpPr>
              <a:stCxn id="69" idx="6"/>
              <a:endCxn id="72" idx="3"/>
            </p:cNvCxnSpPr>
            <p:nvPr/>
          </p:nvCxnSpPr>
          <p:spPr>
            <a:xfrm flipV="1">
              <a:off x="3618710" y="4909091"/>
              <a:ext cx="306447" cy="2520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B11E07F-C728-463E-85D0-1388D0CA5D9E}"/>
                </a:ext>
              </a:extLst>
            </p:cNvPr>
            <p:cNvCxnSpPr>
              <a:stCxn id="72" idx="6"/>
              <a:endCxn id="70" idx="2"/>
            </p:cNvCxnSpPr>
            <p:nvPr/>
          </p:nvCxnSpPr>
          <p:spPr>
            <a:xfrm>
              <a:off x="4116526" y="4829824"/>
              <a:ext cx="27918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D6710F9-B26D-4874-9E74-1CD88E278A6B}"/>
                    </a:ext>
                  </a:extLst>
                </p:cNvPr>
                <p:cNvSpPr txBox="1"/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D6710F9-B26D-4874-9E74-1CD88E278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5215F880-F8B4-49AC-821E-6EDF569CDED2}"/>
                    </a:ext>
                  </a:extLst>
                </p:cNvPr>
                <p:cNvSpPr txBox="1"/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5215F880-F8B4-49AC-821E-6EDF569CD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204BC97-ED26-4927-B9BB-69F9006BE13E}"/>
                    </a:ext>
                  </a:extLst>
                </p:cNvPr>
                <p:cNvSpPr txBox="1"/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204BC97-ED26-4927-B9BB-69F9006BE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1A24489-69EC-44C5-A3CC-A9024270894E}"/>
                    </a:ext>
                  </a:extLst>
                </p:cNvPr>
                <p:cNvSpPr txBox="1"/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1A24489-69EC-44C5-A3CC-A90242708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3D91033-1883-49D5-8FF4-9E12F6EF0547}"/>
              </a:ext>
            </a:extLst>
          </p:cNvPr>
          <p:cNvGrpSpPr/>
          <p:nvPr/>
        </p:nvGrpSpPr>
        <p:grpSpPr>
          <a:xfrm>
            <a:off x="7016556" y="5511821"/>
            <a:ext cx="2567182" cy="880230"/>
            <a:chOff x="2225515" y="4393024"/>
            <a:chExt cx="2567182" cy="880230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97C5ED65-C48E-4700-8696-4F5C784A4C81}"/>
                </a:ext>
              </a:extLst>
            </p:cNvPr>
            <p:cNvSpPr/>
            <p:nvPr/>
          </p:nvSpPr>
          <p:spPr>
            <a:xfrm>
              <a:off x="2890181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6EA2E4A2-AF8D-4DB7-90E8-4C893C414274}"/>
                </a:ext>
              </a:extLst>
            </p:cNvPr>
            <p:cNvSpPr/>
            <p:nvPr/>
          </p:nvSpPr>
          <p:spPr>
            <a:xfrm>
              <a:off x="3394506" y="4408270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B69881A-91DA-4591-A8FF-B86565CD2FDA}"/>
                </a:ext>
              </a:extLst>
            </p:cNvPr>
            <p:cNvSpPr/>
            <p:nvPr/>
          </p:nvSpPr>
          <p:spPr>
            <a:xfrm>
              <a:off x="3394507" y="5049051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44A43640-97D8-48DB-8236-6DF4C0CBE3D9}"/>
                </a:ext>
              </a:extLst>
            </p:cNvPr>
            <p:cNvSpPr/>
            <p:nvPr/>
          </p:nvSpPr>
          <p:spPr>
            <a:xfrm>
              <a:off x="4395707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69F15AD-12CE-4120-84C7-7722834F9DA4}"/>
                </a:ext>
              </a:extLst>
            </p:cNvPr>
            <p:cNvSpPr/>
            <p:nvPr/>
          </p:nvSpPr>
          <p:spPr>
            <a:xfrm>
              <a:off x="2386797" y="4717723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26D88359-7468-491E-92C2-725C4E1F60F3}"/>
                </a:ext>
              </a:extLst>
            </p:cNvPr>
            <p:cNvSpPr/>
            <p:nvPr/>
          </p:nvSpPr>
          <p:spPr>
            <a:xfrm>
              <a:off x="3892323" y="4717722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A0E3ED9D-B624-460F-A519-202F61770190}"/>
                </a:ext>
              </a:extLst>
            </p:cNvPr>
            <p:cNvCxnSpPr>
              <a:cxnSpLocks/>
              <a:stCxn id="88" idx="6"/>
              <a:endCxn id="84" idx="2"/>
            </p:cNvCxnSpPr>
            <p:nvPr/>
          </p:nvCxnSpPr>
          <p:spPr>
            <a:xfrm>
              <a:off x="2611000" y="4829825"/>
              <a:ext cx="2791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BC6F808A-A410-4B9B-ADD8-BD3EDDEBFE0C}"/>
                </a:ext>
              </a:extLst>
            </p:cNvPr>
            <p:cNvCxnSpPr>
              <a:cxnSpLocks/>
              <a:stCxn id="84" idx="7"/>
              <a:endCxn id="85" idx="2"/>
            </p:cNvCxnSpPr>
            <p:nvPr/>
          </p:nvCxnSpPr>
          <p:spPr>
            <a:xfrm flipV="1">
              <a:off x="3081550" y="4520372"/>
              <a:ext cx="312956" cy="2301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4F370D78-18C2-47D8-806D-7F2AB52DBBB5}"/>
                </a:ext>
              </a:extLst>
            </p:cNvPr>
            <p:cNvCxnSpPr>
              <a:stCxn id="85" idx="6"/>
              <a:endCxn id="89" idx="1"/>
            </p:cNvCxnSpPr>
            <p:nvPr/>
          </p:nvCxnSpPr>
          <p:spPr>
            <a:xfrm>
              <a:off x="3618709" y="4520372"/>
              <a:ext cx="306448" cy="2301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E6B5DA91-B669-46D2-A68E-EA55AFD58D6E}"/>
                </a:ext>
              </a:extLst>
            </p:cNvPr>
            <p:cNvCxnSpPr>
              <a:cxnSpLocks/>
              <a:stCxn id="86" idx="6"/>
              <a:endCxn id="89" idx="3"/>
            </p:cNvCxnSpPr>
            <p:nvPr/>
          </p:nvCxnSpPr>
          <p:spPr>
            <a:xfrm flipV="1">
              <a:off x="3618710" y="4909091"/>
              <a:ext cx="306447" cy="2520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4CF07B58-48C1-415B-BF85-F1A7BB08AC7E}"/>
                </a:ext>
              </a:extLst>
            </p:cNvPr>
            <p:cNvCxnSpPr>
              <a:stCxn id="89" idx="6"/>
              <a:endCxn id="87" idx="2"/>
            </p:cNvCxnSpPr>
            <p:nvPr/>
          </p:nvCxnSpPr>
          <p:spPr>
            <a:xfrm>
              <a:off x="4116526" y="4829824"/>
              <a:ext cx="27918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FCDDDED1-2113-48D0-959A-E90F7EA680EE}"/>
                    </a:ext>
                  </a:extLst>
                </p:cNvPr>
                <p:cNvSpPr txBox="1"/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FCDDDED1-2113-48D0-959A-E90F7EA68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DAE62EC7-4D95-4699-8B74-8B99100FCBBA}"/>
                    </a:ext>
                  </a:extLst>
                </p:cNvPr>
                <p:cNvSpPr txBox="1"/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DAE62EC7-4D95-4699-8B74-8B99100FC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E146310C-D31C-4B36-8B59-B056D1A2A5CD}"/>
                    </a:ext>
                  </a:extLst>
                </p:cNvPr>
                <p:cNvSpPr txBox="1"/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E146310C-D31C-4B36-8B59-B056D1A2A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D9A2BE2B-888B-4F90-AFF6-FCECB9555FCB}"/>
                    </a:ext>
                  </a:extLst>
                </p:cNvPr>
                <p:cNvSpPr txBox="1"/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D9A2BE2B-888B-4F90-AFF6-FCECB9555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CF6048-16DB-4330-BD7A-C1FDF50DE6AF}"/>
                  </a:ext>
                </a:extLst>
              </p:cNvPr>
              <p:cNvSpPr txBox="1"/>
              <p:nvPr/>
            </p:nvSpPr>
            <p:spPr>
              <a:xfrm>
                <a:off x="9771547" y="4437249"/>
                <a:ext cx="929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CF6048-16DB-4330-BD7A-C1FDF50DE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547" y="4437249"/>
                <a:ext cx="929648" cy="369332"/>
              </a:xfrm>
              <a:prstGeom prst="rect">
                <a:avLst/>
              </a:prstGeom>
              <a:blipFill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C9F4A4F9-ECAA-40EF-91D5-E895EFF783C9}"/>
                  </a:ext>
                </a:extLst>
              </p:cNvPr>
              <p:cNvSpPr txBox="1"/>
              <p:nvPr/>
            </p:nvSpPr>
            <p:spPr>
              <a:xfrm>
                <a:off x="9771547" y="5903264"/>
                <a:ext cx="929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C9F4A4F9-ECAA-40EF-91D5-E895EFF78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547" y="5903264"/>
                <a:ext cx="9296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文本框 102">
            <a:extLst>
              <a:ext uri="{FF2B5EF4-FFF2-40B4-BE49-F238E27FC236}">
                <a16:creationId xmlns:a16="http://schemas.microsoft.com/office/drawing/2014/main" id="{DD5F98FE-D6CE-4B90-8353-32A01A5AF578}"/>
              </a:ext>
            </a:extLst>
          </p:cNvPr>
          <p:cNvSpPr txBox="1"/>
          <p:nvPr/>
        </p:nvSpPr>
        <p:spPr>
          <a:xfrm>
            <a:off x="10633768" y="4319536"/>
            <a:ext cx="47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7DF7967-CA80-432A-9D52-7336BEB5EB45}"/>
              </a:ext>
            </a:extLst>
          </p:cNvPr>
          <p:cNvSpPr txBox="1"/>
          <p:nvPr/>
        </p:nvSpPr>
        <p:spPr>
          <a:xfrm>
            <a:off x="10574310" y="5803042"/>
            <a:ext cx="47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E442696-916D-48BB-BF65-80DB0C5B8078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5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8" grpId="0" animBg="1"/>
      <p:bldP spid="107" grpId="0" animBg="1"/>
      <p:bldP spid="106" grpId="0" animBg="1"/>
      <p:bldP spid="3" grpId="0" uiExpand="1" build="p"/>
      <p:bldP spid="65" grpId="0"/>
      <p:bldP spid="100" grpId="0"/>
      <p:bldP spid="101" grpId="0"/>
      <p:bldP spid="103" grpId="0"/>
      <p:bldP spid="1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Unique &amp; Consistent Shortest Paths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62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Naïve attempt: randomly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pertube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 edge weights!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But then you need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to compute APSP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Naïve attempt 2: Zwick’s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2.5286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-time APSP algorithm indeed gives you shortest path trees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Are they consistent?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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Our result: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 consistent set of incoming and outgoing shortest path trees can be computed in randomized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2.5286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Matching Zwick’s algorithm for APSP!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6260"/>
              </a:xfrm>
              <a:blipFill>
                <a:blip r:embed="rId3"/>
                <a:stretch>
                  <a:fillRect l="-1043" t="-2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8CADDF6-D463-4D35-84A5-63ACD5AAC536}"/>
              </a:ext>
            </a:extLst>
          </p:cNvPr>
          <p:cNvSpPr txBox="1"/>
          <p:nvPr/>
        </p:nvSpPr>
        <p:spPr>
          <a:xfrm>
            <a:off x="7041823" y="5901180"/>
            <a:ext cx="422320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Other applications of this besides DSO?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065E9F0-E5CB-4A1B-AB49-E5033721AC2B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Further Directions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62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Can we match DSO with APSP?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Direction 1: for directed graphs, can we improve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2.5794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2.5286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(matching Zwick’s APSP algorithm)?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Direction 2: undirected DSO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time?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Two drawbacks of our DSO: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don’t support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edge weights. (A drawback of [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’20].)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only report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distances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don’t support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path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queries. (A drawback of the algebraic methods in this work.)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6260"/>
              </a:xfrm>
              <a:blipFill>
                <a:blip r:embed="rId3"/>
                <a:stretch>
                  <a:fillRect l="-1043" t="-2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8CADDF6-D463-4D35-84A5-63ACD5AAC536}"/>
                  </a:ext>
                </a:extLst>
              </p:cNvPr>
              <p:cNvSpPr txBox="1"/>
              <p:nvPr/>
            </p:nvSpPr>
            <p:spPr>
              <a:xfrm>
                <a:off x="5320645" y="3014292"/>
                <a:ext cx="6165130" cy="6597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 believe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2.5794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best we could do. But don’t trust me, I used to believe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8/3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barrier was inherent, too!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8CADDF6-D463-4D35-84A5-63ACD5AAC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645" y="3014292"/>
                <a:ext cx="6165130" cy="659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557F462-E696-44CA-A1F7-251EED2DBF0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7C7A95-4C9D-417F-B9BE-B6FE09E14370}"/>
              </a:ext>
            </a:extLst>
          </p:cNvPr>
          <p:cNvSpPr/>
          <p:nvPr/>
        </p:nvSpPr>
        <p:spPr>
          <a:xfrm>
            <a:off x="2906665" y="2644170"/>
            <a:ext cx="63786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12700" cmpd="sng">
                  <a:solidFill>
                    <a:schemeClr val="accent4"/>
                  </a:solidFill>
                  <a:prstDash val="solid"/>
                </a:ln>
                <a:gradFill flip="none" rotWithShape="1"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 you!</a:t>
            </a:r>
            <a:endParaRPr lang="zh-CN" altLang="en-US" sz="9600" b="1" dirty="0">
              <a:ln w="12700" cmpd="sng">
                <a:solidFill>
                  <a:schemeClr val="accent4"/>
                </a:solidFill>
                <a:prstDash val="solid"/>
              </a:ln>
              <a:gradFill flip="none" rotWithShape="1"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76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Distance Sensitivity Oracles (DSOs)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shortest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path not passing through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natural and well-studied problem in graph algorithms.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B41D8377-38B4-4625-B174-241199902679}"/>
              </a:ext>
            </a:extLst>
          </p:cNvPr>
          <p:cNvSpPr/>
          <p:nvPr/>
        </p:nvSpPr>
        <p:spPr>
          <a:xfrm>
            <a:off x="4147795" y="4196718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DD4B08-91E9-41D1-9E29-2CD8A6AFC0C7}"/>
              </a:ext>
            </a:extLst>
          </p:cNvPr>
          <p:cNvSpPr/>
          <p:nvPr/>
        </p:nvSpPr>
        <p:spPr>
          <a:xfrm>
            <a:off x="4729398" y="3838348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8F636DD-85A9-4C62-A73C-DC9B19122082}"/>
              </a:ext>
            </a:extLst>
          </p:cNvPr>
          <p:cNvSpPr/>
          <p:nvPr/>
        </p:nvSpPr>
        <p:spPr>
          <a:xfrm>
            <a:off x="4953601" y="4574471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E473E83-EE2D-4047-90E3-9A1DD90431CC}"/>
              </a:ext>
            </a:extLst>
          </p:cNvPr>
          <p:cNvSpPr/>
          <p:nvPr/>
        </p:nvSpPr>
        <p:spPr>
          <a:xfrm>
            <a:off x="5470818" y="413269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B721A2F-C85E-45F2-82F3-A2DF6AF52397}"/>
              </a:ext>
            </a:extLst>
          </p:cNvPr>
          <p:cNvSpPr/>
          <p:nvPr/>
        </p:nvSpPr>
        <p:spPr>
          <a:xfrm>
            <a:off x="5820638" y="479867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96357EA-A7B9-47BE-B705-D7BEDB0C88A9}"/>
              </a:ext>
            </a:extLst>
          </p:cNvPr>
          <p:cNvSpPr/>
          <p:nvPr/>
        </p:nvSpPr>
        <p:spPr>
          <a:xfrm>
            <a:off x="5932739" y="3704181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6888F02-970B-46AD-8E76-E07A7DC8D193}"/>
              </a:ext>
            </a:extLst>
          </p:cNvPr>
          <p:cNvSpPr/>
          <p:nvPr/>
        </p:nvSpPr>
        <p:spPr>
          <a:xfrm>
            <a:off x="6295436" y="424479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66C6DB9-5FEF-46C2-AB3B-DCD11100A691}"/>
              </a:ext>
            </a:extLst>
          </p:cNvPr>
          <p:cNvSpPr/>
          <p:nvPr/>
        </p:nvSpPr>
        <p:spPr>
          <a:xfrm>
            <a:off x="7023980" y="3726246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94D036-F4C0-4F23-8D6E-71C52F05B1D9}"/>
              </a:ext>
            </a:extLst>
          </p:cNvPr>
          <p:cNvSpPr/>
          <p:nvPr/>
        </p:nvSpPr>
        <p:spPr>
          <a:xfrm>
            <a:off x="6911878" y="4686930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25CDBAA-D61B-4A5C-B962-F97978730FCE}"/>
              </a:ext>
            </a:extLst>
          </p:cNvPr>
          <p:cNvSpPr/>
          <p:nvPr/>
        </p:nvSpPr>
        <p:spPr>
          <a:xfrm>
            <a:off x="5596435" y="324914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C033968-7614-4E65-A315-D79EDA0DB0F8}"/>
              </a:ext>
            </a:extLst>
          </p:cNvPr>
          <p:cNvSpPr/>
          <p:nvPr/>
        </p:nvSpPr>
        <p:spPr>
          <a:xfrm>
            <a:off x="7278095" y="4254536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AB66BD-3D6C-4F52-B89B-ADBF337F07D6}"/>
              </a:ext>
            </a:extLst>
          </p:cNvPr>
          <p:cNvCxnSpPr>
            <a:cxnSpLocks/>
            <a:stCxn id="11" idx="5"/>
            <a:endCxn id="14" idx="2"/>
          </p:cNvCxnSpPr>
          <p:nvPr/>
        </p:nvCxnSpPr>
        <p:spPr>
          <a:xfrm>
            <a:off x="4339164" y="4388087"/>
            <a:ext cx="614437" cy="29848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E4E5B83-E931-4E93-B326-9E3CEED7D6CC}"/>
              </a:ext>
            </a:extLst>
          </p:cNvPr>
          <p:cNvCxnSpPr>
            <a:cxnSpLocks/>
            <a:stCxn id="13" idx="7"/>
            <a:endCxn id="21" idx="3"/>
          </p:cNvCxnSpPr>
          <p:nvPr/>
        </p:nvCxnSpPr>
        <p:spPr>
          <a:xfrm flipV="1">
            <a:off x="4920767" y="3440511"/>
            <a:ext cx="708502" cy="43067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CF746F-C37C-4473-9446-EF3AE649989A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4953601" y="3816283"/>
            <a:ext cx="979139" cy="13416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99A13CE-F1F0-4BCA-968C-A9BE414F0F28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5144970" y="4324061"/>
            <a:ext cx="358682" cy="28324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563DFD-8FE1-45AE-9F70-B9CD85B3CD2F}"/>
              </a:ext>
            </a:extLst>
          </p:cNvPr>
          <p:cNvCxnSpPr>
            <a:cxnSpLocks/>
            <a:stCxn id="16" idx="0"/>
            <a:endCxn id="15" idx="5"/>
          </p:cNvCxnSpPr>
          <p:nvPr/>
        </p:nvCxnSpPr>
        <p:spPr>
          <a:xfrm flipH="1" flipV="1">
            <a:off x="5662187" y="4324061"/>
            <a:ext cx="270552" cy="47461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C52D08B-DD87-4469-B900-64A29FFD16A1}"/>
              </a:ext>
            </a:extLst>
          </p:cNvPr>
          <p:cNvCxnSpPr>
            <a:cxnSpLocks/>
            <a:stCxn id="15" idx="7"/>
            <a:endCxn id="17" idx="4"/>
          </p:cNvCxnSpPr>
          <p:nvPr/>
        </p:nvCxnSpPr>
        <p:spPr>
          <a:xfrm flipV="1">
            <a:off x="5662187" y="3928385"/>
            <a:ext cx="382654" cy="23714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2D530C-DE56-4D96-9BE4-BB59B99DE5DE}"/>
              </a:ext>
            </a:extLst>
          </p:cNvPr>
          <p:cNvCxnSpPr>
            <a:cxnSpLocks/>
            <a:stCxn id="21" idx="6"/>
            <a:endCxn id="17" idx="0"/>
          </p:cNvCxnSpPr>
          <p:nvPr/>
        </p:nvCxnSpPr>
        <p:spPr>
          <a:xfrm>
            <a:off x="5820638" y="3361244"/>
            <a:ext cx="224203" cy="342938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D502222-8B98-42C4-8F1A-210DF65CD1D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6156943" y="3816283"/>
            <a:ext cx="867037" cy="2206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CCA2021-5CC1-4E49-8C72-B6014966B996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6124109" y="3895551"/>
            <a:ext cx="283429" cy="34924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乘号 38">
            <a:extLst>
              <a:ext uri="{FF2B5EF4-FFF2-40B4-BE49-F238E27FC236}">
                <a16:creationId xmlns:a16="http://schemas.microsoft.com/office/drawing/2014/main" id="{C7318DAD-84CE-45FA-9920-44AE73A11D8B}"/>
              </a:ext>
            </a:extLst>
          </p:cNvPr>
          <p:cNvSpPr/>
          <p:nvPr/>
        </p:nvSpPr>
        <p:spPr>
          <a:xfrm>
            <a:off x="5827446" y="3583037"/>
            <a:ext cx="461822" cy="46182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5D28E2-E8EE-41BA-A273-FC81CB80D76A}"/>
                  </a:ext>
                </a:extLst>
              </p:cNvPr>
              <p:cNvSpPr txBox="1"/>
              <p:nvPr/>
            </p:nvSpPr>
            <p:spPr>
              <a:xfrm>
                <a:off x="3874952" y="4229552"/>
                <a:ext cx="287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5D28E2-E8EE-41BA-A273-FC81CB80D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952" y="4229552"/>
                <a:ext cx="2873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F81C353-0F11-494B-8BC6-753EB239991D}"/>
                  </a:ext>
                </a:extLst>
              </p:cNvPr>
              <p:cNvSpPr txBox="1"/>
              <p:nvPr/>
            </p:nvSpPr>
            <p:spPr>
              <a:xfrm>
                <a:off x="7214939" y="3524852"/>
                <a:ext cx="287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F81C353-0F11-494B-8BC6-753EB2399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39" y="3524852"/>
                <a:ext cx="287359" cy="369332"/>
              </a:xfrm>
              <a:prstGeom prst="rect">
                <a:avLst/>
              </a:prstGeom>
              <a:blipFill>
                <a:blip r:embed="rId5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4A2FD9-9BFF-4EE4-9554-FDAF49F84743}"/>
              </a:ext>
            </a:extLst>
          </p:cNvPr>
          <p:cNvCxnSpPr>
            <a:cxnSpLocks/>
          </p:cNvCxnSpPr>
          <p:nvPr/>
        </p:nvCxnSpPr>
        <p:spPr>
          <a:xfrm flipV="1">
            <a:off x="4339164" y="4029717"/>
            <a:ext cx="423067" cy="19983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C1A1EFF-DAB7-434A-A26E-FAF4E093F66F}"/>
              </a:ext>
            </a:extLst>
          </p:cNvPr>
          <p:cNvCxnSpPr>
            <a:cxnSpLocks/>
          </p:cNvCxnSpPr>
          <p:nvPr/>
        </p:nvCxnSpPr>
        <p:spPr>
          <a:xfrm>
            <a:off x="4920767" y="4029717"/>
            <a:ext cx="550051" cy="21507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412FD58-0492-49A6-B501-2F1D2939706C}"/>
              </a:ext>
            </a:extLst>
          </p:cNvPr>
          <p:cNvCxnSpPr>
            <a:cxnSpLocks/>
          </p:cNvCxnSpPr>
          <p:nvPr/>
        </p:nvCxnSpPr>
        <p:spPr>
          <a:xfrm flipH="1" flipV="1">
            <a:off x="7215349" y="3917615"/>
            <a:ext cx="174848" cy="33692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7D8DE3-866E-485B-8187-A193EBBAF18C}"/>
              </a:ext>
            </a:extLst>
          </p:cNvPr>
          <p:cNvCxnSpPr>
            <a:cxnSpLocks/>
          </p:cNvCxnSpPr>
          <p:nvPr/>
        </p:nvCxnSpPr>
        <p:spPr>
          <a:xfrm>
            <a:off x="5695021" y="4244794"/>
            <a:ext cx="600415" cy="11210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39FAA49-1F8B-4B21-9A03-D3B99B26D3DA}"/>
              </a:ext>
            </a:extLst>
          </p:cNvPr>
          <p:cNvCxnSpPr>
            <a:cxnSpLocks/>
          </p:cNvCxnSpPr>
          <p:nvPr/>
        </p:nvCxnSpPr>
        <p:spPr>
          <a:xfrm flipH="1">
            <a:off x="6012007" y="4468997"/>
            <a:ext cx="395531" cy="36251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DDC9EDC-C6C8-408F-95E5-F8B69F7C2100}"/>
              </a:ext>
            </a:extLst>
          </p:cNvPr>
          <p:cNvCxnSpPr>
            <a:cxnSpLocks/>
          </p:cNvCxnSpPr>
          <p:nvPr/>
        </p:nvCxnSpPr>
        <p:spPr>
          <a:xfrm flipV="1">
            <a:off x="6044841" y="4799032"/>
            <a:ext cx="867037" cy="11174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0C3800F-640C-4004-842E-CCD8FE478B43}"/>
              </a:ext>
            </a:extLst>
          </p:cNvPr>
          <p:cNvCxnSpPr>
            <a:cxnSpLocks/>
          </p:cNvCxnSpPr>
          <p:nvPr/>
        </p:nvCxnSpPr>
        <p:spPr>
          <a:xfrm flipV="1">
            <a:off x="7103247" y="4445905"/>
            <a:ext cx="207682" cy="273859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C6F259A-9F66-4C8B-B8EC-7358BBEF56E6}"/>
              </a:ext>
            </a:extLst>
          </p:cNvPr>
          <p:cNvCxnSpPr>
            <a:cxnSpLocks/>
          </p:cNvCxnSpPr>
          <p:nvPr/>
        </p:nvCxnSpPr>
        <p:spPr>
          <a:xfrm flipV="1">
            <a:off x="4339164" y="4029717"/>
            <a:ext cx="423068" cy="1998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631615C-4984-407B-815F-7D46CE82160D}"/>
              </a:ext>
            </a:extLst>
          </p:cNvPr>
          <p:cNvCxnSpPr>
            <a:cxnSpLocks/>
            <a:stCxn id="13" idx="5"/>
            <a:endCxn id="15" idx="2"/>
          </p:cNvCxnSpPr>
          <p:nvPr/>
        </p:nvCxnSpPr>
        <p:spPr>
          <a:xfrm>
            <a:off x="4920767" y="4029717"/>
            <a:ext cx="550051" cy="2150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05B477F-97D8-4CE4-8E60-C6ACB7AA2D21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5695021" y="4244794"/>
            <a:ext cx="600415" cy="1121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2E478A3-D9AB-41CF-82C2-770113CACE87}"/>
              </a:ext>
            </a:extLst>
          </p:cNvPr>
          <p:cNvCxnSpPr>
            <a:cxnSpLocks/>
            <a:stCxn id="18" idx="4"/>
            <a:endCxn id="16" idx="7"/>
          </p:cNvCxnSpPr>
          <p:nvPr/>
        </p:nvCxnSpPr>
        <p:spPr>
          <a:xfrm flipH="1">
            <a:off x="6012007" y="4468997"/>
            <a:ext cx="395531" cy="3625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C2C0AF1-FB1A-494A-875D-897C788DC76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6044841" y="4799032"/>
            <a:ext cx="867037" cy="1117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6BB5958-4187-4E28-A030-DFA96379252A}"/>
              </a:ext>
            </a:extLst>
          </p:cNvPr>
          <p:cNvCxnSpPr>
            <a:cxnSpLocks/>
            <a:stCxn id="20" idx="7"/>
            <a:endCxn id="22" idx="3"/>
          </p:cNvCxnSpPr>
          <p:nvPr/>
        </p:nvCxnSpPr>
        <p:spPr>
          <a:xfrm flipV="1">
            <a:off x="7103247" y="4445905"/>
            <a:ext cx="207682" cy="2738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A768AF6-327D-40CE-B343-29AE28533075}"/>
              </a:ext>
            </a:extLst>
          </p:cNvPr>
          <p:cNvCxnSpPr>
            <a:cxnSpLocks/>
            <a:stCxn id="22" idx="0"/>
            <a:endCxn id="19" idx="5"/>
          </p:cNvCxnSpPr>
          <p:nvPr/>
        </p:nvCxnSpPr>
        <p:spPr>
          <a:xfrm flipH="1" flipV="1">
            <a:off x="7215349" y="3917615"/>
            <a:ext cx="174848" cy="3369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9D61C8D-1C02-4200-9D36-D4D6023063D0}"/>
                  </a:ext>
                </a:extLst>
              </p:cNvPr>
              <p:cNvSpPr txBox="1"/>
              <p:nvPr/>
            </p:nvSpPr>
            <p:spPr>
              <a:xfrm>
                <a:off x="6080010" y="3385225"/>
                <a:ext cx="287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9D61C8D-1C02-4200-9D36-D4D60230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010" y="3385225"/>
                <a:ext cx="2873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椭圆 48">
            <a:extLst>
              <a:ext uri="{FF2B5EF4-FFF2-40B4-BE49-F238E27FC236}">
                <a16:creationId xmlns:a16="http://schemas.microsoft.com/office/drawing/2014/main" id="{5184036C-B633-4834-83AB-3419DE34ECA8}"/>
              </a:ext>
            </a:extLst>
          </p:cNvPr>
          <p:cNvSpPr/>
          <p:nvPr/>
        </p:nvSpPr>
        <p:spPr>
          <a:xfrm>
            <a:off x="4147795" y="4197592"/>
            <a:ext cx="224203" cy="224203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BF76E2E-A86D-4A05-962B-BED536231514}"/>
              </a:ext>
            </a:extLst>
          </p:cNvPr>
          <p:cNvSpPr/>
          <p:nvPr/>
        </p:nvSpPr>
        <p:spPr>
          <a:xfrm>
            <a:off x="7023980" y="3726246"/>
            <a:ext cx="224203" cy="224203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7B6AE22-7C34-42E2-8E2C-8397C302E93D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"/>
                            </p:stCondLst>
                            <p:childTnLst>
                              <p:par>
                                <p:cTn id="1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39" grpId="0" uiExpand="1" animBg="1"/>
      <p:bldP spid="9" grpId="0" uiExpand="1"/>
      <p:bldP spid="41" grpId="0" uiExpand="1"/>
      <p:bldP spid="71" grpId="0" uiExpand="1"/>
      <p:bldP spid="49" grpId="0" uiExpand="1" animBg="1"/>
      <p:bldP spid="51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Previous Work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150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Naïve algorithm: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Precompute the answer 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Space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Demetrescu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et al.]: space complexity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But requires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[Bernstein-Karger]: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Matching the currently best running time for All-Pairs Shortest Paths!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Still, an interesting setting: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unweighted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graphs?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APSP is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2.5286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time, using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fast matrix multiplication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1506"/>
              </a:xfrm>
              <a:blipFill>
                <a:blip r:embed="rId3"/>
                <a:stretch>
                  <a:fillRect l="-1043" t="-2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989F44F-E065-44AE-88CE-37808776F95C}"/>
              </a:ext>
            </a:extLst>
          </p:cNvPr>
          <p:cNvSpPr txBox="1"/>
          <p:nvPr/>
        </p:nvSpPr>
        <p:spPr>
          <a:xfrm>
            <a:off x="4237382" y="6014839"/>
            <a:ext cx="5293117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We consider unweighted graphs in this talk, for simplicity.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Our results extend to graphs with small positive integer weights.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8D7BEF-A051-4577-AB91-30A1A3FB9B36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4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Previous Work via Fast Matrix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can we achieve 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subcubic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[Weimann-Yuster’10]: Yes!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can we achieve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sublinear query time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[Grandoni-Williams’12]: Yes!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+1/2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4−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can we achieve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query time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[Chechik-Cohen’20,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’20]: Yes!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2.7233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7A4CB7-7C25-4066-84A6-20112F31FD92}"/>
                  </a:ext>
                </a:extLst>
              </p:cNvPr>
              <p:cNvSpPr txBox="1"/>
              <p:nvPr/>
            </p:nvSpPr>
            <p:spPr>
              <a:xfrm>
                <a:off x="8839199" y="2416630"/>
                <a:ext cx="2688772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≤2.3729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matrix multiplication exponent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7A4CB7-7C25-4066-84A6-20112F31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9" y="2416630"/>
                <a:ext cx="268877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0A31DD-73A1-4F25-82C7-FF824A91D8A7}"/>
                  </a:ext>
                </a:extLst>
              </p:cNvPr>
              <p:cNvSpPr txBox="1"/>
              <p:nvPr/>
            </p:nvSpPr>
            <p:spPr>
              <a:xfrm>
                <a:off x="8839199" y="3197898"/>
                <a:ext cx="2688772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parameter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0A31DD-73A1-4F25-82C7-FF824A91D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9" y="3197898"/>
                <a:ext cx="26887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A9866A7-641F-4C6F-B7C2-0216A9F0AAC3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2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𝟖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Barrier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486A7-0128-480E-AA1A-E58223EF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Preprocessing time of previous DSOs: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Other problems solvable by FMM have seen progress: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6D3EAC-21AA-49F3-89D1-F96F29EA1DD6}"/>
                  </a:ext>
                </a:extLst>
              </p:cNvPr>
              <p:cNvSpPr txBox="1"/>
              <p:nvPr/>
            </p:nvSpPr>
            <p:spPr>
              <a:xfrm>
                <a:off x="6264613" y="4178578"/>
                <a:ext cx="54173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*Plus a transformation in [</a:t>
                </a:r>
                <a:r>
                  <a:rPr lang="en-US" altLang="zh-CN" sz="1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Ren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 to bring the query time to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6D3EAC-21AA-49F3-89D1-F96F29EA1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13" y="4178578"/>
                <a:ext cx="5417315" cy="307777"/>
              </a:xfrm>
              <a:prstGeom prst="rect">
                <a:avLst/>
              </a:prstGeom>
              <a:blipFill>
                <a:blip r:embed="rId4"/>
                <a:stretch>
                  <a:fillRect l="-338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F6579228-999C-46DE-B72F-77241D71C3C2}"/>
              </a:ext>
            </a:extLst>
          </p:cNvPr>
          <p:cNvSpPr/>
          <p:nvPr/>
        </p:nvSpPr>
        <p:spPr>
          <a:xfrm>
            <a:off x="1828800" y="2463283"/>
            <a:ext cx="2677886" cy="32657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FBE61D-7FB1-41C2-AEF4-9CA15E285680}"/>
              </a:ext>
            </a:extLst>
          </p:cNvPr>
          <p:cNvSpPr/>
          <p:nvPr/>
        </p:nvSpPr>
        <p:spPr>
          <a:xfrm>
            <a:off x="4506686" y="2463283"/>
            <a:ext cx="2677886" cy="32657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 time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CB00E92-00BA-4033-93B6-9A4A084BF0BA}"/>
                  </a:ext>
                </a:extLst>
              </p:cNvPr>
              <p:cNvSpPr/>
              <p:nvPr/>
            </p:nvSpPr>
            <p:spPr>
              <a:xfrm>
                <a:off x="7184572" y="2463283"/>
                <a:ext cx="2677886" cy="3265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Prep. time if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𝝎</m:t>
                    </m:r>
                    <m:r>
                      <a:rPr lang="en-US" altLang="zh-CN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</m:oMath>
                </a14:m>
                <a:endPara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CB00E92-00BA-4033-93B6-9A4A084BF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2" y="2463283"/>
                <a:ext cx="2677886" cy="3265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5458CDE9-A4CE-4CA3-8CD4-079F0332A653}"/>
              </a:ext>
            </a:extLst>
          </p:cNvPr>
          <p:cNvSpPr/>
          <p:nvPr/>
        </p:nvSpPr>
        <p:spPr>
          <a:xfrm>
            <a:off x="1828800" y="2789854"/>
            <a:ext cx="2677886" cy="461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Grandoni-Williams’12*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6EC50C7-446D-48B5-81E6-6BCE5DA7FA73}"/>
                  </a:ext>
                </a:extLst>
              </p:cNvPr>
              <p:cNvSpPr/>
              <p:nvPr/>
            </p:nvSpPr>
            <p:spPr>
              <a:xfrm>
                <a:off x="4506686" y="2789854"/>
                <a:ext cx="2677886" cy="4615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2.8729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6EC50C7-446D-48B5-81E6-6BCE5DA7F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86" y="2789854"/>
                <a:ext cx="2677886" cy="461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003911C-ECBA-47B9-BEE2-30C108BDF429}"/>
                  </a:ext>
                </a:extLst>
              </p:cNvPr>
              <p:cNvSpPr/>
              <p:nvPr/>
            </p:nvSpPr>
            <p:spPr>
              <a:xfrm>
                <a:off x="7184572" y="2789855"/>
                <a:ext cx="2677886" cy="4615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8/3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003911C-ECBA-47B9-BEE2-30C108BDF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2" y="2789855"/>
                <a:ext cx="2677886" cy="461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194B0653-C99F-4B3F-AB3C-745DE1CFAA1E}"/>
              </a:ext>
            </a:extLst>
          </p:cNvPr>
          <p:cNvSpPr/>
          <p:nvPr/>
        </p:nvSpPr>
        <p:spPr>
          <a:xfrm>
            <a:off x="1828800" y="3250649"/>
            <a:ext cx="2677886" cy="461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Chechik-Cohen’20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8F91452-F0D9-489C-B747-249F974F12C5}"/>
                  </a:ext>
                </a:extLst>
              </p:cNvPr>
              <p:cNvSpPr/>
              <p:nvPr/>
            </p:nvSpPr>
            <p:spPr>
              <a:xfrm>
                <a:off x="4506686" y="3250649"/>
                <a:ext cx="2677886" cy="4615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2.8729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8F91452-F0D9-489C-B747-249F974F1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86" y="3250649"/>
                <a:ext cx="2677886" cy="4615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1D5C168-EB14-4FDD-887D-7E74DF7316BA}"/>
                  </a:ext>
                </a:extLst>
              </p:cNvPr>
              <p:cNvSpPr/>
              <p:nvPr/>
            </p:nvSpPr>
            <p:spPr>
              <a:xfrm>
                <a:off x="7184572" y="3250650"/>
                <a:ext cx="2677886" cy="461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14/5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1D5C168-EB14-4FDD-887D-7E74DF731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2" y="3250650"/>
                <a:ext cx="2677886" cy="4615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51B4F1CF-7C62-4462-9174-1F850448A0D5}"/>
              </a:ext>
            </a:extLst>
          </p:cNvPr>
          <p:cNvSpPr/>
          <p:nvPr/>
        </p:nvSpPr>
        <p:spPr>
          <a:xfrm>
            <a:off x="1828800" y="3714851"/>
            <a:ext cx="2677886" cy="461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’20</a:t>
            </a:r>
            <a:endParaRPr lang="zh-CN" alt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4EE5037-146F-4849-BF0A-4EFF022986E5}"/>
                  </a:ext>
                </a:extLst>
              </p:cNvPr>
              <p:cNvSpPr/>
              <p:nvPr/>
            </p:nvSpPr>
            <p:spPr>
              <a:xfrm>
                <a:off x="4506686" y="3714851"/>
                <a:ext cx="2677886" cy="4615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2.7233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4EE5037-146F-4849-BF0A-4EFF02298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86" y="3714851"/>
                <a:ext cx="2677886" cy="4615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04F5AA-26EE-423E-992B-E96B2503BCF6}"/>
                  </a:ext>
                </a:extLst>
              </p:cNvPr>
              <p:cNvSpPr/>
              <p:nvPr/>
            </p:nvSpPr>
            <p:spPr>
              <a:xfrm>
                <a:off x="7184572" y="3714852"/>
                <a:ext cx="2677886" cy="4615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8/3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04F5AA-26EE-423E-992B-E96B2503B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2" y="3714852"/>
                <a:ext cx="2677886" cy="4615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4" descr="ᐈ Funny thinking face stock images, Royalty Free thinking face emoji  vectors | download on Depositphotos®">
            <a:extLst>
              <a:ext uri="{FF2B5EF4-FFF2-40B4-BE49-F238E27FC236}">
                <a16:creationId xmlns:a16="http://schemas.microsoft.com/office/drawing/2014/main" id="{153CD475-75C3-4B2F-91C2-AC26B3EEE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18" y="4986337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对话气泡: 圆角矩形 25">
                <a:extLst>
                  <a:ext uri="{FF2B5EF4-FFF2-40B4-BE49-F238E27FC236}">
                    <a16:creationId xmlns:a16="http://schemas.microsoft.com/office/drawing/2014/main" id="{AA729E89-5B0F-456B-B30C-07381A3E784A}"/>
                  </a:ext>
                </a:extLst>
              </p:cNvPr>
              <p:cNvSpPr/>
              <p:nvPr/>
            </p:nvSpPr>
            <p:spPr>
              <a:xfrm>
                <a:off x="7470400" y="5077491"/>
                <a:ext cx="2892490" cy="797587"/>
              </a:xfrm>
              <a:prstGeom prst="wedgeRoundRectCallout">
                <a:avLst>
                  <a:gd name="adj1" fmla="val 61883"/>
                  <a:gd name="adj2" fmla="val -16223"/>
                  <a:gd name="adj3" fmla="val 1666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there a “barrier”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8/3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or can we do faster?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对话气泡: 圆角矩形 25">
                <a:extLst>
                  <a:ext uri="{FF2B5EF4-FFF2-40B4-BE49-F238E27FC236}">
                    <a16:creationId xmlns:a16="http://schemas.microsoft.com/office/drawing/2014/main" id="{AA729E89-5B0F-456B-B30C-07381A3E7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00" y="5077491"/>
                <a:ext cx="2892490" cy="797587"/>
              </a:xfrm>
              <a:prstGeom prst="wedgeRoundRectCallout">
                <a:avLst>
                  <a:gd name="adj1" fmla="val 61883"/>
                  <a:gd name="adj2" fmla="val -16223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F0A2D8-B480-4973-ADA4-D35711064E8D}"/>
                  </a:ext>
                </a:extLst>
              </p:cNvPr>
              <p:cNvSpPr txBox="1"/>
              <p:nvPr/>
            </p:nvSpPr>
            <p:spPr>
              <a:xfrm>
                <a:off x="310714" y="4967707"/>
                <a:ext cx="6615404" cy="40498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All-pairs bottleneck path: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8/3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[VWY’07]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5/2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[DP’09]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F0A2D8-B480-4973-ADA4-D35711064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4" y="4967707"/>
                <a:ext cx="6615404" cy="4049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0A22A9F-0E52-402F-8501-D61FCA4394DE}"/>
                  </a:ext>
                </a:extLst>
              </p:cNvPr>
              <p:cNvSpPr txBox="1"/>
              <p:nvPr/>
            </p:nvSpPr>
            <p:spPr>
              <a:xfrm>
                <a:off x="310714" y="5473909"/>
                <a:ext cx="6615404" cy="7157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All-pairs non-decreasing path: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11/4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[V’08]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8/3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[DGZ’18]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5/2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[DJW’19]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0A22A9F-0E52-402F-8501-D61FCA439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4" y="5473909"/>
                <a:ext cx="6615404" cy="7157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6A02706-CFC8-4365-AAB7-40FE93D43FC1}"/>
                  </a:ext>
                </a:extLst>
              </p:cNvPr>
              <p:cNvSpPr txBox="1"/>
              <p:nvPr/>
            </p:nvSpPr>
            <p:spPr>
              <a:xfrm>
                <a:off x="4656841" y="6200323"/>
                <a:ext cx="22692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Also assuming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𝜔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here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6A02706-CFC8-4365-AAB7-40FE93D43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841" y="6200323"/>
                <a:ext cx="2269277" cy="307777"/>
              </a:xfrm>
              <a:prstGeom prst="rect">
                <a:avLst/>
              </a:prstGeom>
              <a:blipFill>
                <a:blip r:embed="rId16"/>
                <a:stretch>
                  <a:fillRect l="-806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A26A3B5E-3BF2-4C84-88E6-940F0BBDE559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Main result: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 DSO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2.5794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 and constant query time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Improving all previous results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Breaking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8/3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barrier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Techniques: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Adjoint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en-US" altLang="zh-CN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symbolic adjacency matrix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Bootstrapping DSOs in [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</a:t>
                </a:r>
              </a:p>
              <a:p>
                <a:pPr lvl="1"/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Unique &amp; consistent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APSP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2.5286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星形: 五角 3">
            <a:extLst>
              <a:ext uri="{FF2B5EF4-FFF2-40B4-BE49-F238E27FC236}">
                <a16:creationId xmlns:a16="http://schemas.microsoft.com/office/drawing/2014/main" id="{30780431-50CF-4E60-9AEB-E595A07AEF86}"/>
              </a:ext>
            </a:extLst>
          </p:cNvPr>
          <p:cNvSpPr/>
          <p:nvPr/>
        </p:nvSpPr>
        <p:spPr>
          <a:xfrm>
            <a:off x="1239734" y="4390881"/>
            <a:ext cx="314037" cy="314037"/>
          </a:xfrm>
          <a:prstGeom prst="star5">
            <a:avLst/>
          </a:prstGeom>
          <a:solidFill>
            <a:srgbClr val="FF0000"/>
          </a:solidFill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635FEC3-1D7D-486F-A9D7-A2DE76081021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6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A7A79AC4-DCAA-4ACC-9A7E-2771745768DD}"/>
              </a:ext>
            </a:extLst>
          </p:cNvPr>
          <p:cNvSpPr txBox="1"/>
          <p:nvPr/>
        </p:nvSpPr>
        <p:spPr>
          <a:xfrm>
            <a:off x="6565168" y="4887700"/>
            <a:ext cx="39935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(Normal) DSO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9D41291-BC42-4929-A457-AF2C2EC9ED24}"/>
                  </a:ext>
                </a:extLst>
              </p:cNvPr>
              <p:cNvSpPr txBox="1"/>
              <p:nvPr/>
            </p:nvSpPr>
            <p:spPr>
              <a:xfrm>
                <a:off x="6565168" y="5257032"/>
                <a:ext cx="3993502" cy="37612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prep.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9D41291-BC42-4929-A457-AF2C2EC9E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168" y="5257032"/>
                <a:ext cx="3993502" cy="3761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95D0CC4-2A2D-40E3-B31A-24281773AC0F}"/>
                  </a:ext>
                </a:extLst>
              </p:cNvPr>
              <p:cNvSpPr txBox="1"/>
              <p:nvPr/>
            </p:nvSpPr>
            <p:spPr>
              <a:xfrm>
                <a:off x="6565166" y="5250235"/>
                <a:ext cx="3993502" cy="4152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prep.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95D0CC4-2A2D-40E3-B31A-24281773A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166" y="5250235"/>
                <a:ext cx="3993502" cy="4152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1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is a DSO that returns the correct answer if the answer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returns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otherwise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Now, our goal is to construct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6A4EC3-1EB7-45CE-9449-C58ADEC9E73A}"/>
                  </a:ext>
                </a:extLst>
              </p:cNvPr>
              <p:cNvSpPr txBox="1"/>
              <p:nvPr/>
            </p:nvSpPr>
            <p:spPr>
              <a:xfrm>
                <a:off x="1632859" y="2970702"/>
                <a:ext cx="2267339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  <a:endPara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6A4EC3-1EB7-45CE-9449-C58ADEC9E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9" y="2970702"/>
                <a:ext cx="22673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0DEF2B-7638-46EF-8B09-1C320ADEBA9D}"/>
                  </a:ext>
                </a:extLst>
              </p:cNvPr>
              <p:cNvSpPr txBox="1"/>
              <p:nvPr/>
            </p:nvSpPr>
            <p:spPr>
              <a:xfrm>
                <a:off x="1632858" y="3340034"/>
                <a:ext cx="2267339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prep.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0DEF2B-7638-46EF-8B09-1C320ADEB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8" y="3340034"/>
                <a:ext cx="22673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8F2A88-1B8F-481B-8596-2E292613154D}"/>
                  </a:ext>
                </a:extLst>
              </p:cNvPr>
              <p:cNvSpPr txBox="1"/>
              <p:nvPr/>
            </p:nvSpPr>
            <p:spPr>
              <a:xfrm>
                <a:off x="1632857" y="3709366"/>
                <a:ext cx="2267339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8F2A88-1B8F-481B-8596-2E2926131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7" y="3709366"/>
                <a:ext cx="22673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6BD987C-5298-4F35-B112-6C0BAFCC3490}"/>
              </a:ext>
            </a:extLst>
          </p:cNvPr>
          <p:cNvSpPr txBox="1"/>
          <p:nvPr/>
        </p:nvSpPr>
        <p:spPr>
          <a:xfrm>
            <a:off x="6565170" y="2970702"/>
            <a:ext cx="39935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(Normal) DSO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03CAEB6-D346-4FE4-9CE0-6BCBEC5FB380}"/>
                  </a:ext>
                </a:extLst>
              </p:cNvPr>
              <p:cNvSpPr txBox="1"/>
              <p:nvPr/>
            </p:nvSpPr>
            <p:spPr>
              <a:xfrm>
                <a:off x="6565170" y="3340034"/>
                <a:ext cx="3993502" cy="37612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prep.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03CAEB6-D346-4FE4-9CE0-6BCBEC5FB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170" y="3340034"/>
                <a:ext cx="3993502" cy="3761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6552D7-C9E3-4D21-B5F6-40C5D2BF1AB8}"/>
                  </a:ext>
                </a:extLst>
              </p:cNvPr>
              <p:cNvSpPr txBox="1"/>
              <p:nvPr/>
            </p:nvSpPr>
            <p:spPr>
              <a:xfrm>
                <a:off x="6565168" y="3709366"/>
                <a:ext cx="3993502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6552D7-C9E3-4D21-B5F6-40C5D2BF1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168" y="3709366"/>
                <a:ext cx="39935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右 11">
            <a:extLst>
              <a:ext uri="{FF2B5EF4-FFF2-40B4-BE49-F238E27FC236}">
                <a16:creationId xmlns:a16="http://schemas.microsoft.com/office/drawing/2014/main" id="{7B5F6D0A-7094-426F-B030-C8E87277AEA8}"/>
              </a:ext>
            </a:extLst>
          </p:cNvPr>
          <p:cNvSpPr/>
          <p:nvPr/>
        </p:nvSpPr>
        <p:spPr>
          <a:xfrm>
            <a:off x="4096139" y="3340034"/>
            <a:ext cx="2267339" cy="3693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184A1B-C82A-497C-B209-A94C15EB4C09}"/>
              </a:ext>
            </a:extLst>
          </p:cNvPr>
          <p:cNvSpPr txBox="1"/>
          <p:nvPr/>
        </p:nvSpPr>
        <p:spPr>
          <a:xfrm>
            <a:off x="4178062" y="3019155"/>
            <a:ext cx="209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Implicit in [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’20]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E1592F9-EFAC-44B7-AB7A-2E94F2E3F18A}"/>
              </a:ext>
            </a:extLst>
          </p:cNvPr>
          <p:cNvGrpSpPr/>
          <p:nvPr/>
        </p:nvGrpSpPr>
        <p:grpSpPr>
          <a:xfrm>
            <a:off x="1632855" y="4884301"/>
            <a:ext cx="2267341" cy="1114793"/>
            <a:chOff x="1632855" y="4884301"/>
            <a:chExt cx="2267341" cy="11147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F8AF472-086E-44EC-8134-5F24174F9B28}"/>
                    </a:ext>
                  </a:extLst>
                </p:cNvPr>
                <p:cNvSpPr txBox="1"/>
                <p:nvPr/>
              </p:nvSpPr>
              <p:spPr>
                <a:xfrm>
                  <a:off x="1632857" y="4884301"/>
                  <a:ext cx="2267339" cy="369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-truncated DSO</a:t>
                  </a:r>
                  <a:endParaRPr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F8AF472-086E-44EC-8134-5F24174F9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857" y="4884301"/>
                  <a:ext cx="226733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38877C2-2392-4073-9569-F96C63FC7422}"/>
                    </a:ext>
                  </a:extLst>
                </p:cNvPr>
                <p:cNvSpPr txBox="1"/>
                <p:nvPr/>
              </p:nvSpPr>
              <p:spPr>
                <a:xfrm>
                  <a:off x="1632856" y="5253633"/>
                  <a:ext cx="2267339" cy="3761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prep. time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38877C2-2392-4073-9569-F96C63FC7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856" y="5253633"/>
                  <a:ext cx="2267339" cy="37612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F3D18CA-0807-4450-ADFD-99EB70EA2F57}"/>
                    </a:ext>
                  </a:extLst>
                </p:cNvPr>
                <p:cNvSpPr txBox="1"/>
                <p:nvPr/>
              </p:nvSpPr>
              <p:spPr>
                <a:xfrm>
                  <a:off x="1632855" y="5622965"/>
                  <a:ext cx="2267339" cy="37612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query time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</m:d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F3D18CA-0807-4450-ADFD-99EB70EA2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855" y="5622965"/>
                  <a:ext cx="2267339" cy="37612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箭头: 右 16">
            <a:extLst>
              <a:ext uri="{FF2B5EF4-FFF2-40B4-BE49-F238E27FC236}">
                <a16:creationId xmlns:a16="http://schemas.microsoft.com/office/drawing/2014/main" id="{8EBD047D-37F6-4C2A-8D23-9A903DC65FE0}"/>
              </a:ext>
            </a:extLst>
          </p:cNvPr>
          <p:cNvSpPr/>
          <p:nvPr/>
        </p:nvSpPr>
        <p:spPr>
          <a:xfrm>
            <a:off x="4096139" y="5223775"/>
            <a:ext cx="2267339" cy="3693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32D09AA-B6EE-4380-A91D-E45EC5A60BCF}"/>
                  </a:ext>
                </a:extLst>
              </p:cNvPr>
              <p:cNvSpPr txBox="1"/>
              <p:nvPr/>
            </p:nvSpPr>
            <p:spPr>
              <a:xfrm>
                <a:off x="6565166" y="5626364"/>
                <a:ext cx="3993502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32D09AA-B6EE-4380-A91D-E45EC5A60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166" y="5626364"/>
                <a:ext cx="39935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F99543A-8AB0-44B8-9FA8-645C5C7BD3C0}"/>
                  </a:ext>
                </a:extLst>
              </p:cNvPr>
              <p:cNvSpPr txBox="1"/>
              <p:nvPr/>
            </p:nvSpPr>
            <p:spPr>
              <a:xfrm>
                <a:off x="4152122" y="4884301"/>
                <a:ext cx="2225112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F99543A-8AB0-44B8-9FA8-645C5C7B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22" y="4884301"/>
                <a:ext cx="2225112" cy="387927"/>
              </a:xfrm>
              <a:prstGeom prst="rect">
                <a:avLst/>
              </a:prstGeom>
              <a:blipFill>
                <a:blip r:embed="rId17"/>
                <a:stretch>
                  <a:fillRect l="-2192" t="-156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4BC979-78E8-4D0E-9422-57B0FCBA38B0}"/>
                  </a:ext>
                </a:extLst>
              </p:cNvPr>
              <p:cNvSpPr txBox="1"/>
              <p:nvPr/>
            </p:nvSpPr>
            <p:spPr>
              <a:xfrm>
                <a:off x="7150502" y="6105021"/>
                <a:ext cx="3322677" cy="53360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Already breaks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8/3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barrier if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fast </a:t>
                </a:r>
                <a:r>
                  <a:rPr lang="en-US" altLang="zh-CN" sz="1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rect.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MM to speed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2.5794</m:t>
                        </m:r>
                      </m:sup>
                    </m:sSup>
                  </m:oMath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4BC979-78E8-4D0E-9422-57B0FCBA3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502" y="6105021"/>
                <a:ext cx="3322677" cy="5336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D13095D8-F508-4DC6-973E-4C335613EF40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22" grpId="0" animBg="1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7" grpId="0" animBg="1"/>
      <p:bldP spid="20" grpId="0" animBg="1"/>
      <p:bldP spid="23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Symbolic Adjacency Matrix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be a directed (unweighted) graph.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be random numbers.</a:t>
                </a:r>
              </a:p>
              <a:p>
                <a:pPr lvl="5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22F482-76F8-4F96-B26F-BC4FB089DEE6}"/>
                  </a:ext>
                </a:extLst>
              </p:cNvPr>
              <p:cNvSpPr txBox="1"/>
              <p:nvPr/>
            </p:nvSpPr>
            <p:spPr>
              <a:xfrm>
                <a:off x="6096000" y="2272665"/>
                <a:ext cx="5689600" cy="5405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Actually,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1400" i="1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400" i="1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are analyzed as symbols that are in the end substituted by random numbers, hence the name “symbolic adjacency matrix”.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22F482-76F8-4F96-B26F-BC4FB089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72665"/>
                <a:ext cx="5689600" cy="5405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01BEE6A5-3564-41C7-BEC2-3117E5BCF1B4}"/>
              </a:ext>
            </a:extLst>
          </p:cNvPr>
          <p:cNvGrpSpPr/>
          <p:nvPr/>
        </p:nvGrpSpPr>
        <p:grpSpPr>
          <a:xfrm>
            <a:off x="1523199" y="4724450"/>
            <a:ext cx="2999258" cy="1635759"/>
            <a:chOff x="1523199" y="4694633"/>
            <a:chExt cx="2999258" cy="1635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B479A06-CE8E-4829-B8FE-45967737B953}"/>
                    </a:ext>
                  </a:extLst>
                </p:cNvPr>
                <p:cNvSpPr/>
                <p:nvPr/>
              </p:nvSpPr>
              <p:spPr>
                <a:xfrm>
                  <a:off x="1523199" y="5447397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B479A06-CE8E-4829-B8FE-45967737B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3199" y="5447397"/>
                  <a:ext cx="306858" cy="30685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4E13E2C2-51A5-4BEE-BE38-70964BB690B0}"/>
                    </a:ext>
                  </a:extLst>
                </p:cNvPr>
                <p:cNvSpPr/>
                <p:nvPr/>
              </p:nvSpPr>
              <p:spPr>
                <a:xfrm>
                  <a:off x="2303672" y="4694633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4E13E2C2-51A5-4BEE-BE38-70964BB690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672" y="4694633"/>
                  <a:ext cx="306858" cy="30685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74B850B-DE60-43E5-8749-E95748A6E156}"/>
                    </a:ext>
                  </a:extLst>
                </p:cNvPr>
                <p:cNvSpPr/>
                <p:nvPr/>
              </p:nvSpPr>
              <p:spPr>
                <a:xfrm>
                  <a:off x="2150243" y="6023534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74B850B-DE60-43E5-8749-E95748A6E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243" y="6023534"/>
                  <a:ext cx="306858" cy="30685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D8ACEAE2-7148-4F3E-BD69-8FBCA33C653F}"/>
                    </a:ext>
                  </a:extLst>
                </p:cNvPr>
                <p:cNvSpPr/>
                <p:nvPr/>
              </p:nvSpPr>
              <p:spPr>
                <a:xfrm>
                  <a:off x="3008195" y="5870105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D8ACEAE2-7148-4F3E-BD69-8FBCA33C65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195" y="5870105"/>
                  <a:ext cx="306858" cy="30685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6D60F2CC-E24C-4ADF-BB4B-A2E2947CC0BB}"/>
                    </a:ext>
                  </a:extLst>
                </p:cNvPr>
                <p:cNvSpPr/>
                <p:nvPr/>
              </p:nvSpPr>
              <p:spPr>
                <a:xfrm>
                  <a:off x="3315053" y="5233572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5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6D60F2CC-E24C-4ADF-BB4B-A2E2947CC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053" y="5233572"/>
                  <a:ext cx="306858" cy="30685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F70C4E5A-5F74-4578-A66E-BED1FA7CF092}"/>
                    </a:ext>
                  </a:extLst>
                </p:cNvPr>
                <p:cNvSpPr/>
                <p:nvPr/>
              </p:nvSpPr>
              <p:spPr>
                <a:xfrm>
                  <a:off x="4215599" y="5082344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6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F70C4E5A-5F74-4578-A66E-BED1FA7CF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599" y="5082344"/>
                  <a:ext cx="306858" cy="30685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9AC6C6C-AE3E-433A-9AC9-24E33CFEC480}"/>
                </a:ext>
              </a:extLst>
            </p:cNvPr>
            <p:cNvCxnSpPr>
              <a:stCxn id="41" idx="7"/>
              <a:endCxn id="42" idx="3"/>
            </p:cNvCxnSpPr>
            <p:nvPr/>
          </p:nvCxnSpPr>
          <p:spPr>
            <a:xfrm flipV="1">
              <a:off x="1785119" y="4956553"/>
              <a:ext cx="563491" cy="535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6F39CDF-F371-414A-91CA-670F57B9AF4A}"/>
                </a:ext>
              </a:extLst>
            </p:cNvPr>
            <p:cNvCxnSpPr>
              <a:cxnSpLocks/>
              <a:stCxn id="41" idx="5"/>
              <a:endCxn id="43" idx="1"/>
            </p:cNvCxnSpPr>
            <p:nvPr/>
          </p:nvCxnSpPr>
          <p:spPr>
            <a:xfrm>
              <a:off x="1785119" y="5709317"/>
              <a:ext cx="410062" cy="3591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E880C7A-C1A4-4D92-9FD9-40CC43613F08}"/>
                </a:ext>
              </a:extLst>
            </p:cNvPr>
            <p:cNvCxnSpPr>
              <a:stCxn id="41" idx="6"/>
              <a:endCxn id="45" idx="2"/>
            </p:cNvCxnSpPr>
            <p:nvPr/>
          </p:nvCxnSpPr>
          <p:spPr>
            <a:xfrm flipV="1">
              <a:off x="1830057" y="5387001"/>
              <a:ext cx="1484996" cy="2138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2216057-804B-4351-B8D5-4612D4F800A4}"/>
                </a:ext>
              </a:extLst>
            </p:cNvPr>
            <p:cNvCxnSpPr>
              <a:stCxn id="43" idx="0"/>
              <a:endCxn id="42" idx="4"/>
            </p:cNvCxnSpPr>
            <p:nvPr/>
          </p:nvCxnSpPr>
          <p:spPr>
            <a:xfrm flipV="1">
              <a:off x="2303672" y="5001491"/>
              <a:ext cx="153429" cy="10220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7A48705-F10B-495D-B610-9FB869246538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 flipV="1">
              <a:off x="2457101" y="6023534"/>
              <a:ext cx="551094" cy="1534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C994F69-5E04-4872-A1F1-3A94B97E6487}"/>
                </a:ext>
              </a:extLst>
            </p:cNvPr>
            <p:cNvCxnSpPr>
              <a:stCxn id="42" idx="5"/>
              <a:endCxn id="44" idx="1"/>
            </p:cNvCxnSpPr>
            <p:nvPr/>
          </p:nvCxnSpPr>
          <p:spPr>
            <a:xfrm>
              <a:off x="2565592" y="4956553"/>
              <a:ext cx="487541" cy="9584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766C972-893C-4D0A-93EE-490B3FA60FE5}"/>
                </a:ext>
              </a:extLst>
            </p:cNvPr>
            <p:cNvCxnSpPr>
              <a:stCxn id="44" idx="7"/>
              <a:endCxn id="45" idx="4"/>
            </p:cNvCxnSpPr>
            <p:nvPr/>
          </p:nvCxnSpPr>
          <p:spPr>
            <a:xfrm flipV="1">
              <a:off x="3270115" y="5540430"/>
              <a:ext cx="198367" cy="3746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B9A3D18-385D-40BD-ACAC-7F2427D8F2EA}"/>
                </a:ext>
              </a:extLst>
            </p:cNvPr>
            <p:cNvCxnSpPr>
              <a:stCxn id="45" idx="6"/>
              <a:endCxn id="46" idx="2"/>
            </p:cNvCxnSpPr>
            <p:nvPr/>
          </p:nvCxnSpPr>
          <p:spPr>
            <a:xfrm flipV="1">
              <a:off x="3621911" y="5235773"/>
              <a:ext cx="593688" cy="1512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53535C0-0E8B-458A-8F45-7896E6FB9510}"/>
                </a:ext>
              </a:extLst>
            </p:cNvPr>
            <p:cNvCxnSpPr>
              <a:stCxn id="42" idx="6"/>
              <a:endCxn id="46" idx="1"/>
            </p:cNvCxnSpPr>
            <p:nvPr/>
          </p:nvCxnSpPr>
          <p:spPr>
            <a:xfrm>
              <a:off x="2610530" y="4848062"/>
              <a:ext cx="1650007" cy="2792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8BDB1A5-EA02-41ED-B50D-E10956495EEF}"/>
                  </a:ext>
                </a:extLst>
              </p:cNvPr>
              <p:cNvSpPr txBox="1"/>
              <p:nvPr/>
            </p:nvSpPr>
            <p:spPr>
              <a:xfrm>
                <a:off x="5733999" y="4705909"/>
                <a:ext cx="5018935" cy="180818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SA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8BDB1A5-EA02-41ED-B50D-E10956495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999" y="4705909"/>
                <a:ext cx="5018935" cy="18081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5780F658-9DFB-4563-A6AF-A83E6C7273C5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28C4F8A-056D-41FE-9C21-D42043BB9D51}"/>
                  </a:ext>
                </a:extLst>
              </p:cNvPr>
              <p:cNvSpPr txBox="1"/>
              <p:nvPr/>
            </p:nvSpPr>
            <p:spPr>
              <a:xfrm>
                <a:off x="3435533" y="2982925"/>
                <a:ext cx="5454345" cy="14679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SA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1               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0 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otherwise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28C4F8A-056D-41FE-9C21-D42043BB9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533" y="2982925"/>
                <a:ext cx="5454345" cy="14679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2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4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Adjoint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𝐒𝐀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</m:d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Adjoint: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 </a:t>
                </a:r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[Sankowski’05]</a:t>
                </a:r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Whp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the choice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distance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lowest degree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SA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01BEE6A5-3564-41C7-BEC2-3117E5BCF1B4}"/>
              </a:ext>
            </a:extLst>
          </p:cNvPr>
          <p:cNvGrpSpPr/>
          <p:nvPr/>
        </p:nvGrpSpPr>
        <p:grpSpPr>
          <a:xfrm>
            <a:off x="2418576" y="3519909"/>
            <a:ext cx="2999258" cy="1635759"/>
            <a:chOff x="1523199" y="4694633"/>
            <a:chExt cx="2999258" cy="1635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B479A06-CE8E-4829-B8FE-45967737B953}"/>
                    </a:ext>
                  </a:extLst>
                </p:cNvPr>
                <p:cNvSpPr/>
                <p:nvPr/>
              </p:nvSpPr>
              <p:spPr>
                <a:xfrm>
                  <a:off x="1523199" y="5447397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B479A06-CE8E-4829-B8FE-45967737B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3199" y="5447397"/>
                  <a:ext cx="306858" cy="30685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4E13E2C2-51A5-4BEE-BE38-70964BB690B0}"/>
                    </a:ext>
                  </a:extLst>
                </p:cNvPr>
                <p:cNvSpPr/>
                <p:nvPr/>
              </p:nvSpPr>
              <p:spPr>
                <a:xfrm>
                  <a:off x="2303672" y="4694633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4E13E2C2-51A5-4BEE-BE38-70964BB690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672" y="4694633"/>
                  <a:ext cx="306858" cy="30685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74B850B-DE60-43E5-8749-E95748A6E156}"/>
                    </a:ext>
                  </a:extLst>
                </p:cNvPr>
                <p:cNvSpPr/>
                <p:nvPr/>
              </p:nvSpPr>
              <p:spPr>
                <a:xfrm>
                  <a:off x="2150243" y="6023534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74B850B-DE60-43E5-8749-E95748A6E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243" y="6023534"/>
                  <a:ext cx="306858" cy="30685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D8ACEAE2-7148-4F3E-BD69-8FBCA33C653F}"/>
                    </a:ext>
                  </a:extLst>
                </p:cNvPr>
                <p:cNvSpPr/>
                <p:nvPr/>
              </p:nvSpPr>
              <p:spPr>
                <a:xfrm>
                  <a:off x="3008195" y="5870105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D8ACEAE2-7148-4F3E-BD69-8FBCA33C65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195" y="5870105"/>
                  <a:ext cx="306858" cy="30685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6D60F2CC-E24C-4ADF-BB4B-A2E2947CC0BB}"/>
                    </a:ext>
                  </a:extLst>
                </p:cNvPr>
                <p:cNvSpPr/>
                <p:nvPr/>
              </p:nvSpPr>
              <p:spPr>
                <a:xfrm>
                  <a:off x="3315053" y="5233572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5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6D60F2CC-E24C-4ADF-BB4B-A2E2947CC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053" y="5233572"/>
                  <a:ext cx="306858" cy="30685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F70C4E5A-5F74-4578-A66E-BED1FA7CF092}"/>
                    </a:ext>
                  </a:extLst>
                </p:cNvPr>
                <p:cNvSpPr/>
                <p:nvPr/>
              </p:nvSpPr>
              <p:spPr>
                <a:xfrm>
                  <a:off x="4215599" y="5082344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6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F70C4E5A-5F74-4578-A66E-BED1FA7CF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599" y="5082344"/>
                  <a:ext cx="306858" cy="30685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9AC6C6C-AE3E-433A-9AC9-24E33CFEC480}"/>
                </a:ext>
              </a:extLst>
            </p:cNvPr>
            <p:cNvCxnSpPr>
              <a:stCxn id="41" idx="7"/>
              <a:endCxn id="42" idx="3"/>
            </p:cNvCxnSpPr>
            <p:nvPr/>
          </p:nvCxnSpPr>
          <p:spPr>
            <a:xfrm flipV="1">
              <a:off x="1785119" y="4956553"/>
              <a:ext cx="563491" cy="535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6F39CDF-F371-414A-91CA-670F57B9AF4A}"/>
                </a:ext>
              </a:extLst>
            </p:cNvPr>
            <p:cNvCxnSpPr>
              <a:cxnSpLocks/>
              <a:stCxn id="41" idx="5"/>
              <a:endCxn id="43" idx="1"/>
            </p:cNvCxnSpPr>
            <p:nvPr/>
          </p:nvCxnSpPr>
          <p:spPr>
            <a:xfrm>
              <a:off x="1785119" y="5709317"/>
              <a:ext cx="410062" cy="3591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E880C7A-C1A4-4D92-9FD9-40CC43613F08}"/>
                </a:ext>
              </a:extLst>
            </p:cNvPr>
            <p:cNvCxnSpPr>
              <a:stCxn id="41" idx="6"/>
              <a:endCxn id="45" idx="2"/>
            </p:cNvCxnSpPr>
            <p:nvPr/>
          </p:nvCxnSpPr>
          <p:spPr>
            <a:xfrm flipV="1">
              <a:off x="1830057" y="5387001"/>
              <a:ext cx="1484996" cy="2138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2216057-804B-4351-B8D5-4612D4F800A4}"/>
                </a:ext>
              </a:extLst>
            </p:cNvPr>
            <p:cNvCxnSpPr>
              <a:stCxn id="43" idx="0"/>
              <a:endCxn id="42" idx="4"/>
            </p:cNvCxnSpPr>
            <p:nvPr/>
          </p:nvCxnSpPr>
          <p:spPr>
            <a:xfrm flipV="1">
              <a:off x="2303672" y="5001491"/>
              <a:ext cx="153429" cy="10220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7A48705-F10B-495D-B610-9FB869246538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 flipV="1">
              <a:off x="2457101" y="6023534"/>
              <a:ext cx="551094" cy="1534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C994F69-5E04-4872-A1F1-3A94B97E6487}"/>
                </a:ext>
              </a:extLst>
            </p:cNvPr>
            <p:cNvCxnSpPr>
              <a:stCxn id="42" idx="5"/>
              <a:endCxn id="44" idx="1"/>
            </p:cNvCxnSpPr>
            <p:nvPr/>
          </p:nvCxnSpPr>
          <p:spPr>
            <a:xfrm>
              <a:off x="2565592" y="4956553"/>
              <a:ext cx="487541" cy="9584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766C972-893C-4D0A-93EE-490B3FA60FE5}"/>
                </a:ext>
              </a:extLst>
            </p:cNvPr>
            <p:cNvCxnSpPr>
              <a:stCxn id="44" idx="7"/>
              <a:endCxn id="45" idx="4"/>
            </p:cNvCxnSpPr>
            <p:nvPr/>
          </p:nvCxnSpPr>
          <p:spPr>
            <a:xfrm flipV="1">
              <a:off x="3270115" y="5540430"/>
              <a:ext cx="198367" cy="3746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B9A3D18-385D-40BD-ACAC-7F2427D8F2EA}"/>
                </a:ext>
              </a:extLst>
            </p:cNvPr>
            <p:cNvCxnSpPr>
              <a:stCxn id="45" idx="6"/>
              <a:endCxn id="46" idx="2"/>
            </p:cNvCxnSpPr>
            <p:nvPr/>
          </p:nvCxnSpPr>
          <p:spPr>
            <a:xfrm flipV="1">
              <a:off x="3621911" y="5235773"/>
              <a:ext cx="593688" cy="1512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53535C0-0E8B-458A-8F45-7896E6FB9510}"/>
                </a:ext>
              </a:extLst>
            </p:cNvPr>
            <p:cNvCxnSpPr>
              <a:stCxn id="42" idx="6"/>
              <a:endCxn id="46" idx="1"/>
            </p:cNvCxnSpPr>
            <p:nvPr/>
          </p:nvCxnSpPr>
          <p:spPr>
            <a:xfrm>
              <a:off x="2610530" y="4848062"/>
              <a:ext cx="1650007" cy="2792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8BDB1A5-EA02-41ED-B50D-E10956495EEF}"/>
                  </a:ext>
                </a:extLst>
              </p:cNvPr>
              <p:cNvSpPr txBox="1"/>
              <p:nvPr/>
            </p:nvSpPr>
            <p:spPr>
              <a:xfrm>
                <a:off x="6727926" y="3693465"/>
                <a:ext cx="3999346" cy="14652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smtClean="0">
                          <a:latin typeface="Cambria Math" panose="02040503050406030204" pitchFamily="18" charset="0"/>
                        </a:rPr>
                        <m:t>SA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8BDB1A5-EA02-41ED-B50D-E10956495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26" y="3693465"/>
                <a:ext cx="3999346" cy="14652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2B6A159-6779-45BC-A4F0-3E2829F83D01}"/>
                  </a:ext>
                </a:extLst>
              </p:cNvPr>
              <p:cNvSpPr txBox="1"/>
              <p:nvPr/>
            </p:nvSpPr>
            <p:spPr>
              <a:xfrm>
                <a:off x="6449768" y="5508254"/>
                <a:ext cx="5335831" cy="6687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adj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SA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3,6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</a:rPr>
                      <m:t>2 074 800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</a:rPr>
                      <m:t>79 800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2 405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so the distance from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2B6A159-6779-45BC-A4F0-3E2829F8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68" y="5508254"/>
                <a:ext cx="5335831" cy="6687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A727EB9-6169-4CB0-A6C2-95C49ADA2F4B}"/>
                  </a:ext>
                </a:extLst>
              </p:cNvPr>
              <p:cNvSpPr txBox="1"/>
              <p:nvPr/>
            </p:nvSpPr>
            <p:spPr>
              <a:xfrm>
                <a:off x="201625" y="5842608"/>
                <a:ext cx="2943328" cy="87844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SA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1            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0 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otherwise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A727EB9-6169-4CB0-A6C2-95C49ADA2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5" y="5842608"/>
                <a:ext cx="2943328" cy="8784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FE43E46-CE91-46E3-9E07-73808D0A0EEB}"/>
              </a:ext>
            </a:extLst>
          </p:cNvPr>
          <p:cNvCxnSpPr/>
          <p:nvPr/>
        </p:nvCxnSpPr>
        <p:spPr>
          <a:xfrm flipV="1">
            <a:off x="3197835" y="3827236"/>
            <a:ext cx="153429" cy="1022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7A9154-20B1-4535-8662-C568147A67F4}"/>
              </a:ext>
            </a:extLst>
          </p:cNvPr>
          <p:cNvCxnSpPr/>
          <p:nvPr/>
        </p:nvCxnSpPr>
        <p:spPr>
          <a:xfrm>
            <a:off x="3504693" y="3673807"/>
            <a:ext cx="1650007" cy="2792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857441F-19D0-41B8-B204-1F649421FF34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 / 15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6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4" grpId="0" animBg="1"/>
      <p:bldP spid="2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25346</TotalTime>
  <Words>1348</Words>
  <Application>Microsoft Office PowerPoint</Application>
  <PresentationFormat>宽屏</PresentationFormat>
  <Paragraphs>239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Consolas</vt:lpstr>
      <vt:lpstr>Wingdings</vt:lpstr>
      <vt:lpstr>Office 主题​​</vt:lpstr>
      <vt:lpstr>Constructing a Distance Sensitivity Oracle in O(n^(2.5794) ) Time</vt:lpstr>
      <vt:lpstr>Distance Sensitivity Oracles (DSOs)</vt:lpstr>
      <vt:lpstr>Previous Work</vt:lpstr>
      <vt:lpstr>Previous Work via Fast Matrix Mult?</vt:lpstr>
      <vt:lpstr>The n^(8/3) Barrier</vt:lpstr>
      <vt:lpstr>Our Result</vt:lpstr>
      <vt:lpstr>r-Truncated DSO</vt:lpstr>
      <vt:lpstr>Symbolic Adjacency Matrix</vt:lpstr>
      <vt:lpstr>Adjoint of SA(G)</vt:lpstr>
      <vt:lpstr>Handling a Vertex Failure</vt:lpstr>
      <vt:lpstr>The r-Truncated DSO</vt:lpstr>
      <vt:lpstr>Summary</vt:lpstr>
      <vt:lpstr>Unique &amp; Consistent Shortest Paths</vt:lpstr>
      <vt:lpstr>Unique &amp; Consistent Shortest Paths</vt:lpstr>
      <vt:lpstr>Further Directions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a Distance Sensitivity Oracle in O(n^{2.5794}) Time</dc:title>
  <dc:creator>Hanlin Ren</dc:creator>
  <cp:lastModifiedBy>r_64</cp:lastModifiedBy>
  <cp:revision>1905</cp:revision>
  <dcterms:created xsi:type="dcterms:W3CDTF">2019-12-25T22:18:45Z</dcterms:created>
  <dcterms:modified xsi:type="dcterms:W3CDTF">2021-06-18T23:35:02Z</dcterms:modified>
</cp:coreProperties>
</file>