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8" r:id="rId3"/>
    <p:sldId id="328" r:id="rId4"/>
    <p:sldId id="394" r:id="rId5"/>
    <p:sldId id="330" r:id="rId6"/>
    <p:sldId id="336" r:id="rId7"/>
    <p:sldId id="339" r:id="rId8"/>
    <p:sldId id="322" r:id="rId9"/>
    <p:sldId id="360" r:id="rId10"/>
    <p:sldId id="332" r:id="rId11"/>
    <p:sldId id="340" r:id="rId12"/>
    <p:sldId id="391" r:id="rId13"/>
    <p:sldId id="335" r:id="rId14"/>
    <p:sldId id="337" r:id="rId15"/>
    <p:sldId id="341" r:id="rId16"/>
    <p:sldId id="343" r:id="rId17"/>
    <p:sldId id="344" r:id="rId18"/>
    <p:sldId id="392" r:id="rId19"/>
    <p:sldId id="345" r:id="rId20"/>
    <p:sldId id="347" r:id="rId21"/>
    <p:sldId id="346" r:id="rId22"/>
    <p:sldId id="395" r:id="rId23"/>
    <p:sldId id="393" r:id="rId24"/>
    <p:sldId id="257" r:id="rId25"/>
    <p:sldId id="352" r:id="rId26"/>
    <p:sldId id="359" r:id="rId27"/>
    <p:sldId id="26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background: meta-complexity" id="{DE597270-50EF-4A22-A7D9-FC658F83E57A}">
          <p14:sldIdLst>
            <p14:sldId id="338"/>
            <p14:sldId id="328"/>
            <p14:sldId id="394"/>
            <p14:sldId id="330"/>
            <p14:sldId id="336"/>
          </p14:sldIdLst>
        </p14:section>
        <p14:section name="background: crypto" id="{73429A50-99F7-467C-956B-59C11D71C49F}">
          <p14:sldIdLst>
            <p14:sldId id="339"/>
            <p14:sldId id="322"/>
            <p14:sldId id="360"/>
            <p14:sldId id="332"/>
          </p14:sldIdLst>
        </p14:section>
        <p14:section name="liu-pass" id="{56515A08-74CA-4519-B316-BB0948C837D5}">
          <p14:sldIdLst>
            <p14:sldId id="340"/>
            <p14:sldId id="391"/>
            <p14:sldId id="335"/>
            <p14:sldId id="337"/>
          </p14:sldIdLst>
        </p14:section>
        <p14:section name="our results" id="{A34410E9-AC6D-44E1-B5C0-318456C2C5F8}">
          <p14:sldIdLst>
            <p14:sldId id="341"/>
            <p14:sldId id="343"/>
            <p14:sldId id="344"/>
            <p14:sldId id="392"/>
            <p14:sldId id="345"/>
            <p14:sldId id="347"/>
          </p14:sldIdLst>
        </p14:section>
        <p14:section name="proofs" id="{F47564CF-C39C-42EA-9499-1EB4F56C0978}">
          <p14:sldIdLst>
            <p14:sldId id="346"/>
            <p14:sldId id="395"/>
            <p14:sldId id="393"/>
            <p14:sldId id="257"/>
            <p14:sldId id="352"/>
            <p14:sldId id="359"/>
          </p14:sldIdLst>
        </p14:section>
        <p14:section name="conclusion" id="{94FA698D-2096-44FB-89B3-DC57A0B59B2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>
        <p:scale>
          <a:sx n="73" d="100"/>
          <a:sy n="73" d="100"/>
        </p:scale>
        <p:origin x="14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9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1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71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6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9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03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9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6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precise def is just to emphasize it’s an average-case definition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4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gif"/><Relationship Id="rId4" Type="http://schemas.openxmlformats.org/officeDocument/2006/relationships/image" Target="../media/image2.png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13" Type="http://schemas.openxmlformats.org/officeDocument/2006/relationships/image" Target="../media/image36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5.png"/><Relationship Id="rId5" Type="http://schemas.openxmlformats.org/officeDocument/2006/relationships/image" Target="../media/image330.png"/><Relationship Id="rId10" Type="http://schemas.openxmlformats.org/officeDocument/2006/relationships/image" Target="../media/image370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8.png"/><Relationship Id="rId5" Type="http://schemas.openxmlformats.org/officeDocument/2006/relationships/image" Target="../media/image49.png"/><Relationship Id="rId10" Type="http://schemas.openxmlformats.org/officeDocument/2006/relationships/image" Target="../media/image570.png"/><Relationship Id="rId4" Type="http://schemas.openxmlformats.org/officeDocument/2006/relationships/image" Target="../media/image48.png"/><Relationship Id="rId9" Type="http://schemas.openxmlformats.org/officeDocument/2006/relationships/image" Target="../media/image56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5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image" Target="../media/image64.png"/><Relationship Id="rId19" Type="http://schemas.openxmlformats.org/officeDocument/2006/relationships/image" Target="../media/image71.png"/><Relationship Id="rId4" Type="http://schemas.openxmlformats.org/officeDocument/2006/relationships/image" Target="../media/image38.png"/><Relationship Id="rId9" Type="http://schemas.openxmlformats.org/officeDocument/2006/relationships/image" Target="../media/image65.png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1.gif"/><Relationship Id="rId1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87.png"/><Relationship Id="rId9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7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10.png"/><Relationship Id="rId10" Type="http://schemas.openxmlformats.org/officeDocument/2006/relationships/image" Target="../media/image106.png"/><Relationship Id="rId4" Type="http://schemas.openxmlformats.org/officeDocument/2006/relationships/image" Target="../media/image1000.png"/><Relationship Id="rId9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12" Type="http://schemas.openxmlformats.org/officeDocument/2006/relationships/image" Target="../media/image1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1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190.png"/><Relationship Id="rId9" Type="http://schemas.openxmlformats.org/officeDocument/2006/relationships/image" Target="../media/image23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altLang="zh-CN" sz="5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 </a:t>
                </a:r>
                <a:r>
                  <a:rPr lang="en-US" altLang="zh-CN" sz="5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Cryptography</a:t>
                </a:r>
                <a:endParaRPr lang="zh-CN" altLang="en-US" sz="5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29"/>
            <a:ext cx="9144000" cy="192212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Rahul Santhanam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Apr 18,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Yaoclass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Seminar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FB25F2D-BC99-491F-9389-45486368674D}"/>
              </a:ext>
            </a:extLst>
          </p:cNvPr>
          <p:cNvGrpSpPr/>
          <p:nvPr/>
        </p:nvGrpSpPr>
        <p:grpSpPr>
          <a:xfrm>
            <a:off x="1095375" y="4392568"/>
            <a:ext cx="2628900" cy="2046499"/>
            <a:chOff x="1095375" y="4392568"/>
            <a:chExt cx="2628900" cy="2046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F8B4D25-48B5-44C7-AEE3-0919DF6B3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39" y="4392568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18CE8D0-702B-4583-A888-8C4B641EDD15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F55ADCF-2E1F-426E-B53A-DDC1F633C807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乘号 127">
              <a:extLst>
                <a:ext uri="{FF2B5EF4-FFF2-40B4-BE49-F238E27FC236}">
                  <a16:creationId xmlns:a16="http://schemas.microsoft.com/office/drawing/2014/main" id="{DF052CA1-C732-4E9C-8B88-04F61FBCE1A0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7A34E01-7EDA-4C3B-9D28-195B1A52C5CB}"/>
              </a:ext>
            </a:extLst>
          </p:cNvPr>
          <p:cNvGrpSpPr/>
          <p:nvPr/>
        </p:nvGrpSpPr>
        <p:grpSpPr>
          <a:xfrm>
            <a:off x="8605312" y="5436908"/>
            <a:ext cx="2628900" cy="1002159"/>
            <a:chOff x="1095375" y="5436908"/>
            <a:chExt cx="2628900" cy="100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C8BFCAB-FC36-4609-8CB6-8FAA3A1E52DF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FF0113A-7E05-4216-8C25-81AD9564EAAA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乘号 197">
              <a:extLst>
                <a:ext uri="{FF2B5EF4-FFF2-40B4-BE49-F238E27FC236}">
                  <a16:creationId xmlns:a16="http://schemas.microsoft.com/office/drawing/2014/main" id="{2BF0BADA-4803-4649-A342-D20F46A74506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4084200F-E6EE-4454-8578-9AD6B58D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2" y="4318677"/>
            <a:ext cx="933451" cy="12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9E339EF-A632-426B-A256-A7D61E2A203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 OWFs Exist?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exist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yet!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hardness of some problems, we do get OWFs…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Factoring, Discrete Log, Lattice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problems have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structures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 You don’t get OWF assuming (worst-case) hardness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Skeptics: perhaps this just means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Factoring is easy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instead of OWFs exist?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base OWFs from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firm complexity assumptions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Barriers for showing 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OWFs exist”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[AGGM], [BT]…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1FB2964-A4E5-4427-801C-440C4ABDFA8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On One-way Functions and Kolmogorov Complexity | Department of Computer  Science">
            <a:extLst>
              <a:ext uri="{FF2B5EF4-FFF2-40B4-BE49-F238E27FC236}">
                <a16:creationId xmlns:a16="http://schemas.microsoft.com/office/drawing/2014/main" id="{66A287E8-FB66-4C35-B1A4-36EFF5DD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12" y="4709695"/>
            <a:ext cx="1626441" cy="16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afael Pass">
            <a:extLst>
              <a:ext uri="{FF2B5EF4-FFF2-40B4-BE49-F238E27FC236}">
                <a16:creationId xmlns:a16="http://schemas.microsoft.com/office/drawing/2014/main" id="{963AAF61-F375-4390-BE1F-5E275EBA9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53" y="4709128"/>
            <a:ext cx="1833397" cy="16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FA5F33-6B30-4047-90A9-B85098DF1DD8}"/>
              </a:ext>
            </a:extLst>
          </p:cNvPr>
          <p:cNvSpPr/>
          <p:nvPr/>
        </p:nvSpPr>
        <p:spPr>
          <a:xfrm>
            <a:off x="390416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67162-9AD3-4A64-9215-908CFD2112B1}"/>
              </a:ext>
            </a:extLst>
          </p:cNvPr>
          <p:cNvSpPr/>
          <p:nvPr/>
        </p:nvSpPr>
        <p:spPr>
          <a:xfrm>
            <a:off x="2781520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227009-D053-42E0-8230-3B971820D4FC}"/>
              </a:ext>
            </a:extLst>
          </p:cNvPr>
          <p:cNvSpPr/>
          <p:nvPr/>
        </p:nvSpPr>
        <p:spPr>
          <a:xfrm>
            <a:off x="5172624" y="356845"/>
            <a:ext cx="1974412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01E586-4299-41DC-A282-D5180D8CF9A5}"/>
              </a:ext>
            </a:extLst>
          </p:cNvPr>
          <p:cNvSpPr/>
          <p:nvPr/>
        </p:nvSpPr>
        <p:spPr>
          <a:xfrm>
            <a:off x="7563728" y="356844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FB478E-635B-44BE-A528-8D8BA673EA19}"/>
                  </a:ext>
                </a:extLst>
              </p:cNvPr>
              <p:cNvSpPr/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FB478E-635B-44BE-A528-8D8BA673E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 One-Way Function and Kolmogorov 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[Liu-Pass’20]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bounded-error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OWFs exist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/>
              <p:nvPr/>
            </p:nvSpPr>
            <p:spPr>
              <a:xfrm>
                <a:off x="1209475" y="4804607"/>
                <a:ext cx="6699114" cy="9358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≤1−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75" y="4804607"/>
                <a:ext cx="6699114" cy="935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EF14060-38C3-42B8-B065-F1F02DF1FB69}"/>
              </a:ext>
            </a:extLst>
          </p:cNvPr>
          <p:cNvSpPr txBox="1"/>
          <p:nvPr/>
        </p:nvSpPr>
        <p:spPr>
          <a:xfrm>
            <a:off x="3199706" y="3240560"/>
            <a:ext cx="1964988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Poly-time heuristic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/>
              <p:nvPr/>
            </p:nvSpPr>
            <p:spPr>
              <a:xfrm>
                <a:off x="1270386" y="3579113"/>
                <a:ext cx="1112196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86" y="3579113"/>
                <a:ext cx="111219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09D1C1-7B40-430C-AEE1-782F29A34B7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82582" y="3717613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B91BC8-1405-45B2-B9B9-ADBB6A2A0770}"/>
              </a:ext>
            </a:extLst>
          </p:cNvPr>
          <p:cNvCxnSpPr/>
          <p:nvPr/>
        </p:nvCxnSpPr>
        <p:spPr>
          <a:xfrm>
            <a:off x="5164694" y="3717612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/>
              <p:nvPr/>
            </p:nvSpPr>
            <p:spPr>
              <a:xfrm>
                <a:off x="5981818" y="3394964"/>
                <a:ext cx="1506165" cy="6452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0000" tIns="36000" rIns="90000" bIns="36000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 guess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818" y="3394964"/>
                <a:ext cx="1506165" cy="645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/>
              <p:nvPr/>
            </p:nvSpPr>
            <p:spPr>
              <a:xfrm>
                <a:off x="252920" y="4418799"/>
                <a:ext cx="6838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 an absolute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every poly-time heuristic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0" y="4418799"/>
                <a:ext cx="6838545" cy="369332"/>
              </a:xfrm>
              <a:prstGeom prst="rect">
                <a:avLst/>
              </a:prstGeom>
              <a:blipFill>
                <a:blip r:embed="rId7"/>
                <a:stretch>
                  <a:fillRect l="-7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FC013A-C140-4284-A814-43E87874FFBD}"/>
                  </a:ext>
                </a:extLst>
              </p:cNvPr>
              <p:cNvSpPr txBox="1"/>
              <p:nvPr/>
            </p:nvSpPr>
            <p:spPr>
              <a:xfrm>
                <a:off x="8333364" y="4190428"/>
                <a:ext cx="3391711" cy="182357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Meta-complexity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 the 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crypto primitive (OWF)!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FC013A-C140-4284-A814-43E87874F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64" y="4190428"/>
                <a:ext cx="3391711" cy="1823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89B59CE-5ADC-49B8-AAB6-47FE62F1E473}"/>
              </a:ext>
            </a:extLst>
          </p:cNvPr>
          <p:cNvSpPr txBox="1"/>
          <p:nvPr/>
        </p:nvSpPr>
        <p:spPr>
          <a:xfrm>
            <a:off x="5981818" y="6060115"/>
            <a:ext cx="49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first such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average-case problem…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AD3F80-27A9-4B5C-86D0-3C160C6C510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exciting breakthrough!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“mother problem” that characterizes the central crypto primitive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Base crypto on firm complexity assumptions!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Natural next step: Is there a similar characterization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706C580-AC54-48C2-8677-293250AAB51D}"/>
              </a:ext>
            </a:extLst>
          </p:cNvPr>
          <p:cNvSpPr txBox="1"/>
          <p:nvPr/>
        </p:nvSpPr>
        <p:spPr>
          <a:xfrm>
            <a:off x="2295525" y="3429000"/>
            <a:ext cx="54197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(How could you do better than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characterization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D18B5-91BB-4D0F-B185-FF4573A9019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Why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One-way function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?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on average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Liu-Pass: (1) OWF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PRG (2) PRG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6A605C4-FC31-46E7-8DEF-9DDD040A7F8C}"/>
              </a:ext>
            </a:extLst>
          </p:cNvPr>
          <p:cNvSpPr/>
          <p:nvPr/>
        </p:nvSpPr>
        <p:spPr>
          <a:xfrm>
            <a:off x="2070167" y="3553468"/>
            <a:ext cx="2046736" cy="1037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C6651AE-CE36-440E-A21B-30733C2C7166}"/>
              </a:ext>
            </a:extLst>
          </p:cNvPr>
          <p:cNvSpPr/>
          <p:nvPr/>
        </p:nvSpPr>
        <p:spPr>
          <a:xfrm>
            <a:off x="4116903" y="3923296"/>
            <a:ext cx="661481" cy="29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42" name="组合 14341">
            <a:extLst>
              <a:ext uri="{FF2B5EF4-FFF2-40B4-BE49-F238E27FC236}">
                <a16:creationId xmlns:a16="http://schemas.microsoft.com/office/drawing/2014/main" id="{03061DBB-52A0-4D99-A089-298E785E0EDD}"/>
              </a:ext>
            </a:extLst>
          </p:cNvPr>
          <p:cNvGrpSpPr/>
          <p:nvPr/>
        </p:nvGrpSpPr>
        <p:grpSpPr>
          <a:xfrm>
            <a:off x="4775754" y="3346315"/>
            <a:ext cx="253446" cy="1546698"/>
            <a:chOff x="4775754" y="3346315"/>
            <a:chExt cx="253446" cy="15466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B1935F3-0F80-4ED8-9E50-8898A3BC40B3}"/>
                </a:ext>
              </a:extLst>
            </p:cNvPr>
            <p:cNvSpPr/>
            <p:nvPr/>
          </p:nvSpPr>
          <p:spPr>
            <a:xfrm>
              <a:off x="4778384" y="3346315"/>
              <a:ext cx="250816" cy="154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19914AC-DAE0-4CB5-A1C3-06145138F93E}"/>
                </a:ext>
              </a:extLst>
            </p:cNvPr>
            <p:cNvSpPr/>
            <p:nvPr/>
          </p:nvSpPr>
          <p:spPr>
            <a:xfrm>
              <a:off x="4775754" y="3356043"/>
              <a:ext cx="250816" cy="1536970"/>
            </a:xfrm>
            <a:custGeom>
              <a:avLst/>
              <a:gdLst>
                <a:gd name="connsiteX0" fmla="*/ 165897 w 214536"/>
                <a:gd name="connsiteY0" fmla="*/ 0 h 1478604"/>
                <a:gd name="connsiteX1" fmla="*/ 527 w 214536"/>
                <a:gd name="connsiteY1" fmla="*/ 97276 h 1478604"/>
                <a:gd name="connsiteX2" fmla="*/ 214536 w 214536"/>
                <a:gd name="connsiteY2" fmla="*/ 175097 h 1478604"/>
                <a:gd name="connsiteX3" fmla="*/ 527 w 214536"/>
                <a:gd name="connsiteY3" fmla="*/ 301557 h 1478604"/>
                <a:gd name="connsiteX4" fmla="*/ 204808 w 214536"/>
                <a:gd name="connsiteY4" fmla="*/ 389106 h 1478604"/>
                <a:gd name="connsiteX5" fmla="*/ 19982 w 214536"/>
                <a:gd name="connsiteY5" fmla="*/ 505838 h 1478604"/>
                <a:gd name="connsiteX6" fmla="*/ 195080 w 214536"/>
                <a:gd name="connsiteY6" fmla="*/ 603114 h 1478604"/>
                <a:gd name="connsiteX7" fmla="*/ 19982 w 214536"/>
                <a:gd name="connsiteY7" fmla="*/ 700391 h 1478604"/>
                <a:gd name="connsiteX8" fmla="*/ 195080 w 214536"/>
                <a:gd name="connsiteY8" fmla="*/ 797668 h 1478604"/>
                <a:gd name="connsiteX9" fmla="*/ 49165 w 214536"/>
                <a:gd name="connsiteY9" fmla="*/ 894944 h 1478604"/>
                <a:gd name="connsiteX10" fmla="*/ 185353 w 214536"/>
                <a:gd name="connsiteY10" fmla="*/ 972766 h 1478604"/>
                <a:gd name="connsiteX11" fmla="*/ 29710 w 214536"/>
                <a:gd name="connsiteY11" fmla="*/ 1079770 h 1478604"/>
                <a:gd name="connsiteX12" fmla="*/ 185353 w 214536"/>
                <a:gd name="connsiteY12" fmla="*/ 1196502 h 1478604"/>
                <a:gd name="connsiteX13" fmla="*/ 19982 w 214536"/>
                <a:gd name="connsiteY13" fmla="*/ 1254868 h 1478604"/>
                <a:gd name="connsiteX14" fmla="*/ 185353 w 214536"/>
                <a:gd name="connsiteY14" fmla="*/ 1371600 h 1478604"/>
                <a:gd name="connsiteX15" fmla="*/ 39438 w 214536"/>
                <a:gd name="connsiteY15" fmla="*/ 1478604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536" h="1478604">
                  <a:moveTo>
                    <a:pt x="165897" y="0"/>
                  </a:moveTo>
                  <a:cubicBezTo>
                    <a:pt x="79159" y="34046"/>
                    <a:pt x="-7579" y="68093"/>
                    <a:pt x="527" y="97276"/>
                  </a:cubicBezTo>
                  <a:cubicBezTo>
                    <a:pt x="8633" y="126459"/>
                    <a:pt x="214536" y="141050"/>
                    <a:pt x="214536" y="175097"/>
                  </a:cubicBezTo>
                  <a:cubicBezTo>
                    <a:pt x="214536" y="209144"/>
                    <a:pt x="2148" y="265889"/>
                    <a:pt x="527" y="301557"/>
                  </a:cubicBezTo>
                  <a:cubicBezTo>
                    <a:pt x="-1094" y="337225"/>
                    <a:pt x="201565" y="355059"/>
                    <a:pt x="204808" y="389106"/>
                  </a:cubicBezTo>
                  <a:cubicBezTo>
                    <a:pt x="208051" y="423153"/>
                    <a:pt x="21603" y="470170"/>
                    <a:pt x="19982" y="505838"/>
                  </a:cubicBezTo>
                  <a:cubicBezTo>
                    <a:pt x="18361" y="541506"/>
                    <a:pt x="195080" y="570689"/>
                    <a:pt x="195080" y="603114"/>
                  </a:cubicBezTo>
                  <a:cubicBezTo>
                    <a:pt x="195080" y="635539"/>
                    <a:pt x="19982" y="667965"/>
                    <a:pt x="19982" y="700391"/>
                  </a:cubicBezTo>
                  <a:cubicBezTo>
                    <a:pt x="19982" y="732817"/>
                    <a:pt x="190216" y="765243"/>
                    <a:pt x="195080" y="797668"/>
                  </a:cubicBezTo>
                  <a:cubicBezTo>
                    <a:pt x="199944" y="830093"/>
                    <a:pt x="50786" y="865761"/>
                    <a:pt x="49165" y="894944"/>
                  </a:cubicBezTo>
                  <a:cubicBezTo>
                    <a:pt x="47544" y="924127"/>
                    <a:pt x="188596" y="941962"/>
                    <a:pt x="185353" y="972766"/>
                  </a:cubicBezTo>
                  <a:cubicBezTo>
                    <a:pt x="182110" y="1003570"/>
                    <a:pt x="29710" y="1042481"/>
                    <a:pt x="29710" y="1079770"/>
                  </a:cubicBezTo>
                  <a:cubicBezTo>
                    <a:pt x="29710" y="1117059"/>
                    <a:pt x="186974" y="1167319"/>
                    <a:pt x="185353" y="1196502"/>
                  </a:cubicBezTo>
                  <a:cubicBezTo>
                    <a:pt x="183732" y="1225685"/>
                    <a:pt x="19982" y="1225685"/>
                    <a:pt x="19982" y="1254868"/>
                  </a:cubicBezTo>
                  <a:cubicBezTo>
                    <a:pt x="19982" y="1284051"/>
                    <a:pt x="182110" y="1334311"/>
                    <a:pt x="185353" y="1371600"/>
                  </a:cubicBezTo>
                  <a:cubicBezTo>
                    <a:pt x="188596" y="1408889"/>
                    <a:pt x="114017" y="1443746"/>
                    <a:pt x="39438" y="14786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200660-8DBB-4BEC-8FBC-945C87C8D93E}"/>
                  </a:ext>
                </a:extLst>
              </p:cNvPr>
              <p:cNvSpPr txBox="1"/>
              <p:nvPr/>
            </p:nvSpPr>
            <p:spPr>
              <a:xfrm>
                <a:off x="4444247" y="4938075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200660-8DBB-4BEC-8FBC-945C87C8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47" y="4938075"/>
                <a:ext cx="1011677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4352EAF1-34DE-4213-BECE-BD075FB57D84}"/>
              </a:ext>
            </a:extLst>
          </p:cNvPr>
          <p:cNvSpPr/>
          <p:nvPr/>
        </p:nvSpPr>
        <p:spPr>
          <a:xfrm>
            <a:off x="1411316" y="3521412"/>
            <a:ext cx="250816" cy="1168756"/>
          </a:xfrm>
          <a:prstGeom prst="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68000">
                <a:srgbClr val="00B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08D13E44-209A-4FD9-8018-BA64355A889E}"/>
              </a:ext>
            </a:extLst>
          </p:cNvPr>
          <p:cNvSpPr/>
          <p:nvPr/>
        </p:nvSpPr>
        <p:spPr>
          <a:xfrm>
            <a:off x="1662132" y="3956624"/>
            <a:ext cx="408035" cy="2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52E94-24BF-4632-8C0D-C21DF34D1AEF}"/>
                  </a:ext>
                </a:extLst>
              </p:cNvPr>
              <p:cNvSpPr txBox="1"/>
              <p:nvPr/>
            </p:nvSpPr>
            <p:spPr>
              <a:xfrm>
                <a:off x="1030885" y="4756048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52E94-24BF-4632-8C0D-C21DF34D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5" y="4756048"/>
                <a:ext cx="10116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9E8948F6-4322-47B9-9FB5-B58CB775EDCE}"/>
              </a:ext>
            </a:extLst>
          </p:cNvPr>
          <p:cNvSpPr/>
          <p:nvPr/>
        </p:nvSpPr>
        <p:spPr>
          <a:xfrm>
            <a:off x="5030638" y="3939960"/>
            <a:ext cx="977083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EB59CB-5F00-41F9-B487-A668DE16BE5D}"/>
                  </a:ext>
                </a:extLst>
              </p:cNvPr>
              <p:cNvSpPr txBox="1"/>
              <p:nvPr/>
            </p:nvSpPr>
            <p:spPr>
              <a:xfrm>
                <a:off x="3295594" y="5434233"/>
                <a:ext cx="321113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EB59CB-5F00-41F9-B487-A668DE16B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5434233"/>
                <a:ext cx="3211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F92ADEB6-16DA-4285-A69C-7E8B7E5F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79" y="3553468"/>
            <a:ext cx="1638311" cy="11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F31C8-6784-4CA8-9E41-B72818D7BF87}"/>
                  </a:ext>
                </a:extLst>
              </p:cNvPr>
              <p:cNvSpPr txBox="1"/>
              <p:nvPr/>
            </p:nvSpPr>
            <p:spPr>
              <a:xfrm>
                <a:off x="2302308" y="5966290"/>
                <a:ext cx="522690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Complexity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F31C8-6784-4CA8-9E41-B72818D7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08" y="5966290"/>
                <a:ext cx="52269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41" name="组合 14340">
            <a:extLst>
              <a:ext uri="{FF2B5EF4-FFF2-40B4-BE49-F238E27FC236}">
                <a16:creationId xmlns:a16="http://schemas.microsoft.com/office/drawing/2014/main" id="{FF0FB4E2-13D3-4586-8E24-9D980EA52140}"/>
              </a:ext>
            </a:extLst>
          </p:cNvPr>
          <p:cNvGrpSpPr/>
          <p:nvPr/>
        </p:nvGrpSpPr>
        <p:grpSpPr>
          <a:xfrm>
            <a:off x="6021360" y="2767974"/>
            <a:ext cx="4237664" cy="2608975"/>
            <a:chOff x="5519179" y="2347515"/>
            <a:chExt cx="4237664" cy="2608975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B56EF49-0D05-40CB-B457-95E5AD4DF039}"/>
                    </a:ext>
                  </a:extLst>
                </p:cNvPr>
                <p:cNvSpPr/>
                <p:nvPr/>
              </p:nvSpPr>
              <p:spPr>
                <a:xfrm>
                  <a:off x="5519179" y="2347515"/>
                  <a:ext cx="4237664" cy="2608975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 heuristic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𝐩𝐨𝐥𝐲</m:t>
                          </m:r>
                        </m:sup>
                      </m:sSup>
                    </m:oMath>
                  </a14:m>
                  <a:endPara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B56EF49-0D05-40CB-B457-95E5AD4DF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179" y="2347515"/>
                  <a:ext cx="4237664" cy="2608975"/>
                </a:xfrm>
                <a:prstGeom prst="rect">
                  <a:avLst/>
                </a:prstGeom>
                <a:blipFill>
                  <a:blip r:embed="rId10"/>
                  <a:stretch>
                    <a:fillRect t="-93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F878F7A-983E-443A-B431-69381C20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16453" y="2784757"/>
              <a:ext cx="1859492" cy="1973671"/>
            </a:xfrm>
            <a:prstGeom prst="rect">
              <a:avLst/>
            </a:prstGeom>
          </p:spPr>
        </p:pic>
      </p:grpSp>
      <p:grpSp>
        <p:nvGrpSpPr>
          <p:cNvPr id="14339" name="组合 14338">
            <a:extLst>
              <a:ext uri="{FF2B5EF4-FFF2-40B4-BE49-F238E27FC236}">
                <a16:creationId xmlns:a16="http://schemas.microsoft.com/office/drawing/2014/main" id="{23766CE6-6993-4758-BD01-B8C4CD078FC6}"/>
              </a:ext>
            </a:extLst>
          </p:cNvPr>
          <p:cNvGrpSpPr/>
          <p:nvPr/>
        </p:nvGrpSpPr>
        <p:grpSpPr>
          <a:xfrm>
            <a:off x="6018730" y="3024305"/>
            <a:ext cx="3622202" cy="2162969"/>
            <a:chOff x="8061024" y="4310483"/>
            <a:chExt cx="3622202" cy="2162969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1EF03C1-C901-420F-BC76-6A99350F70AA}"/>
                    </a:ext>
                  </a:extLst>
                </p:cNvPr>
                <p:cNvSpPr/>
                <p:nvPr/>
              </p:nvSpPr>
              <p:spPr>
                <a:xfrm>
                  <a:off x="8061024" y="4310483"/>
                  <a:ext cx="3622202" cy="216296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 heuristic for 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𝐌𝐂𝐒𝐏</m:t>
                      </m:r>
                    </m:oMath>
                  </a14:m>
                  <a:endParaRPr lang="zh-CN" altLang="en-US" sz="24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1EF03C1-C901-420F-BC76-6A99350F7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024" y="4310483"/>
                  <a:ext cx="3622202" cy="2162969"/>
                </a:xfrm>
                <a:prstGeom prst="rect">
                  <a:avLst/>
                </a:prstGeom>
                <a:blipFill>
                  <a:blip r:embed="rId12"/>
                  <a:stretch>
                    <a:fillRect t="-1681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337" name="图片 14336">
              <a:extLst>
                <a:ext uri="{FF2B5EF4-FFF2-40B4-BE49-F238E27FC236}">
                  <a16:creationId xmlns:a16="http://schemas.microsoft.com/office/drawing/2014/main" id="{2F4DD9E7-C090-4F9B-9112-0DBB9578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58661" y="4738847"/>
              <a:ext cx="1387735" cy="1573053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EFD6482-8742-4C2A-BD49-9B1D408E9F59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5" grpId="0"/>
      <p:bldP spid="16" grpId="0" animBg="1"/>
      <p:bldP spid="17" grpId="0" animBg="1"/>
      <p:bldP spid="18" grpId="0"/>
      <p:bldP spid="22" grpId="0" animBg="1"/>
      <p:bldP spid="20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6CE21D-147E-4306-91E6-FB790B3E87EC}"/>
              </a:ext>
            </a:extLst>
          </p:cNvPr>
          <p:cNvSpPr/>
          <p:nvPr/>
        </p:nvSpPr>
        <p:spPr>
          <a:xfrm>
            <a:off x="390416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30FF8-A923-418F-A09E-03818D9CA704}"/>
              </a:ext>
            </a:extLst>
          </p:cNvPr>
          <p:cNvSpPr/>
          <p:nvPr/>
        </p:nvSpPr>
        <p:spPr>
          <a:xfrm>
            <a:off x="2781520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29D31D-AD63-4C0D-997C-E5A728C1FFC5}"/>
              </a:ext>
            </a:extLst>
          </p:cNvPr>
          <p:cNvSpPr/>
          <p:nvPr/>
        </p:nvSpPr>
        <p:spPr>
          <a:xfrm>
            <a:off x="5172624" y="356845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366BDB-766E-46FD-BB2D-4159486EB26B}"/>
              </a:ext>
            </a:extLst>
          </p:cNvPr>
          <p:cNvSpPr/>
          <p:nvPr/>
        </p:nvSpPr>
        <p:spPr>
          <a:xfrm>
            <a:off x="7563728" y="356844"/>
            <a:ext cx="1974412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3A7CA0-7254-4546-9E08-5B8EF67AD41E}"/>
                  </a:ext>
                </a:extLst>
              </p:cNvPr>
              <p:cNvSpPr/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3A7CA0-7254-4546-9E08-5B8EF67AD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4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(main)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 is (bounded-error) hard on average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 one-way functions in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/>
              <p:nvPr/>
            </p:nvSpPr>
            <p:spPr>
              <a:xfrm>
                <a:off x="1275866" y="5349240"/>
                <a:ext cx="5574445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turns out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</a:t>
                </a:r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some natural crypto problem!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66" y="5349240"/>
                <a:ext cx="557444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2C71BAB-2902-4E6E-ADD5-CC3956399133}"/>
              </a:ext>
            </a:extLst>
          </p:cNvPr>
          <p:cNvGrpSpPr/>
          <p:nvPr/>
        </p:nvGrpSpPr>
        <p:grpSpPr>
          <a:xfrm>
            <a:off x="1485900" y="3187732"/>
            <a:ext cx="5835352" cy="1762609"/>
            <a:chOff x="1485900" y="4914932"/>
            <a:chExt cx="5835352" cy="1762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2A0031-7043-4132-B6A4-D752E8A12FCB}"/>
                    </a:ext>
                  </a:extLst>
                </p:cNvPr>
                <p:cNvSpPr txBox="1"/>
                <p:nvPr/>
              </p:nvSpPr>
              <p:spPr>
                <a:xfrm>
                  <a:off x="1485900" y="6308209"/>
                  <a:ext cx="5476875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each output bit only depends 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bits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2A0031-7043-4132-B6A4-D752E8A12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900" y="6308209"/>
                  <a:ext cx="5476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7B62D0-9B81-4E4E-BA05-86334ACF973B}"/>
                </a:ext>
              </a:extLst>
            </p:cNvPr>
            <p:cNvGrpSpPr/>
            <p:nvPr/>
          </p:nvGrpSpPr>
          <p:grpSpPr>
            <a:xfrm>
              <a:off x="2632915" y="5027009"/>
              <a:ext cx="3759762" cy="889943"/>
              <a:chOff x="4981575" y="5154552"/>
              <a:chExt cx="2219313" cy="52531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4E9938C-AF5E-433F-8344-57F3F43FE99C}"/>
                  </a:ext>
                </a:extLst>
              </p:cNvPr>
              <p:cNvSpPr/>
              <p:nvPr/>
            </p:nvSpPr>
            <p:spPr>
              <a:xfrm>
                <a:off x="4981575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CE51E72-7DA4-48C9-9271-E8F16124063A}"/>
                  </a:ext>
                </a:extLst>
              </p:cNvPr>
              <p:cNvSpPr/>
              <p:nvPr/>
            </p:nvSpPr>
            <p:spPr>
              <a:xfrm>
                <a:off x="5172072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86A4EBF-02B7-42F5-B3AB-E918F76398FA}"/>
                  </a:ext>
                </a:extLst>
              </p:cNvPr>
              <p:cNvSpPr/>
              <p:nvPr/>
            </p:nvSpPr>
            <p:spPr>
              <a:xfrm>
                <a:off x="5362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848C61C-4B5F-4790-A6BA-C7C243709667}"/>
                  </a:ext>
                </a:extLst>
              </p:cNvPr>
              <p:cNvSpPr/>
              <p:nvPr/>
            </p:nvSpPr>
            <p:spPr>
              <a:xfrm>
                <a:off x="5553072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01241EB-C35E-4081-926E-C7FB3C7B7134}"/>
                  </a:ext>
                </a:extLst>
              </p:cNvPr>
              <p:cNvSpPr/>
              <p:nvPr/>
            </p:nvSpPr>
            <p:spPr>
              <a:xfrm>
                <a:off x="5743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7E923E5-E7E0-40AA-AB39-35330AFEB107}"/>
                  </a:ext>
                </a:extLst>
              </p:cNvPr>
              <p:cNvSpPr/>
              <p:nvPr/>
            </p:nvSpPr>
            <p:spPr>
              <a:xfrm>
                <a:off x="5934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ACC19D6-926D-4841-B810-9B106A1D55C7}"/>
                  </a:ext>
                </a:extLst>
              </p:cNvPr>
              <p:cNvSpPr/>
              <p:nvPr/>
            </p:nvSpPr>
            <p:spPr>
              <a:xfrm>
                <a:off x="6124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F91CEF-9FBB-48E5-B6A1-C6900EA487A3}"/>
                  </a:ext>
                </a:extLst>
              </p:cNvPr>
              <p:cNvSpPr/>
              <p:nvPr/>
            </p:nvSpPr>
            <p:spPr>
              <a:xfrm>
                <a:off x="6315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5225473-D806-4546-A773-B74B549DFD04}"/>
                  </a:ext>
                </a:extLst>
              </p:cNvPr>
              <p:cNvSpPr/>
              <p:nvPr/>
            </p:nvSpPr>
            <p:spPr>
              <a:xfrm>
                <a:off x="6505563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33C569B-FBB0-4560-8446-E51E5EBA222A}"/>
                  </a:ext>
                </a:extLst>
              </p:cNvPr>
              <p:cNvSpPr/>
              <p:nvPr/>
            </p:nvSpPr>
            <p:spPr>
              <a:xfrm>
                <a:off x="6696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E898D8-9861-4E76-924C-FAAE3933EA38}"/>
                  </a:ext>
                </a:extLst>
              </p:cNvPr>
              <p:cNvSpPr/>
              <p:nvPr/>
            </p:nvSpPr>
            <p:spPr>
              <a:xfrm>
                <a:off x="6886563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A1AB306-3C82-4C76-B3EB-5BCDD3703682}"/>
                  </a:ext>
                </a:extLst>
              </p:cNvPr>
              <p:cNvSpPr/>
              <p:nvPr/>
            </p:nvSpPr>
            <p:spPr>
              <a:xfrm>
                <a:off x="7077060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793B60-D7FE-46DC-A989-17022C4E4D4F}"/>
                  </a:ext>
                </a:extLst>
              </p:cNvPr>
              <p:cNvSpPr/>
              <p:nvPr/>
            </p:nvSpPr>
            <p:spPr>
              <a:xfrm>
                <a:off x="4981576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738142F-2195-464F-BAD6-1B3643E0E954}"/>
                  </a:ext>
                </a:extLst>
              </p:cNvPr>
              <p:cNvSpPr/>
              <p:nvPr/>
            </p:nvSpPr>
            <p:spPr>
              <a:xfrm>
                <a:off x="5172073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AA046A0-A57C-41FE-8D89-9F3B6144202C}"/>
                  </a:ext>
                </a:extLst>
              </p:cNvPr>
              <p:cNvSpPr/>
              <p:nvPr/>
            </p:nvSpPr>
            <p:spPr>
              <a:xfrm>
                <a:off x="5362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9E6C7C4-35A0-4D36-A89B-BC8A9F64FEF2}"/>
                  </a:ext>
                </a:extLst>
              </p:cNvPr>
              <p:cNvSpPr/>
              <p:nvPr/>
            </p:nvSpPr>
            <p:spPr>
              <a:xfrm>
                <a:off x="5553073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1D7D4F7-FCF9-421F-935A-7C2ABDE72923}"/>
                  </a:ext>
                </a:extLst>
              </p:cNvPr>
              <p:cNvSpPr/>
              <p:nvPr/>
            </p:nvSpPr>
            <p:spPr>
              <a:xfrm>
                <a:off x="5743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940366A-BCBB-4014-9694-8A3B5AF6B033}"/>
                  </a:ext>
                </a:extLst>
              </p:cNvPr>
              <p:cNvSpPr/>
              <p:nvPr/>
            </p:nvSpPr>
            <p:spPr>
              <a:xfrm>
                <a:off x="5934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19F5252-320B-4346-AB31-8F99A66D0C15}"/>
                  </a:ext>
                </a:extLst>
              </p:cNvPr>
              <p:cNvSpPr/>
              <p:nvPr/>
            </p:nvSpPr>
            <p:spPr>
              <a:xfrm>
                <a:off x="6124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484DEFE-7E50-43FA-B24F-CF71A3140A97}"/>
                  </a:ext>
                </a:extLst>
              </p:cNvPr>
              <p:cNvSpPr/>
              <p:nvPr/>
            </p:nvSpPr>
            <p:spPr>
              <a:xfrm>
                <a:off x="6315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9490D96-C9C6-4370-A00A-55E9A840B4A2}"/>
                  </a:ext>
                </a:extLst>
              </p:cNvPr>
              <p:cNvSpPr/>
              <p:nvPr/>
            </p:nvSpPr>
            <p:spPr>
              <a:xfrm>
                <a:off x="6505564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78247D0-F949-46D6-96E0-5AF3BA522209}"/>
                  </a:ext>
                </a:extLst>
              </p:cNvPr>
              <p:cNvSpPr/>
              <p:nvPr/>
            </p:nvSpPr>
            <p:spPr>
              <a:xfrm>
                <a:off x="6696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65026C6-1446-406E-9D4B-3123AD7FA0F1}"/>
                  </a:ext>
                </a:extLst>
              </p:cNvPr>
              <p:cNvSpPr/>
              <p:nvPr/>
            </p:nvSpPr>
            <p:spPr>
              <a:xfrm>
                <a:off x="6886564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FCBD3C3-38E1-4BD7-8FB1-63A76698AA83}"/>
                  </a:ext>
                </a:extLst>
              </p:cNvPr>
              <p:cNvSpPr/>
              <p:nvPr/>
            </p:nvSpPr>
            <p:spPr>
              <a:xfrm>
                <a:off x="7077061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4D031713-8BD0-43FA-B11B-ADFDABD81487}"/>
                  </a:ext>
                </a:extLst>
              </p:cNvPr>
              <p:cNvCxnSpPr>
                <a:cxnSpLocks/>
                <a:stCxn id="21" idx="0"/>
                <a:endCxn id="34" idx="3"/>
              </p:cNvCxnSpPr>
              <p:nvPr/>
            </p:nvCxnSpPr>
            <p:spPr>
              <a:xfrm flipV="1">
                <a:off x="5043489" y="5260245"/>
                <a:ext cx="146718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56C0D33-BE19-4DDF-88FF-48D5A649206D}"/>
                  </a:ext>
                </a:extLst>
              </p:cNvPr>
              <p:cNvCxnSpPr>
                <a:stCxn id="23" idx="0"/>
                <a:endCxn id="34" idx="4"/>
              </p:cNvCxnSpPr>
              <p:nvPr/>
            </p:nvCxnSpPr>
            <p:spPr>
              <a:xfrm flipH="1" flipV="1">
                <a:off x="5233987" y="5278379"/>
                <a:ext cx="190496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6F14928-943B-4EF2-A12E-1FE828431E0D}"/>
                  </a:ext>
                </a:extLst>
              </p:cNvPr>
              <p:cNvCxnSpPr>
                <a:stCxn id="26" idx="1"/>
                <a:endCxn id="34" idx="5"/>
              </p:cNvCxnSpPr>
              <p:nvPr/>
            </p:nvCxnSpPr>
            <p:spPr>
              <a:xfrm flipH="1" flipV="1">
                <a:off x="5277766" y="5260245"/>
                <a:ext cx="674434" cy="31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0FE8590C-E2F2-4591-AC77-DF9222724A9D}"/>
                  </a:ext>
                </a:extLst>
              </p:cNvPr>
              <p:cNvCxnSpPr>
                <a:stCxn id="24" idx="7"/>
                <a:endCxn id="39" idx="3"/>
              </p:cNvCxnSpPr>
              <p:nvPr/>
            </p:nvCxnSpPr>
            <p:spPr>
              <a:xfrm flipV="1">
                <a:off x="5658765" y="5260245"/>
                <a:ext cx="483939" cy="31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0481500-01D5-4AE6-B5FA-893BC73B435A}"/>
                  </a:ext>
                </a:extLst>
              </p:cNvPr>
              <p:cNvCxnSpPr>
                <a:cxnSpLocks/>
                <a:stCxn id="27" idx="0"/>
                <a:endCxn id="39" idx="4"/>
              </p:cNvCxnSpPr>
              <p:nvPr/>
            </p:nvCxnSpPr>
            <p:spPr>
              <a:xfrm flipV="1">
                <a:off x="6186483" y="5278379"/>
                <a:ext cx="1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B092BF-E77E-48AA-A882-AAD21F8FBD07}"/>
                  </a:ext>
                </a:extLst>
              </p:cNvPr>
              <p:cNvCxnSpPr>
                <a:cxnSpLocks/>
                <a:stCxn id="26" idx="0"/>
                <a:endCxn id="39" idx="4"/>
              </p:cNvCxnSpPr>
              <p:nvPr/>
            </p:nvCxnSpPr>
            <p:spPr>
              <a:xfrm flipV="1">
                <a:off x="5995980" y="5278379"/>
                <a:ext cx="190504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087B672-2D63-4405-974A-351C27907AED}"/>
                  </a:ext>
                </a:extLst>
              </p:cNvPr>
              <p:cNvCxnSpPr>
                <a:stCxn id="31" idx="0"/>
                <a:endCxn id="39" idx="5"/>
              </p:cNvCxnSpPr>
              <p:nvPr/>
            </p:nvCxnSpPr>
            <p:spPr>
              <a:xfrm flipH="1" flipV="1">
                <a:off x="6230263" y="5260245"/>
                <a:ext cx="718214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B73BA43-4629-4B45-AC47-419267FF92EE}"/>
                  </a:ext>
                </a:extLst>
              </p:cNvPr>
              <p:cNvCxnSpPr>
                <a:stCxn id="27" idx="0"/>
                <a:endCxn id="42" idx="3"/>
              </p:cNvCxnSpPr>
              <p:nvPr/>
            </p:nvCxnSpPr>
            <p:spPr>
              <a:xfrm flipV="1">
                <a:off x="6186483" y="5260245"/>
                <a:ext cx="527718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510CB427-72F3-4C57-818E-F2C323575FA4}"/>
                  </a:ext>
                </a:extLst>
              </p:cNvPr>
              <p:cNvCxnSpPr>
                <a:cxnSpLocks/>
                <a:stCxn id="29" idx="0"/>
                <a:endCxn id="42" idx="4"/>
              </p:cNvCxnSpPr>
              <p:nvPr/>
            </p:nvCxnSpPr>
            <p:spPr>
              <a:xfrm flipV="1">
                <a:off x="6567477" y="5278379"/>
                <a:ext cx="190504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A5BFE1BB-AC42-471D-9F71-248DE11A6A86}"/>
                  </a:ext>
                </a:extLst>
              </p:cNvPr>
              <p:cNvCxnSpPr>
                <a:stCxn id="32" idx="1"/>
                <a:endCxn id="42" idx="4"/>
              </p:cNvCxnSpPr>
              <p:nvPr/>
            </p:nvCxnSpPr>
            <p:spPr>
              <a:xfrm flipH="1" flipV="1">
                <a:off x="6757981" y="5278379"/>
                <a:ext cx="337213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7FEBFAE-4D1A-4A47-BC98-84E777478C27}"/>
                </a:ext>
              </a:extLst>
            </p:cNvPr>
            <p:cNvSpPr/>
            <p:nvPr/>
          </p:nvSpPr>
          <p:spPr>
            <a:xfrm>
              <a:off x="2543175" y="4914949"/>
              <a:ext cx="3919011" cy="10833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42F039C-0613-42F5-8DFE-A79F7990D045}"/>
                    </a:ext>
                  </a:extLst>
                </p:cNvPr>
                <p:cNvSpPr txBox="1"/>
                <p:nvPr/>
              </p:nvSpPr>
              <p:spPr>
                <a:xfrm>
                  <a:off x="1641299" y="5628977"/>
                  <a:ext cx="685800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42F039C-0613-42F5-8DFE-A79F7990D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299" y="5628977"/>
                  <a:ext cx="6858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A58781-867B-43AA-9A69-30ADC53D1F71}"/>
                    </a:ext>
                  </a:extLst>
                </p:cNvPr>
                <p:cNvSpPr txBox="1"/>
                <p:nvPr/>
              </p:nvSpPr>
              <p:spPr>
                <a:xfrm>
                  <a:off x="1563599" y="4947231"/>
                  <a:ext cx="841199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A58781-867B-43AA-9A69-30ADC53D1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99" y="4947231"/>
                  <a:ext cx="8411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93EAB9EC-2F2D-4FB3-922C-19B2C9FDB328}"/>
                </a:ext>
              </a:extLst>
            </p:cNvPr>
            <p:cNvSpPr/>
            <p:nvPr/>
          </p:nvSpPr>
          <p:spPr>
            <a:xfrm>
              <a:off x="5206438" y="4914932"/>
              <a:ext cx="870469" cy="504867"/>
            </a:xfrm>
            <a:prstGeom prst="arc">
              <a:avLst>
                <a:gd name="adj1" fmla="val 1434890"/>
                <a:gd name="adj2" fmla="val 9535640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47B60EB-28A2-4EE0-B794-5420381A6490}"/>
                    </a:ext>
                  </a:extLst>
                </p:cNvPr>
                <p:cNvSpPr txBox="1"/>
                <p:nvPr/>
              </p:nvSpPr>
              <p:spPr>
                <a:xfrm>
                  <a:off x="6684237" y="5226815"/>
                  <a:ext cx="637015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47B60EB-28A2-4EE0-B794-5420381A6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237" y="5226815"/>
                  <a:ext cx="6370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E15AE33-9517-40E9-9F1E-C701A681218B}"/>
                </a:ext>
              </a:extLst>
            </p:cNvPr>
            <p:cNvCxnSpPr>
              <a:cxnSpLocks/>
              <a:stCxn id="59" idx="1"/>
              <a:endCxn id="58" idx="0"/>
            </p:cNvCxnSpPr>
            <p:nvPr/>
          </p:nvCxnSpPr>
          <p:spPr>
            <a:xfrm flipH="1" flipV="1">
              <a:off x="5987426" y="5320690"/>
              <a:ext cx="696811" cy="90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95AF083-8C13-4948-97A9-C4347A389DCC}"/>
              </a:ext>
            </a:extLst>
          </p:cNvPr>
          <p:cNvGrpSpPr/>
          <p:nvPr/>
        </p:nvGrpSpPr>
        <p:grpSpPr>
          <a:xfrm>
            <a:off x="8328809" y="4001294"/>
            <a:ext cx="2628900" cy="1520202"/>
            <a:chOff x="5800725" y="4391086"/>
            <a:chExt cx="2628900" cy="1520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ABAF60E-FD65-437A-B7EB-14E39875C296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A65FDE6-24EB-429E-A87F-EEA78C073B91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>
              <a:extLst>
                <a:ext uri="{FF2B5EF4-FFF2-40B4-BE49-F238E27FC236}">
                  <a16:creationId xmlns:a16="http://schemas.microsoft.com/office/drawing/2014/main" id="{611EF197-25D7-4944-9BDD-C8FF421EFE19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/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SUPER easy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15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63C205-83F4-438D-8A46-5B6B937C0975}"/>
                </a:ext>
              </a:extLst>
            </p:cNvPr>
            <p:cNvSpPr txBox="1"/>
            <p:nvPr/>
          </p:nvSpPr>
          <p:spPr>
            <a:xfrm>
              <a:off x="6596062" y="554195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CA0AA68-58B9-41B6-B26E-DBCC238AFFDD}"/>
              </a:ext>
            </a:extLst>
          </p:cNvPr>
          <p:cNvSpPr/>
          <p:nvPr/>
        </p:nvSpPr>
        <p:spPr>
          <a:xfrm>
            <a:off x="8231439" y="3844498"/>
            <a:ext cx="2817561" cy="17844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FF0914D-71E1-4882-A4BE-FC1FA2AD1DE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Cryptography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767320" cy="486981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[Applebaum-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Ishai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Kushilevitz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FOCS’04]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even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implies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-OWF follows from most standard crypto assumptions!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767320" cy="4869815"/>
              </a:xfrm>
              <a:blipFill>
                <a:blip r:embed="rId4"/>
                <a:stretch>
                  <a:fillRect l="-1413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D95AF083-8C13-4948-97A9-C4347A389DCC}"/>
              </a:ext>
            </a:extLst>
          </p:cNvPr>
          <p:cNvGrpSpPr/>
          <p:nvPr/>
        </p:nvGrpSpPr>
        <p:grpSpPr>
          <a:xfrm>
            <a:off x="935570" y="4506782"/>
            <a:ext cx="2378205" cy="1404115"/>
            <a:chOff x="5800725" y="4356953"/>
            <a:chExt cx="2628900" cy="1552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ABAF60E-FD65-437A-B7EB-14E39875C296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A65FDE6-24EB-429E-A87F-EEA78C073B91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>
              <a:extLst>
                <a:ext uri="{FF2B5EF4-FFF2-40B4-BE49-F238E27FC236}">
                  <a16:creationId xmlns:a16="http://schemas.microsoft.com/office/drawing/2014/main" id="{611EF197-25D7-4944-9BDD-C8FF421EFE19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/>
                <p:nvPr/>
              </p:nvSpPr>
              <p:spPr>
                <a:xfrm>
                  <a:off x="5824538" y="4356953"/>
                  <a:ext cx="2266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𝐋𝐎𝐆𝐒𝐏𝐀𝐂𝐄</m:t>
                        </m:r>
                      </m:oMath>
                    </m:oMathPara>
                  </a14:m>
                  <a:endPara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538" y="4356953"/>
                  <a:ext cx="226694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63C205-83F4-438D-8A46-5B6B937C0975}"/>
                </a:ext>
              </a:extLst>
            </p:cNvPr>
            <p:cNvSpPr txBox="1"/>
            <p:nvPr/>
          </p:nvSpPr>
          <p:spPr>
            <a:xfrm>
              <a:off x="6596062" y="5539748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CA0AA68-58B9-41B6-B26E-DBCC238AFFDD}"/>
              </a:ext>
            </a:extLst>
          </p:cNvPr>
          <p:cNvSpPr/>
          <p:nvPr/>
        </p:nvSpPr>
        <p:spPr>
          <a:xfrm>
            <a:off x="838200" y="4380863"/>
            <a:ext cx="2548875" cy="16143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3F05CB7-7742-4EB4-B7A5-3842215DB00A}"/>
              </a:ext>
            </a:extLst>
          </p:cNvPr>
          <p:cNvGrpSpPr/>
          <p:nvPr/>
        </p:nvGrpSpPr>
        <p:grpSpPr>
          <a:xfrm>
            <a:off x="5865627" y="4508875"/>
            <a:ext cx="2378205" cy="1439334"/>
            <a:chOff x="5800725" y="4356953"/>
            <a:chExt cx="2628900" cy="1591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4C1699A-6928-46BC-AC07-09D4D6B138F0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4C1699A-6928-46BC-AC07-09D4D6B13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A7B9016-CDEB-4C78-85C1-9F51353E21F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A7B9016-CDEB-4C78-85C1-9F51353E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BD2AB1A-8CF2-460D-B32A-EC7D27DD80A2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C08BC70-AF82-4CA9-B42B-FBE2440FAB5E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乘号 75">
              <a:extLst>
                <a:ext uri="{FF2B5EF4-FFF2-40B4-BE49-F238E27FC236}">
                  <a16:creationId xmlns:a16="http://schemas.microsoft.com/office/drawing/2014/main" id="{DF629417-EAA7-4F63-9DF7-80A1DCE05322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16AD032-34C7-45C3-BA1A-98439022D248}"/>
                    </a:ext>
                  </a:extLst>
                </p:cNvPr>
                <p:cNvSpPr txBox="1"/>
                <p:nvPr/>
              </p:nvSpPr>
              <p:spPr>
                <a:xfrm>
                  <a:off x="5824538" y="4356953"/>
                  <a:ext cx="2266949" cy="415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16AD032-34C7-45C3-BA1A-98439022D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538" y="4356953"/>
                  <a:ext cx="2266949" cy="4151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F9D4CB-A6BD-4BE9-A45D-52F7270045A3}"/>
                </a:ext>
              </a:extLst>
            </p:cNvPr>
            <p:cNvSpPr txBox="1"/>
            <p:nvPr/>
          </p:nvSpPr>
          <p:spPr>
            <a:xfrm>
              <a:off x="6181723" y="5539748"/>
              <a:ext cx="1653070" cy="408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ALSO 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30708CC9-F3EC-4145-8A7B-E9A71071FA6A}"/>
              </a:ext>
            </a:extLst>
          </p:cNvPr>
          <p:cNvSpPr/>
          <p:nvPr/>
        </p:nvSpPr>
        <p:spPr>
          <a:xfrm>
            <a:off x="5768257" y="4382957"/>
            <a:ext cx="2548875" cy="16143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F9068C4-8EB4-47AC-A615-92813B98BD67}"/>
              </a:ext>
            </a:extLst>
          </p:cNvPr>
          <p:cNvSpPr/>
          <p:nvPr/>
        </p:nvSpPr>
        <p:spPr>
          <a:xfrm>
            <a:off x="3449425" y="4840894"/>
            <a:ext cx="2282107" cy="6923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“AIK compiler”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B2B4E9-5CEC-4039-8DB1-A5D5DA63A8C2}"/>
              </a:ext>
            </a:extLst>
          </p:cNvPr>
          <p:cNvGrpSpPr/>
          <p:nvPr/>
        </p:nvGrpSpPr>
        <p:grpSpPr>
          <a:xfrm>
            <a:off x="9090272" y="1756501"/>
            <a:ext cx="2611938" cy="4730691"/>
            <a:chOff x="8957859" y="1893629"/>
            <a:chExt cx="2611938" cy="4730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29FBEB6-F9B4-483A-97F8-D0A50FB88141}"/>
                    </a:ext>
                  </a:extLst>
                </p:cNvPr>
                <p:cNvSpPr/>
                <p:nvPr/>
              </p:nvSpPr>
              <p:spPr>
                <a:xfrm>
                  <a:off x="9449535" y="5586443"/>
                  <a:ext cx="1600199" cy="44513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29FBEB6-F9B4-483A-97F8-D0A50FB88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535" y="5586443"/>
                  <a:ext cx="1600199" cy="4451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BF539A9-9294-4FDA-90DA-7D26626ACA98}"/>
                    </a:ext>
                  </a:extLst>
                </p:cNvPr>
                <p:cNvSpPr/>
                <p:nvPr/>
              </p:nvSpPr>
              <p:spPr>
                <a:xfrm>
                  <a:off x="9365716" y="4936204"/>
                  <a:ext cx="1773554" cy="119634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dirty="0"/>
                </a:p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(could do addition)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BF539A9-9294-4FDA-90DA-7D26626AC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716" y="4936204"/>
                  <a:ext cx="1773554" cy="1196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DC7A73E-0C49-42F0-B4EF-523978599AE5}"/>
                    </a:ext>
                  </a:extLst>
                </p:cNvPr>
                <p:cNvSpPr/>
                <p:nvPr/>
              </p:nvSpPr>
              <p:spPr>
                <a:xfrm>
                  <a:off x="9281896" y="4119681"/>
                  <a:ext cx="1947104" cy="2115733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𝐓𝐂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dirty="0"/>
                </a:p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(contains most arithmetic operations)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DC7A73E-0C49-42F0-B4EF-523978599A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896" y="4119681"/>
                  <a:ext cx="1947104" cy="21157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B618FFE-E1D1-43C7-93A0-0558AD38E074}"/>
                    </a:ext>
                  </a:extLst>
                </p:cNvPr>
                <p:cNvSpPr/>
                <p:nvPr/>
              </p:nvSpPr>
              <p:spPr>
                <a:xfrm>
                  <a:off x="9198076" y="3643394"/>
                  <a:ext cx="2118360" cy="269298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B618FFE-E1D1-43C7-93A0-0558AD38E0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076" y="3643394"/>
                  <a:ext cx="2118360" cy="26929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00B7DAC-492A-4B34-8507-AFA8E6285B46}"/>
                    </a:ext>
                  </a:extLst>
                </p:cNvPr>
                <p:cNvSpPr/>
                <p:nvPr/>
              </p:nvSpPr>
              <p:spPr>
                <a:xfrm>
                  <a:off x="9118606" y="3151960"/>
                  <a:ext cx="2283554" cy="3283479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𝐋𝐎𝐆𝐒𝐏𝐀𝐂𝐄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00B7DAC-492A-4B34-8507-AFA8E6285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8606" y="3151960"/>
                  <a:ext cx="2283554" cy="328347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6120414-C85F-491B-8312-90AA04E09487}"/>
                    </a:ext>
                  </a:extLst>
                </p:cNvPr>
                <p:cNvSpPr/>
                <p:nvPr/>
              </p:nvSpPr>
              <p:spPr>
                <a:xfrm>
                  <a:off x="9038055" y="2675085"/>
                  <a:ext cx="2449026" cy="385416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6120414-C85F-491B-8312-90AA04E09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055" y="2675085"/>
                  <a:ext cx="2449026" cy="38541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DD8D05-7B2B-44AB-B3EF-EAAA27BD36EF}"/>
                    </a:ext>
                  </a:extLst>
                </p:cNvPr>
                <p:cNvSpPr/>
                <p:nvPr/>
              </p:nvSpPr>
              <p:spPr>
                <a:xfrm>
                  <a:off x="8957859" y="1893629"/>
                  <a:ext cx="2611938" cy="473069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DD8D05-7B2B-44AB-B3EF-EAAA27BD3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7859" y="1893629"/>
                  <a:ext cx="2611938" cy="47306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B463129-4B1C-436C-8AF9-C9441767A147}"/>
                    </a:ext>
                  </a:extLst>
                </p:cNvPr>
                <p:cNvSpPr txBox="1"/>
                <p:nvPr/>
              </p:nvSpPr>
              <p:spPr>
                <a:xfrm>
                  <a:off x="9972635" y="2289723"/>
                  <a:ext cx="553998" cy="30458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B463129-4B1C-436C-8AF9-C9441767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635" y="2289723"/>
                  <a:ext cx="553998" cy="30458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71B2092-4BB3-4D78-A0A1-937C56F4739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 animBg="1"/>
      <p:bldP spid="79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Wrap Up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7F9356-F78B-4B03-BA3D-0548A58A9465}"/>
              </a:ext>
            </a:extLst>
          </p:cNvPr>
          <p:cNvGrpSpPr/>
          <p:nvPr/>
        </p:nvGrpSpPr>
        <p:grpSpPr>
          <a:xfrm>
            <a:off x="954302" y="2253488"/>
            <a:ext cx="4724400" cy="1758971"/>
            <a:chOff x="5730240" y="1402080"/>
            <a:chExt cx="4724400" cy="175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3C785F15-EF70-4AAD-BA2D-7A660DEC8CA6}"/>
                    </a:ext>
                  </a:extLst>
                </p:cNvPr>
                <p:cNvSpPr/>
                <p:nvPr/>
              </p:nvSpPr>
              <p:spPr>
                <a:xfrm>
                  <a:off x="5730240" y="1402080"/>
                  <a:ext cx="4724400" cy="175897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a super easy class</a:t>
                  </a:r>
                  <a:endParaRPr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3C785F15-EF70-4AAD-BA2D-7A660DEC8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240" y="1402080"/>
                  <a:ext cx="4724400" cy="1758971"/>
                </a:xfrm>
                <a:prstGeom prst="rect">
                  <a:avLst/>
                </a:prstGeom>
                <a:blipFill>
                  <a:blip r:embed="rId3"/>
                  <a:stretch>
                    <a:fillRect t="-24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781829F-247F-4253-AC25-A9F5928D415B}"/>
                </a:ext>
              </a:extLst>
            </p:cNvPr>
            <p:cNvGrpSpPr/>
            <p:nvPr/>
          </p:nvGrpSpPr>
          <p:grpSpPr>
            <a:xfrm>
              <a:off x="5888105" y="1932814"/>
              <a:ext cx="4386246" cy="1156410"/>
              <a:chOff x="1478517" y="4914932"/>
              <a:chExt cx="6205766" cy="16361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CE93B3F-84F0-47EA-8728-AB2D96828A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8517" y="6115599"/>
                    <a:ext cx="6205766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each output bit only depends on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input bits</a:t>
                    </a:r>
                    <a:endParaRPr lang="zh-CN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CE93B3F-84F0-47EA-8728-AB2D96828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517" y="6115599"/>
                    <a:ext cx="6205766" cy="435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CDE8772-330E-4290-8966-1F6CF911B949}"/>
                  </a:ext>
                </a:extLst>
              </p:cNvPr>
              <p:cNvGrpSpPr/>
              <p:nvPr/>
            </p:nvGrpSpPr>
            <p:grpSpPr>
              <a:xfrm>
                <a:off x="2632915" y="5027009"/>
                <a:ext cx="3759762" cy="889943"/>
                <a:chOff x="4981575" y="5154552"/>
                <a:chExt cx="2219313" cy="525316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B9401DED-819D-43F1-9F4A-4BAF1CB26B32}"/>
                    </a:ext>
                  </a:extLst>
                </p:cNvPr>
                <p:cNvSpPr/>
                <p:nvPr/>
              </p:nvSpPr>
              <p:spPr>
                <a:xfrm>
                  <a:off x="4981575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B7CA6D4E-2E07-4B54-AFD2-FA998805651E}"/>
                    </a:ext>
                  </a:extLst>
                </p:cNvPr>
                <p:cNvSpPr/>
                <p:nvPr/>
              </p:nvSpPr>
              <p:spPr>
                <a:xfrm>
                  <a:off x="5172072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541DBE79-E91F-400C-8377-533413BA85FC}"/>
                    </a:ext>
                  </a:extLst>
                </p:cNvPr>
                <p:cNvSpPr/>
                <p:nvPr/>
              </p:nvSpPr>
              <p:spPr>
                <a:xfrm>
                  <a:off x="5362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C946EF-0F2F-47EF-97BA-9AA7C1249BAD}"/>
                    </a:ext>
                  </a:extLst>
                </p:cNvPr>
                <p:cNvSpPr/>
                <p:nvPr/>
              </p:nvSpPr>
              <p:spPr>
                <a:xfrm>
                  <a:off x="5553072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C590F7E3-F8F1-4E41-B199-E1A14070DF95}"/>
                    </a:ext>
                  </a:extLst>
                </p:cNvPr>
                <p:cNvSpPr/>
                <p:nvPr/>
              </p:nvSpPr>
              <p:spPr>
                <a:xfrm>
                  <a:off x="5743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F0B6344F-DDB6-46CE-BDF1-D7D02F44F5F2}"/>
                    </a:ext>
                  </a:extLst>
                </p:cNvPr>
                <p:cNvSpPr/>
                <p:nvPr/>
              </p:nvSpPr>
              <p:spPr>
                <a:xfrm>
                  <a:off x="5934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DBFA0F2-BA84-43B9-9D5C-D4DFFF446D1C}"/>
                    </a:ext>
                  </a:extLst>
                </p:cNvPr>
                <p:cNvSpPr/>
                <p:nvPr/>
              </p:nvSpPr>
              <p:spPr>
                <a:xfrm>
                  <a:off x="6124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30FDF63-8B44-4C31-9F19-BA3A831F3440}"/>
                    </a:ext>
                  </a:extLst>
                </p:cNvPr>
                <p:cNvSpPr/>
                <p:nvPr/>
              </p:nvSpPr>
              <p:spPr>
                <a:xfrm>
                  <a:off x="6315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34BA41E3-01A2-4DC9-9706-406B21933A81}"/>
                    </a:ext>
                  </a:extLst>
                </p:cNvPr>
                <p:cNvSpPr/>
                <p:nvPr/>
              </p:nvSpPr>
              <p:spPr>
                <a:xfrm>
                  <a:off x="6505563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23E9F157-E633-4A44-A9B9-20B36EEA4F6B}"/>
                    </a:ext>
                  </a:extLst>
                </p:cNvPr>
                <p:cNvSpPr/>
                <p:nvPr/>
              </p:nvSpPr>
              <p:spPr>
                <a:xfrm>
                  <a:off x="6696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4AAA501D-6756-4762-9B5F-52961DD9DB84}"/>
                    </a:ext>
                  </a:extLst>
                </p:cNvPr>
                <p:cNvSpPr/>
                <p:nvPr/>
              </p:nvSpPr>
              <p:spPr>
                <a:xfrm>
                  <a:off x="6886563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847704D2-F9E2-4577-A39B-C2857CE8F98A}"/>
                    </a:ext>
                  </a:extLst>
                </p:cNvPr>
                <p:cNvSpPr/>
                <p:nvPr/>
              </p:nvSpPr>
              <p:spPr>
                <a:xfrm>
                  <a:off x="7077060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112439C-B65C-423C-AFC1-3B228B186A63}"/>
                    </a:ext>
                  </a:extLst>
                </p:cNvPr>
                <p:cNvSpPr/>
                <p:nvPr/>
              </p:nvSpPr>
              <p:spPr>
                <a:xfrm>
                  <a:off x="4981576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764744C6-6CC8-4504-A85B-4E33E94DDC40}"/>
                    </a:ext>
                  </a:extLst>
                </p:cNvPr>
                <p:cNvSpPr/>
                <p:nvPr/>
              </p:nvSpPr>
              <p:spPr>
                <a:xfrm>
                  <a:off x="5172073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16C10BAB-F6BB-457D-9CFA-42EF9F236017}"/>
                    </a:ext>
                  </a:extLst>
                </p:cNvPr>
                <p:cNvSpPr/>
                <p:nvPr/>
              </p:nvSpPr>
              <p:spPr>
                <a:xfrm>
                  <a:off x="5362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8B38B418-17CF-4E46-B499-EB925CD7BB40}"/>
                    </a:ext>
                  </a:extLst>
                </p:cNvPr>
                <p:cNvSpPr/>
                <p:nvPr/>
              </p:nvSpPr>
              <p:spPr>
                <a:xfrm>
                  <a:off x="5553073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22D33ECE-8466-4B3F-ACAB-FAFA85163068}"/>
                    </a:ext>
                  </a:extLst>
                </p:cNvPr>
                <p:cNvSpPr/>
                <p:nvPr/>
              </p:nvSpPr>
              <p:spPr>
                <a:xfrm>
                  <a:off x="5743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F51F352B-8C59-4D80-B228-280207B79609}"/>
                    </a:ext>
                  </a:extLst>
                </p:cNvPr>
                <p:cNvSpPr/>
                <p:nvPr/>
              </p:nvSpPr>
              <p:spPr>
                <a:xfrm>
                  <a:off x="5934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04B2D669-5E0F-4959-9030-BEE58ACD12F1}"/>
                    </a:ext>
                  </a:extLst>
                </p:cNvPr>
                <p:cNvSpPr/>
                <p:nvPr/>
              </p:nvSpPr>
              <p:spPr>
                <a:xfrm>
                  <a:off x="6124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A4EFB96A-CAD4-4913-93AA-ED26E1115B31}"/>
                    </a:ext>
                  </a:extLst>
                </p:cNvPr>
                <p:cNvSpPr/>
                <p:nvPr/>
              </p:nvSpPr>
              <p:spPr>
                <a:xfrm>
                  <a:off x="6315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B3472EB3-5855-4D1E-B998-9E941260CE33}"/>
                    </a:ext>
                  </a:extLst>
                </p:cNvPr>
                <p:cNvSpPr/>
                <p:nvPr/>
              </p:nvSpPr>
              <p:spPr>
                <a:xfrm>
                  <a:off x="6505564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F5C4F6FB-58A3-4629-A3E0-BCCA033B6536}"/>
                    </a:ext>
                  </a:extLst>
                </p:cNvPr>
                <p:cNvSpPr/>
                <p:nvPr/>
              </p:nvSpPr>
              <p:spPr>
                <a:xfrm>
                  <a:off x="6696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2DFDDED5-726C-409A-99DE-AF958C3C60C7}"/>
                    </a:ext>
                  </a:extLst>
                </p:cNvPr>
                <p:cNvSpPr/>
                <p:nvPr/>
              </p:nvSpPr>
              <p:spPr>
                <a:xfrm>
                  <a:off x="6886564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CD421F18-842E-409A-9CEF-1891AC027CEA}"/>
                    </a:ext>
                  </a:extLst>
                </p:cNvPr>
                <p:cNvSpPr/>
                <p:nvPr/>
              </p:nvSpPr>
              <p:spPr>
                <a:xfrm>
                  <a:off x="7077061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BD1ED1AF-4619-41AE-85DB-3E8A5CF826C6}"/>
                    </a:ext>
                  </a:extLst>
                </p:cNvPr>
                <p:cNvCxnSpPr>
                  <a:cxnSpLocks/>
                  <a:stCxn id="51" idx="0"/>
                  <a:endCxn id="82" idx="3"/>
                </p:cNvCxnSpPr>
                <p:nvPr/>
              </p:nvCxnSpPr>
              <p:spPr>
                <a:xfrm flipV="1">
                  <a:off x="5043489" y="5260245"/>
                  <a:ext cx="146718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FA8A30F8-A0C8-44FB-B0DA-B4E5C484D3F9}"/>
                    </a:ext>
                  </a:extLst>
                </p:cNvPr>
                <p:cNvCxnSpPr>
                  <a:stCxn id="53" idx="0"/>
                  <a:endCxn id="82" idx="4"/>
                </p:cNvCxnSpPr>
                <p:nvPr/>
              </p:nvCxnSpPr>
              <p:spPr>
                <a:xfrm flipH="1" flipV="1">
                  <a:off x="5233987" y="5278379"/>
                  <a:ext cx="190496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A6146AE4-E5B0-4C67-9895-D29A994EB3AF}"/>
                    </a:ext>
                  </a:extLst>
                </p:cNvPr>
                <p:cNvCxnSpPr>
                  <a:stCxn id="56" idx="1"/>
                  <a:endCxn id="82" idx="5"/>
                </p:cNvCxnSpPr>
                <p:nvPr/>
              </p:nvCxnSpPr>
              <p:spPr>
                <a:xfrm flipH="1" flipV="1">
                  <a:off x="5277766" y="5260245"/>
                  <a:ext cx="674434" cy="31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F03C95A0-814E-4EBC-BD07-F0B526B415C0}"/>
                    </a:ext>
                  </a:extLst>
                </p:cNvPr>
                <p:cNvCxnSpPr>
                  <a:stCxn id="54" idx="7"/>
                  <a:endCxn id="87" idx="3"/>
                </p:cNvCxnSpPr>
                <p:nvPr/>
              </p:nvCxnSpPr>
              <p:spPr>
                <a:xfrm flipV="1">
                  <a:off x="5658765" y="5260245"/>
                  <a:ext cx="483939" cy="31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A2E3A3C6-DB6D-492E-BAC6-C2D121071B04}"/>
                    </a:ext>
                  </a:extLst>
                </p:cNvPr>
                <p:cNvCxnSpPr>
                  <a:cxnSpLocks/>
                  <a:stCxn id="57" idx="0"/>
                  <a:endCxn id="87" idx="4"/>
                </p:cNvCxnSpPr>
                <p:nvPr/>
              </p:nvCxnSpPr>
              <p:spPr>
                <a:xfrm flipV="1">
                  <a:off x="6186483" y="5278379"/>
                  <a:ext cx="1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6DBA0C3F-AD95-402E-9C11-017AC217556B}"/>
                    </a:ext>
                  </a:extLst>
                </p:cNvPr>
                <p:cNvCxnSpPr>
                  <a:cxnSpLocks/>
                  <a:stCxn id="56" idx="0"/>
                  <a:endCxn id="87" idx="4"/>
                </p:cNvCxnSpPr>
                <p:nvPr/>
              </p:nvCxnSpPr>
              <p:spPr>
                <a:xfrm flipV="1">
                  <a:off x="5995980" y="5278379"/>
                  <a:ext cx="190504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3EB95973-2770-4384-9698-248B95A07C59}"/>
                    </a:ext>
                  </a:extLst>
                </p:cNvPr>
                <p:cNvCxnSpPr>
                  <a:stCxn id="61" idx="0"/>
                  <a:endCxn id="87" idx="5"/>
                </p:cNvCxnSpPr>
                <p:nvPr/>
              </p:nvCxnSpPr>
              <p:spPr>
                <a:xfrm flipH="1" flipV="1">
                  <a:off x="6230263" y="5260245"/>
                  <a:ext cx="718214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D48810E1-6DF6-4561-B4B9-FF6841845ED1}"/>
                    </a:ext>
                  </a:extLst>
                </p:cNvPr>
                <p:cNvCxnSpPr>
                  <a:stCxn id="57" idx="0"/>
                  <a:endCxn id="90" idx="3"/>
                </p:cNvCxnSpPr>
                <p:nvPr/>
              </p:nvCxnSpPr>
              <p:spPr>
                <a:xfrm flipV="1">
                  <a:off x="6186483" y="5260245"/>
                  <a:ext cx="527718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5F233E17-2CCF-4DE4-B5F4-B14CB9E24E4C}"/>
                    </a:ext>
                  </a:extLst>
                </p:cNvPr>
                <p:cNvCxnSpPr>
                  <a:cxnSpLocks/>
                  <a:stCxn id="59" idx="0"/>
                  <a:endCxn id="90" idx="4"/>
                </p:cNvCxnSpPr>
                <p:nvPr/>
              </p:nvCxnSpPr>
              <p:spPr>
                <a:xfrm flipV="1">
                  <a:off x="6567477" y="5278379"/>
                  <a:ext cx="190504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>
                  <a:extLst>
                    <a:ext uri="{FF2B5EF4-FFF2-40B4-BE49-F238E27FC236}">
                      <a16:creationId xmlns:a16="http://schemas.microsoft.com/office/drawing/2014/main" id="{5802A033-7397-4960-99FF-A4C4A16D025D}"/>
                    </a:ext>
                  </a:extLst>
                </p:cNvPr>
                <p:cNvCxnSpPr>
                  <a:stCxn id="80" idx="1"/>
                  <a:endCxn id="90" idx="4"/>
                </p:cNvCxnSpPr>
                <p:nvPr/>
              </p:nvCxnSpPr>
              <p:spPr>
                <a:xfrm flipH="1" flipV="1">
                  <a:off x="6757981" y="5278379"/>
                  <a:ext cx="337213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2A46D99-9169-4E98-B149-F864FF7C0581}"/>
                  </a:ext>
                </a:extLst>
              </p:cNvPr>
              <p:cNvSpPr/>
              <p:nvPr/>
            </p:nvSpPr>
            <p:spPr>
              <a:xfrm>
                <a:off x="2543175" y="4914949"/>
                <a:ext cx="3919011" cy="10833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7E09F755-DF2F-48D7-BD5F-5F921F4EA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300" y="5628977"/>
                    <a:ext cx="685801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7E09F755-DF2F-48D7-BD5F-5F921F4EA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1300" y="5628977"/>
                    <a:ext cx="685801" cy="4354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DB2F2DF7-956B-4E54-ABBB-636FAC450D78}"/>
                      </a:ext>
                    </a:extLst>
                  </p:cNvPr>
                  <p:cNvSpPr txBox="1"/>
                  <p:nvPr/>
                </p:nvSpPr>
                <p:spPr>
                  <a:xfrm>
                    <a:off x="1563599" y="4947231"/>
                    <a:ext cx="841199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DB2F2DF7-956B-4E54-ABBB-636FAC450D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599" y="4947231"/>
                    <a:ext cx="841199" cy="4354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2DAE594C-6921-4CC8-92F8-805DCB22E369}"/>
                  </a:ext>
                </a:extLst>
              </p:cNvPr>
              <p:cNvSpPr/>
              <p:nvPr/>
            </p:nvSpPr>
            <p:spPr>
              <a:xfrm>
                <a:off x="5206438" y="4914932"/>
                <a:ext cx="870469" cy="504867"/>
              </a:xfrm>
              <a:prstGeom prst="arc">
                <a:avLst>
                  <a:gd name="adj1" fmla="val 1434890"/>
                  <a:gd name="adj2" fmla="val 9535640"/>
                </a:avLst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4E4A102-57FD-434C-A088-DB5ECA7E1F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237" y="5226814"/>
                    <a:ext cx="637015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4E4A102-57FD-434C-A088-DB5ECA7E1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237" y="5226814"/>
                    <a:ext cx="637015" cy="43545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5BC803C8-92B6-4799-8E34-8D724046675A}"/>
                  </a:ext>
                </a:extLst>
              </p:cNvPr>
              <p:cNvCxnSpPr>
                <a:cxnSpLocks/>
                <a:stCxn id="49" idx="1"/>
                <a:endCxn id="48" idx="0"/>
              </p:cNvCxnSpPr>
              <p:nvPr/>
            </p:nvCxnSpPr>
            <p:spPr>
              <a:xfrm flipH="1" flipV="1">
                <a:off x="5987427" y="5320689"/>
                <a:ext cx="696811" cy="1238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7978D3-51C3-4D4C-BD6D-C73B43510C06}"/>
                  </a:ext>
                </a:extLst>
              </p:cNvPr>
              <p:cNvSpPr txBox="1"/>
              <p:nvPr/>
            </p:nvSpPr>
            <p:spPr>
              <a:xfrm>
                <a:off x="6050313" y="1849548"/>
                <a:ext cx="4968240" cy="3742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:∀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steps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7978D3-51C3-4D4C-BD6D-C73B4351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13" y="1849548"/>
                <a:ext cx="4968240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C943A9-EEAD-4646-98BA-E7337EC5CC51}"/>
              </a:ext>
            </a:extLst>
          </p:cNvPr>
          <p:cNvGrpSpPr/>
          <p:nvPr/>
        </p:nvGrpSpPr>
        <p:grpSpPr>
          <a:xfrm>
            <a:off x="6866975" y="2326401"/>
            <a:ext cx="1437990" cy="1911490"/>
            <a:chOff x="10518226" y="4257895"/>
            <a:chExt cx="1437990" cy="1911490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5E53F8B-E75F-4D27-B2ED-56E50C1EF216}"/>
                </a:ext>
              </a:extLst>
            </p:cNvPr>
            <p:cNvGrpSpPr/>
            <p:nvPr/>
          </p:nvGrpSpPr>
          <p:grpSpPr>
            <a:xfrm>
              <a:off x="10599319" y="4321221"/>
              <a:ext cx="1281056" cy="1769740"/>
              <a:chOff x="7200888" y="3889873"/>
              <a:chExt cx="1638311" cy="2263277"/>
            </a:xfrm>
          </p:grpSpPr>
          <p:pic>
            <p:nvPicPr>
              <p:cNvPr id="105" name="Picture 2">
                <a:extLst>
                  <a:ext uri="{FF2B5EF4-FFF2-40B4-BE49-F238E27FC236}">
                    <a16:creationId xmlns:a16="http://schemas.microsoft.com/office/drawing/2014/main" id="{4C9DF53D-594F-4343-B478-22DDFC6BF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AC70F4B-7F50-49E6-AA7A-52FD18D75E45}"/>
                      </a:ext>
                    </a:extLst>
                  </p:cNvPr>
                  <p:cNvSpPr/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AC70F4B-7F50-49E6-AA7A-52FD18D75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1111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91476AA7-CA98-4336-BCBE-164F77213AFE}"/>
                  </a:ext>
                </a:extLst>
              </p:cNvPr>
              <p:cNvCxnSpPr>
                <a:cxnSpLocks/>
                <a:stCxn id="105" idx="0"/>
                <a:endCxn id="108" idx="2"/>
              </p:cNvCxnSpPr>
              <p:nvPr/>
            </p:nvCxnSpPr>
            <p:spPr>
              <a:xfrm flipH="1" flipV="1">
                <a:off x="8014492" y="4362203"/>
                <a:ext cx="5552" cy="3702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952C4A73-07D8-4269-A7E3-805B9DD41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952C4A73-07D8-4269-A7E3-805B9DD41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A51DCF3-7E0F-43F8-9A9D-F5D49FE2B388}"/>
                </a:ext>
              </a:extLst>
            </p:cNvPr>
            <p:cNvSpPr/>
            <p:nvPr/>
          </p:nvSpPr>
          <p:spPr>
            <a:xfrm>
              <a:off x="10518226" y="4257895"/>
              <a:ext cx="1437990" cy="19114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361CF4-BF26-4A7E-8B33-372BAD5E0517}"/>
                  </a:ext>
                </a:extLst>
              </p:cNvPr>
              <p:cNvSpPr txBox="1"/>
              <p:nvPr/>
            </p:nvSpPr>
            <p:spPr>
              <a:xfrm>
                <a:off x="338506" y="4368731"/>
                <a:ext cx="3843165" cy="16312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Widely believed to exist!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Still, somewhat stronger than plain OWF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361CF4-BF26-4A7E-8B33-372BAD5E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6" y="4368731"/>
                <a:ext cx="3843165" cy="16312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DBE7B-093C-445E-ADA4-FEE444BC6927}"/>
                  </a:ext>
                </a:extLst>
              </p:cNvPr>
              <p:cNvSpPr txBox="1"/>
              <p:nvPr/>
            </p:nvSpPr>
            <p:spPr>
              <a:xfrm>
                <a:off x="7228062" y="4368731"/>
                <a:ext cx="4293903" cy="2075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result 1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following are equivalent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Bounded-error average-case hardness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endParaRPr lang="en-US" altLang="zh-CN" sz="2400" b="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Existence of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DBE7B-093C-445E-ADA4-FEE444BC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062" y="4368731"/>
                <a:ext cx="4293903" cy="2075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52C86E-91E4-4573-BB4F-5ED5D3AC4A34}"/>
              </a:ext>
            </a:extLst>
          </p:cNvPr>
          <p:cNvGrpSpPr/>
          <p:nvPr/>
        </p:nvGrpSpPr>
        <p:grpSpPr>
          <a:xfrm>
            <a:off x="4509666" y="4738063"/>
            <a:ext cx="1992422" cy="1261884"/>
            <a:chOff x="7333770" y="3626837"/>
            <a:chExt cx="2817561" cy="1784479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1AA6CA2-608E-425D-AADF-C8155674A925}"/>
                </a:ext>
              </a:extLst>
            </p:cNvPr>
            <p:cNvGrpSpPr/>
            <p:nvPr/>
          </p:nvGrpSpPr>
          <p:grpSpPr>
            <a:xfrm>
              <a:off x="7431140" y="3706991"/>
              <a:ext cx="2628900" cy="1662750"/>
              <a:chOff x="5800725" y="4314444"/>
              <a:chExt cx="2628900" cy="16627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2F7833C-41D9-46AE-8ECE-13F0BA4B180A}"/>
                      </a:ext>
                    </a:extLst>
                  </p:cNvPr>
                  <p:cNvSpPr/>
                  <p:nvPr/>
                </p:nvSpPr>
                <p:spPr>
                  <a:xfrm>
                    <a:off x="5800725" y="4883447"/>
                    <a:ext cx="428624" cy="42862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zh-CN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2F7833C-41D9-46AE-8ECE-13F0BA4B18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5" y="4883447"/>
                    <a:ext cx="428624" cy="4286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365EC60B-40C7-40A4-9380-C36A6050FD1B}"/>
                      </a:ext>
                    </a:extLst>
                  </p:cNvPr>
                  <p:cNvSpPr/>
                  <p:nvPr/>
                </p:nvSpPr>
                <p:spPr>
                  <a:xfrm>
                    <a:off x="7610476" y="4643455"/>
                    <a:ext cx="819149" cy="81914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365EC60B-40C7-40A4-9380-C36A6050FD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0476" y="4643455"/>
                    <a:ext cx="819149" cy="819149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F96F7A-F4D5-446D-966B-A4E0E26F7CD6}"/>
                  </a:ext>
                </a:extLst>
              </p:cNvPr>
              <p:cNvSpPr/>
              <p:nvPr/>
            </p:nvSpPr>
            <p:spPr>
              <a:xfrm>
                <a:off x="6181725" y="4732914"/>
                <a:ext cx="1524000" cy="236258"/>
              </a:xfrm>
              <a:custGeom>
                <a:avLst/>
                <a:gdLst>
                  <a:gd name="connsiteX0" fmla="*/ 0 w 1457325"/>
                  <a:gd name="connsiteY0" fmla="*/ 420924 h 420924"/>
                  <a:gd name="connsiteX1" fmla="*/ 733425 w 1457325"/>
                  <a:gd name="connsiteY1" fmla="*/ 1824 h 420924"/>
                  <a:gd name="connsiteX2" fmla="*/ 1457325 w 1457325"/>
                  <a:gd name="connsiteY2" fmla="*/ 297099 h 42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7325" h="420924">
                    <a:moveTo>
                      <a:pt x="0" y="420924"/>
                    </a:moveTo>
                    <a:cubicBezTo>
                      <a:pt x="245269" y="221692"/>
                      <a:pt x="490538" y="22461"/>
                      <a:pt x="733425" y="1824"/>
                    </a:cubicBezTo>
                    <a:cubicBezTo>
                      <a:pt x="976312" y="-18813"/>
                      <a:pt x="1216818" y="139143"/>
                      <a:pt x="1457325" y="297099"/>
                    </a:cubicBezTo>
                  </a:path>
                </a:pathLst>
              </a:custGeom>
              <a:noFill/>
              <a:ln w="76200"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44AEC25A-4009-4E23-A036-7F86DCB09084}"/>
                  </a:ext>
                </a:extLst>
              </p:cNvPr>
              <p:cNvSpPr/>
              <p:nvPr/>
            </p:nvSpPr>
            <p:spPr>
              <a:xfrm>
                <a:off x="6153150" y="5283497"/>
                <a:ext cx="1543050" cy="179107"/>
              </a:xfrm>
              <a:custGeom>
                <a:avLst/>
                <a:gdLst>
                  <a:gd name="connsiteX0" fmla="*/ 1543050 w 1543050"/>
                  <a:gd name="connsiteY0" fmla="*/ 28575 h 409661"/>
                  <a:gd name="connsiteX1" fmla="*/ 790575 w 1543050"/>
                  <a:gd name="connsiteY1" fmla="*/ 409575 h 409661"/>
                  <a:gd name="connsiteX2" fmla="*/ 0 w 1543050"/>
                  <a:gd name="connsiteY2" fmla="*/ 0 h 40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3050" h="409661">
                    <a:moveTo>
                      <a:pt x="1543050" y="28575"/>
                    </a:moveTo>
                    <a:cubicBezTo>
                      <a:pt x="1295400" y="221456"/>
                      <a:pt x="1047750" y="414338"/>
                      <a:pt x="790575" y="409575"/>
                    </a:cubicBezTo>
                    <a:cubicBezTo>
                      <a:pt x="533400" y="404813"/>
                      <a:pt x="266700" y="202406"/>
                      <a:pt x="0" y="0"/>
                    </a:cubicBezTo>
                  </a:path>
                </a:pathLst>
              </a:custGeom>
              <a:noFill/>
              <a:ln w="76200"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乘号 114">
                <a:extLst>
                  <a:ext uri="{FF2B5EF4-FFF2-40B4-BE49-F238E27FC236}">
                    <a16:creationId xmlns:a16="http://schemas.microsoft.com/office/drawing/2014/main" id="{A9CB7F8E-8E80-4E44-9B95-F9F1474F7CFB}"/>
                  </a:ext>
                </a:extLst>
              </p:cNvPr>
              <p:cNvSpPr/>
              <p:nvPr/>
            </p:nvSpPr>
            <p:spPr>
              <a:xfrm>
                <a:off x="6689001" y="5183792"/>
                <a:ext cx="461822" cy="461822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88C3DE32-7647-4AE1-B113-CDFFD89EA7D0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725" y="4314444"/>
                    <a:ext cx="2422386" cy="435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SUPER easy 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88C3DE32-7647-4AE1-B113-CDFFD89EA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5" y="4314444"/>
                    <a:ext cx="2422386" cy="4352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68" t="-4000" r="-7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0E455DA0-DB7E-49DB-80E3-13EC611242C7}"/>
                  </a:ext>
                </a:extLst>
              </p:cNvPr>
              <p:cNvSpPr txBox="1"/>
              <p:nvPr/>
            </p:nvSpPr>
            <p:spPr>
              <a:xfrm>
                <a:off x="6596062" y="5541955"/>
                <a:ext cx="808093" cy="43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8832674-CF39-485C-A652-7C522866E817}"/>
                </a:ext>
              </a:extLst>
            </p:cNvPr>
            <p:cNvSpPr/>
            <p:nvPr/>
          </p:nvSpPr>
          <p:spPr>
            <a:xfrm>
              <a:off x="7333770" y="3626837"/>
              <a:ext cx="2817561" cy="17844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7A8E1EE-9AD0-451C-A9BA-82AD6AB27A50}"/>
              </a:ext>
            </a:extLst>
          </p:cNvPr>
          <p:cNvSpPr txBox="1"/>
          <p:nvPr/>
        </p:nvSpPr>
        <p:spPr>
          <a:xfrm>
            <a:off x="8644486" y="3089606"/>
            <a:ext cx="267208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Polynomially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related to circuit complexity…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954876-8BF5-42EB-BFF9-715B5C982A4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[AIK] as a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meta-complexity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marL="457200" lvl="1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is an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average-case reduction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it’s unknown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connection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at all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54593C-A63E-4171-94D3-7429587CE2C1}"/>
                  </a:ext>
                </a:extLst>
              </p:cNvPr>
              <p:cNvSpPr txBox="1"/>
              <p:nvPr/>
            </p:nvSpPr>
            <p:spPr>
              <a:xfrm>
                <a:off x="932792" y="4415794"/>
                <a:ext cx="4469762" cy="1664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 1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bounded-error easy on average, then so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54593C-A63E-4171-94D3-7429587CE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2" y="4415794"/>
                <a:ext cx="4469762" cy="1664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1C336E-FC56-463E-A49B-77011B3C087B}"/>
                  </a:ext>
                </a:extLst>
              </p:cNvPr>
              <p:cNvSpPr txBox="1"/>
              <p:nvPr/>
            </p:nvSpPr>
            <p:spPr>
              <a:xfrm>
                <a:off x="6359747" y="4418914"/>
                <a:ext cx="4469762" cy="1664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 2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zero-error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easy on average, then so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1C336E-FC56-463E-A49B-77011B3C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47" y="4418914"/>
                <a:ext cx="4469762" cy="1664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7747AB6-8701-48A9-A158-80031252B20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“Complexity of complexity”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8E5640-74B1-433C-B4D6-3A7884B7A23F}"/>
              </a:ext>
            </a:extLst>
          </p:cNvPr>
          <p:cNvSpPr/>
          <p:nvPr/>
        </p:nvSpPr>
        <p:spPr>
          <a:xfrm>
            <a:off x="390416" y="356846"/>
            <a:ext cx="1974412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14A54E-1630-4E3D-A7B8-E950CC9A5200}"/>
              </a:ext>
            </a:extLst>
          </p:cNvPr>
          <p:cNvSpPr/>
          <p:nvPr/>
        </p:nvSpPr>
        <p:spPr>
          <a:xfrm>
            <a:off x="2781520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5CC3FD-9323-438B-8CBF-21F4DB492115}"/>
              </a:ext>
            </a:extLst>
          </p:cNvPr>
          <p:cNvSpPr/>
          <p:nvPr/>
        </p:nvSpPr>
        <p:spPr>
          <a:xfrm>
            <a:off x="5172624" y="356845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3B26D1-D1C3-4C30-BD99-C9D51EC14998}"/>
              </a:ext>
            </a:extLst>
          </p:cNvPr>
          <p:cNvSpPr/>
          <p:nvPr/>
        </p:nvSpPr>
        <p:spPr>
          <a:xfrm>
            <a:off x="7563728" y="356844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A150EA-F8F8-404C-8F63-E5E4535F7FB4}"/>
                  </a:ext>
                </a:extLst>
              </p:cNvPr>
              <p:cNvSpPr/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A150EA-F8F8-404C-8F63-E5E4535F7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8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One Slide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complexity is messier to deal with…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exponentially hard on average, then there is a (super-poly) hard OWF.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there is an exponentially-hard (weak)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(exponentially) hard on average.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CAC970E-6A3C-4471-9476-8354BBD80A14}"/>
              </a:ext>
            </a:extLst>
          </p:cNvPr>
          <p:cNvSpPr/>
          <p:nvPr/>
        </p:nvSpPr>
        <p:spPr>
          <a:xfrm>
            <a:off x="4572000" y="3238500"/>
            <a:ext cx="914400" cy="381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0FCBF-D794-4500-8656-E0D0CA4589FE}"/>
                  </a:ext>
                </a:extLst>
              </p:cNvPr>
              <p:cNvSpPr txBox="1"/>
              <p:nvPr/>
            </p:nvSpPr>
            <p:spPr>
              <a:xfrm>
                <a:off x="5643245" y="3332520"/>
                <a:ext cx="39243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implement this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0FCBF-D794-4500-8656-E0D0CA45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5" y="3332520"/>
                <a:ext cx="39243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96FDD3-0E37-40BD-B0E3-6B3407960628}"/>
                  </a:ext>
                </a:extLst>
              </p:cNvPr>
              <p:cNvSpPr txBox="1"/>
              <p:nvPr/>
            </p:nvSpPr>
            <p:spPr>
              <a:xfrm>
                <a:off x="1484630" y="3857109"/>
                <a:ext cx="818769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average, then there is a (super-poly) OWF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96FDD3-0E37-40BD-B0E3-6B340796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30" y="3857109"/>
                <a:ext cx="8187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68CFB-1FB0-475C-BB68-AF82B696CE16}"/>
                  </a:ext>
                </a:extLst>
              </p:cNvPr>
              <p:cNvSpPr txBox="1"/>
              <p:nvPr/>
            </p:nvSpPr>
            <p:spPr>
              <a:xfrm>
                <a:off x="1484630" y="5548670"/>
                <a:ext cx="818769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there is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</a:t>
                </a:r>
                <a:endParaRPr lang="zh-CN" altLang="en-US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68CFB-1FB0-475C-BB68-AF82B696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30" y="5548670"/>
                <a:ext cx="8187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1E95274-4AA1-47FF-9355-96BDD212B2A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E9C29C-8284-4E87-A221-E22F49B421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E9C29C-8284-4E87-A221-E22F49B42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2E4894-203A-44D3-8BB0-CFFFBC8CF127}"/>
              </a:ext>
            </a:extLst>
          </p:cNvPr>
          <p:cNvSpPr/>
          <p:nvPr/>
        </p:nvSpPr>
        <p:spPr>
          <a:xfrm>
            <a:off x="390416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9CCE24-574B-43F5-91ED-D26735CFFBEC}"/>
              </a:ext>
            </a:extLst>
          </p:cNvPr>
          <p:cNvSpPr/>
          <p:nvPr/>
        </p:nvSpPr>
        <p:spPr>
          <a:xfrm>
            <a:off x="2781520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2AFD9-6A90-4077-B3E9-2125D34A2E53}"/>
              </a:ext>
            </a:extLst>
          </p:cNvPr>
          <p:cNvSpPr/>
          <p:nvPr/>
        </p:nvSpPr>
        <p:spPr>
          <a:xfrm>
            <a:off x="5172624" y="356845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12904-D82B-428E-A122-E866086C2EE6}"/>
              </a:ext>
            </a:extLst>
          </p:cNvPr>
          <p:cNvSpPr/>
          <p:nvPr/>
        </p:nvSpPr>
        <p:spPr>
          <a:xfrm>
            <a:off x="7563728" y="356844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749D72-0CBA-4A36-89FB-55C2E4331CFD}"/>
                  </a:ext>
                </a:extLst>
              </p:cNvPr>
              <p:cNvSpPr/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749D72-0CBA-4A36-89FB-55C2E4331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3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Warm-Up: OWF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(Worst-Case) Hardness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𝐊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𝐩𝐨𝐥𝐲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52B444-9F3D-4B78-98D0-0518C4AA2817}"/>
                  </a:ext>
                </a:extLst>
              </p:cNvPr>
              <p:cNvSpPr/>
              <p:nvPr/>
            </p:nvSpPr>
            <p:spPr>
              <a:xfrm>
                <a:off x="721409" y="2641518"/>
                <a:ext cx="6776671" cy="339352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52B444-9F3D-4B78-98D0-0518C4AA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9" y="2641518"/>
                <a:ext cx="6776671" cy="3393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A54522F-968B-470B-8AF2-57C81EB0DC55}"/>
              </a:ext>
            </a:extLst>
          </p:cNvPr>
          <p:cNvSpPr/>
          <p:nvPr/>
        </p:nvSpPr>
        <p:spPr>
          <a:xfrm>
            <a:off x="807336" y="3602630"/>
            <a:ext cx="940569" cy="646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B05EAF-AFA8-4643-B935-1A7F4D332B17}"/>
              </a:ext>
            </a:extLst>
          </p:cNvPr>
          <p:cNvCxnSpPr/>
          <p:nvPr/>
        </p:nvCxnSpPr>
        <p:spPr>
          <a:xfrm>
            <a:off x="1960880" y="2296160"/>
            <a:ext cx="0" cy="434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CDF0E5-206B-4F7E-B454-EC10C8526AD8}"/>
                  </a:ext>
                </a:extLst>
              </p:cNvPr>
              <p:cNvSpPr txBox="1"/>
              <p:nvPr/>
            </p:nvSpPr>
            <p:spPr>
              <a:xfrm>
                <a:off x="807336" y="2214443"/>
                <a:ext cx="126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CDF0E5-206B-4F7E-B454-EC10C8526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6" y="2214443"/>
                <a:ext cx="1264920" cy="369332"/>
              </a:xfrm>
              <a:prstGeom prst="rect">
                <a:avLst/>
              </a:prstGeom>
              <a:blipFill>
                <a:blip r:embed="rId5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99D0CE-4214-43BB-A2E7-348F480B4819}"/>
                  </a:ext>
                </a:extLst>
              </p:cNvPr>
              <p:cNvSpPr txBox="1"/>
              <p:nvPr/>
            </p:nvSpPr>
            <p:spPr>
              <a:xfrm>
                <a:off x="2072256" y="2214443"/>
                <a:ext cx="126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99D0CE-4214-43BB-A2E7-348F480B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56" y="2214443"/>
                <a:ext cx="1264920" cy="369332"/>
              </a:xfrm>
              <a:prstGeom prst="rect">
                <a:avLst/>
              </a:prstGeom>
              <a:blipFill>
                <a:blip r:embed="rId6"/>
                <a:stretch>
                  <a:fillRect l="-43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EDA164-E7B9-47D1-ADFB-853CD7102FE9}"/>
                  </a:ext>
                </a:extLst>
              </p:cNvPr>
              <p:cNvSpPr txBox="1"/>
              <p:nvPr/>
            </p:nvSpPr>
            <p:spPr>
              <a:xfrm>
                <a:off x="8122920" y="4988123"/>
                <a:ext cx="3230880" cy="120686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(Worst-case) algo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distinguisher for </a:t>
                </a:r>
                <a:r>
                  <a:rPr lang="en-US" altLang="zh-CN" sz="2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PRG!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EDA164-E7B9-47D1-ADFB-853CD7102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20" y="4988123"/>
                <a:ext cx="3230880" cy="1206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7588EE8-E280-4B75-9262-2B1E466873D0}"/>
              </a:ext>
            </a:extLst>
          </p:cNvPr>
          <p:cNvSpPr/>
          <p:nvPr/>
        </p:nvSpPr>
        <p:spPr>
          <a:xfrm>
            <a:off x="8533339" y="2239071"/>
            <a:ext cx="2046736" cy="1037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6C7ABDF7-4B15-494B-837A-A26C687BC97B}"/>
              </a:ext>
            </a:extLst>
          </p:cNvPr>
          <p:cNvSpPr/>
          <p:nvPr/>
        </p:nvSpPr>
        <p:spPr>
          <a:xfrm>
            <a:off x="10580075" y="2608899"/>
            <a:ext cx="661481" cy="29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C4546C8-C224-461A-8B8C-AD6AE1E0AD5E}"/>
              </a:ext>
            </a:extLst>
          </p:cNvPr>
          <p:cNvGrpSpPr/>
          <p:nvPr/>
        </p:nvGrpSpPr>
        <p:grpSpPr>
          <a:xfrm>
            <a:off x="11238926" y="2031918"/>
            <a:ext cx="253446" cy="1546698"/>
            <a:chOff x="4775754" y="3346315"/>
            <a:chExt cx="253446" cy="154669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B1BE40-F48F-48B6-91C9-5694C4AB2DE9}"/>
                </a:ext>
              </a:extLst>
            </p:cNvPr>
            <p:cNvSpPr/>
            <p:nvPr/>
          </p:nvSpPr>
          <p:spPr>
            <a:xfrm>
              <a:off x="4778384" y="3346315"/>
              <a:ext cx="250816" cy="154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528003F-3072-4DF2-B3D3-13A1510FCC68}"/>
                </a:ext>
              </a:extLst>
            </p:cNvPr>
            <p:cNvSpPr/>
            <p:nvPr/>
          </p:nvSpPr>
          <p:spPr>
            <a:xfrm>
              <a:off x="4775754" y="3356043"/>
              <a:ext cx="250816" cy="1536970"/>
            </a:xfrm>
            <a:custGeom>
              <a:avLst/>
              <a:gdLst>
                <a:gd name="connsiteX0" fmla="*/ 165897 w 214536"/>
                <a:gd name="connsiteY0" fmla="*/ 0 h 1478604"/>
                <a:gd name="connsiteX1" fmla="*/ 527 w 214536"/>
                <a:gd name="connsiteY1" fmla="*/ 97276 h 1478604"/>
                <a:gd name="connsiteX2" fmla="*/ 214536 w 214536"/>
                <a:gd name="connsiteY2" fmla="*/ 175097 h 1478604"/>
                <a:gd name="connsiteX3" fmla="*/ 527 w 214536"/>
                <a:gd name="connsiteY3" fmla="*/ 301557 h 1478604"/>
                <a:gd name="connsiteX4" fmla="*/ 204808 w 214536"/>
                <a:gd name="connsiteY4" fmla="*/ 389106 h 1478604"/>
                <a:gd name="connsiteX5" fmla="*/ 19982 w 214536"/>
                <a:gd name="connsiteY5" fmla="*/ 505838 h 1478604"/>
                <a:gd name="connsiteX6" fmla="*/ 195080 w 214536"/>
                <a:gd name="connsiteY6" fmla="*/ 603114 h 1478604"/>
                <a:gd name="connsiteX7" fmla="*/ 19982 w 214536"/>
                <a:gd name="connsiteY7" fmla="*/ 700391 h 1478604"/>
                <a:gd name="connsiteX8" fmla="*/ 195080 w 214536"/>
                <a:gd name="connsiteY8" fmla="*/ 797668 h 1478604"/>
                <a:gd name="connsiteX9" fmla="*/ 49165 w 214536"/>
                <a:gd name="connsiteY9" fmla="*/ 894944 h 1478604"/>
                <a:gd name="connsiteX10" fmla="*/ 185353 w 214536"/>
                <a:gd name="connsiteY10" fmla="*/ 972766 h 1478604"/>
                <a:gd name="connsiteX11" fmla="*/ 29710 w 214536"/>
                <a:gd name="connsiteY11" fmla="*/ 1079770 h 1478604"/>
                <a:gd name="connsiteX12" fmla="*/ 185353 w 214536"/>
                <a:gd name="connsiteY12" fmla="*/ 1196502 h 1478604"/>
                <a:gd name="connsiteX13" fmla="*/ 19982 w 214536"/>
                <a:gd name="connsiteY13" fmla="*/ 1254868 h 1478604"/>
                <a:gd name="connsiteX14" fmla="*/ 185353 w 214536"/>
                <a:gd name="connsiteY14" fmla="*/ 1371600 h 1478604"/>
                <a:gd name="connsiteX15" fmla="*/ 39438 w 214536"/>
                <a:gd name="connsiteY15" fmla="*/ 1478604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536" h="1478604">
                  <a:moveTo>
                    <a:pt x="165897" y="0"/>
                  </a:moveTo>
                  <a:cubicBezTo>
                    <a:pt x="79159" y="34046"/>
                    <a:pt x="-7579" y="68093"/>
                    <a:pt x="527" y="97276"/>
                  </a:cubicBezTo>
                  <a:cubicBezTo>
                    <a:pt x="8633" y="126459"/>
                    <a:pt x="214536" y="141050"/>
                    <a:pt x="214536" y="175097"/>
                  </a:cubicBezTo>
                  <a:cubicBezTo>
                    <a:pt x="214536" y="209144"/>
                    <a:pt x="2148" y="265889"/>
                    <a:pt x="527" y="301557"/>
                  </a:cubicBezTo>
                  <a:cubicBezTo>
                    <a:pt x="-1094" y="337225"/>
                    <a:pt x="201565" y="355059"/>
                    <a:pt x="204808" y="389106"/>
                  </a:cubicBezTo>
                  <a:cubicBezTo>
                    <a:pt x="208051" y="423153"/>
                    <a:pt x="21603" y="470170"/>
                    <a:pt x="19982" y="505838"/>
                  </a:cubicBezTo>
                  <a:cubicBezTo>
                    <a:pt x="18361" y="541506"/>
                    <a:pt x="195080" y="570689"/>
                    <a:pt x="195080" y="603114"/>
                  </a:cubicBezTo>
                  <a:cubicBezTo>
                    <a:pt x="195080" y="635539"/>
                    <a:pt x="19982" y="667965"/>
                    <a:pt x="19982" y="700391"/>
                  </a:cubicBezTo>
                  <a:cubicBezTo>
                    <a:pt x="19982" y="732817"/>
                    <a:pt x="190216" y="765243"/>
                    <a:pt x="195080" y="797668"/>
                  </a:cubicBezTo>
                  <a:cubicBezTo>
                    <a:pt x="199944" y="830093"/>
                    <a:pt x="50786" y="865761"/>
                    <a:pt x="49165" y="894944"/>
                  </a:cubicBezTo>
                  <a:cubicBezTo>
                    <a:pt x="47544" y="924127"/>
                    <a:pt x="188596" y="941962"/>
                    <a:pt x="185353" y="972766"/>
                  </a:cubicBezTo>
                  <a:cubicBezTo>
                    <a:pt x="182110" y="1003570"/>
                    <a:pt x="29710" y="1042481"/>
                    <a:pt x="29710" y="1079770"/>
                  </a:cubicBezTo>
                  <a:cubicBezTo>
                    <a:pt x="29710" y="1117059"/>
                    <a:pt x="186974" y="1167319"/>
                    <a:pt x="185353" y="1196502"/>
                  </a:cubicBezTo>
                  <a:cubicBezTo>
                    <a:pt x="183732" y="1225685"/>
                    <a:pt x="19982" y="1225685"/>
                    <a:pt x="19982" y="1254868"/>
                  </a:cubicBezTo>
                  <a:cubicBezTo>
                    <a:pt x="19982" y="1284051"/>
                    <a:pt x="182110" y="1334311"/>
                    <a:pt x="185353" y="1371600"/>
                  </a:cubicBezTo>
                  <a:cubicBezTo>
                    <a:pt x="188596" y="1408889"/>
                    <a:pt x="114017" y="1443746"/>
                    <a:pt x="39438" y="14786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7BE86C-7044-4F82-9A84-968F78DB347B}"/>
                  </a:ext>
                </a:extLst>
              </p:cNvPr>
              <p:cNvSpPr txBox="1"/>
              <p:nvPr/>
            </p:nvSpPr>
            <p:spPr>
              <a:xfrm>
                <a:off x="10907419" y="3623678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7BE86C-7044-4F82-9A84-968F78DB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419" y="3623678"/>
                <a:ext cx="1011677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65628FF4-574D-44CD-AD6B-6A95EF092384}"/>
              </a:ext>
            </a:extLst>
          </p:cNvPr>
          <p:cNvSpPr/>
          <p:nvPr/>
        </p:nvSpPr>
        <p:spPr>
          <a:xfrm>
            <a:off x="7874488" y="2207015"/>
            <a:ext cx="250816" cy="1168756"/>
          </a:xfrm>
          <a:prstGeom prst="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68000">
                <a:srgbClr val="00B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2EB2199-FD9E-4FE7-8F00-8C9A3E53FB50}"/>
              </a:ext>
            </a:extLst>
          </p:cNvPr>
          <p:cNvSpPr/>
          <p:nvPr/>
        </p:nvSpPr>
        <p:spPr>
          <a:xfrm>
            <a:off x="8125304" y="2642227"/>
            <a:ext cx="408035" cy="2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12FEC9-E478-4E95-AE82-82CDC1890930}"/>
                  </a:ext>
                </a:extLst>
              </p:cNvPr>
              <p:cNvSpPr txBox="1"/>
              <p:nvPr/>
            </p:nvSpPr>
            <p:spPr>
              <a:xfrm>
                <a:off x="7494057" y="3441651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12FEC9-E478-4E95-AE82-82CDC1890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57" y="3441651"/>
                <a:ext cx="10116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E951120-6639-4E60-A16E-70ADC34A28A5}"/>
                  </a:ext>
                </a:extLst>
              </p:cNvPr>
              <p:cNvSpPr txBox="1"/>
              <p:nvPr/>
            </p:nvSpPr>
            <p:spPr>
              <a:xfrm>
                <a:off x="8778170" y="4010604"/>
                <a:ext cx="3017568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E951120-6639-4E60-A16E-70ADC34A2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70" y="4010604"/>
                <a:ext cx="30175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38ED650-8D7E-4E92-AD41-2A2D33A8301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17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7" grpId="0"/>
      <p:bldP spid="12" grpId="0"/>
      <p:bldP spid="8" grpId="0" animBg="1"/>
      <p:bldP spid="15" grpId="0" animBg="1"/>
      <p:bldP spid="16" grpId="0" animBg="1"/>
      <p:bldP spid="20" grpId="0"/>
      <p:bldP spid="21" grpId="0" animBg="1"/>
      <p:bldP spid="23" grpId="0" animBg="1"/>
      <p:bldP spid="24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We Only Have a Heuristic…?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52B444-9F3D-4B78-98D0-0518C4AA2817}"/>
                  </a:ext>
                </a:extLst>
              </p:cNvPr>
              <p:cNvSpPr/>
              <p:nvPr/>
            </p:nvSpPr>
            <p:spPr>
              <a:xfrm>
                <a:off x="721409" y="2641518"/>
                <a:ext cx="6776671" cy="339352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52B444-9F3D-4B78-98D0-0518C4AA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9" y="2641518"/>
                <a:ext cx="6776671" cy="3393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F6EF37-0C5D-409E-A8B9-BD8DA2574501}"/>
                  </a:ext>
                </a:extLst>
              </p:cNvPr>
              <p:cNvSpPr/>
              <p:nvPr/>
            </p:nvSpPr>
            <p:spPr>
              <a:xfrm>
                <a:off x="1833833" y="2529840"/>
                <a:ext cx="5765847" cy="36271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𝐩𝐨𝐥𝐲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F6EF37-0C5D-409E-A8B9-BD8DA2574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33" y="2529840"/>
                <a:ext cx="5765847" cy="3627120"/>
              </a:xfrm>
              <a:prstGeom prst="rect">
                <a:avLst/>
              </a:prstGeom>
              <a:blipFill>
                <a:blip r:embed="rId4"/>
                <a:stretch>
                  <a:fillRect t="-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D388870A-501C-4B4C-9917-8D5C67AD5375}"/>
              </a:ext>
            </a:extLst>
          </p:cNvPr>
          <p:cNvSpPr/>
          <p:nvPr/>
        </p:nvSpPr>
        <p:spPr>
          <a:xfrm>
            <a:off x="807336" y="3119120"/>
            <a:ext cx="4329267" cy="27997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“dense” PRG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54522F-968B-470B-8AF2-57C81EB0DC55}"/>
              </a:ext>
            </a:extLst>
          </p:cNvPr>
          <p:cNvSpPr/>
          <p:nvPr/>
        </p:nvSpPr>
        <p:spPr>
          <a:xfrm>
            <a:off x="807336" y="3602630"/>
            <a:ext cx="940569" cy="646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46D829-4F08-4593-9BE8-B523CE728F5C}"/>
                  </a:ext>
                </a:extLst>
              </p:cNvPr>
              <p:cNvSpPr txBox="1"/>
              <p:nvPr/>
            </p:nvSpPr>
            <p:spPr>
              <a:xfrm>
                <a:off x="7685608" y="5494420"/>
                <a:ext cx="3908561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PRG has to be dense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46D829-4F08-4593-9BE8-B523CE728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608" y="5494420"/>
                <a:ext cx="390856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D4C35F-A3A9-465F-BBE9-C4A8A345B484}"/>
                  </a:ext>
                </a:extLst>
              </p:cNvPr>
              <p:cNvSpPr txBox="1"/>
              <p:nvPr/>
            </p:nvSpPr>
            <p:spPr>
              <a:xfrm>
                <a:off x="7874488" y="4507513"/>
                <a:ext cx="3383280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[Liu-Pass]: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“dense” PRG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D4C35F-A3A9-465F-BBE9-C4A8A345B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88" y="4507513"/>
                <a:ext cx="338328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36BDB3C-4F39-4E11-B4DC-39D79588995E}"/>
              </a:ext>
            </a:extLst>
          </p:cNvPr>
          <p:cNvSpPr txBox="1"/>
          <p:nvPr/>
        </p:nvSpPr>
        <p:spPr>
          <a:xfrm>
            <a:off x="233680" y="6462474"/>
            <a:ext cx="70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 In [Liu-Pass], “dense” PRG is actually called 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condEP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-PRG”.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FF426-7318-4177-B7B5-85EBCEB44F02}"/>
              </a:ext>
            </a:extLst>
          </p:cNvPr>
          <p:cNvSpPr/>
          <p:nvPr/>
        </p:nvSpPr>
        <p:spPr>
          <a:xfrm>
            <a:off x="8533339" y="2239071"/>
            <a:ext cx="2046736" cy="1037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2DB9BAC-6513-4145-8592-AE4317080F17}"/>
              </a:ext>
            </a:extLst>
          </p:cNvPr>
          <p:cNvSpPr/>
          <p:nvPr/>
        </p:nvSpPr>
        <p:spPr>
          <a:xfrm>
            <a:off x="10580075" y="2608899"/>
            <a:ext cx="661481" cy="29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B770D0-270F-4FBA-ACA9-54B67C455CB4}"/>
              </a:ext>
            </a:extLst>
          </p:cNvPr>
          <p:cNvGrpSpPr/>
          <p:nvPr/>
        </p:nvGrpSpPr>
        <p:grpSpPr>
          <a:xfrm>
            <a:off x="11238926" y="2031918"/>
            <a:ext cx="253446" cy="1546698"/>
            <a:chOff x="4775754" y="3346315"/>
            <a:chExt cx="253446" cy="15466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A3172D-4F03-46BE-8AB5-E9B1975514E9}"/>
                </a:ext>
              </a:extLst>
            </p:cNvPr>
            <p:cNvSpPr/>
            <p:nvPr/>
          </p:nvSpPr>
          <p:spPr>
            <a:xfrm>
              <a:off x="4778384" y="3346315"/>
              <a:ext cx="250816" cy="154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CBCD273-6908-46AC-BD44-0400F50CADE6}"/>
                </a:ext>
              </a:extLst>
            </p:cNvPr>
            <p:cNvSpPr/>
            <p:nvPr/>
          </p:nvSpPr>
          <p:spPr>
            <a:xfrm>
              <a:off x="4775754" y="3356043"/>
              <a:ext cx="250816" cy="1536970"/>
            </a:xfrm>
            <a:custGeom>
              <a:avLst/>
              <a:gdLst>
                <a:gd name="connsiteX0" fmla="*/ 165897 w 214536"/>
                <a:gd name="connsiteY0" fmla="*/ 0 h 1478604"/>
                <a:gd name="connsiteX1" fmla="*/ 527 w 214536"/>
                <a:gd name="connsiteY1" fmla="*/ 97276 h 1478604"/>
                <a:gd name="connsiteX2" fmla="*/ 214536 w 214536"/>
                <a:gd name="connsiteY2" fmla="*/ 175097 h 1478604"/>
                <a:gd name="connsiteX3" fmla="*/ 527 w 214536"/>
                <a:gd name="connsiteY3" fmla="*/ 301557 h 1478604"/>
                <a:gd name="connsiteX4" fmla="*/ 204808 w 214536"/>
                <a:gd name="connsiteY4" fmla="*/ 389106 h 1478604"/>
                <a:gd name="connsiteX5" fmla="*/ 19982 w 214536"/>
                <a:gd name="connsiteY5" fmla="*/ 505838 h 1478604"/>
                <a:gd name="connsiteX6" fmla="*/ 195080 w 214536"/>
                <a:gd name="connsiteY6" fmla="*/ 603114 h 1478604"/>
                <a:gd name="connsiteX7" fmla="*/ 19982 w 214536"/>
                <a:gd name="connsiteY7" fmla="*/ 700391 h 1478604"/>
                <a:gd name="connsiteX8" fmla="*/ 195080 w 214536"/>
                <a:gd name="connsiteY8" fmla="*/ 797668 h 1478604"/>
                <a:gd name="connsiteX9" fmla="*/ 49165 w 214536"/>
                <a:gd name="connsiteY9" fmla="*/ 894944 h 1478604"/>
                <a:gd name="connsiteX10" fmla="*/ 185353 w 214536"/>
                <a:gd name="connsiteY10" fmla="*/ 972766 h 1478604"/>
                <a:gd name="connsiteX11" fmla="*/ 29710 w 214536"/>
                <a:gd name="connsiteY11" fmla="*/ 1079770 h 1478604"/>
                <a:gd name="connsiteX12" fmla="*/ 185353 w 214536"/>
                <a:gd name="connsiteY12" fmla="*/ 1196502 h 1478604"/>
                <a:gd name="connsiteX13" fmla="*/ 19982 w 214536"/>
                <a:gd name="connsiteY13" fmla="*/ 1254868 h 1478604"/>
                <a:gd name="connsiteX14" fmla="*/ 185353 w 214536"/>
                <a:gd name="connsiteY14" fmla="*/ 1371600 h 1478604"/>
                <a:gd name="connsiteX15" fmla="*/ 39438 w 214536"/>
                <a:gd name="connsiteY15" fmla="*/ 1478604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536" h="1478604">
                  <a:moveTo>
                    <a:pt x="165897" y="0"/>
                  </a:moveTo>
                  <a:cubicBezTo>
                    <a:pt x="79159" y="34046"/>
                    <a:pt x="-7579" y="68093"/>
                    <a:pt x="527" y="97276"/>
                  </a:cubicBezTo>
                  <a:cubicBezTo>
                    <a:pt x="8633" y="126459"/>
                    <a:pt x="214536" y="141050"/>
                    <a:pt x="214536" y="175097"/>
                  </a:cubicBezTo>
                  <a:cubicBezTo>
                    <a:pt x="214536" y="209144"/>
                    <a:pt x="2148" y="265889"/>
                    <a:pt x="527" y="301557"/>
                  </a:cubicBezTo>
                  <a:cubicBezTo>
                    <a:pt x="-1094" y="337225"/>
                    <a:pt x="201565" y="355059"/>
                    <a:pt x="204808" y="389106"/>
                  </a:cubicBezTo>
                  <a:cubicBezTo>
                    <a:pt x="208051" y="423153"/>
                    <a:pt x="21603" y="470170"/>
                    <a:pt x="19982" y="505838"/>
                  </a:cubicBezTo>
                  <a:cubicBezTo>
                    <a:pt x="18361" y="541506"/>
                    <a:pt x="195080" y="570689"/>
                    <a:pt x="195080" y="603114"/>
                  </a:cubicBezTo>
                  <a:cubicBezTo>
                    <a:pt x="195080" y="635539"/>
                    <a:pt x="19982" y="667965"/>
                    <a:pt x="19982" y="700391"/>
                  </a:cubicBezTo>
                  <a:cubicBezTo>
                    <a:pt x="19982" y="732817"/>
                    <a:pt x="190216" y="765243"/>
                    <a:pt x="195080" y="797668"/>
                  </a:cubicBezTo>
                  <a:cubicBezTo>
                    <a:pt x="199944" y="830093"/>
                    <a:pt x="50786" y="865761"/>
                    <a:pt x="49165" y="894944"/>
                  </a:cubicBezTo>
                  <a:cubicBezTo>
                    <a:pt x="47544" y="924127"/>
                    <a:pt x="188596" y="941962"/>
                    <a:pt x="185353" y="972766"/>
                  </a:cubicBezTo>
                  <a:cubicBezTo>
                    <a:pt x="182110" y="1003570"/>
                    <a:pt x="29710" y="1042481"/>
                    <a:pt x="29710" y="1079770"/>
                  </a:cubicBezTo>
                  <a:cubicBezTo>
                    <a:pt x="29710" y="1117059"/>
                    <a:pt x="186974" y="1167319"/>
                    <a:pt x="185353" y="1196502"/>
                  </a:cubicBezTo>
                  <a:cubicBezTo>
                    <a:pt x="183732" y="1225685"/>
                    <a:pt x="19982" y="1225685"/>
                    <a:pt x="19982" y="1254868"/>
                  </a:cubicBezTo>
                  <a:cubicBezTo>
                    <a:pt x="19982" y="1284051"/>
                    <a:pt x="182110" y="1334311"/>
                    <a:pt x="185353" y="1371600"/>
                  </a:cubicBezTo>
                  <a:cubicBezTo>
                    <a:pt x="188596" y="1408889"/>
                    <a:pt x="114017" y="1443746"/>
                    <a:pt x="39438" y="14786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F7D5E6-FF04-4F2D-A2BF-911338797014}"/>
                  </a:ext>
                </a:extLst>
              </p:cNvPr>
              <p:cNvSpPr txBox="1"/>
              <p:nvPr/>
            </p:nvSpPr>
            <p:spPr>
              <a:xfrm>
                <a:off x="10907419" y="3623678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F7D5E6-FF04-4F2D-A2BF-91133879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419" y="3623678"/>
                <a:ext cx="1011677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83425331-621B-4E12-90D1-3E62FB357E26}"/>
              </a:ext>
            </a:extLst>
          </p:cNvPr>
          <p:cNvSpPr/>
          <p:nvPr/>
        </p:nvSpPr>
        <p:spPr>
          <a:xfrm>
            <a:off x="7874488" y="2207015"/>
            <a:ext cx="250816" cy="1168756"/>
          </a:xfrm>
          <a:prstGeom prst="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68000">
                <a:srgbClr val="00B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CA64A32-9378-43F1-BCF5-C03DDD87B729}"/>
              </a:ext>
            </a:extLst>
          </p:cNvPr>
          <p:cNvSpPr/>
          <p:nvPr/>
        </p:nvSpPr>
        <p:spPr>
          <a:xfrm>
            <a:off x="8125304" y="2642227"/>
            <a:ext cx="408035" cy="2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7A2D1D-CB22-4058-B5C1-130B8B374691}"/>
                  </a:ext>
                </a:extLst>
              </p:cNvPr>
              <p:cNvSpPr txBox="1"/>
              <p:nvPr/>
            </p:nvSpPr>
            <p:spPr>
              <a:xfrm>
                <a:off x="8778170" y="4010604"/>
                <a:ext cx="3017568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7A2D1D-CB22-4058-B5C1-130B8B37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70" y="4010604"/>
                <a:ext cx="30175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24BC45-EEF7-4495-A4E0-B2E1BCBA226E}"/>
                  </a:ext>
                </a:extLst>
              </p:cNvPr>
              <p:cNvSpPr txBox="1"/>
              <p:nvPr/>
            </p:nvSpPr>
            <p:spPr>
              <a:xfrm>
                <a:off x="7494057" y="3441651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24BC45-EEF7-4495-A4E0-B2E1BCBA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57" y="3441651"/>
                <a:ext cx="10116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95CF81D3-2FC0-4261-9E97-76B48C573E6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18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5" grpId="1" animBg="1"/>
      <p:bldP spid="26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What PRGs Imply Hardness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14708238-0F6D-4919-83F5-92197416EAA8}"/>
              </a:ext>
            </a:extLst>
          </p:cNvPr>
          <p:cNvSpPr/>
          <p:nvPr/>
        </p:nvSpPr>
        <p:spPr>
          <a:xfrm>
            <a:off x="3677540" y="3133504"/>
            <a:ext cx="3482583" cy="17661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“dense” PRG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400F8F4-BB63-424D-9637-088AFFF97468}"/>
              </a:ext>
            </a:extLst>
          </p:cNvPr>
          <p:cNvSpPr/>
          <p:nvPr/>
        </p:nvSpPr>
        <p:spPr>
          <a:xfrm>
            <a:off x="7160123" y="3762777"/>
            <a:ext cx="1125530" cy="50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164086-D3E3-46C9-8A8B-92E69916045C}"/>
              </a:ext>
            </a:extLst>
          </p:cNvPr>
          <p:cNvGrpSpPr/>
          <p:nvPr/>
        </p:nvGrpSpPr>
        <p:grpSpPr>
          <a:xfrm>
            <a:off x="8300131" y="2700710"/>
            <a:ext cx="431246" cy="2631753"/>
            <a:chOff x="4775754" y="3346315"/>
            <a:chExt cx="253446" cy="154669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99FF9C8-8CB0-438E-AAD9-6FABDCA1627A}"/>
                </a:ext>
              </a:extLst>
            </p:cNvPr>
            <p:cNvSpPr/>
            <p:nvPr/>
          </p:nvSpPr>
          <p:spPr>
            <a:xfrm>
              <a:off x="4778384" y="3346315"/>
              <a:ext cx="250816" cy="154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107AD61-A0CD-457A-9B92-C97F17209267}"/>
                </a:ext>
              </a:extLst>
            </p:cNvPr>
            <p:cNvSpPr/>
            <p:nvPr/>
          </p:nvSpPr>
          <p:spPr>
            <a:xfrm>
              <a:off x="4775754" y="3356043"/>
              <a:ext cx="250816" cy="1536970"/>
            </a:xfrm>
            <a:custGeom>
              <a:avLst/>
              <a:gdLst>
                <a:gd name="connsiteX0" fmla="*/ 165897 w 214536"/>
                <a:gd name="connsiteY0" fmla="*/ 0 h 1478604"/>
                <a:gd name="connsiteX1" fmla="*/ 527 w 214536"/>
                <a:gd name="connsiteY1" fmla="*/ 97276 h 1478604"/>
                <a:gd name="connsiteX2" fmla="*/ 214536 w 214536"/>
                <a:gd name="connsiteY2" fmla="*/ 175097 h 1478604"/>
                <a:gd name="connsiteX3" fmla="*/ 527 w 214536"/>
                <a:gd name="connsiteY3" fmla="*/ 301557 h 1478604"/>
                <a:gd name="connsiteX4" fmla="*/ 204808 w 214536"/>
                <a:gd name="connsiteY4" fmla="*/ 389106 h 1478604"/>
                <a:gd name="connsiteX5" fmla="*/ 19982 w 214536"/>
                <a:gd name="connsiteY5" fmla="*/ 505838 h 1478604"/>
                <a:gd name="connsiteX6" fmla="*/ 195080 w 214536"/>
                <a:gd name="connsiteY6" fmla="*/ 603114 h 1478604"/>
                <a:gd name="connsiteX7" fmla="*/ 19982 w 214536"/>
                <a:gd name="connsiteY7" fmla="*/ 700391 h 1478604"/>
                <a:gd name="connsiteX8" fmla="*/ 195080 w 214536"/>
                <a:gd name="connsiteY8" fmla="*/ 797668 h 1478604"/>
                <a:gd name="connsiteX9" fmla="*/ 49165 w 214536"/>
                <a:gd name="connsiteY9" fmla="*/ 894944 h 1478604"/>
                <a:gd name="connsiteX10" fmla="*/ 185353 w 214536"/>
                <a:gd name="connsiteY10" fmla="*/ 972766 h 1478604"/>
                <a:gd name="connsiteX11" fmla="*/ 29710 w 214536"/>
                <a:gd name="connsiteY11" fmla="*/ 1079770 h 1478604"/>
                <a:gd name="connsiteX12" fmla="*/ 185353 w 214536"/>
                <a:gd name="connsiteY12" fmla="*/ 1196502 h 1478604"/>
                <a:gd name="connsiteX13" fmla="*/ 19982 w 214536"/>
                <a:gd name="connsiteY13" fmla="*/ 1254868 h 1478604"/>
                <a:gd name="connsiteX14" fmla="*/ 185353 w 214536"/>
                <a:gd name="connsiteY14" fmla="*/ 1371600 h 1478604"/>
                <a:gd name="connsiteX15" fmla="*/ 39438 w 214536"/>
                <a:gd name="connsiteY15" fmla="*/ 1478604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536" h="1478604">
                  <a:moveTo>
                    <a:pt x="165897" y="0"/>
                  </a:moveTo>
                  <a:cubicBezTo>
                    <a:pt x="79159" y="34046"/>
                    <a:pt x="-7579" y="68093"/>
                    <a:pt x="527" y="97276"/>
                  </a:cubicBezTo>
                  <a:cubicBezTo>
                    <a:pt x="8633" y="126459"/>
                    <a:pt x="214536" y="141050"/>
                    <a:pt x="214536" y="175097"/>
                  </a:cubicBezTo>
                  <a:cubicBezTo>
                    <a:pt x="214536" y="209144"/>
                    <a:pt x="2148" y="265889"/>
                    <a:pt x="527" y="301557"/>
                  </a:cubicBezTo>
                  <a:cubicBezTo>
                    <a:pt x="-1094" y="337225"/>
                    <a:pt x="201565" y="355059"/>
                    <a:pt x="204808" y="389106"/>
                  </a:cubicBezTo>
                  <a:cubicBezTo>
                    <a:pt x="208051" y="423153"/>
                    <a:pt x="21603" y="470170"/>
                    <a:pt x="19982" y="505838"/>
                  </a:cubicBezTo>
                  <a:cubicBezTo>
                    <a:pt x="18361" y="541506"/>
                    <a:pt x="195080" y="570689"/>
                    <a:pt x="195080" y="603114"/>
                  </a:cubicBezTo>
                  <a:cubicBezTo>
                    <a:pt x="195080" y="635539"/>
                    <a:pt x="19982" y="667965"/>
                    <a:pt x="19982" y="700391"/>
                  </a:cubicBezTo>
                  <a:cubicBezTo>
                    <a:pt x="19982" y="732817"/>
                    <a:pt x="190216" y="765243"/>
                    <a:pt x="195080" y="797668"/>
                  </a:cubicBezTo>
                  <a:cubicBezTo>
                    <a:pt x="199944" y="830093"/>
                    <a:pt x="50786" y="865761"/>
                    <a:pt x="49165" y="894944"/>
                  </a:cubicBezTo>
                  <a:cubicBezTo>
                    <a:pt x="47544" y="924127"/>
                    <a:pt x="188596" y="941962"/>
                    <a:pt x="185353" y="972766"/>
                  </a:cubicBezTo>
                  <a:cubicBezTo>
                    <a:pt x="182110" y="1003570"/>
                    <a:pt x="29710" y="1042481"/>
                    <a:pt x="29710" y="1079770"/>
                  </a:cubicBezTo>
                  <a:cubicBezTo>
                    <a:pt x="29710" y="1117059"/>
                    <a:pt x="186974" y="1167319"/>
                    <a:pt x="185353" y="1196502"/>
                  </a:cubicBezTo>
                  <a:cubicBezTo>
                    <a:pt x="183732" y="1225685"/>
                    <a:pt x="19982" y="1225685"/>
                    <a:pt x="19982" y="1254868"/>
                  </a:cubicBezTo>
                  <a:cubicBezTo>
                    <a:pt x="19982" y="1284051"/>
                    <a:pt x="182110" y="1334311"/>
                    <a:pt x="185353" y="1371600"/>
                  </a:cubicBezTo>
                  <a:cubicBezTo>
                    <a:pt x="188596" y="1408889"/>
                    <a:pt x="114017" y="1443746"/>
                    <a:pt x="39438" y="14786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69B540A-5F64-464B-8F6E-7D54B2D5B0CD}"/>
              </a:ext>
            </a:extLst>
          </p:cNvPr>
          <p:cNvSpPr/>
          <p:nvPr/>
        </p:nvSpPr>
        <p:spPr>
          <a:xfrm>
            <a:off x="2556485" y="3027097"/>
            <a:ext cx="426771" cy="1988674"/>
          </a:xfrm>
          <a:prstGeom prst="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68000">
                <a:srgbClr val="00B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9A94FB7-3D88-4650-B3BA-33473CD696A1}"/>
              </a:ext>
            </a:extLst>
          </p:cNvPr>
          <p:cNvSpPr/>
          <p:nvPr/>
        </p:nvSpPr>
        <p:spPr>
          <a:xfrm>
            <a:off x="2983256" y="3795978"/>
            <a:ext cx="694284" cy="45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19FD81-89F8-45AF-B0A0-DCD7AE07CAFD}"/>
                  </a:ext>
                </a:extLst>
              </p:cNvPr>
              <p:cNvSpPr txBox="1"/>
              <p:nvPr/>
            </p:nvSpPr>
            <p:spPr>
              <a:xfrm>
                <a:off x="1230994" y="5044740"/>
                <a:ext cx="30777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19FD81-89F8-45AF-B0A0-DCD7AE07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94" y="5044740"/>
                <a:ext cx="3077751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B961EFD-9BDA-4B01-876A-DEF74AD10642}"/>
                  </a:ext>
                </a:extLst>
              </p:cNvPr>
              <p:cNvSpPr txBox="1"/>
              <p:nvPr/>
            </p:nvSpPr>
            <p:spPr>
              <a:xfrm>
                <a:off x="7400963" y="5348841"/>
                <a:ext cx="2225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B961EFD-9BDA-4B01-876A-DEF74AD1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63" y="5348841"/>
                <a:ext cx="2225106" cy="461665"/>
              </a:xfrm>
              <a:prstGeom prst="rect">
                <a:avLst/>
              </a:prstGeom>
              <a:blipFill>
                <a:blip r:embed="rId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387BE88-36B9-42D1-9A11-614F5E8E265C}"/>
                  </a:ext>
                </a:extLst>
              </p:cNvPr>
              <p:cNvSpPr txBox="1"/>
              <p:nvPr/>
            </p:nvSpPr>
            <p:spPr>
              <a:xfrm>
                <a:off x="6143696" y="5845507"/>
                <a:ext cx="4739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KT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387BE88-36B9-42D1-9A11-614F5E8E2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96" y="5845507"/>
                <a:ext cx="4739640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859E7-725C-41D7-9863-6019256C87E9}"/>
                  </a:ext>
                </a:extLst>
              </p:cNvPr>
              <p:cNvSpPr txBox="1"/>
              <p:nvPr/>
            </p:nvSpPr>
            <p:spPr>
              <a:xfrm>
                <a:off x="6625803" y="6294676"/>
                <a:ext cx="3775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859E7-725C-41D7-9863-6019256C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03" y="6294676"/>
                <a:ext cx="3775426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7A95F38-1B3D-4343-B7DA-4D7DB9B4BDDF}"/>
                  </a:ext>
                </a:extLst>
              </p:cNvPr>
              <p:cNvSpPr txBox="1"/>
              <p:nvPr/>
            </p:nvSpPr>
            <p:spPr>
              <a:xfrm>
                <a:off x="1731426" y="6025836"/>
                <a:ext cx="3197943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Crypto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!!!</a:t>
                </a:r>
                <a:endPara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7A95F38-1B3D-4343-B7DA-4D7DB9B4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26" y="6025836"/>
                <a:ext cx="31979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6AAA944-16C3-4DEC-BEF9-AD3D83E71E75}"/>
                  </a:ext>
                </a:extLst>
              </p:cNvPr>
              <p:cNvSpPr txBox="1"/>
              <p:nvPr/>
            </p:nvSpPr>
            <p:spPr>
              <a:xfrm>
                <a:off x="562888" y="1924156"/>
                <a:ext cx="11161615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design a dense PRG that can be broken by a 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6AAA944-16C3-4DEC-BEF9-AD3D83E7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8" y="1924156"/>
                <a:ext cx="111616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28F2A9-A488-4F17-B081-3B80DAC9F502}"/>
                  </a:ext>
                </a:extLst>
              </p:cNvPr>
              <p:cNvSpPr txBox="1"/>
              <p:nvPr/>
            </p:nvSpPr>
            <p:spPr>
              <a:xfrm>
                <a:off x="10099040" y="2634309"/>
                <a:ext cx="1849120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28F2A9-A488-4F17-B081-3B80DAC9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040" y="2634309"/>
                <a:ext cx="1849120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004A07B-DCA5-4C6F-9F96-B7EAFB0D90C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19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28" grpId="0"/>
      <p:bldP spid="37" grpId="0"/>
      <p:bldP spid="36" grpId="0"/>
      <p:bldP spid="39" grpId="0"/>
      <p:bldP spid="38" grpId="0" animBg="1"/>
      <p:bldP spid="2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B137A3E-A50C-4AFF-91C2-E72FC6A508A7}"/>
                  </a:ext>
                </a:extLst>
              </p:cNvPr>
              <p:cNvSpPr/>
              <p:nvPr/>
            </p:nvSpPr>
            <p:spPr>
              <a:xfrm>
                <a:off x="309190" y="2481782"/>
                <a:ext cx="3935446" cy="2162970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“dense” PRG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B137A3E-A50C-4AFF-91C2-E72FC6A50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0" y="2481782"/>
                <a:ext cx="3935446" cy="216297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21A211-528A-48AC-97C8-538C50E88FC9}"/>
              </a:ext>
            </a:extLst>
          </p:cNvPr>
          <p:cNvSpPr/>
          <p:nvPr/>
        </p:nvSpPr>
        <p:spPr>
          <a:xfrm>
            <a:off x="306676" y="2483689"/>
            <a:ext cx="3935446" cy="216297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“dense” PRG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 OWF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B18E20B0-EA45-4AE5-BDC4-332EBA6C98A9}"/>
              </a:ext>
            </a:extLst>
          </p:cNvPr>
          <p:cNvSpPr/>
          <p:nvPr/>
        </p:nvSpPr>
        <p:spPr>
          <a:xfrm rot="5400000">
            <a:off x="7164018" y="4434865"/>
            <a:ext cx="661481" cy="29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8F5BF6-FDAB-4EA1-88C2-F205442901E8}"/>
              </a:ext>
            </a:extLst>
          </p:cNvPr>
          <p:cNvGrpSpPr/>
          <p:nvPr/>
        </p:nvGrpSpPr>
        <p:grpSpPr>
          <a:xfrm rot="16200000">
            <a:off x="7368035" y="4264402"/>
            <a:ext cx="253446" cy="1546698"/>
            <a:chOff x="4775754" y="3346315"/>
            <a:chExt cx="253446" cy="15466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EDA589-C769-48B2-9DA4-E93833F8610B}"/>
                </a:ext>
              </a:extLst>
            </p:cNvPr>
            <p:cNvSpPr/>
            <p:nvPr/>
          </p:nvSpPr>
          <p:spPr>
            <a:xfrm>
              <a:off x="4778384" y="3346315"/>
              <a:ext cx="250816" cy="154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5D0191E-F863-42B5-90C5-536E05191DB5}"/>
                </a:ext>
              </a:extLst>
            </p:cNvPr>
            <p:cNvSpPr/>
            <p:nvPr/>
          </p:nvSpPr>
          <p:spPr>
            <a:xfrm>
              <a:off x="4775754" y="3356043"/>
              <a:ext cx="250816" cy="1536970"/>
            </a:xfrm>
            <a:custGeom>
              <a:avLst/>
              <a:gdLst>
                <a:gd name="connsiteX0" fmla="*/ 165897 w 214536"/>
                <a:gd name="connsiteY0" fmla="*/ 0 h 1478604"/>
                <a:gd name="connsiteX1" fmla="*/ 527 w 214536"/>
                <a:gd name="connsiteY1" fmla="*/ 97276 h 1478604"/>
                <a:gd name="connsiteX2" fmla="*/ 214536 w 214536"/>
                <a:gd name="connsiteY2" fmla="*/ 175097 h 1478604"/>
                <a:gd name="connsiteX3" fmla="*/ 527 w 214536"/>
                <a:gd name="connsiteY3" fmla="*/ 301557 h 1478604"/>
                <a:gd name="connsiteX4" fmla="*/ 204808 w 214536"/>
                <a:gd name="connsiteY4" fmla="*/ 389106 h 1478604"/>
                <a:gd name="connsiteX5" fmla="*/ 19982 w 214536"/>
                <a:gd name="connsiteY5" fmla="*/ 505838 h 1478604"/>
                <a:gd name="connsiteX6" fmla="*/ 195080 w 214536"/>
                <a:gd name="connsiteY6" fmla="*/ 603114 h 1478604"/>
                <a:gd name="connsiteX7" fmla="*/ 19982 w 214536"/>
                <a:gd name="connsiteY7" fmla="*/ 700391 h 1478604"/>
                <a:gd name="connsiteX8" fmla="*/ 195080 w 214536"/>
                <a:gd name="connsiteY8" fmla="*/ 797668 h 1478604"/>
                <a:gd name="connsiteX9" fmla="*/ 49165 w 214536"/>
                <a:gd name="connsiteY9" fmla="*/ 894944 h 1478604"/>
                <a:gd name="connsiteX10" fmla="*/ 185353 w 214536"/>
                <a:gd name="connsiteY10" fmla="*/ 972766 h 1478604"/>
                <a:gd name="connsiteX11" fmla="*/ 29710 w 214536"/>
                <a:gd name="connsiteY11" fmla="*/ 1079770 h 1478604"/>
                <a:gd name="connsiteX12" fmla="*/ 185353 w 214536"/>
                <a:gd name="connsiteY12" fmla="*/ 1196502 h 1478604"/>
                <a:gd name="connsiteX13" fmla="*/ 19982 w 214536"/>
                <a:gd name="connsiteY13" fmla="*/ 1254868 h 1478604"/>
                <a:gd name="connsiteX14" fmla="*/ 185353 w 214536"/>
                <a:gd name="connsiteY14" fmla="*/ 1371600 h 1478604"/>
                <a:gd name="connsiteX15" fmla="*/ 39438 w 214536"/>
                <a:gd name="connsiteY15" fmla="*/ 1478604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536" h="1478604">
                  <a:moveTo>
                    <a:pt x="165897" y="0"/>
                  </a:moveTo>
                  <a:cubicBezTo>
                    <a:pt x="79159" y="34046"/>
                    <a:pt x="-7579" y="68093"/>
                    <a:pt x="527" y="97276"/>
                  </a:cubicBezTo>
                  <a:cubicBezTo>
                    <a:pt x="8633" y="126459"/>
                    <a:pt x="214536" y="141050"/>
                    <a:pt x="214536" y="175097"/>
                  </a:cubicBezTo>
                  <a:cubicBezTo>
                    <a:pt x="214536" y="209144"/>
                    <a:pt x="2148" y="265889"/>
                    <a:pt x="527" y="301557"/>
                  </a:cubicBezTo>
                  <a:cubicBezTo>
                    <a:pt x="-1094" y="337225"/>
                    <a:pt x="201565" y="355059"/>
                    <a:pt x="204808" y="389106"/>
                  </a:cubicBezTo>
                  <a:cubicBezTo>
                    <a:pt x="208051" y="423153"/>
                    <a:pt x="21603" y="470170"/>
                    <a:pt x="19982" y="505838"/>
                  </a:cubicBezTo>
                  <a:cubicBezTo>
                    <a:pt x="18361" y="541506"/>
                    <a:pt x="195080" y="570689"/>
                    <a:pt x="195080" y="603114"/>
                  </a:cubicBezTo>
                  <a:cubicBezTo>
                    <a:pt x="195080" y="635539"/>
                    <a:pt x="19982" y="667965"/>
                    <a:pt x="19982" y="700391"/>
                  </a:cubicBezTo>
                  <a:cubicBezTo>
                    <a:pt x="19982" y="732817"/>
                    <a:pt x="190216" y="765243"/>
                    <a:pt x="195080" y="797668"/>
                  </a:cubicBezTo>
                  <a:cubicBezTo>
                    <a:pt x="199944" y="830093"/>
                    <a:pt x="50786" y="865761"/>
                    <a:pt x="49165" y="894944"/>
                  </a:cubicBezTo>
                  <a:cubicBezTo>
                    <a:pt x="47544" y="924127"/>
                    <a:pt x="188596" y="941962"/>
                    <a:pt x="185353" y="972766"/>
                  </a:cubicBezTo>
                  <a:cubicBezTo>
                    <a:pt x="182110" y="1003570"/>
                    <a:pt x="29710" y="1042481"/>
                    <a:pt x="29710" y="1079770"/>
                  </a:cubicBezTo>
                  <a:cubicBezTo>
                    <a:pt x="29710" y="1117059"/>
                    <a:pt x="186974" y="1167319"/>
                    <a:pt x="185353" y="1196502"/>
                  </a:cubicBezTo>
                  <a:cubicBezTo>
                    <a:pt x="183732" y="1225685"/>
                    <a:pt x="19982" y="1225685"/>
                    <a:pt x="19982" y="1254868"/>
                  </a:cubicBezTo>
                  <a:cubicBezTo>
                    <a:pt x="19982" y="1284051"/>
                    <a:pt x="182110" y="1334311"/>
                    <a:pt x="185353" y="1371600"/>
                  </a:cubicBezTo>
                  <a:cubicBezTo>
                    <a:pt x="188596" y="1408889"/>
                    <a:pt x="114017" y="1443746"/>
                    <a:pt x="39438" y="14786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DF59C6-2DA5-4703-B9D1-CE83AD0820BD}"/>
                  </a:ext>
                </a:extLst>
              </p:cNvPr>
              <p:cNvSpPr txBox="1"/>
              <p:nvPr/>
            </p:nvSpPr>
            <p:spPr>
              <a:xfrm>
                <a:off x="5718112" y="4851769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DF59C6-2DA5-4703-B9D1-CE83AD08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12" y="4851769"/>
                <a:ext cx="1011677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47F7AF0-4E91-48C1-B5A1-F78041DFDC8D}"/>
              </a:ext>
            </a:extLst>
          </p:cNvPr>
          <p:cNvSpPr/>
          <p:nvPr/>
        </p:nvSpPr>
        <p:spPr>
          <a:xfrm rot="16200000">
            <a:off x="7355230" y="1717487"/>
            <a:ext cx="250816" cy="1168756"/>
          </a:xfrm>
          <a:prstGeom prst="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68000">
                <a:srgbClr val="00B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90CF024-7D5D-4567-82D0-13CD6F4FA2B7}"/>
              </a:ext>
            </a:extLst>
          </p:cNvPr>
          <p:cNvSpPr/>
          <p:nvPr/>
        </p:nvSpPr>
        <p:spPr>
          <a:xfrm rot="5400000">
            <a:off x="7276621" y="2512920"/>
            <a:ext cx="408035" cy="2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60372F-72E4-4A60-B37D-28DA968DB368}"/>
                  </a:ext>
                </a:extLst>
              </p:cNvPr>
              <p:cNvSpPr txBox="1"/>
              <p:nvPr/>
            </p:nvSpPr>
            <p:spPr>
              <a:xfrm>
                <a:off x="5919815" y="2121469"/>
                <a:ext cx="1011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60372F-72E4-4A60-B37D-28DA968D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15" y="2121469"/>
                <a:ext cx="10116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B999C08-D879-461C-84A8-7C7DC9C5A6F1}"/>
              </a:ext>
            </a:extLst>
          </p:cNvPr>
          <p:cNvSpPr/>
          <p:nvPr/>
        </p:nvSpPr>
        <p:spPr>
          <a:xfrm>
            <a:off x="1359031" y="3083667"/>
            <a:ext cx="1638311" cy="4144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9E484B-B628-4943-8A2C-C8F63F45DD6A}"/>
              </a:ext>
            </a:extLst>
          </p:cNvPr>
          <p:cNvSpPr/>
          <p:nvPr/>
        </p:nvSpPr>
        <p:spPr>
          <a:xfrm>
            <a:off x="408276" y="3552207"/>
            <a:ext cx="3743020" cy="800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ingredients from [Liu-Pass] (e.g. extractors)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A271AAA-6E7A-4B2A-9FA4-31501411C271}"/>
              </a:ext>
            </a:extLst>
          </p:cNvPr>
          <p:cNvSpPr/>
          <p:nvPr/>
        </p:nvSpPr>
        <p:spPr>
          <a:xfrm>
            <a:off x="4394044" y="3213748"/>
            <a:ext cx="1750497" cy="67691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AIK compiler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09254A3-93D8-487A-BDA7-C2AA57323C83}"/>
                  </a:ext>
                </a:extLst>
              </p:cNvPr>
              <p:cNvSpPr/>
              <p:nvPr/>
            </p:nvSpPr>
            <p:spPr>
              <a:xfrm>
                <a:off x="6368320" y="2848593"/>
                <a:ext cx="2224638" cy="14072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“dense” PRG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09254A3-93D8-487A-BDA7-C2AA57323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20" y="2848593"/>
                <a:ext cx="2224638" cy="14072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0EA5B0E-1890-46FE-B40E-A670605CD46D}"/>
                  </a:ext>
                </a:extLst>
              </p:cNvPr>
              <p:cNvSpPr txBox="1"/>
              <p:nvPr/>
            </p:nvSpPr>
            <p:spPr>
              <a:xfrm>
                <a:off x="6656651" y="5447717"/>
                <a:ext cx="3544314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KT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seed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0EA5B0E-1890-46FE-B40E-A670605C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51" y="5447717"/>
                <a:ext cx="35443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3E765D-C9C3-40A3-A25C-2194A683D14A}"/>
                  </a:ext>
                </a:extLst>
              </p:cNvPr>
              <p:cNvSpPr/>
              <p:nvPr/>
            </p:nvSpPr>
            <p:spPr>
              <a:xfrm>
                <a:off x="1359030" y="3083667"/>
                <a:ext cx="1638311" cy="4144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3E765D-C9C3-40A3-A25C-2194A683D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30" y="3083667"/>
                <a:ext cx="1638311" cy="4144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4C38EA-99EC-43A6-A5AD-B25BD6D04D44}"/>
                  </a:ext>
                </a:extLst>
              </p:cNvPr>
              <p:cNvSpPr txBox="1"/>
              <p:nvPr/>
            </p:nvSpPr>
            <p:spPr>
              <a:xfrm>
                <a:off x="340493" y="5355384"/>
                <a:ext cx="510802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KT</m:t>
                    </m:r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4C38EA-99EC-43A6-A5AD-B25BD6D0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3" y="5355384"/>
                <a:ext cx="510802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8043D8E-16F8-4C65-8C5F-32EEEE267627}"/>
                  </a:ext>
                </a:extLst>
              </p:cNvPr>
              <p:cNvSpPr/>
              <p:nvPr/>
            </p:nvSpPr>
            <p:spPr>
              <a:xfrm>
                <a:off x="8883478" y="2605121"/>
                <a:ext cx="3014360" cy="216296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4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heuristic for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endPara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8043D8E-16F8-4C65-8C5F-32EEEE267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78" y="2605121"/>
                <a:ext cx="3014360" cy="2162969"/>
              </a:xfrm>
              <a:prstGeom prst="rect">
                <a:avLst/>
              </a:prstGeom>
              <a:blipFill>
                <a:blip r:embed="rId11"/>
                <a:stretch>
                  <a:fillRect t="-16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Doge Forum Avatar | Profile Photo - ID: 192706 - Avatar Abyss">
            <a:extLst>
              <a:ext uri="{FF2B5EF4-FFF2-40B4-BE49-F238E27FC236}">
                <a16:creationId xmlns:a16="http://schemas.microsoft.com/office/drawing/2014/main" id="{DF50A567-CE57-4191-9774-188704BD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43" y="3128837"/>
            <a:ext cx="1450629" cy="14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0870556-D67E-4E01-9BDF-FCFD00C0585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20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1" animBg="1"/>
      <p:bldP spid="17" grpId="2" animBg="1"/>
      <p:bldP spid="5" grpId="0" animBg="1"/>
      <p:bldP spid="9" grpId="0"/>
      <p:bldP spid="10" grpId="0" animBg="1"/>
      <p:bldP spid="11" grpId="0" animBg="1"/>
      <p:bldP spid="12" grpId="0"/>
      <p:bldP spid="15" grpId="0" animBg="1"/>
      <p:bldP spid="16" grpId="0" animBg="1"/>
      <p:bldP spid="18" grpId="0" animBg="1"/>
      <p:bldP spid="19" grpId="0" animBg="1"/>
      <p:bldP spid="20" grpId="0" animBg="1"/>
      <p:bldP spid="24" grpId="0" animBg="1"/>
      <p:bldP spid="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 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20D4FE14-35AB-4B2F-9BF7-6369762C1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Borrowed from [Liu-Pass]: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output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Adversary sees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needs to find a witness of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(weak) OWF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Observation: for most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particular, this is true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large Kolmogorov complexity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restricted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still a OWF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computable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can apply [AIK]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20D4FE14-35AB-4B2F-9BF7-6369762C1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AEA0118-327F-4A05-B700-25239AA179F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21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AF525-050F-492B-9DE4-C22A3A915721}"/>
              </a:ext>
            </a:extLst>
          </p:cNvPr>
          <p:cNvSpPr txBox="1"/>
          <p:nvPr/>
        </p:nvSpPr>
        <p:spPr>
          <a:xfrm>
            <a:off x="4035971" y="4656082"/>
            <a:ext cx="412005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Minimum Circuit Size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0297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DAGs with AND/OR/NOT gates that compute some function</a:t>
                </a:r>
              </a:p>
              <a:p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Given an input function, what’s the smallest circuit computing it?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Circuit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Complexity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029700" cy="4784725"/>
              </a:xfrm>
              <a:blipFill>
                <a:blip r:embed="rId3"/>
                <a:stretch>
                  <a:fillRect l="-1215" t="-2166" r="-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D19D0-8D45-44DA-B5D4-6DCFF93156F7}"/>
                  </a:ext>
                </a:extLst>
              </p:cNvPr>
              <p:cNvSpPr txBox="1"/>
              <p:nvPr/>
            </p:nvSpPr>
            <p:spPr>
              <a:xfrm>
                <a:off x="1295399" y="4819650"/>
                <a:ext cx="80295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600" dirty="0">
                    <a:latin typeface="Consolas" panose="020B0609020204030204" pitchFamily="49" charset="0"/>
                  </a:rPr>
                  <a:t>(     ,</a:t>
                </a:r>
                <a14:m>
                  <m:oMath xmlns:m="http://schemas.openxmlformats.org/officeDocument/2006/math">
                    <m:r>
                      <a:rPr lang="en-US" altLang="zh-CN" sz="9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9600" dirty="0">
                    <a:latin typeface="Consolas" panose="020B0609020204030204" pitchFamily="49" charset="0"/>
                  </a:rPr>
                  <a:t>)</a:t>
                </a:r>
                <a:endParaRPr lang="zh-CN" altLang="en-US" sz="9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D19D0-8D45-44DA-B5D4-6DCFF931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4819650"/>
                <a:ext cx="8029575" cy="1569660"/>
              </a:xfrm>
              <a:prstGeom prst="rect">
                <a:avLst/>
              </a:prstGeom>
              <a:blipFill>
                <a:blip r:embed="rId4"/>
                <a:stretch>
                  <a:fillRect l="-7967" t="-20623" b="-4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242759-E676-4F92-86D5-F7F69B6A0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165169"/>
                  </p:ext>
                </p:extLst>
              </p:nvPr>
            </p:nvGraphicFramePr>
            <p:xfrm>
              <a:off x="2212975" y="5364004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242759-E676-4F92-86D5-F7F69B6A0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165169"/>
                  </p:ext>
                </p:extLst>
              </p:nvPr>
            </p:nvGraphicFramePr>
            <p:xfrm>
              <a:off x="2212975" y="5364004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1613" r="-30163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479" t="-1613" r="-204132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820" t="-1613" r="-1024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3306" t="-1613" r="-330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103279" r="-30163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479" t="-103279" r="-20413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820" t="-103279" r="-10245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3306" t="-103279" r="-330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D3B2FA-D4A2-40EF-A06D-E8D1A5D9458A}"/>
                  </a:ext>
                </a:extLst>
              </p:cNvPr>
              <p:cNvSpPr txBox="1"/>
              <p:nvPr/>
            </p:nvSpPr>
            <p:spPr>
              <a:xfrm>
                <a:off x="5659438" y="4827270"/>
                <a:ext cx="1422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9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D3B2FA-D4A2-40EF-A06D-E8D1A5D94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38" y="4827270"/>
                <a:ext cx="1422400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93464ED2-9167-42AD-B3E4-837FB89C5E00}"/>
              </a:ext>
            </a:extLst>
          </p:cNvPr>
          <p:cNvGrpSpPr/>
          <p:nvPr/>
        </p:nvGrpSpPr>
        <p:grpSpPr>
          <a:xfrm>
            <a:off x="7095359" y="4230375"/>
            <a:ext cx="4136205" cy="2166555"/>
            <a:chOff x="7181084" y="2496825"/>
            <a:chExt cx="4136205" cy="216655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8906153-9A85-4561-A8BD-1D6DC43D5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6728" y="2496825"/>
              <a:ext cx="1193789" cy="1193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38A990E-5388-4ED6-AFA3-94CEA38F1A83}"/>
                    </a:ext>
                  </a:extLst>
                </p:cNvPr>
                <p:cNvSpPr txBox="1"/>
                <p:nvPr/>
              </p:nvSpPr>
              <p:spPr>
                <a:xfrm>
                  <a:off x="8897939" y="3757630"/>
                  <a:ext cx="2419350" cy="64633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there a size-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 computing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38A990E-5388-4ED6-AFA3-94CEA38F1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939" y="3757630"/>
                  <a:ext cx="241935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E916AF-BAD3-4083-AA35-187EFCC4B178}"/>
                    </a:ext>
                  </a:extLst>
                </p:cNvPr>
                <p:cNvSpPr txBox="1"/>
                <p:nvPr/>
              </p:nvSpPr>
              <p:spPr>
                <a:xfrm>
                  <a:off x="7181084" y="3093720"/>
                  <a:ext cx="191757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600" b="0" i="1" smtClean="0"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zh-CN" altLang="en-US" sz="9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E916AF-BAD3-4083-AA35-187EFCC4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84" y="3093720"/>
                  <a:ext cx="1917576" cy="1569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45B8D46-1F36-4E59-9C53-EDE6CC659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7897" y="1757704"/>
            <a:ext cx="1831808" cy="1933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77B77A-0554-44B1-BB7E-225B898EF314}"/>
                  </a:ext>
                </a:extLst>
              </p:cNvPr>
              <p:cNvSpPr/>
              <p:nvPr/>
            </p:nvSpPr>
            <p:spPr>
              <a:xfrm>
                <a:off x="5529130" y="2689444"/>
                <a:ext cx="4312681" cy="33855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[Arora-Barak]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77B77A-0554-44B1-BB7E-225B898EF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30" y="2689444"/>
                <a:ext cx="4312681" cy="338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F4CC0E6-562B-43EC-B9B8-E0E0208603C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Complexity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Meta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-complexity of circuit complexity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Obvious: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no crypto exists 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Kabanets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-Cai]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Long-standing open question!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“Robustness” questions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is harder,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AND/OR/NOT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</a:t>
                </a:r>
                <a:r>
                  <a:rPr lang="en-US" altLang="zh-CN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NAND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4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C6A1A2-C74C-4127-BEF3-2745855566A7}"/>
                  </a:ext>
                </a:extLst>
              </p:cNvPr>
              <p:cNvSpPr txBox="1"/>
              <p:nvPr/>
            </p:nvSpPr>
            <p:spPr>
              <a:xfrm>
                <a:off x="6604000" y="3782060"/>
                <a:ext cx="4286250" cy="1477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“Levin has said that he delayed publication of his work on the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he had been hoping to capture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this framework.”</a:t>
                </a:r>
              </a:p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—— Allender et al, 2011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C6A1A2-C74C-4127-BEF3-2745855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782060"/>
                <a:ext cx="428625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0E6EA07-BD23-4F0D-ABF9-633FF018B44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Time-Bounded Kolmogorov 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of the smallest program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01010101…01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Counting argument: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random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string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Not computable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of the smallest program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Also big open problem: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1BB1D0B-6C45-42F4-9E24-F8B630B1881C}"/>
              </a:ext>
            </a:extLst>
          </p:cNvPr>
          <p:cNvSpPr txBox="1"/>
          <p:nvPr/>
        </p:nvSpPr>
        <p:spPr>
          <a:xfrm>
            <a:off x="5829300" y="2314575"/>
            <a:ext cx="2524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print("01" * (n/2))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/>
              <p:nvPr/>
            </p:nvSpPr>
            <p:spPr>
              <a:xfrm>
                <a:off x="7518082" y="4546740"/>
                <a:ext cx="1990725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Henceforth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82" y="4546740"/>
                <a:ext cx="1990725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5E6C378-DE94-425F-ADE4-82CA477AD3BC}"/>
              </a:ext>
            </a:extLst>
          </p:cNvPr>
          <p:cNvSpPr txBox="1"/>
          <p:nvPr/>
        </p:nvSpPr>
        <p:spPr>
          <a:xfrm>
            <a:off x="4703762" y="5405022"/>
            <a:ext cx="636047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-complexity of (time-bounded) Kolmogorov complexity!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A74F4-0654-4FBE-9B8D-EFFFCBEADC9F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Complexity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Kolmogorov-version of circuit complexity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:∀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in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steps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A12401-0A64-468C-B887-CA6934BE183D}"/>
              </a:ext>
            </a:extLst>
          </p:cNvPr>
          <p:cNvGrpSpPr/>
          <p:nvPr/>
        </p:nvGrpSpPr>
        <p:grpSpPr>
          <a:xfrm>
            <a:off x="4980562" y="2298700"/>
            <a:ext cx="6929741" cy="1013703"/>
            <a:chOff x="4980562" y="2705100"/>
            <a:chExt cx="6929741" cy="10137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449878-3392-4E8C-9C6E-BD936A699451}"/>
                </a:ext>
              </a:extLst>
            </p:cNvPr>
            <p:cNvSpPr/>
            <p:nvPr/>
          </p:nvSpPr>
          <p:spPr>
            <a:xfrm>
              <a:off x="4980562" y="2705100"/>
              <a:ext cx="476656" cy="47665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标注: 弯曲线形(带强调线) 8">
                  <a:extLst>
                    <a:ext uri="{FF2B5EF4-FFF2-40B4-BE49-F238E27FC236}">
                      <a16:creationId xmlns:a16="http://schemas.microsoft.com/office/drawing/2014/main" id="{C14D3C47-50DD-413F-BDC7-0D3D099BF653}"/>
                    </a:ext>
                  </a:extLst>
                </p:cNvPr>
                <p:cNvSpPr/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Universal Turing machine, with </a:t>
                  </a:r>
                  <a:r>
                    <a:rPr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access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标注: 弯曲线形(带强调线) 8">
                  <a:extLst>
                    <a:ext uri="{FF2B5EF4-FFF2-40B4-BE49-F238E27FC236}">
                      <a16:creationId xmlns:a16="http://schemas.microsoft.com/office/drawing/2014/main" id="{C14D3C47-50DD-413F-BDC7-0D3D099BF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376B3-5416-405D-A659-E91A52F03B64}"/>
                  </a:ext>
                </a:extLst>
              </p:cNvPr>
              <p:cNvSpPr txBox="1"/>
              <p:nvPr/>
            </p:nvSpPr>
            <p:spPr>
              <a:xfrm>
                <a:off x="880347" y="3579768"/>
                <a:ext cx="6168141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truth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table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b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 to its circuit complexity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376B3-5416-405D-A659-E91A52F0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47" y="3579768"/>
                <a:ext cx="616814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66480D-3497-4FC0-BE31-B31E4FE36360}"/>
                  </a:ext>
                </a:extLst>
              </p:cNvPr>
              <p:cNvSpPr txBox="1"/>
              <p:nvPr/>
            </p:nvSpPr>
            <p:spPr>
              <a:xfrm>
                <a:off x="1611838" y="4529498"/>
                <a:ext cx="5612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sometimes more convenient to deal with.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66480D-3497-4FC0-BE31-B31E4FE3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38" y="4529498"/>
                <a:ext cx="5612859" cy="369332"/>
              </a:xfrm>
              <a:prstGeom prst="rect">
                <a:avLst/>
              </a:prstGeom>
              <a:blipFill>
                <a:blip r:embed="rId7"/>
                <a:stretch>
                  <a:fillRect l="-869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076C0BC4-71D1-40E1-BE7F-E40E9ED5BB4D}"/>
              </a:ext>
            </a:extLst>
          </p:cNvPr>
          <p:cNvGrpSpPr/>
          <p:nvPr/>
        </p:nvGrpSpPr>
        <p:grpSpPr>
          <a:xfrm>
            <a:off x="7171682" y="4042305"/>
            <a:ext cx="1696720" cy="2110845"/>
            <a:chOff x="7171682" y="4042305"/>
            <a:chExt cx="1696720" cy="211084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7C253CD-A2F1-4CF2-9AD8-D16E1CB4F9DE}"/>
                </a:ext>
              </a:extLst>
            </p:cNvPr>
            <p:cNvGrpSpPr/>
            <p:nvPr/>
          </p:nvGrpSpPr>
          <p:grpSpPr>
            <a:xfrm>
              <a:off x="7200888" y="4042305"/>
              <a:ext cx="1638311" cy="1812394"/>
              <a:chOff x="7200888" y="4042305"/>
              <a:chExt cx="1638311" cy="1812394"/>
            </a:xfrm>
          </p:grpSpPr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343A064-F84C-4444-8146-8B8DAC12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AD08D7E-E0C5-47DE-85E5-D6AAB7E7AAE3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8020043" y="4410075"/>
                <a:ext cx="1" cy="322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4676C30-50D0-4E24-B557-9FA04813C276}"/>
                      </a:ext>
                    </a:extLst>
                  </p:cNvPr>
                  <p:cNvSpPr txBox="1"/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4676C30-50D0-4E24-B557-9FA04813C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C1077-70E9-431E-89AD-EFFF65F2EEF6}"/>
                    </a:ext>
                  </a:extLst>
                </p:cNvPr>
                <p:cNvSpPr/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C1077-70E9-431E-89AD-EFFF65F2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CDFF09-EEAD-4729-8216-4441D60CD7CF}"/>
              </a:ext>
            </a:extLst>
          </p:cNvPr>
          <p:cNvGrpSpPr/>
          <p:nvPr/>
        </p:nvGrpSpPr>
        <p:grpSpPr>
          <a:xfrm>
            <a:off x="8971536" y="4042305"/>
            <a:ext cx="2716280" cy="2112862"/>
            <a:chOff x="8971536" y="4042305"/>
            <a:chExt cx="2716280" cy="21128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92DC59F-B2F0-4111-A97E-187D5BA0005F}"/>
                </a:ext>
              </a:extLst>
            </p:cNvPr>
            <p:cNvGrpSpPr/>
            <p:nvPr/>
          </p:nvGrpSpPr>
          <p:grpSpPr>
            <a:xfrm>
              <a:off x="8971536" y="4042305"/>
              <a:ext cx="2687074" cy="1889659"/>
              <a:chOff x="8971536" y="4042305"/>
              <a:chExt cx="2687074" cy="1889659"/>
            </a:xfrm>
          </p:grpSpPr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EE37BD39-DED2-4A19-B9AD-3D133821A090}"/>
                  </a:ext>
                </a:extLst>
              </p:cNvPr>
              <p:cNvSpPr/>
              <p:nvPr/>
            </p:nvSpPr>
            <p:spPr>
              <a:xfrm>
                <a:off x="10020300" y="4740614"/>
                <a:ext cx="1638310" cy="1015662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3FBEDD81-B1CA-4053-820B-AD5F1976E5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1536" y="4916301"/>
                    <a:ext cx="91642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lang="zh-CN" altLang="en-US" sz="60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3FBEDD81-B1CA-4053-820B-AD5F1976E5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1536" y="4916301"/>
                    <a:ext cx="916426" cy="10156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8BE09DB8-8B57-494F-A212-577CD3B437D4}"/>
                  </a:ext>
                </a:extLst>
              </p:cNvPr>
              <p:cNvCxnSpPr/>
              <p:nvPr/>
            </p:nvCxnSpPr>
            <p:spPr>
              <a:xfrm flipH="1" flipV="1">
                <a:off x="10839443" y="4410075"/>
                <a:ext cx="1" cy="322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88CDA0A-B0FF-47EF-9970-3761E62BB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3234" y="4042305"/>
                    <a:ext cx="352417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88CDA0A-B0FF-47EF-9970-3761E62BB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3234" y="4042305"/>
                    <a:ext cx="35241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17E28-A493-41E7-91B3-13B1ED9DFFC7}"/>
                    </a:ext>
                  </a:extLst>
                </p:cNvPr>
                <p:cNvSpPr/>
                <p:nvPr/>
              </p:nvSpPr>
              <p:spPr>
                <a:xfrm>
                  <a:off x="9991096" y="5922334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17E28-A493-41E7-91B3-13B1ED9DF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096" y="5922334"/>
                  <a:ext cx="1696720" cy="2328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BB29E4-95FC-4F65-8955-D292B3332027}"/>
                  </a:ext>
                </a:extLst>
              </p:cNvPr>
              <p:cNvSpPr txBox="1"/>
              <p:nvPr/>
            </p:nvSpPr>
            <p:spPr>
              <a:xfrm>
                <a:off x="1021010" y="5147904"/>
                <a:ext cx="5417096" cy="12167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situation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computable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is it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BB29E4-95FC-4F65-8955-D292B333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10" y="5147904"/>
                <a:ext cx="5417096" cy="12167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873FF550-92D5-407E-A851-26C5B5B6D79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8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C2FD96-0178-44E8-9B7D-CC8F53EB7F59}"/>
              </a:ext>
            </a:extLst>
          </p:cNvPr>
          <p:cNvSpPr/>
          <p:nvPr/>
        </p:nvSpPr>
        <p:spPr>
          <a:xfrm>
            <a:off x="390416" y="356846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E75CB5-F389-4FC8-9078-53C444B0014C}"/>
              </a:ext>
            </a:extLst>
          </p:cNvPr>
          <p:cNvSpPr/>
          <p:nvPr/>
        </p:nvSpPr>
        <p:spPr>
          <a:xfrm>
            <a:off x="2781520" y="356846"/>
            <a:ext cx="1974412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EF8B93-136A-4A00-BCED-882784578A33}"/>
              </a:ext>
            </a:extLst>
          </p:cNvPr>
          <p:cNvSpPr/>
          <p:nvPr/>
        </p:nvSpPr>
        <p:spPr>
          <a:xfrm>
            <a:off x="5172624" y="356845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39D8-AAC9-420E-B799-3A9A3D75B6F6}"/>
              </a:ext>
            </a:extLst>
          </p:cNvPr>
          <p:cNvSpPr/>
          <p:nvPr/>
        </p:nvSpPr>
        <p:spPr>
          <a:xfrm>
            <a:off x="7563728" y="356844"/>
            <a:ext cx="1974412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E66BB28-4329-4314-8128-E61586DFEA96}"/>
                  </a:ext>
                </a:extLst>
              </p:cNvPr>
              <p:cNvSpPr/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Overview: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-OWF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E66BB28-4329-4314-8128-E61586DFE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84" y="356841"/>
                <a:ext cx="1974412" cy="86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9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One-Way Functions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/>
              <p:nvPr/>
            </p:nvSpPr>
            <p:spPr>
              <a:xfrm>
                <a:off x="1423987" y="4666833"/>
                <a:ext cx="428624" cy="4286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666833"/>
                <a:ext cx="428624" cy="4286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/>
              <p:nvPr/>
            </p:nvSpPr>
            <p:spPr>
              <a:xfrm>
                <a:off x="3233738" y="4426841"/>
                <a:ext cx="819149" cy="81914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38" y="4426841"/>
                <a:ext cx="819149" cy="8191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97495D7-E295-4135-A391-A5639E7678B8}"/>
              </a:ext>
            </a:extLst>
          </p:cNvPr>
          <p:cNvSpPr/>
          <p:nvPr/>
        </p:nvSpPr>
        <p:spPr>
          <a:xfrm>
            <a:off x="1804987" y="4516300"/>
            <a:ext cx="1524000" cy="236258"/>
          </a:xfrm>
          <a:custGeom>
            <a:avLst/>
            <a:gdLst>
              <a:gd name="connsiteX0" fmla="*/ 0 w 1457325"/>
              <a:gd name="connsiteY0" fmla="*/ 420924 h 420924"/>
              <a:gd name="connsiteX1" fmla="*/ 733425 w 1457325"/>
              <a:gd name="connsiteY1" fmla="*/ 1824 h 420924"/>
              <a:gd name="connsiteX2" fmla="*/ 1457325 w 1457325"/>
              <a:gd name="connsiteY2" fmla="*/ 297099 h 42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325" h="420924">
                <a:moveTo>
                  <a:pt x="0" y="420924"/>
                </a:moveTo>
                <a:cubicBezTo>
                  <a:pt x="245269" y="221692"/>
                  <a:pt x="490538" y="22461"/>
                  <a:pt x="733425" y="1824"/>
                </a:cubicBezTo>
                <a:cubicBezTo>
                  <a:pt x="976312" y="-18813"/>
                  <a:pt x="1216818" y="139143"/>
                  <a:pt x="1457325" y="29709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8B75826-599A-43D2-9417-CAA12CA47D05}"/>
              </a:ext>
            </a:extLst>
          </p:cNvPr>
          <p:cNvSpPr/>
          <p:nvPr/>
        </p:nvSpPr>
        <p:spPr>
          <a:xfrm>
            <a:off x="1776412" y="5066883"/>
            <a:ext cx="1543050" cy="179107"/>
          </a:xfrm>
          <a:custGeom>
            <a:avLst/>
            <a:gdLst>
              <a:gd name="connsiteX0" fmla="*/ 1543050 w 1543050"/>
              <a:gd name="connsiteY0" fmla="*/ 28575 h 409661"/>
              <a:gd name="connsiteX1" fmla="*/ 790575 w 1543050"/>
              <a:gd name="connsiteY1" fmla="*/ 409575 h 409661"/>
              <a:gd name="connsiteX2" fmla="*/ 0 w 1543050"/>
              <a:gd name="connsiteY2" fmla="*/ 0 h 40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409661">
                <a:moveTo>
                  <a:pt x="1543050" y="28575"/>
                </a:moveTo>
                <a:cubicBezTo>
                  <a:pt x="1295400" y="221456"/>
                  <a:pt x="1047750" y="414338"/>
                  <a:pt x="790575" y="409575"/>
                </a:cubicBezTo>
                <a:cubicBezTo>
                  <a:pt x="533400" y="404813"/>
                  <a:pt x="266700" y="202406"/>
                  <a:pt x="0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0F88615-285B-4FE1-A011-A02F00CFC828}"/>
              </a:ext>
            </a:extLst>
          </p:cNvPr>
          <p:cNvSpPr/>
          <p:nvPr/>
        </p:nvSpPr>
        <p:spPr>
          <a:xfrm>
            <a:off x="2312263" y="4967178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467891-045F-4827-9BAD-6323A6E0D121}"/>
              </a:ext>
            </a:extLst>
          </p:cNvPr>
          <p:cNvSpPr txBox="1"/>
          <p:nvPr/>
        </p:nvSpPr>
        <p:spPr>
          <a:xfrm>
            <a:off x="2205037" y="417447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355EB7-41DC-413C-A891-D3CCB9BAFEFD}"/>
              </a:ext>
            </a:extLst>
          </p:cNvPr>
          <p:cNvSpPr txBox="1"/>
          <p:nvPr/>
        </p:nvSpPr>
        <p:spPr>
          <a:xfrm>
            <a:off x="2219324" y="532534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13DDB4-741E-4268-A0D6-F121D6B2476C}"/>
                  </a:ext>
                </a:extLst>
              </p:cNvPr>
              <p:cNvSpPr txBox="1"/>
              <p:nvPr/>
            </p:nvSpPr>
            <p:spPr>
              <a:xfrm>
                <a:off x="3309936" y="5371809"/>
                <a:ext cx="6944883" cy="13790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Precise definition: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OWF if it is poly-time computable, and for every poly-time adversary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negl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13DDB4-741E-4268-A0D6-F121D6B24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6" y="5371809"/>
                <a:ext cx="6944883" cy="1379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Arguably the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most fundamental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concept in crypto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Diffie-Hellman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“for any argument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domain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 to compute the corresponding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“yet, for almost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range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computationally infeasible to solve the equation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any suitable argument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.”</a:t>
                </a:r>
              </a:p>
            </p:txBody>
          </p:sp>
        </mc:Choice>
        <mc:Fallback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6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D26070C-AD57-419B-9C17-D612D4EE9176}"/>
              </a:ext>
            </a:extLst>
          </p:cNvPr>
          <p:cNvSpPr txBox="1"/>
          <p:nvPr/>
        </p:nvSpPr>
        <p:spPr>
          <a:xfrm>
            <a:off x="4710114" y="4244726"/>
            <a:ext cx="6517640" cy="1078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factoring-based candidate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latin typeface="Consolas" panose="020B0609020204030204" pitchFamily="49" charset="0"/>
              </a:rPr>
              <a:t> def f(x):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latin typeface="Consolas" panose="020B0609020204030204" pitchFamily="49" charset="0"/>
              </a:rPr>
              <a:t>   use x as random bits to sample two primes p, q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latin typeface="Consolas" panose="020B0609020204030204" pitchFamily="49" charset="0"/>
              </a:rPr>
              <a:t>   return p*q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DC6658-BFF2-4677-B709-D2271CADE7F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13" grpId="0" uiExpand="1"/>
      <p:bldP spid="22" grpId="0" uiExpand="1"/>
      <p:bldP spid="5" grpId="0" uiExpand="1" animBg="1"/>
      <p:bldP spid="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OWFs are Fundamental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DC4987-1A23-4506-9C9D-54375F1E13F1}"/>
                  </a:ext>
                </a:extLst>
              </p:cNvPr>
              <p:cNvSpPr txBox="1"/>
              <p:nvPr/>
            </p:nvSpPr>
            <p:spPr>
              <a:xfrm>
                <a:off x="4827904" y="3408167"/>
                <a:ext cx="3590923" cy="3016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Private-key encryption,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generators,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Digital signatures,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Authentication schemes,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functions,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Commitment schemes,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Coin-tossing,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ZK proofs…</a:t>
                </a:r>
              </a:p>
              <a:p>
                <a:pPr algn="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Yanyi’s</a:t>
                </a:r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slides)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DC4987-1A23-4506-9C9D-54375F1E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04" y="3408167"/>
                <a:ext cx="3590923" cy="301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424C8F6-7246-48B5-BAD3-B55152202AEB}"/>
              </a:ext>
            </a:extLst>
          </p:cNvPr>
          <p:cNvSpPr txBox="1"/>
          <p:nvPr/>
        </p:nvSpPr>
        <p:spPr>
          <a:xfrm>
            <a:off x="9098709" y="4916272"/>
            <a:ext cx="2934971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(known to) include: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Public-key encryption,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Obfuscation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5E0BE48-70EE-4C75-A6E2-14CE23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434"/>
            <a:ext cx="10515599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Why are OWFs </a:t>
            </a:r>
            <a:r>
              <a:rPr lang="en-US" altLang="zh-CN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Reason 1: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crypto [IL’89]</a:t>
            </a:r>
          </a:p>
          <a:p>
            <a:pPr marL="742950" lvl="1" indent="-28575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Reason 2: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minicrypt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82ABED-CE79-48B5-BF98-98A3F9CC57D5}"/>
              </a:ext>
            </a:extLst>
          </p:cNvPr>
          <p:cNvGrpSpPr/>
          <p:nvPr/>
        </p:nvGrpSpPr>
        <p:grpSpPr>
          <a:xfrm>
            <a:off x="1062037" y="4731606"/>
            <a:ext cx="2628900" cy="1520202"/>
            <a:chOff x="8081962" y="2020724"/>
            <a:chExt cx="2628900" cy="1520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20B85B1-AC12-4007-8D5E-5E2054C025A8}"/>
                    </a:ext>
                  </a:extLst>
                </p:cNvPr>
                <p:cNvSpPr/>
                <p:nvPr/>
              </p:nvSpPr>
              <p:spPr>
                <a:xfrm>
                  <a:off x="8081962" y="2513085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20B85B1-AC12-4007-8D5E-5E2054C025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62" y="2513085"/>
                  <a:ext cx="428624" cy="428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9A914CEE-3BAB-4DEA-BFD4-019A4C8B87AA}"/>
                    </a:ext>
                  </a:extLst>
                </p:cNvPr>
                <p:cNvSpPr/>
                <p:nvPr/>
              </p:nvSpPr>
              <p:spPr>
                <a:xfrm>
                  <a:off x="9891713" y="2273093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9A914CEE-3BAB-4DEA-BFD4-019A4C8B8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713" y="2273093"/>
                  <a:ext cx="819149" cy="8191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38D40CB-7070-4AE2-B05C-ECA58408A268}"/>
                </a:ext>
              </a:extLst>
            </p:cNvPr>
            <p:cNvSpPr/>
            <p:nvPr/>
          </p:nvSpPr>
          <p:spPr>
            <a:xfrm>
              <a:off x="8462962" y="2362552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E5EE2A4-1825-4859-A5C9-96BCE155739A}"/>
                </a:ext>
              </a:extLst>
            </p:cNvPr>
            <p:cNvSpPr/>
            <p:nvPr/>
          </p:nvSpPr>
          <p:spPr>
            <a:xfrm>
              <a:off x="8434387" y="2913135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>
              <a:extLst>
                <a:ext uri="{FF2B5EF4-FFF2-40B4-BE49-F238E27FC236}">
                  <a16:creationId xmlns:a16="http://schemas.microsoft.com/office/drawing/2014/main" id="{0E4DBCA3-7EDC-4181-BDFF-F168995D008D}"/>
                </a:ext>
              </a:extLst>
            </p:cNvPr>
            <p:cNvSpPr/>
            <p:nvPr/>
          </p:nvSpPr>
          <p:spPr>
            <a:xfrm>
              <a:off x="8970238" y="2813430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534F84-1C6E-49E0-9A2F-C4991167F72D}"/>
                </a:ext>
              </a:extLst>
            </p:cNvPr>
            <p:cNvSpPr txBox="1"/>
            <p:nvPr/>
          </p:nvSpPr>
          <p:spPr>
            <a:xfrm>
              <a:off x="8863012" y="20207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easy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23FE468-7F39-4B8E-8C44-1D806C10A575}"/>
                </a:ext>
              </a:extLst>
            </p:cNvPr>
            <p:cNvSpPr txBox="1"/>
            <p:nvPr/>
          </p:nvSpPr>
          <p:spPr>
            <a:xfrm>
              <a:off x="8877299" y="317159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88AFA41-0439-4B75-BED8-AE2D116FA9E6}"/>
              </a:ext>
            </a:extLst>
          </p:cNvPr>
          <p:cNvSpPr/>
          <p:nvPr/>
        </p:nvSpPr>
        <p:spPr>
          <a:xfrm>
            <a:off x="971550" y="4631593"/>
            <a:ext cx="2800350" cy="1685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C46FC1-D460-4765-9143-0E55D1EED17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19163</TotalTime>
  <Words>1764</Words>
  <Application>Microsoft Office PowerPoint</Application>
  <PresentationFormat>宽屏</PresentationFormat>
  <Paragraphs>347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Consolas</vt:lpstr>
      <vt:lpstr>Office 主题​​</vt:lpstr>
      <vt:lpstr>Hardness of KT Characterizes Parallel Cryptography</vt:lpstr>
      <vt:lpstr>Background: Meta-Complexity</vt:lpstr>
      <vt:lpstr>Minimum Circuit Size Problem</vt:lpstr>
      <vt:lpstr>The Complexity of MCSP</vt:lpstr>
      <vt:lpstr>Time-Bounded Kolmogorov Complexity</vt:lpstr>
      <vt:lpstr>KT Complexity</vt:lpstr>
      <vt:lpstr>Background: Cryptography</vt:lpstr>
      <vt:lpstr>One-Way Functions</vt:lpstr>
      <vt:lpstr>OWFs are Fundamental</vt:lpstr>
      <vt:lpstr>Do OWFs Exist?</vt:lpstr>
      <vt:lpstr>The Liu-Pass Result</vt:lpstr>
      <vt:lpstr>On One-Way Function and Kolmogorov Complexity</vt:lpstr>
      <vt:lpstr>The Liu-Pass Result</vt:lpstr>
      <vt:lpstr>Why Not MCSP?</vt:lpstr>
      <vt:lpstr>Our Results</vt:lpstr>
      <vt:lpstr>Our Result 1</vt:lpstr>
      <vt:lpstr>Cryptography in 〖NC〗^0</vt:lpstr>
      <vt:lpstr>Wrap Up</vt:lpstr>
      <vt:lpstr>Our Result 2</vt:lpstr>
      <vt:lpstr>One Slide for MCSP…</vt:lpstr>
      <vt:lpstr>Proof Overview: KT vs 〖NC〗^0-OWF</vt:lpstr>
      <vt:lpstr>Warm-Up: OWF ⟹ (Worst-Case) Hardness of K^poly</vt:lpstr>
      <vt:lpstr>We Only Have a Heuristic…?</vt:lpstr>
      <vt:lpstr>What PRGs Imply Hardness of KT?</vt:lpstr>
      <vt:lpstr>Parallel OWF ⟹ Hardness of KT</vt:lpstr>
      <vt:lpstr>Hardness of KT⟹ Parallel OWF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r_64</cp:lastModifiedBy>
  <cp:revision>1514</cp:revision>
  <dcterms:created xsi:type="dcterms:W3CDTF">2019-12-25T22:18:45Z</dcterms:created>
  <dcterms:modified xsi:type="dcterms:W3CDTF">2021-04-17T19:56:29Z</dcterms:modified>
</cp:coreProperties>
</file>