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8" r:id="rId4"/>
    <p:sldId id="287" r:id="rId5"/>
    <p:sldId id="288" r:id="rId6"/>
    <p:sldId id="272" r:id="rId7"/>
    <p:sldId id="275" r:id="rId8"/>
    <p:sldId id="273" r:id="rId9"/>
    <p:sldId id="274" r:id="rId10"/>
    <p:sldId id="276" r:id="rId11"/>
    <p:sldId id="281" r:id="rId12"/>
    <p:sldId id="277" r:id="rId13"/>
    <p:sldId id="278" r:id="rId14"/>
    <p:sldId id="279" r:id="rId15"/>
    <p:sldId id="280" r:id="rId16"/>
    <p:sldId id="289" r:id="rId17"/>
    <p:sldId id="290" r:id="rId18"/>
    <p:sldId id="270" r:id="rId19"/>
    <p:sldId id="271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7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1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6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3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6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12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8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1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81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6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4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4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8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3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5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7.1149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30.png"/><Relationship Id="rId4" Type="http://schemas.openxmlformats.org/officeDocument/2006/relationships/image" Target="../media/image103.png"/><Relationship Id="rId9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257471"/>
            <a:ext cx="10314523" cy="199801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 Sensitivity Oracles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Subcubic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Preprocessing Time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DE0F6-824B-45F6-AF14-3FE8DFCBF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672"/>
            <a:ext cx="9144000" cy="1223128"/>
          </a:xfrm>
        </p:spPr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Hanlin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Ren, IIIS, Tsinghua University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ESA 2020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893D487-AA4D-4DB0-ABF3-8E99FE1943B5}"/>
              </a:ext>
            </a:extLst>
          </p:cNvPr>
          <p:cNvGrpSpPr/>
          <p:nvPr/>
        </p:nvGrpSpPr>
        <p:grpSpPr>
          <a:xfrm>
            <a:off x="7701700" y="4370932"/>
            <a:ext cx="3354503" cy="1773735"/>
            <a:chOff x="7956223" y="4924676"/>
            <a:chExt cx="2455755" cy="129851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31B680D-2DB7-4A27-B522-8CAD1D9010E0}"/>
                </a:ext>
              </a:extLst>
            </p:cNvPr>
            <p:cNvSpPr/>
            <p:nvPr/>
          </p:nvSpPr>
          <p:spPr>
            <a:xfrm>
              <a:off x="7956223" y="5618375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DFCC592-7FF0-4591-9A0B-EF0F022B915B}"/>
                </a:ext>
              </a:extLst>
            </p:cNvPr>
            <p:cNvSpPr/>
            <p:nvPr/>
          </p:nvSpPr>
          <p:spPr>
            <a:xfrm>
              <a:off x="8382001" y="5356020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5A41F64-4B65-426B-89F1-922264E60307}"/>
                </a:ext>
              </a:extLst>
            </p:cNvPr>
            <p:cNvSpPr/>
            <p:nvPr/>
          </p:nvSpPr>
          <p:spPr>
            <a:xfrm>
              <a:off x="8546135" y="5894919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2679F2-6BAD-41B4-BB10-734C6966175B}"/>
                </a:ext>
              </a:extLst>
            </p:cNvPr>
            <p:cNvSpPr/>
            <p:nvPr/>
          </p:nvSpPr>
          <p:spPr>
            <a:xfrm>
              <a:off x="8924778" y="5571503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9551F2E-B18B-4287-9384-3D8F67630512}"/>
                </a:ext>
              </a:extLst>
            </p:cNvPr>
            <p:cNvSpPr/>
            <p:nvPr/>
          </p:nvSpPr>
          <p:spPr>
            <a:xfrm>
              <a:off x="9180873" y="6059053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8D3AE6C-177C-4179-AD53-22DAF36D9109}"/>
                </a:ext>
              </a:extLst>
            </p:cNvPr>
            <p:cNvSpPr/>
            <p:nvPr/>
          </p:nvSpPr>
          <p:spPr>
            <a:xfrm>
              <a:off x="9262940" y="5257800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D09441B-0F93-4DFB-95C3-32817007328D}"/>
                </a:ext>
              </a:extLst>
            </p:cNvPr>
            <p:cNvSpPr/>
            <p:nvPr/>
          </p:nvSpPr>
          <p:spPr>
            <a:xfrm>
              <a:off x="9528462" y="5653570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E3DF6B5-7F97-461C-9B45-09B3A3F99285}"/>
                </a:ext>
              </a:extLst>
            </p:cNvPr>
            <p:cNvSpPr/>
            <p:nvPr/>
          </p:nvSpPr>
          <p:spPr>
            <a:xfrm>
              <a:off x="10061812" y="5273953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044CFE5-440D-42A9-B58C-271DDEA834F8}"/>
                </a:ext>
              </a:extLst>
            </p:cNvPr>
            <p:cNvSpPr/>
            <p:nvPr/>
          </p:nvSpPr>
          <p:spPr>
            <a:xfrm>
              <a:off x="9979745" y="5977248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649AC43-2B97-4EF8-A9E3-41E4FEF4ADC3}"/>
                </a:ext>
              </a:extLst>
            </p:cNvPr>
            <p:cNvSpPr/>
            <p:nvPr/>
          </p:nvSpPr>
          <p:spPr>
            <a:xfrm>
              <a:off x="9016739" y="4924676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A4EB915-257F-4F6A-9080-F30626C80D42}"/>
                </a:ext>
              </a:extLst>
            </p:cNvPr>
            <p:cNvSpPr/>
            <p:nvPr/>
          </p:nvSpPr>
          <p:spPr>
            <a:xfrm>
              <a:off x="10247844" y="5660702"/>
              <a:ext cx="164134" cy="16413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162ECE7-91FE-4C5E-81F5-58D5B402CC5F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8096320" y="5496117"/>
              <a:ext cx="309718" cy="146295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3B49FF4-853F-4404-A351-7F94688FD7F6}"/>
                </a:ext>
              </a:extLst>
            </p:cNvPr>
            <p:cNvCxnSpPr>
              <a:cxnSpLocks/>
              <a:stCxn id="4" idx="5"/>
              <a:endCxn id="8" idx="2"/>
            </p:cNvCxnSpPr>
            <p:nvPr/>
          </p:nvCxnSpPr>
          <p:spPr>
            <a:xfrm>
              <a:off x="8096320" y="5758472"/>
              <a:ext cx="449815" cy="2185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ED87656-A4DE-4200-97D0-35D6CFCB4171}"/>
                </a:ext>
              </a:extLst>
            </p:cNvPr>
            <p:cNvCxnSpPr>
              <a:cxnSpLocks/>
              <a:stCxn id="6" idx="7"/>
              <a:endCxn id="22" idx="3"/>
            </p:cNvCxnSpPr>
            <p:nvPr/>
          </p:nvCxnSpPr>
          <p:spPr>
            <a:xfrm flipV="1">
              <a:off x="8522098" y="5064773"/>
              <a:ext cx="518678" cy="31528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BB989E7-373C-49BF-A0E3-396BFF7E30C9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 flipV="1">
              <a:off x="8546135" y="5339867"/>
              <a:ext cx="716805" cy="9822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25D9EEF-4FA5-4487-AFB4-38AE13E1148A}"/>
                </a:ext>
              </a:extLst>
            </p:cNvPr>
            <p:cNvCxnSpPr>
              <a:cxnSpLocks/>
              <a:stCxn id="6" idx="5"/>
              <a:endCxn id="10" idx="2"/>
            </p:cNvCxnSpPr>
            <p:nvPr/>
          </p:nvCxnSpPr>
          <p:spPr>
            <a:xfrm>
              <a:off x="8522098" y="5496117"/>
              <a:ext cx="402680" cy="157453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4383657-685C-46B8-83F8-15EF9A8E61F7}"/>
                </a:ext>
              </a:extLst>
            </p:cNvPr>
            <p:cNvCxnSpPr>
              <a:cxnSpLocks/>
              <a:stCxn id="10" idx="3"/>
              <a:endCxn id="8" idx="7"/>
            </p:cNvCxnSpPr>
            <p:nvPr/>
          </p:nvCxnSpPr>
          <p:spPr>
            <a:xfrm flipH="1">
              <a:off x="8686232" y="5711600"/>
              <a:ext cx="262583" cy="20735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1D036EF-24B8-4EA3-9449-054DCB898A19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064875" y="5711600"/>
              <a:ext cx="198065" cy="34745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6CF1455-2AEF-4D66-9AC3-CBAFA12770FD}"/>
                </a:ext>
              </a:extLst>
            </p:cNvPr>
            <p:cNvCxnSpPr>
              <a:cxnSpLocks/>
              <a:stCxn id="10" idx="7"/>
              <a:endCxn id="14" idx="4"/>
            </p:cNvCxnSpPr>
            <p:nvPr/>
          </p:nvCxnSpPr>
          <p:spPr>
            <a:xfrm flipV="1">
              <a:off x="9064875" y="5421934"/>
              <a:ext cx="280132" cy="17360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68E2C8-51CE-4DFA-93CB-66EE16E56977}"/>
                </a:ext>
              </a:extLst>
            </p:cNvPr>
            <p:cNvCxnSpPr>
              <a:cxnSpLocks/>
              <a:stCxn id="22" idx="6"/>
              <a:endCxn id="14" idx="0"/>
            </p:cNvCxnSpPr>
            <p:nvPr/>
          </p:nvCxnSpPr>
          <p:spPr>
            <a:xfrm>
              <a:off x="9180873" y="5006743"/>
              <a:ext cx="164134" cy="25105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69CDA298-107F-4B5D-9731-DB73D68A7CDB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9427074" y="5339867"/>
              <a:ext cx="634738" cy="1615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C219FAD-C67C-41CA-BFB4-D47841FDC088}"/>
                </a:ext>
              </a:extLst>
            </p:cNvPr>
            <p:cNvCxnSpPr>
              <a:cxnSpLocks/>
              <a:stCxn id="14" idx="5"/>
              <a:endCxn id="16" idx="0"/>
            </p:cNvCxnSpPr>
            <p:nvPr/>
          </p:nvCxnSpPr>
          <p:spPr>
            <a:xfrm>
              <a:off x="9403037" y="5397897"/>
              <a:ext cx="207492" cy="255673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53EAA95-925F-4984-9E68-084DC801B876}"/>
                </a:ext>
              </a:extLst>
            </p:cNvPr>
            <p:cNvCxnSpPr>
              <a:cxnSpLocks/>
              <a:stCxn id="24" idx="0"/>
              <a:endCxn id="18" idx="5"/>
            </p:cNvCxnSpPr>
            <p:nvPr/>
          </p:nvCxnSpPr>
          <p:spPr>
            <a:xfrm flipH="1" flipV="1">
              <a:off x="10201909" y="5414050"/>
              <a:ext cx="128002" cy="246652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556DF62-63FB-4EE8-B21F-9ECD5BA0E215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9088912" y="5653570"/>
              <a:ext cx="439550" cy="82067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711B4E6-EC39-4F66-A51B-A648BD843C6A}"/>
                </a:ext>
              </a:extLst>
            </p:cNvPr>
            <p:cNvCxnSpPr>
              <a:cxnSpLocks/>
              <a:stCxn id="16" idx="4"/>
              <a:endCxn id="12" idx="7"/>
            </p:cNvCxnSpPr>
            <p:nvPr/>
          </p:nvCxnSpPr>
          <p:spPr>
            <a:xfrm flipH="1">
              <a:off x="9320970" y="5817704"/>
              <a:ext cx="289559" cy="265386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E98F113E-DEE8-4AFF-8F73-7E3DB4DC1DB0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 flipV="1">
              <a:off x="9345007" y="6059315"/>
              <a:ext cx="634738" cy="81805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46C92FE0-27CB-43D0-9E26-0B3F5A230C31}"/>
                </a:ext>
              </a:extLst>
            </p:cNvPr>
            <p:cNvCxnSpPr>
              <a:cxnSpLocks/>
              <a:stCxn id="20" idx="7"/>
              <a:endCxn id="24" idx="3"/>
            </p:cNvCxnSpPr>
            <p:nvPr/>
          </p:nvCxnSpPr>
          <p:spPr>
            <a:xfrm flipV="1">
              <a:off x="10119842" y="5800799"/>
              <a:ext cx="152039" cy="200486"/>
            </a:xfrm>
            <a:prstGeom prst="straightConnector1">
              <a:avLst/>
            </a:prstGeom>
            <a:ln>
              <a:tailEnd type="triangle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乘号 82">
              <a:extLst>
                <a:ext uri="{FF2B5EF4-FFF2-40B4-BE49-F238E27FC236}">
                  <a16:creationId xmlns:a16="http://schemas.microsoft.com/office/drawing/2014/main" id="{E414D932-5D7D-4A09-91F5-5EEACB53187A}"/>
                </a:ext>
              </a:extLst>
            </p:cNvPr>
            <p:cNvSpPr/>
            <p:nvPr/>
          </p:nvSpPr>
          <p:spPr>
            <a:xfrm>
              <a:off x="9161476" y="5170474"/>
              <a:ext cx="338089" cy="338089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69636BB9-0424-4BA4-A08C-9AEDE3C1953D}"/>
              </a:ext>
            </a:extLst>
          </p:cNvPr>
          <p:cNvSpPr/>
          <p:nvPr/>
        </p:nvSpPr>
        <p:spPr>
          <a:xfrm>
            <a:off x="9788333" y="5564383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9F9369-E269-427B-8EB2-F3F1F2B749B2}"/>
              </a:ext>
            </a:extLst>
          </p:cNvPr>
          <p:cNvSpPr/>
          <p:nvPr/>
        </p:nvSpPr>
        <p:spPr>
          <a:xfrm>
            <a:off x="8915321" y="5468372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C2A0A8-CF0A-48F4-80E5-7F6DCE375BB9}"/>
              </a:ext>
            </a:extLst>
          </p:cNvPr>
          <p:cNvSpPr/>
          <p:nvPr/>
        </p:nvSpPr>
        <p:spPr>
          <a:xfrm>
            <a:off x="9564399" y="4725398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AF0E38-D25D-4302-AE44-DD54527A534C}"/>
              </a:ext>
            </a:extLst>
          </p:cNvPr>
          <p:cNvSpPr/>
          <p:nvPr/>
        </p:nvSpPr>
        <p:spPr>
          <a:xfrm>
            <a:off x="9027287" y="4759781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8B923B-5F96-434F-B005-408509FC266D}"/>
              </a:ext>
            </a:extLst>
          </p:cNvPr>
          <p:cNvSpPr/>
          <p:nvPr/>
        </p:nvSpPr>
        <p:spPr>
          <a:xfrm>
            <a:off x="9371365" y="5095682"/>
            <a:ext cx="223934" cy="2239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2: Boost an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12" t="-13761" r="-3302" b="-20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vertices, 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“Hitting set” (or bridging set)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return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𝑜𝑙𝑑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𝑜𝑙𝑑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F6A8E71-233C-48FC-A672-151E538F2EE3}"/>
              </a:ext>
            </a:extLst>
          </p:cNvPr>
          <p:cNvSpPr/>
          <p:nvPr/>
        </p:nvSpPr>
        <p:spPr>
          <a:xfrm>
            <a:off x="7694692" y="5095682"/>
            <a:ext cx="223934" cy="2239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C201B1-750F-490D-9FE9-DF33540A887C}"/>
              </a:ext>
            </a:extLst>
          </p:cNvPr>
          <p:cNvSpPr/>
          <p:nvPr/>
        </p:nvSpPr>
        <p:spPr>
          <a:xfrm>
            <a:off x="10772080" y="5213093"/>
            <a:ext cx="223934" cy="2239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72367F-20F0-439E-9445-40607FA05DA0}"/>
              </a:ext>
            </a:extLst>
          </p:cNvPr>
          <p:cNvSpPr/>
          <p:nvPr/>
        </p:nvSpPr>
        <p:spPr>
          <a:xfrm>
            <a:off x="9027288" y="4759781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2396DF-2E10-4E78-AE51-BF93818A5C50}"/>
              </a:ext>
            </a:extLst>
          </p:cNvPr>
          <p:cNvSpPr/>
          <p:nvPr/>
        </p:nvSpPr>
        <p:spPr>
          <a:xfrm>
            <a:off x="9788333" y="5564383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1DDD18-61A3-43BD-A65C-7F75C6B668F7}"/>
              </a:ext>
            </a:extLst>
          </p:cNvPr>
          <p:cNvSpPr/>
          <p:nvPr/>
        </p:nvSpPr>
        <p:spPr>
          <a:xfrm>
            <a:off x="8915321" y="5468372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FCD785-D723-44A7-9E01-C75B7A18E9C4}"/>
              </a:ext>
            </a:extLst>
          </p:cNvPr>
          <p:cNvSpPr/>
          <p:nvPr/>
        </p:nvSpPr>
        <p:spPr>
          <a:xfrm>
            <a:off x="9564399" y="4725398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561158-67D9-4F31-8096-4F1C6F8C552B}"/>
                  </a:ext>
                </a:extLst>
              </p:cNvPr>
              <p:cNvSpPr txBox="1"/>
              <p:nvPr/>
            </p:nvSpPr>
            <p:spPr>
              <a:xfrm>
                <a:off x="9210308" y="5992297"/>
                <a:ext cx="384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561158-67D9-4F31-8096-4F1C6F8C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308" y="5992297"/>
                <a:ext cx="384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乘号 12">
            <a:extLst>
              <a:ext uri="{FF2B5EF4-FFF2-40B4-BE49-F238E27FC236}">
                <a16:creationId xmlns:a16="http://schemas.microsoft.com/office/drawing/2014/main" id="{AA35F390-C75F-4E2D-8E73-D3B798B38A48}"/>
              </a:ext>
            </a:extLst>
          </p:cNvPr>
          <p:cNvSpPr/>
          <p:nvPr/>
        </p:nvSpPr>
        <p:spPr>
          <a:xfrm>
            <a:off x="9290298" y="5014615"/>
            <a:ext cx="386068" cy="386067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F25807-FBF0-4567-ABB2-CD05147454C3}"/>
              </a:ext>
            </a:extLst>
          </p:cNvPr>
          <p:cNvCxnSpPr>
            <a:stCxn id="16" idx="6"/>
            <a:endCxn id="15" idx="2"/>
          </p:cNvCxnSpPr>
          <p:nvPr/>
        </p:nvCxnSpPr>
        <p:spPr>
          <a:xfrm flipV="1">
            <a:off x="7918626" y="4871748"/>
            <a:ext cx="1108661" cy="335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71F7D2B8-7BA4-44DB-AD77-9740CD212EF2}"/>
              </a:ext>
            </a:extLst>
          </p:cNvPr>
          <p:cNvSpPr/>
          <p:nvPr/>
        </p:nvSpPr>
        <p:spPr>
          <a:xfrm>
            <a:off x="9232287" y="4527661"/>
            <a:ext cx="1570245" cy="709644"/>
          </a:xfrm>
          <a:custGeom>
            <a:avLst/>
            <a:gdLst>
              <a:gd name="connsiteX0" fmla="*/ 0 w 1570245"/>
              <a:gd name="connsiteY0" fmla="*/ 290281 h 709644"/>
              <a:gd name="connsiteX1" fmla="*/ 838725 w 1570245"/>
              <a:gd name="connsiteY1" fmla="*/ 15961 h 709644"/>
              <a:gd name="connsiteX2" fmla="*/ 1570245 w 1570245"/>
              <a:gd name="connsiteY2" fmla="*/ 709644 h 70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245" h="709644">
                <a:moveTo>
                  <a:pt x="0" y="290281"/>
                </a:moveTo>
                <a:cubicBezTo>
                  <a:pt x="288509" y="118174"/>
                  <a:pt x="577018" y="-53933"/>
                  <a:pt x="838725" y="15961"/>
                </a:cubicBezTo>
                <a:cubicBezTo>
                  <a:pt x="1100432" y="85855"/>
                  <a:pt x="1335338" y="397749"/>
                  <a:pt x="1570245" y="70964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359734A3-DA24-440D-B906-7D537B4A2DD4}"/>
              </a:ext>
            </a:extLst>
          </p:cNvPr>
          <p:cNvSpPr/>
          <p:nvPr/>
        </p:nvSpPr>
        <p:spPr>
          <a:xfrm>
            <a:off x="7895371" y="4470469"/>
            <a:ext cx="1699928" cy="665937"/>
          </a:xfrm>
          <a:custGeom>
            <a:avLst/>
            <a:gdLst>
              <a:gd name="connsiteX0" fmla="*/ 0 w 1683757"/>
              <a:gd name="connsiteY0" fmla="*/ 665937 h 665937"/>
              <a:gd name="connsiteX1" fmla="*/ 1031065 w 1683757"/>
              <a:gd name="connsiteY1" fmla="*/ 13244 h 665937"/>
              <a:gd name="connsiteX2" fmla="*/ 1683757 w 1683757"/>
              <a:gd name="connsiteY2" fmla="*/ 290717 h 66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757" h="665937">
                <a:moveTo>
                  <a:pt x="0" y="665937"/>
                </a:moveTo>
                <a:cubicBezTo>
                  <a:pt x="375219" y="370859"/>
                  <a:pt x="750439" y="75781"/>
                  <a:pt x="1031065" y="13244"/>
                </a:cubicBezTo>
                <a:cubicBezTo>
                  <a:pt x="1311691" y="-49293"/>
                  <a:pt x="1497724" y="120712"/>
                  <a:pt x="1683757" y="290717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5C4793-CFBE-4AD8-ADC0-B453F092ACF2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>
            <a:off x="9788333" y="4837365"/>
            <a:ext cx="983747" cy="487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B92D107-15FF-4780-B544-3B4DF2E01FD0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7885832" y="5286822"/>
            <a:ext cx="1029489" cy="2935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D1D885E-7117-4527-8E56-103F1A54A355}"/>
              </a:ext>
            </a:extLst>
          </p:cNvPr>
          <p:cNvSpPr/>
          <p:nvPr/>
        </p:nvSpPr>
        <p:spPr>
          <a:xfrm>
            <a:off x="9106461" y="5429644"/>
            <a:ext cx="1737062" cy="678928"/>
          </a:xfrm>
          <a:custGeom>
            <a:avLst/>
            <a:gdLst>
              <a:gd name="connsiteX0" fmla="*/ 0 w 1762585"/>
              <a:gd name="connsiteY0" fmla="*/ 233330 h 678928"/>
              <a:gd name="connsiteX1" fmla="*/ 1037371 w 1762585"/>
              <a:gd name="connsiteY1" fmla="*/ 674764 h 678928"/>
              <a:gd name="connsiteX2" fmla="*/ 1762585 w 1762585"/>
              <a:gd name="connsiteY2" fmla="*/ 0 h 67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2585" h="678928">
                <a:moveTo>
                  <a:pt x="0" y="233330"/>
                </a:moveTo>
                <a:cubicBezTo>
                  <a:pt x="371803" y="473491"/>
                  <a:pt x="743607" y="713652"/>
                  <a:pt x="1037371" y="674764"/>
                </a:cubicBezTo>
                <a:cubicBezTo>
                  <a:pt x="1331135" y="635876"/>
                  <a:pt x="1546860" y="317938"/>
                  <a:pt x="1762585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E806501-0158-4EBC-BA1E-FECE1D0F15E3}"/>
              </a:ext>
            </a:extLst>
          </p:cNvPr>
          <p:cNvSpPr/>
          <p:nvPr/>
        </p:nvSpPr>
        <p:spPr>
          <a:xfrm>
            <a:off x="7866993" y="5297214"/>
            <a:ext cx="1936006" cy="763510"/>
          </a:xfrm>
          <a:custGeom>
            <a:avLst/>
            <a:gdLst>
              <a:gd name="connsiteX0" fmla="*/ 0 w 1936006"/>
              <a:gd name="connsiteY0" fmla="*/ 0 h 763510"/>
              <a:gd name="connsiteX1" fmla="*/ 952237 w 1936006"/>
              <a:gd name="connsiteY1" fmla="*/ 747285 h 763510"/>
              <a:gd name="connsiteX2" fmla="*/ 1936006 w 1936006"/>
              <a:gd name="connsiteY2" fmla="*/ 441434 h 76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006" h="763510">
                <a:moveTo>
                  <a:pt x="0" y="0"/>
                </a:moveTo>
                <a:cubicBezTo>
                  <a:pt x="314784" y="336856"/>
                  <a:pt x="629569" y="673713"/>
                  <a:pt x="952237" y="747285"/>
                </a:cubicBezTo>
                <a:cubicBezTo>
                  <a:pt x="1274905" y="820857"/>
                  <a:pt x="1605455" y="631145"/>
                  <a:pt x="1936006" y="44143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9D924B6-5AB7-4820-A7F2-603CA7A29499}"/>
              </a:ext>
            </a:extLst>
          </p:cNvPr>
          <p:cNvCxnSpPr>
            <a:cxnSpLocks/>
            <a:stCxn id="19" idx="6"/>
            <a:endCxn id="5" idx="3"/>
          </p:cNvCxnSpPr>
          <p:nvPr/>
        </p:nvCxnSpPr>
        <p:spPr>
          <a:xfrm flipV="1">
            <a:off x="10012267" y="5404233"/>
            <a:ext cx="792607" cy="272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2D79923-A2C2-404E-99C5-E470CA4493AE}"/>
                  </a:ext>
                </a:extLst>
              </p:cNvPr>
              <p:cNvSpPr txBox="1"/>
              <p:nvPr/>
            </p:nvSpPr>
            <p:spPr>
              <a:xfrm>
                <a:off x="7322431" y="5112548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2D79923-A2C2-404E-99C5-E470CA44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31" y="5112548"/>
                <a:ext cx="3860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0E5925-A755-4AC4-914A-728FF4CCBF60}"/>
                  </a:ext>
                </a:extLst>
              </p:cNvPr>
              <p:cNvSpPr txBox="1"/>
              <p:nvPr/>
            </p:nvSpPr>
            <p:spPr>
              <a:xfrm>
                <a:off x="10943708" y="5326986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0E5925-A755-4AC4-914A-728FF4CC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08" y="5326986"/>
                <a:ext cx="3789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67952F3-3DF1-45FB-AC3F-97344B27035E}"/>
                  </a:ext>
                </a:extLst>
              </p:cNvPr>
              <p:cNvSpPr txBox="1"/>
              <p:nvPr/>
            </p:nvSpPr>
            <p:spPr>
              <a:xfrm>
                <a:off x="9025371" y="5128985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67952F3-3DF1-45FB-AC3F-97344B27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371" y="5128985"/>
                <a:ext cx="3789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3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8" grpId="0" animBg="1"/>
      <p:bldP spid="18" grpId="1" animBg="1"/>
      <p:bldP spid="17" grpId="0" animBg="1"/>
      <p:bldP spid="17" grpId="1" animBg="1"/>
      <p:bldP spid="15" grpId="0" animBg="1"/>
      <p:bldP spid="15" grpId="1" animBg="1"/>
      <p:bldP spid="14" grpId="0" uiExpand="1" animBg="1"/>
      <p:bldP spid="3" grpId="0" uiExpand="1" build="p"/>
      <p:bldP spid="16" grpId="0" uiExpand="1" animBg="1"/>
      <p:bldP spid="5" grpId="0" uiExpand="1" animBg="1"/>
      <p:bldP spid="6" grpId="0" uiExpand="1" animBg="1"/>
      <p:bldP spid="7" grpId="0" uiExpand="1" animBg="1"/>
      <p:bldP spid="8" grpId="0" uiExpand="1" animBg="1"/>
      <p:bldP spid="10" grpId="0" uiExpand="1" animBg="1"/>
      <p:bldP spid="4" grpId="0" uiExpand="1"/>
      <p:bldP spid="13" grpId="0" uiExpand="1" animBg="1"/>
      <p:bldP spid="26" grpId="0" animBg="1"/>
      <p:bldP spid="26" grpId="1" animBg="1"/>
      <p:bldP spid="27" grpId="0" animBg="1"/>
      <p:bldP spid="27" grpId="1" animBg="1"/>
      <p:bldP spid="34" grpId="0" animBg="1"/>
      <p:bldP spid="34" grpId="1" animBg="1"/>
      <p:bldP spid="35" grpId="0" animBg="1"/>
      <p:bldP spid="35" grpId="1" animBg="1"/>
      <p:bldP spid="39" grpId="0" uiExpand="1"/>
      <p:bldP spid="40" grpId="0" uiExpand="1"/>
      <p:bldP spid="4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>
            <a:extLst>
              <a:ext uri="{FF2B5EF4-FFF2-40B4-BE49-F238E27FC236}">
                <a16:creationId xmlns:a16="http://schemas.microsoft.com/office/drawing/2014/main" id="{4B66E6FB-B465-45B6-8DF0-50927A8A9F58}"/>
              </a:ext>
            </a:extLst>
          </p:cNvPr>
          <p:cNvSpPr/>
          <p:nvPr/>
        </p:nvSpPr>
        <p:spPr>
          <a:xfrm>
            <a:off x="6515663" y="4807963"/>
            <a:ext cx="260834" cy="2608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Case 2: Analysis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query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answer in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3/2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hits the </a:t>
                </a:r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middle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1/3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portion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answer path, then this query is answered correctly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 randomly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vertices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w.h.p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 it hits the </a:t>
                </a:r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middle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1/3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portion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 every such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 b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094D8EE8-9965-4164-A139-1518A941A558}"/>
              </a:ext>
            </a:extLst>
          </p:cNvPr>
          <p:cNvSpPr/>
          <p:nvPr/>
        </p:nvSpPr>
        <p:spPr>
          <a:xfrm>
            <a:off x="2957304" y="423443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B83578-62C2-4E19-A8D0-F886DF091144}"/>
              </a:ext>
            </a:extLst>
          </p:cNvPr>
          <p:cNvSpPr/>
          <p:nvPr/>
        </p:nvSpPr>
        <p:spPr>
          <a:xfrm>
            <a:off x="8495621" y="423443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B6C33A2D-8FAE-44F0-8517-1A15707FD8C1}"/>
              </a:ext>
            </a:extLst>
          </p:cNvPr>
          <p:cNvSpPr/>
          <p:nvPr/>
        </p:nvSpPr>
        <p:spPr>
          <a:xfrm>
            <a:off x="6416929" y="4699085"/>
            <a:ext cx="433333" cy="43333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F92A29E-E2D9-4CA8-9C56-F2D547113BDA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3181507" y="4346541"/>
            <a:ext cx="5314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AF1F89-2A87-4672-9D6D-BB0616C9FCE4}"/>
              </a:ext>
            </a:extLst>
          </p:cNvPr>
          <p:cNvCxnSpPr/>
          <p:nvPr/>
        </p:nvCxnSpPr>
        <p:spPr>
          <a:xfrm>
            <a:off x="5134708" y="4346540"/>
            <a:ext cx="1723968" cy="0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670FC91-D7AA-4902-B174-A8C87D318966}"/>
              </a:ext>
            </a:extLst>
          </p:cNvPr>
          <p:cNvSpPr/>
          <p:nvPr/>
        </p:nvSpPr>
        <p:spPr>
          <a:xfrm>
            <a:off x="5996692" y="4234439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782B9D-49F7-41CF-BB14-0F7FB5139D1D}"/>
                  </a:ext>
                </a:extLst>
              </p:cNvPr>
              <p:cNvSpPr txBox="1"/>
              <p:nvPr/>
            </p:nvSpPr>
            <p:spPr>
              <a:xfrm>
                <a:off x="2750975" y="4448325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782B9D-49F7-41CF-BB14-0F7FB513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975" y="4448325"/>
                <a:ext cx="4081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BCB48C-B090-49C7-8C52-CD08EEC8B3F9}"/>
                  </a:ext>
                </a:extLst>
              </p:cNvPr>
              <p:cNvSpPr txBox="1"/>
              <p:nvPr/>
            </p:nvSpPr>
            <p:spPr>
              <a:xfrm>
                <a:off x="8583805" y="4408913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ABCB48C-B090-49C7-8C52-CD08EEC8B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805" y="4408913"/>
                <a:ext cx="4081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87A9DB7-DC9E-4D3B-A256-9DAD5BB3BCEC}"/>
                  </a:ext>
                </a:extLst>
              </p:cNvPr>
              <p:cNvSpPr txBox="1"/>
              <p:nvPr/>
            </p:nvSpPr>
            <p:spPr>
              <a:xfrm>
                <a:off x="6776497" y="4826587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87A9DB7-DC9E-4D3B-A256-9DAD5BB3B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497" y="4826587"/>
                <a:ext cx="4081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A30D6FD-03DC-4DA8-B832-287C31BB9EAE}"/>
                  </a:ext>
                </a:extLst>
              </p:cNvPr>
              <p:cNvSpPr txBox="1"/>
              <p:nvPr/>
            </p:nvSpPr>
            <p:spPr>
              <a:xfrm>
                <a:off x="5760594" y="4423386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A30D6FD-03DC-4DA8-B832-287C31BB9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94" y="4423386"/>
                <a:ext cx="4081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箭头: 左右 28">
                <a:extLst>
                  <a:ext uri="{FF2B5EF4-FFF2-40B4-BE49-F238E27FC236}">
                    <a16:creationId xmlns:a16="http://schemas.microsoft.com/office/drawing/2014/main" id="{BD9757A7-EBED-4044-9B79-847967AA2C39}"/>
                  </a:ext>
                </a:extLst>
              </p:cNvPr>
              <p:cNvSpPr/>
              <p:nvPr/>
            </p:nvSpPr>
            <p:spPr>
              <a:xfrm>
                <a:off x="3181507" y="3754394"/>
                <a:ext cx="2815184" cy="457075"/>
              </a:xfrm>
              <a:prstGeom prst="left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箭头: 左右 28">
                <a:extLst>
                  <a:ext uri="{FF2B5EF4-FFF2-40B4-BE49-F238E27FC236}">
                    <a16:creationId xmlns:a16="http://schemas.microsoft.com/office/drawing/2014/main" id="{BD9757A7-EBED-4044-9B79-847967AA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07" y="3754394"/>
                <a:ext cx="2815184" cy="457075"/>
              </a:xfrm>
              <a:prstGeom prst="left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箭头: 左右 30">
                <a:extLst>
                  <a:ext uri="{FF2B5EF4-FFF2-40B4-BE49-F238E27FC236}">
                    <a16:creationId xmlns:a16="http://schemas.microsoft.com/office/drawing/2014/main" id="{2FACB25A-E95B-489E-9F52-68D2ADAFCFC3}"/>
                  </a:ext>
                </a:extLst>
              </p:cNvPr>
              <p:cNvSpPr/>
              <p:nvPr/>
            </p:nvSpPr>
            <p:spPr>
              <a:xfrm>
                <a:off x="6220626" y="3756444"/>
                <a:ext cx="2274995" cy="457075"/>
              </a:xfrm>
              <a:prstGeom prst="left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箭头: 左右 30">
                <a:extLst>
                  <a:ext uri="{FF2B5EF4-FFF2-40B4-BE49-F238E27FC236}">
                    <a16:creationId xmlns:a16="http://schemas.microsoft.com/office/drawing/2014/main" id="{2FACB25A-E95B-489E-9F52-68D2ADAFC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26" y="3756444"/>
                <a:ext cx="2274995" cy="457075"/>
              </a:xfrm>
              <a:prstGeom prst="leftRightArrow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69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6" grpId="0" animBg="1"/>
      <p:bldP spid="8" grpId="0" animBg="1"/>
      <p:bldP spid="9" grpId="0" animBg="1"/>
      <p:bldP spid="16" grpId="0" animBg="1"/>
      <p:bldP spid="20" grpId="0"/>
      <p:bldP spid="22" grpId="0"/>
      <p:bldP spid="24" grpId="0"/>
      <p:bldP spid="28" grpId="0"/>
      <p:bldP spid="2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Case 2: Wait, What’s Your Query Time?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 But we want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AD9A46-0228-456C-BAF2-553E37022783}"/>
                  </a:ext>
                </a:extLst>
              </p:cNvPr>
              <p:cNvSpPr txBox="1"/>
              <p:nvPr/>
            </p:nvSpPr>
            <p:spPr>
              <a:xfrm>
                <a:off x="1773382" y="3069730"/>
                <a:ext cx="8543636" cy="324217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Lemma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en-US" altLang="zh-CN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en-US" altLang="zh-CN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construct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AD9A46-0228-456C-BAF2-553E37022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382" y="3069730"/>
                <a:ext cx="8543636" cy="3242170"/>
              </a:xfrm>
              <a:prstGeom prst="rect">
                <a:avLst/>
              </a:prstGeom>
              <a:blipFill>
                <a:blip r:embed="rId4"/>
                <a:stretch>
                  <a:fillRect l="-1284" t="-3008" b="-4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4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2: From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761" b="-20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AD9A46-0228-456C-BAF2-553E37022783}"/>
                  </a:ext>
                </a:extLst>
              </p:cNvPr>
              <p:cNvSpPr txBox="1"/>
              <p:nvPr/>
            </p:nvSpPr>
            <p:spPr>
              <a:xfrm>
                <a:off x="5846619" y="4115429"/>
                <a:ext cx="5809672" cy="237744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Lemma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en-US" altLang="zh-CN" sz="2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construct 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AD9A46-0228-456C-BAF2-553E37022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619" y="4115429"/>
                <a:ext cx="5809672" cy="2377446"/>
              </a:xfrm>
              <a:prstGeom prst="rect">
                <a:avLst/>
              </a:prstGeom>
              <a:blipFill>
                <a:blip r:embed="rId4"/>
                <a:stretch>
                  <a:fillRect l="-943" t="-2558" b="-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581C5E4-8F10-4312-9EF2-BE76385A0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99669"/>
                  </p:ext>
                </p:extLst>
              </p:nvPr>
            </p:nvGraphicFramePr>
            <p:xfrm>
              <a:off x="1032163" y="4747197"/>
              <a:ext cx="2754745" cy="1584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4745">
                      <a:extLst>
                        <a:ext uri="{9D8B030D-6E8A-4147-A177-3AD203B41FA5}">
                          <a16:colId xmlns:a16="http://schemas.microsoft.com/office/drawing/2014/main" val="912434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63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-truncated</a:t>
                          </a:r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584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preprocessing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query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982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A581C5E4-8F10-4312-9EF2-BE76385A0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99669"/>
                  </p:ext>
                </p:extLst>
              </p:nvPr>
            </p:nvGraphicFramePr>
            <p:xfrm>
              <a:off x="1032163" y="4747197"/>
              <a:ext cx="2754745" cy="1584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4745">
                      <a:extLst>
                        <a:ext uri="{9D8B030D-6E8A-4147-A177-3AD203B41FA5}">
                          <a16:colId xmlns:a16="http://schemas.microsoft.com/office/drawing/2014/main" val="91243484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633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21" t="-104545" r="-442" b="-2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5842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21" t="-207692" r="-442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61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21" t="-307692" r="-442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9822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6">
                <a:extLst>
                  <a:ext uri="{FF2B5EF4-FFF2-40B4-BE49-F238E27FC236}">
                    <a16:creationId xmlns:a16="http://schemas.microsoft.com/office/drawing/2014/main" id="{D1081659-4D18-4F9F-81FB-2EF6756ABB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620452"/>
                  </p:ext>
                </p:extLst>
              </p:nvPr>
            </p:nvGraphicFramePr>
            <p:xfrm>
              <a:off x="1032162" y="2178615"/>
              <a:ext cx="2754745" cy="15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4745">
                      <a:extLst>
                        <a:ext uri="{9D8B030D-6E8A-4147-A177-3AD203B41FA5}">
                          <a16:colId xmlns:a16="http://schemas.microsoft.com/office/drawing/2014/main" val="912434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63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-truncated</a:t>
                          </a:r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584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preprocessing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query time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/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982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6">
                <a:extLst>
                  <a:ext uri="{FF2B5EF4-FFF2-40B4-BE49-F238E27FC236}">
                    <a16:creationId xmlns:a16="http://schemas.microsoft.com/office/drawing/2014/main" id="{D1081659-4D18-4F9F-81FB-2EF6756ABB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620452"/>
                  </p:ext>
                </p:extLst>
              </p:nvPr>
            </p:nvGraphicFramePr>
            <p:xfrm>
              <a:off x="1032162" y="2178615"/>
              <a:ext cx="2754745" cy="15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54745">
                      <a:extLst>
                        <a:ext uri="{9D8B030D-6E8A-4147-A177-3AD203B41FA5}">
                          <a16:colId xmlns:a16="http://schemas.microsoft.com/office/drawing/2014/main" val="91243484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633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21" t="-106154" r="-442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5842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21" t="-203030" r="-442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6152"/>
                      </a:ext>
                    </a:extLst>
                  </a:tr>
                  <a:tr h="40373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21" t="-303030" r="-442" b="-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9822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0F854373-7748-4ACB-97F7-4494D1D1E2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168802"/>
                  </p:ext>
                </p:extLst>
              </p:nvPr>
            </p:nvGraphicFramePr>
            <p:xfrm>
              <a:off x="7620002" y="2168331"/>
              <a:ext cx="4128655" cy="15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8655">
                      <a:extLst>
                        <a:ext uri="{9D8B030D-6E8A-4147-A177-3AD203B41FA5}">
                          <a16:colId xmlns:a16="http://schemas.microsoft.com/office/drawing/2014/main" val="912434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63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-truncated</a:t>
                          </a:r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584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preprocessing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oMath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query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982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0F854373-7748-4ACB-97F7-4494D1D1E2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168802"/>
                  </p:ext>
                </p:extLst>
              </p:nvPr>
            </p:nvGraphicFramePr>
            <p:xfrm>
              <a:off x="7620002" y="2168331"/>
              <a:ext cx="4128655" cy="159245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8655">
                      <a:extLst>
                        <a:ext uri="{9D8B030D-6E8A-4147-A177-3AD203B41FA5}">
                          <a16:colId xmlns:a16="http://schemas.microsoft.com/office/drawing/2014/main" val="91243484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2633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95" t="-106154" r="-295" b="-2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9584245"/>
                      </a:ext>
                    </a:extLst>
                  </a:tr>
                  <a:tr h="40373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95" t="-200000" r="-295" b="-1253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661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95" t="-309231" r="-295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9822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0667727A-8439-4143-919C-8C8EA10BDF38}"/>
              </a:ext>
            </a:extLst>
          </p:cNvPr>
          <p:cNvSpPr/>
          <p:nvPr/>
        </p:nvSpPr>
        <p:spPr>
          <a:xfrm rot="10800000">
            <a:off x="1948873" y="3860800"/>
            <a:ext cx="369454" cy="78509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266E48-A2D6-4A89-BE8D-3C70B11A6C5B}"/>
              </a:ext>
            </a:extLst>
          </p:cNvPr>
          <p:cNvSpPr txBox="1"/>
          <p:nvPr/>
        </p:nvSpPr>
        <p:spPr>
          <a:xfrm>
            <a:off x="2290616" y="411542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Bridging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DE68654-8C27-4990-83D5-8114A758CE85}"/>
              </a:ext>
            </a:extLst>
          </p:cNvPr>
          <p:cNvSpPr/>
          <p:nvPr/>
        </p:nvSpPr>
        <p:spPr>
          <a:xfrm>
            <a:off x="4525816" y="2742571"/>
            <a:ext cx="2281382" cy="44397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8039D1-276A-4FDA-BE9A-88BF429C73EE}"/>
              </a:ext>
            </a:extLst>
          </p:cNvPr>
          <p:cNvSpPr txBox="1"/>
          <p:nvPr/>
        </p:nvSpPr>
        <p:spPr>
          <a:xfrm>
            <a:off x="5045359" y="3096989"/>
            <a:ext cx="13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5C4829-82E1-49DC-B1FD-9DA5FFC32F92}"/>
                  </a:ext>
                </a:extLst>
              </p:cNvPr>
              <p:cNvSpPr txBox="1"/>
              <p:nvPr/>
            </p:nvSpPr>
            <p:spPr>
              <a:xfrm>
                <a:off x="2409534" y="2515462"/>
                <a:ext cx="7777023" cy="151862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boost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DSO,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time!</a:t>
                </a:r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D5C4829-82E1-49DC-B1FD-9DA5FFC3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34" y="2515462"/>
                <a:ext cx="7777023" cy="1518621"/>
              </a:xfrm>
              <a:prstGeom prst="rect">
                <a:avLst/>
              </a:prstGeom>
              <a:blipFill>
                <a:blip r:embed="rId8"/>
                <a:stretch>
                  <a:fillRect l="-1566" t="-6400" b="-9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Putting it Together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2: boost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DSO,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  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2.7613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Improved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2.7233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rectangular matrix multiplication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4D78B69-2920-457A-9119-A6CAC1B64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623001"/>
                  </p:ext>
                </p:extLst>
              </p:nvPr>
            </p:nvGraphicFramePr>
            <p:xfrm>
              <a:off x="2445330" y="3645188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4D78B69-2920-457A-9119-A6CAC1B64B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4623001"/>
                  </p:ext>
                </p:extLst>
              </p:nvPr>
            </p:nvGraphicFramePr>
            <p:xfrm>
              <a:off x="2445330" y="3645188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29" t="-107692" r="-1058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8C1E28C-CB62-4D39-942A-643AD2BE4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840971"/>
                  </p:ext>
                </p:extLst>
              </p:nvPr>
            </p:nvGraphicFramePr>
            <p:xfrm>
              <a:off x="4740567" y="3645188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68C1E28C-CB62-4D39-942A-643AD2BE43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6840971"/>
                  </p:ext>
                </p:extLst>
              </p:nvPr>
            </p:nvGraphicFramePr>
            <p:xfrm>
              <a:off x="4740567" y="3645188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29" t="-107692" r="-1058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707F9B5-77AE-4860-B58B-B431DC1BC1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74437"/>
                  </p:ext>
                </p:extLst>
              </p:nvPr>
            </p:nvGraphicFramePr>
            <p:xfrm>
              <a:off x="7813964" y="3645188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9/4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E707F9B5-77AE-4860-B58B-B431DC1BC1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674437"/>
                  </p:ext>
                </p:extLst>
              </p:nvPr>
            </p:nvGraphicFramePr>
            <p:xfrm>
              <a:off x="7813964" y="3645188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26" t="-107692" r="-1053" b="-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4F71B36B-271F-448E-8011-97CFB60B84E1}"/>
                  </a:ext>
                </a:extLst>
              </p:cNvPr>
              <p:cNvSpPr/>
              <p:nvPr/>
            </p:nvSpPr>
            <p:spPr>
              <a:xfrm>
                <a:off x="929409" y="3607318"/>
                <a:ext cx="1512455" cy="868219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4F71B36B-271F-448E-8011-97CFB60B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9" y="3607318"/>
                <a:ext cx="1512455" cy="868219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箭头: 右 11">
                <a:extLst>
                  <a:ext uri="{FF2B5EF4-FFF2-40B4-BE49-F238E27FC236}">
                    <a16:creationId xmlns:a16="http://schemas.microsoft.com/office/drawing/2014/main" id="{B0D92D0C-6C15-444D-8C35-718DA9C7B6E4}"/>
                  </a:ext>
                </a:extLst>
              </p:cNvPr>
              <p:cNvSpPr/>
              <p:nvPr/>
            </p:nvSpPr>
            <p:spPr>
              <a:xfrm>
                <a:off x="3592949" y="3621692"/>
                <a:ext cx="1147618" cy="868219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箭头: 右 11">
                <a:extLst>
                  <a:ext uri="{FF2B5EF4-FFF2-40B4-BE49-F238E27FC236}">
                    <a16:creationId xmlns:a16="http://schemas.microsoft.com/office/drawing/2014/main" id="{B0D92D0C-6C15-444D-8C35-718DA9C7B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49" y="3621692"/>
                <a:ext cx="1147618" cy="868219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2CBF61E4-05FD-4C9E-B29F-616F17FF1FE3}"/>
                  </a:ext>
                </a:extLst>
              </p:cNvPr>
              <p:cNvSpPr/>
              <p:nvPr/>
            </p:nvSpPr>
            <p:spPr>
              <a:xfrm>
                <a:off x="5888184" y="3645188"/>
                <a:ext cx="1925781" cy="868219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2CBF61E4-05FD-4C9E-B29F-616F17FF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184" y="3645188"/>
                <a:ext cx="1925781" cy="868219"/>
              </a:xfrm>
              <a:prstGeom prst="rightArrow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9CA75113-478F-45D5-9682-6DBA9FC12EB7}"/>
                  </a:ext>
                </a:extLst>
              </p:cNvPr>
              <p:cNvSpPr/>
              <p:nvPr/>
            </p:nvSpPr>
            <p:spPr>
              <a:xfrm>
                <a:off x="8961583" y="3645188"/>
                <a:ext cx="847438" cy="868219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9CA75113-478F-45D5-9682-6DBA9FC12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583" y="3645188"/>
                <a:ext cx="847438" cy="868219"/>
              </a:xfrm>
              <a:prstGeom prst="rightArrow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57569C5E-9793-4C75-A4C7-E18A7231D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870886"/>
                  </p:ext>
                </p:extLst>
              </p:nvPr>
            </p:nvGraphicFramePr>
            <p:xfrm>
              <a:off x="9809021" y="3663256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57569C5E-9793-4C75-A4C7-E18A7231D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870886"/>
                  </p:ext>
                </p:extLst>
              </p:nvPr>
            </p:nvGraphicFramePr>
            <p:xfrm>
              <a:off x="9809021" y="3663256"/>
              <a:ext cx="1147618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618">
                      <a:extLst>
                        <a:ext uri="{9D8B030D-6E8A-4147-A177-3AD203B41FA5}">
                          <a16:colId xmlns:a16="http://schemas.microsoft.com/office/drawing/2014/main" val="326012152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DSO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389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529" t="-107692" r="-1058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337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050AE98-E2F3-4300-B6E7-1614F1581BB3}"/>
              </a:ext>
            </a:extLst>
          </p:cNvPr>
          <p:cNvSpPr txBox="1"/>
          <p:nvPr/>
        </p:nvSpPr>
        <p:spPr>
          <a:xfrm>
            <a:off x="1076195" y="3445133"/>
            <a:ext cx="10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 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0F0E64-ECEA-4941-BBEC-7669D923F735}"/>
              </a:ext>
            </a:extLst>
          </p:cNvPr>
          <p:cNvSpPr txBox="1"/>
          <p:nvPr/>
        </p:nvSpPr>
        <p:spPr>
          <a:xfrm>
            <a:off x="3564891" y="3445133"/>
            <a:ext cx="10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D33CA8-BD61-4BBB-9A0A-1938E8F50300}"/>
              </a:ext>
            </a:extLst>
          </p:cNvPr>
          <p:cNvSpPr txBox="1"/>
          <p:nvPr/>
        </p:nvSpPr>
        <p:spPr>
          <a:xfrm>
            <a:off x="6144929" y="3445133"/>
            <a:ext cx="10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0967A0-AD75-40E4-AC5A-68E2E1D24C8F}"/>
              </a:ext>
            </a:extLst>
          </p:cNvPr>
          <p:cNvSpPr txBox="1"/>
          <p:nvPr/>
        </p:nvSpPr>
        <p:spPr>
          <a:xfrm>
            <a:off x="8890443" y="3421637"/>
            <a:ext cx="104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4" grpId="0" animBg="1"/>
      <p:bldP spid="16" grpId="0" animBg="1"/>
      <p:bldP spid="4" grpId="0"/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Lemma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AD9A46-0228-456C-BAF2-553E37022783}"/>
                  </a:ext>
                </a:extLst>
              </p:cNvPr>
              <p:cNvSpPr txBox="1"/>
              <p:nvPr/>
            </p:nvSpPr>
            <p:spPr>
              <a:xfrm>
                <a:off x="838200" y="1933751"/>
                <a:ext cx="6759981" cy="280980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Lemma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endParaRPr lang="en-US" altLang="zh-CN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construct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AD9A46-0228-456C-BAF2-553E37022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3751"/>
                <a:ext cx="6759981" cy="2809808"/>
              </a:xfrm>
              <a:prstGeom prst="rect">
                <a:avLst/>
              </a:prstGeom>
              <a:blipFill>
                <a:blip r:embed="rId3"/>
                <a:stretch>
                  <a:fillRect l="-1262" t="-2814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706DC56-77A2-4A31-A3EF-097249CDDC7D}"/>
              </a:ext>
            </a:extLst>
          </p:cNvPr>
          <p:cNvSpPr txBox="1"/>
          <p:nvPr/>
        </p:nvSpPr>
        <p:spPr>
          <a:xfrm>
            <a:off x="631324" y="5145816"/>
            <a:ext cx="6966857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Proof Strategy: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Mimic the algorithm in [Bernstein-Karger]!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2A2602-F74A-41D0-8455-BF4065B399E0}"/>
                  </a:ext>
                </a:extLst>
              </p:cNvPr>
              <p:cNvSpPr txBox="1"/>
              <p:nvPr/>
            </p:nvSpPr>
            <p:spPr>
              <a:xfrm>
                <a:off x="7792669" y="1976519"/>
                <a:ext cx="3396343" cy="38840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[Bernstein-Karger]: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1. Compute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DSO queries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𝑂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2. Compute the answers of these queries (somehow)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3. Build a DSO from these results!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2A2602-F74A-41D0-8455-BF4065B3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69" y="1976519"/>
                <a:ext cx="3396343" cy="3884077"/>
              </a:xfrm>
              <a:prstGeom prst="rect">
                <a:avLst/>
              </a:prstGeom>
              <a:blipFill>
                <a:blip r:embed="rId4"/>
                <a:stretch>
                  <a:fillRect l="-2688" t="-1097" r="-4480" b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36D451E-48EE-4A1B-A7F4-F4584EC7FCFE}"/>
              </a:ext>
            </a:extLst>
          </p:cNvPr>
          <p:cNvCxnSpPr>
            <a:cxnSpLocks/>
          </p:cNvCxnSpPr>
          <p:nvPr/>
        </p:nvCxnSpPr>
        <p:spPr>
          <a:xfrm>
            <a:off x="2701159" y="2585545"/>
            <a:ext cx="1517031" cy="1996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5F4CFC-0FB8-4B97-BF13-11623FA0FB7A}"/>
              </a:ext>
            </a:extLst>
          </p:cNvPr>
          <p:cNvCxnSpPr>
            <a:cxnSpLocks/>
          </p:cNvCxnSpPr>
          <p:nvPr/>
        </p:nvCxnSpPr>
        <p:spPr>
          <a:xfrm>
            <a:off x="4218190" y="3664552"/>
            <a:ext cx="1517031" cy="1996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81DEC4-0B68-4547-8942-C542A609655D}"/>
              </a:ext>
            </a:extLst>
          </p:cNvPr>
          <p:cNvCxnSpPr>
            <a:cxnSpLocks/>
          </p:cNvCxnSpPr>
          <p:nvPr/>
        </p:nvCxnSpPr>
        <p:spPr>
          <a:xfrm>
            <a:off x="8968734" y="4531475"/>
            <a:ext cx="1834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4653C4-B28D-4961-BC80-44AF67084E9A}"/>
              </a:ext>
            </a:extLst>
          </p:cNvPr>
          <p:cNvCxnSpPr>
            <a:cxnSpLocks/>
          </p:cNvCxnSpPr>
          <p:nvPr/>
        </p:nvCxnSpPr>
        <p:spPr>
          <a:xfrm>
            <a:off x="7885625" y="4907459"/>
            <a:ext cx="15475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851F891-D791-4BC8-B06A-5914FE399773}"/>
              </a:ext>
            </a:extLst>
          </p:cNvPr>
          <p:cNvSpPr txBox="1"/>
          <p:nvPr/>
        </p:nvSpPr>
        <p:spPr>
          <a:xfrm>
            <a:off x="9400548" y="4626463"/>
            <a:ext cx="280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slower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DSO!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Bonus Slides: How to Break Ties?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70A706D-7978-4D33-B2F4-E0389BC42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896"/>
                <a:ext cx="10515600" cy="50421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shortest paths are not unique; ANNOYING!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Assign a distinct index to every edge.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the bottleneck of a path as the smallest index of any edge on the path.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largest possible bottleneck of any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Duan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-Pettie]: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2.687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“All-Pairs Bottleneck Shortest Path” problem</a:t>
                </a: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70A706D-7978-4D33-B2F4-E0389BC42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896"/>
                <a:ext cx="10515600" cy="5042103"/>
              </a:xfrm>
              <a:blipFill>
                <a:blip r:embed="rId3"/>
                <a:stretch>
                  <a:fillRect l="-1043" t="-2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>
            <a:extLst>
              <a:ext uri="{FF2B5EF4-FFF2-40B4-BE49-F238E27FC236}">
                <a16:creationId xmlns:a16="http://schemas.microsoft.com/office/drawing/2014/main" id="{4D73C0FC-7409-4B0C-9863-0DE74A89358C}"/>
              </a:ext>
            </a:extLst>
          </p:cNvPr>
          <p:cNvGrpSpPr/>
          <p:nvPr/>
        </p:nvGrpSpPr>
        <p:grpSpPr>
          <a:xfrm>
            <a:off x="5147319" y="4245096"/>
            <a:ext cx="4407098" cy="224205"/>
            <a:chOff x="5147319" y="4245096"/>
            <a:chExt cx="4407098" cy="224205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56BCE6B8-C577-4C40-A806-EDA3A07B7179}"/>
                </a:ext>
              </a:extLst>
            </p:cNvPr>
            <p:cNvSpPr/>
            <p:nvPr/>
          </p:nvSpPr>
          <p:spPr>
            <a:xfrm>
              <a:off x="5147319" y="424509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25BC373-EFFA-47EA-B848-2D7688D038D6}"/>
                </a:ext>
              </a:extLst>
            </p:cNvPr>
            <p:cNvSpPr/>
            <p:nvPr/>
          </p:nvSpPr>
          <p:spPr>
            <a:xfrm>
              <a:off x="5983898" y="424509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E5BD061-1C39-4ADB-86DE-F08A53740B43}"/>
                </a:ext>
              </a:extLst>
            </p:cNvPr>
            <p:cNvSpPr/>
            <p:nvPr/>
          </p:nvSpPr>
          <p:spPr>
            <a:xfrm>
              <a:off x="6820477" y="4245097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B3F0AAA-B261-48B1-8029-FAC2E85E42F1}"/>
                </a:ext>
              </a:extLst>
            </p:cNvPr>
            <p:cNvSpPr/>
            <p:nvPr/>
          </p:nvSpPr>
          <p:spPr>
            <a:xfrm>
              <a:off x="7657056" y="424509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56BF57F-A2C1-465A-A7B0-F1D29B2AC97A}"/>
                </a:ext>
              </a:extLst>
            </p:cNvPr>
            <p:cNvSpPr/>
            <p:nvPr/>
          </p:nvSpPr>
          <p:spPr>
            <a:xfrm>
              <a:off x="8493635" y="424509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BA48B39-9013-4667-91B3-C340EA21D77E}"/>
                </a:ext>
              </a:extLst>
            </p:cNvPr>
            <p:cNvSpPr/>
            <p:nvPr/>
          </p:nvSpPr>
          <p:spPr>
            <a:xfrm>
              <a:off x="9330214" y="424509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88D8D2DB-3029-4EC9-84E5-4ED9808C4738}"/>
                </a:ext>
              </a:extLst>
            </p:cNvPr>
            <p:cNvCxnSpPr>
              <a:stCxn id="53" idx="6"/>
              <a:endCxn id="55" idx="2"/>
            </p:cNvCxnSpPr>
            <p:nvPr/>
          </p:nvCxnSpPr>
          <p:spPr>
            <a:xfrm>
              <a:off x="5371522" y="4357200"/>
              <a:ext cx="61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0F35808-6289-4CF2-8A3A-77280BE951FC}"/>
                </a:ext>
              </a:extLst>
            </p:cNvPr>
            <p:cNvCxnSpPr/>
            <p:nvPr/>
          </p:nvCxnSpPr>
          <p:spPr>
            <a:xfrm>
              <a:off x="6208101" y="4357197"/>
              <a:ext cx="61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D679542-8B58-4938-AD30-707716131C73}"/>
                </a:ext>
              </a:extLst>
            </p:cNvPr>
            <p:cNvCxnSpPr/>
            <p:nvPr/>
          </p:nvCxnSpPr>
          <p:spPr>
            <a:xfrm>
              <a:off x="7044680" y="4357197"/>
              <a:ext cx="61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392CCD7-1845-4E14-BE38-91FC1B9A7306}"/>
                </a:ext>
              </a:extLst>
            </p:cNvPr>
            <p:cNvCxnSpPr/>
            <p:nvPr/>
          </p:nvCxnSpPr>
          <p:spPr>
            <a:xfrm>
              <a:off x="7881259" y="4357197"/>
              <a:ext cx="61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A16B247-FF87-4876-8896-F7F950CF605D}"/>
                </a:ext>
              </a:extLst>
            </p:cNvPr>
            <p:cNvCxnSpPr/>
            <p:nvPr/>
          </p:nvCxnSpPr>
          <p:spPr>
            <a:xfrm>
              <a:off x="8717838" y="4357197"/>
              <a:ext cx="6123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64870F0-17BE-418A-9B0D-4976386D56B4}"/>
              </a:ext>
            </a:extLst>
          </p:cNvPr>
          <p:cNvGrpSpPr/>
          <p:nvPr/>
        </p:nvGrpSpPr>
        <p:grpSpPr>
          <a:xfrm>
            <a:off x="5489998" y="3991566"/>
            <a:ext cx="3721739" cy="372558"/>
            <a:chOff x="5489998" y="3991566"/>
            <a:chExt cx="3721739" cy="372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434AB03A-D3F6-475C-811D-796F5E9C37FB}"/>
                    </a:ext>
                  </a:extLst>
                </p:cNvPr>
                <p:cNvSpPr txBox="1"/>
                <p:nvPr/>
              </p:nvSpPr>
              <p:spPr>
                <a:xfrm>
                  <a:off x="5489998" y="399479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434AB03A-D3F6-475C-811D-796F5E9C3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998" y="3994792"/>
                  <a:ext cx="3754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CC377C6-BEC0-4B0D-AA39-6673F2E6F929}"/>
                    </a:ext>
                  </a:extLst>
                </p:cNvPr>
                <p:cNvSpPr txBox="1"/>
                <p:nvPr/>
              </p:nvSpPr>
              <p:spPr>
                <a:xfrm>
                  <a:off x="6326577" y="399479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CC377C6-BEC0-4B0D-AA39-6673F2E6F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577" y="3994792"/>
                  <a:ext cx="3754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FD97903F-767D-4996-92C2-02D102F8190E}"/>
                    </a:ext>
                  </a:extLst>
                </p:cNvPr>
                <p:cNvSpPr txBox="1"/>
                <p:nvPr/>
              </p:nvSpPr>
              <p:spPr>
                <a:xfrm>
                  <a:off x="7163156" y="399479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FD97903F-767D-4996-92C2-02D102F81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156" y="3994792"/>
                  <a:ext cx="3754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4C2A4106-DFDC-46F6-960F-4203086BB45E}"/>
                    </a:ext>
                  </a:extLst>
                </p:cNvPr>
                <p:cNvSpPr txBox="1"/>
                <p:nvPr/>
              </p:nvSpPr>
              <p:spPr>
                <a:xfrm>
                  <a:off x="7993607" y="399479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4C2A4106-DFDC-46F6-960F-4203086BB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607" y="3994792"/>
                  <a:ext cx="37542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2A1DDB8-A170-45E5-99C5-8269283E7241}"/>
                    </a:ext>
                  </a:extLst>
                </p:cNvPr>
                <p:cNvSpPr txBox="1"/>
                <p:nvPr/>
              </p:nvSpPr>
              <p:spPr>
                <a:xfrm>
                  <a:off x="8836314" y="399156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2A1DDB8-A170-45E5-99C5-8269283E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314" y="3991566"/>
                  <a:ext cx="37542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0B10738-97B1-47B7-9D05-424CA3660D34}"/>
              </a:ext>
            </a:extLst>
          </p:cNvPr>
          <p:cNvCxnSpPr>
            <a:cxnSpLocks/>
          </p:cNvCxnSpPr>
          <p:nvPr/>
        </p:nvCxnSpPr>
        <p:spPr>
          <a:xfrm>
            <a:off x="7044680" y="4356404"/>
            <a:ext cx="612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Bonus Slides: How to Break Ties?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70A706D-7978-4D33-B2F4-E0389BC42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896"/>
                <a:ext cx="10515600" cy="50421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Recursively define the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the edge with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(shortest path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Shortest path trees can be computed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2.687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desirable properties: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a shortest path,</a:t>
                </a:r>
              </a:p>
              <a:p>
                <a:pPr lvl="1"/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Subpaths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are still shortest paths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any edge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still a shortest path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see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arXiv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version! </a:t>
                </a:r>
                <a:r>
                  <a:rPr lang="en-US" altLang="zh-CN" dirty="0">
                    <a:latin typeface="Consolas" panose="020B0609020204030204" pitchFamily="49" charset="0"/>
                    <a:hlinkClick r:id="rId3"/>
                  </a:rPr>
                  <a:t>https://arxiv.org/abs/2007.11495</a:t>
                </a:r>
                <a:endParaRPr lang="en-US" altLang="zh-CN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970A706D-7978-4D33-B2F4-E0389BC42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896"/>
                <a:ext cx="10515600" cy="5042103"/>
              </a:xfrm>
              <a:blipFill>
                <a:blip r:embed="rId4"/>
                <a:stretch>
                  <a:fillRect l="-1043" t="-2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72A14FE-4C16-4C1A-8449-3C50460A44FF}"/>
              </a:ext>
            </a:extLst>
          </p:cNvPr>
          <p:cNvSpPr/>
          <p:nvPr/>
        </p:nvSpPr>
        <p:spPr>
          <a:xfrm>
            <a:off x="2838621" y="362842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DDDBF0-498F-4E2E-A889-A879345D4F9E}"/>
              </a:ext>
            </a:extLst>
          </p:cNvPr>
          <p:cNvSpPr/>
          <p:nvPr/>
        </p:nvSpPr>
        <p:spPr>
          <a:xfrm>
            <a:off x="3477404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8DDB7A-4BBA-4535-8619-4C1A550CD5C1}"/>
              </a:ext>
            </a:extLst>
          </p:cNvPr>
          <p:cNvCxnSpPr>
            <a:cxnSpLocks/>
          </p:cNvCxnSpPr>
          <p:nvPr/>
        </p:nvCxnSpPr>
        <p:spPr>
          <a:xfrm flipV="1">
            <a:off x="3062824" y="3740520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312B369-0745-4338-BB07-B8663A58D853}"/>
              </a:ext>
            </a:extLst>
          </p:cNvPr>
          <p:cNvSpPr/>
          <p:nvPr/>
        </p:nvSpPr>
        <p:spPr>
          <a:xfrm>
            <a:off x="4116187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F4C2D8C-19F7-493F-8CD9-B1155835F098}"/>
              </a:ext>
            </a:extLst>
          </p:cNvPr>
          <p:cNvCxnSpPr>
            <a:endCxn id="31" idx="2"/>
          </p:cNvCxnSpPr>
          <p:nvPr/>
        </p:nvCxnSpPr>
        <p:spPr>
          <a:xfrm flipV="1">
            <a:off x="3701607" y="374052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1C22147-4BFF-4E0D-90A1-4E363975C3B2}"/>
              </a:ext>
            </a:extLst>
          </p:cNvPr>
          <p:cNvSpPr/>
          <p:nvPr/>
        </p:nvSpPr>
        <p:spPr>
          <a:xfrm>
            <a:off x="4754970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B7AA4A1-187F-4D9C-AC17-902E6B081D05}"/>
              </a:ext>
            </a:extLst>
          </p:cNvPr>
          <p:cNvCxnSpPr>
            <a:endCxn id="33" idx="2"/>
          </p:cNvCxnSpPr>
          <p:nvPr/>
        </p:nvCxnSpPr>
        <p:spPr>
          <a:xfrm flipV="1">
            <a:off x="4340390" y="374052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38CBFC4-C374-4F3B-B682-78C4C37F34E7}"/>
              </a:ext>
            </a:extLst>
          </p:cNvPr>
          <p:cNvSpPr/>
          <p:nvPr/>
        </p:nvSpPr>
        <p:spPr>
          <a:xfrm>
            <a:off x="5393753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CD16FFD-7389-40DE-BAF5-94F97A113354}"/>
              </a:ext>
            </a:extLst>
          </p:cNvPr>
          <p:cNvCxnSpPr>
            <a:endCxn id="35" idx="2"/>
          </p:cNvCxnSpPr>
          <p:nvPr/>
        </p:nvCxnSpPr>
        <p:spPr>
          <a:xfrm flipV="1">
            <a:off x="4979173" y="374052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B3AC0B9-0925-426D-84EC-149BA5BF3AD0}"/>
              </a:ext>
            </a:extLst>
          </p:cNvPr>
          <p:cNvSpPr/>
          <p:nvPr/>
        </p:nvSpPr>
        <p:spPr>
          <a:xfrm>
            <a:off x="6032536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26D8B7C-E869-4E91-8F7A-5A0D9F0AAAA7}"/>
              </a:ext>
            </a:extLst>
          </p:cNvPr>
          <p:cNvCxnSpPr>
            <a:endCxn id="37" idx="2"/>
          </p:cNvCxnSpPr>
          <p:nvPr/>
        </p:nvCxnSpPr>
        <p:spPr>
          <a:xfrm flipV="1">
            <a:off x="5617956" y="374052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378AFC3-C443-4D02-A5FC-E8F268B63E26}"/>
              </a:ext>
            </a:extLst>
          </p:cNvPr>
          <p:cNvSpPr/>
          <p:nvPr/>
        </p:nvSpPr>
        <p:spPr>
          <a:xfrm>
            <a:off x="6671319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266D1CC-E6CA-4B19-8478-1C7FD7531180}"/>
              </a:ext>
            </a:extLst>
          </p:cNvPr>
          <p:cNvCxnSpPr>
            <a:cxnSpLocks/>
          </p:cNvCxnSpPr>
          <p:nvPr/>
        </p:nvCxnSpPr>
        <p:spPr>
          <a:xfrm flipV="1">
            <a:off x="6256739" y="3740520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DB7902F5-64BF-4D53-B873-C3E068DEE96B}"/>
              </a:ext>
            </a:extLst>
          </p:cNvPr>
          <p:cNvSpPr/>
          <p:nvPr/>
        </p:nvSpPr>
        <p:spPr>
          <a:xfrm>
            <a:off x="7310102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A25BE3F-96B0-4761-8EB6-1AF2DEF0E489}"/>
              </a:ext>
            </a:extLst>
          </p:cNvPr>
          <p:cNvCxnSpPr>
            <a:endCxn id="41" idx="2"/>
          </p:cNvCxnSpPr>
          <p:nvPr/>
        </p:nvCxnSpPr>
        <p:spPr>
          <a:xfrm flipV="1">
            <a:off x="6895522" y="374052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CFE63750-80DE-4029-9B57-5115A14E3BC1}"/>
              </a:ext>
            </a:extLst>
          </p:cNvPr>
          <p:cNvSpPr/>
          <p:nvPr/>
        </p:nvSpPr>
        <p:spPr>
          <a:xfrm>
            <a:off x="7948885" y="36284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E0BCE74-E50F-4CA0-858B-C1436ABBDF9E}"/>
              </a:ext>
            </a:extLst>
          </p:cNvPr>
          <p:cNvCxnSpPr>
            <a:endCxn id="43" idx="2"/>
          </p:cNvCxnSpPr>
          <p:nvPr/>
        </p:nvCxnSpPr>
        <p:spPr>
          <a:xfrm flipV="1">
            <a:off x="7534305" y="374052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5FF2D3-2026-4846-9172-5C12FA6D6DEB}"/>
                  </a:ext>
                </a:extLst>
              </p:cNvPr>
              <p:cNvSpPr txBox="1"/>
              <p:nvPr/>
            </p:nvSpPr>
            <p:spPr>
              <a:xfrm>
                <a:off x="2533486" y="3531958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5FF2D3-2026-4846-9172-5C12FA6D6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86" y="3531958"/>
                <a:ext cx="3860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F44E26-0155-426B-852C-84CE8075B936}"/>
                  </a:ext>
                </a:extLst>
              </p:cNvPr>
              <p:cNvSpPr txBox="1"/>
              <p:nvPr/>
            </p:nvSpPr>
            <p:spPr>
              <a:xfrm>
                <a:off x="8099810" y="3531958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F44E26-0155-426B-852C-84CE8075B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10" y="3531958"/>
                <a:ext cx="3860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AA841F3-8027-4C25-AC5C-EBDF501B0583}"/>
              </a:ext>
            </a:extLst>
          </p:cNvPr>
          <p:cNvCxnSpPr/>
          <p:nvPr/>
        </p:nvCxnSpPr>
        <p:spPr>
          <a:xfrm flipV="1">
            <a:off x="6256739" y="3739899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7C5395F-29F5-4928-A50E-8528C5390598}"/>
              </a:ext>
            </a:extLst>
          </p:cNvPr>
          <p:cNvCxnSpPr/>
          <p:nvPr/>
        </p:nvCxnSpPr>
        <p:spPr>
          <a:xfrm flipV="1">
            <a:off x="6895522" y="3741295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1147F1-2670-4102-B06E-F14B54BFF791}"/>
              </a:ext>
            </a:extLst>
          </p:cNvPr>
          <p:cNvCxnSpPr/>
          <p:nvPr/>
        </p:nvCxnSpPr>
        <p:spPr>
          <a:xfrm flipV="1">
            <a:off x="7534305" y="3741295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865828D-C2D2-4C54-A376-B6E865EC5C5C}"/>
              </a:ext>
            </a:extLst>
          </p:cNvPr>
          <p:cNvCxnSpPr/>
          <p:nvPr/>
        </p:nvCxnSpPr>
        <p:spPr>
          <a:xfrm flipV="1">
            <a:off x="5617956" y="3741287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47A65F-7E5B-4BF7-83E7-F17B0FB4B690}"/>
              </a:ext>
            </a:extLst>
          </p:cNvPr>
          <p:cNvCxnSpPr/>
          <p:nvPr/>
        </p:nvCxnSpPr>
        <p:spPr>
          <a:xfrm flipV="1">
            <a:off x="4979173" y="3741291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34B69FB-0AE9-433E-A7F7-3A635E27FD41}"/>
              </a:ext>
            </a:extLst>
          </p:cNvPr>
          <p:cNvCxnSpPr/>
          <p:nvPr/>
        </p:nvCxnSpPr>
        <p:spPr>
          <a:xfrm flipV="1">
            <a:off x="4340390" y="3741289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A90E2B-5DD5-46A5-9F52-EC5BCD89B27E}"/>
              </a:ext>
            </a:extLst>
          </p:cNvPr>
          <p:cNvCxnSpPr/>
          <p:nvPr/>
        </p:nvCxnSpPr>
        <p:spPr>
          <a:xfrm flipV="1">
            <a:off x="3701607" y="3741287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1D38FE9-CD7C-4C03-9355-FB484DCF0169}"/>
              </a:ext>
            </a:extLst>
          </p:cNvPr>
          <p:cNvCxnSpPr/>
          <p:nvPr/>
        </p:nvCxnSpPr>
        <p:spPr>
          <a:xfrm flipV="1">
            <a:off x="3062824" y="3741287"/>
            <a:ext cx="41458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F53727B-28F7-4EE7-A927-03A77EE5B541}"/>
              </a:ext>
            </a:extLst>
          </p:cNvPr>
          <p:cNvSpPr/>
          <p:nvPr/>
        </p:nvSpPr>
        <p:spPr>
          <a:xfrm>
            <a:off x="4116187" y="3628419"/>
            <a:ext cx="224203" cy="224203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723F444-A6AA-48A8-974A-5D18A5520758}"/>
              </a:ext>
            </a:extLst>
          </p:cNvPr>
          <p:cNvSpPr/>
          <p:nvPr/>
        </p:nvSpPr>
        <p:spPr>
          <a:xfrm>
            <a:off x="6671986" y="3629702"/>
            <a:ext cx="224203" cy="224203"/>
          </a:xfrm>
          <a:prstGeom prst="ellipse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3" grpId="0" uiExpand="1" animBg="1"/>
      <p:bldP spid="5" grpId="0" uiExpand="1" animBg="1"/>
      <p:bldP spid="31" grpId="0" uiExpand="1" animBg="1"/>
      <p:bldP spid="33" grpId="0" uiExpand="1" animBg="1"/>
      <p:bldP spid="35" grpId="0" uiExpand="1" animBg="1"/>
      <p:bldP spid="37" grpId="0" uiExpand="1" animBg="1"/>
      <p:bldP spid="39" grpId="0" uiExpand="1" animBg="1"/>
      <p:bldP spid="41" grpId="0" uiExpand="1" animBg="1"/>
      <p:bldP spid="43" grpId="0" uiExpand="1" animBg="1"/>
      <p:bldP spid="9" grpId="0" uiExpand="1"/>
      <p:bldP spid="10" grpId="0" uiExpand="1"/>
      <p:bldP spid="45" grpId="0" animBg="1"/>
      <p:bldP spid="45" grpId="1" animBg="1"/>
      <p:bldP spid="46" grpId="0" animBg="1"/>
      <p:bldP spid="4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Open Questions?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a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matching the best algorithm for APSP [Zwick]?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undirected graphs, can we preprocess a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size of our DSO is only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the preprocessing algorithm requires super-quadratic space. Improvement?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Handling negative edge weights?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9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New Progress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Ongoing work: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3+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New ingredient: symbolic computational methods from [van den Brand-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Saranurak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FOCS’19]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182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1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Distance Sensitivity Oracles (DSOs)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path not passing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natural and well-studied problem in graph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B41D8377-38B4-4625-B174-241199902679}"/>
              </a:ext>
            </a:extLst>
          </p:cNvPr>
          <p:cNvSpPr/>
          <p:nvPr/>
        </p:nvSpPr>
        <p:spPr>
          <a:xfrm>
            <a:off x="4147795" y="419671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DD4B08-91E9-41D1-9E29-2CD8A6AFC0C7}"/>
              </a:ext>
            </a:extLst>
          </p:cNvPr>
          <p:cNvSpPr/>
          <p:nvPr/>
        </p:nvSpPr>
        <p:spPr>
          <a:xfrm>
            <a:off x="4729398" y="383834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F636DD-85A9-4C62-A73C-DC9B19122082}"/>
              </a:ext>
            </a:extLst>
          </p:cNvPr>
          <p:cNvSpPr/>
          <p:nvPr/>
        </p:nvSpPr>
        <p:spPr>
          <a:xfrm>
            <a:off x="4953601" y="457447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E473E83-EE2D-4047-90E3-9A1DD90431CC}"/>
              </a:ext>
            </a:extLst>
          </p:cNvPr>
          <p:cNvSpPr/>
          <p:nvPr/>
        </p:nvSpPr>
        <p:spPr>
          <a:xfrm>
            <a:off x="5470818" y="413269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721A2F-C85E-45F2-82F3-A2DF6AF52397}"/>
              </a:ext>
            </a:extLst>
          </p:cNvPr>
          <p:cNvSpPr/>
          <p:nvPr/>
        </p:nvSpPr>
        <p:spPr>
          <a:xfrm>
            <a:off x="5820638" y="479867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6357EA-A7B9-47BE-B705-D7BEDB0C88A9}"/>
              </a:ext>
            </a:extLst>
          </p:cNvPr>
          <p:cNvSpPr/>
          <p:nvPr/>
        </p:nvSpPr>
        <p:spPr>
          <a:xfrm>
            <a:off x="5932739" y="370418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6888F02-970B-46AD-8E76-E07A7DC8D193}"/>
              </a:ext>
            </a:extLst>
          </p:cNvPr>
          <p:cNvSpPr/>
          <p:nvPr/>
        </p:nvSpPr>
        <p:spPr>
          <a:xfrm>
            <a:off x="6295436" y="424479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6C6DB9-5FEF-46C2-AB3B-DCD11100A691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94D036-F4C0-4F23-8D6E-71C52F05B1D9}"/>
              </a:ext>
            </a:extLst>
          </p:cNvPr>
          <p:cNvSpPr/>
          <p:nvPr/>
        </p:nvSpPr>
        <p:spPr>
          <a:xfrm>
            <a:off x="6911878" y="468693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5CDBAA-D61B-4A5C-B962-F97978730FCE}"/>
              </a:ext>
            </a:extLst>
          </p:cNvPr>
          <p:cNvSpPr/>
          <p:nvPr/>
        </p:nvSpPr>
        <p:spPr>
          <a:xfrm>
            <a:off x="5596435" y="324914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C033968-7614-4E65-A315-D79EDA0DB0F8}"/>
              </a:ext>
            </a:extLst>
          </p:cNvPr>
          <p:cNvSpPr/>
          <p:nvPr/>
        </p:nvSpPr>
        <p:spPr>
          <a:xfrm>
            <a:off x="7278095" y="425453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B66BD-3D6C-4F52-B89B-ADBF337F07D6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4339164" y="4388087"/>
            <a:ext cx="614437" cy="2984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4E5B83-E931-4E93-B326-9E3CEED7D6CC}"/>
              </a:ext>
            </a:extLst>
          </p:cNvPr>
          <p:cNvCxnSpPr>
            <a:cxnSpLocks/>
            <a:stCxn id="13" idx="7"/>
            <a:endCxn id="21" idx="3"/>
          </p:cNvCxnSpPr>
          <p:nvPr/>
        </p:nvCxnSpPr>
        <p:spPr>
          <a:xfrm flipV="1">
            <a:off x="4920767" y="3440511"/>
            <a:ext cx="708502" cy="43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CF746F-C37C-4473-9446-EF3AE649989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953601" y="3816283"/>
            <a:ext cx="979139" cy="13416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A13CE-F1F0-4BCA-968C-A9BE414F0F28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5144970" y="4324061"/>
            <a:ext cx="358682" cy="2832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563DFD-8FE1-45AE-9F70-B9CD85B3CD2F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662187" y="4324061"/>
            <a:ext cx="270552" cy="474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52D08B-DD87-4469-B900-64A29FFD16A1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5662187" y="3928385"/>
            <a:ext cx="382654" cy="2371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2D530C-DE56-4D96-9BE4-BB59B99DE5DE}"/>
              </a:ext>
            </a:extLst>
          </p:cNvPr>
          <p:cNvCxnSpPr>
            <a:cxnSpLocks/>
            <a:stCxn id="21" idx="6"/>
            <a:endCxn id="17" idx="0"/>
          </p:cNvCxnSpPr>
          <p:nvPr/>
        </p:nvCxnSpPr>
        <p:spPr>
          <a:xfrm>
            <a:off x="5820638" y="3361244"/>
            <a:ext cx="224203" cy="3429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D502222-8B98-42C4-8F1A-210DF65CD1D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6156943" y="3816283"/>
            <a:ext cx="867037" cy="220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CA2021-5CC1-4E49-8C72-B6014966B996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124109" y="3895551"/>
            <a:ext cx="283429" cy="3492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乘号 38">
            <a:extLst>
              <a:ext uri="{FF2B5EF4-FFF2-40B4-BE49-F238E27FC236}">
                <a16:creationId xmlns:a16="http://schemas.microsoft.com/office/drawing/2014/main" id="{C7318DAD-84CE-45FA-9920-44AE73A11D8B}"/>
              </a:ext>
            </a:extLst>
          </p:cNvPr>
          <p:cNvSpPr/>
          <p:nvPr/>
        </p:nvSpPr>
        <p:spPr>
          <a:xfrm>
            <a:off x="5827446" y="3583037"/>
            <a:ext cx="461822" cy="46182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/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/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4A2FD9-9BFF-4EE4-9554-FDAF49F84743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7" cy="19983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1A1EFF-DAB7-434A-A26E-FAF4E093F66F}"/>
              </a:ext>
            </a:extLst>
          </p:cNvPr>
          <p:cNvCxnSpPr>
            <a:cxnSpLocks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412FD58-0492-49A6-B501-2F1D2939706C}"/>
              </a:ext>
            </a:extLst>
          </p:cNvPr>
          <p:cNvCxnSpPr>
            <a:cxnSpLocks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D8DE3-866E-485B-8187-A193EBBAF18C}"/>
              </a:ext>
            </a:extLst>
          </p:cNvPr>
          <p:cNvCxnSpPr>
            <a:cxnSpLocks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9FAA49-1F8B-4B21-9A03-D3B99B26D3DA}"/>
              </a:ext>
            </a:extLst>
          </p:cNvPr>
          <p:cNvCxnSpPr>
            <a:cxnSpLocks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DDC9EDC-C6C8-408F-95E5-F8B69F7C2100}"/>
              </a:ext>
            </a:extLst>
          </p:cNvPr>
          <p:cNvCxnSpPr>
            <a:cxnSpLocks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C3800F-640C-4004-842E-CCD8FE478B43}"/>
              </a:ext>
            </a:extLst>
          </p:cNvPr>
          <p:cNvCxnSpPr>
            <a:cxnSpLocks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C6F259A-9F66-4C8B-B8EC-7358BBEF56E6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4339164" y="4029717"/>
            <a:ext cx="423068" cy="19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631615C-4984-407B-815F-7D46CE82160D}"/>
              </a:ext>
            </a:extLst>
          </p:cNvPr>
          <p:cNvCxnSpPr>
            <a:cxnSpLocks/>
            <a:stCxn id="13" idx="5"/>
            <a:endCxn id="15" idx="2"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5B477F-97D8-4CE4-8E60-C6ACB7AA2D2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2E478A3-D9AB-41CF-82C2-770113CACE87}"/>
              </a:ext>
            </a:extLst>
          </p:cNvPr>
          <p:cNvCxnSpPr>
            <a:cxnSpLocks/>
            <a:stCxn id="18" idx="4"/>
            <a:endCxn id="16" idx="7"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C2C0AF1-FB1A-494A-875D-897C788DC76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6BB5958-4187-4E28-A030-DFA96379252A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A768AF6-327D-40CE-B343-29AE28533075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/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39" grpId="0" animBg="1"/>
      <p:bldP spid="9" grpId="0"/>
      <p:bldP spid="41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644170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algorithm: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Precompute the answer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Demetrescu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et al.]: space complexity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[Bernstein-Karger]: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Matching the best running time for All-Pairs Shortest Paths!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Natural question: better preprocessing time via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matrix multiplication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directed graphs with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 integer edge weights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APSP is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time!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  <a:blipFill>
                <a:blip r:embed="rId3"/>
                <a:stretch>
                  <a:fillRect l="-1043" t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7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 via Fast Matrix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subcubic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Weimann-Yuster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sublinear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Grandoni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-Williams]: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+1/2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near-constant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Chechik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-Cohen]: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2.8729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/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≤2.3729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matrix multiplication exponent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blipFill>
                <a:blip r:embed="rId4"/>
                <a:stretch>
                  <a:fillRect l="-1580" t="-3704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/>
              <p:nvPr/>
            </p:nvSpPr>
            <p:spPr>
              <a:xfrm>
                <a:off x="8839199" y="3604237"/>
                <a:ext cx="268877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parameter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3604237"/>
                <a:ext cx="268877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This 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731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result: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2.7233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Moreover, our algorithm is </a:t>
                </a:r>
                <a:r>
                  <a:rPr lang="en-US" altLang="zh-CN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much simpler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than [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Chechik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-Cohen].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Assumption in this talk: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 is unweighted; shortest paths are unique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NOTE: the unique shortest path assumption is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dangerous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7318"/>
              </a:xfrm>
              <a:blipFill>
                <a:blip r:embed="rId3"/>
                <a:stretch>
                  <a:fillRect l="-1043" t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Algorithm in a Nutshell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182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DSOs that return the correct answer when the answer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otherwise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small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Build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via </a:t>
                </a:r>
                <a:r>
                  <a:rPr lang="en-US" altLang="zh-CN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sampling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large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Boost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to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Putting it together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iterations of Case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3/2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=&gt; … =&gt;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1826"/>
              </a:xfrm>
              <a:blipFill>
                <a:blip r:embed="rId3"/>
                <a:stretch>
                  <a:fillRect l="-1043" t="-2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Recall: we only care about shortest paths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vertices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we randomly remove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fraction of vertices, then compute APSP in the rest graph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query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(“the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path that 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”)</a:t>
                </a:r>
              </a:p>
              <a:p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[the sample “preserves” the query]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Repeat the above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14CA3F-23AA-4F2C-8258-A4BC82AF7FD1}"/>
                  </a:ext>
                </a:extLst>
              </p:cNvPr>
              <p:cNvSpPr txBox="1"/>
              <p:nvPr/>
            </p:nvSpPr>
            <p:spPr>
              <a:xfrm>
                <a:off x="6692347" y="4106635"/>
                <a:ext cx="2085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14CA3F-23AA-4F2C-8258-A4BC82AF7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47" y="4106635"/>
                <a:ext cx="20858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9EF6D9-68CD-4230-A745-31EC0F5B2A0A}"/>
              </a:ext>
            </a:extLst>
          </p:cNvPr>
          <p:cNvCxnSpPr>
            <a:cxnSpLocks/>
          </p:cNvCxnSpPr>
          <p:nvPr/>
        </p:nvCxnSpPr>
        <p:spPr>
          <a:xfrm>
            <a:off x="8509635" y="5868955"/>
            <a:ext cx="1901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537C87-D9F2-49D2-B00D-9A68A74A42B2}"/>
                  </a:ext>
                </a:extLst>
              </p:cNvPr>
              <p:cNvSpPr txBox="1"/>
              <p:nvPr/>
            </p:nvSpPr>
            <p:spPr>
              <a:xfrm>
                <a:off x="6953495" y="4565744"/>
                <a:ext cx="1900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1/4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537C87-D9F2-49D2-B00D-9A68A74A4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495" y="4565744"/>
                <a:ext cx="1900824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for Small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53E2E1-FC7E-4DE1-9953-4EFE0329912D}"/>
                  </a:ext>
                </a:extLst>
              </p:cNvPr>
              <p:cNvSpPr txBox="1"/>
              <p:nvPr/>
            </p:nvSpPr>
            <p:spPr>
              <a:xfrm>
                <a:off x="8368517" y="4108130"/>
                <a:ext cx="1900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1−1/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653E2E1-FC7E-4DE1-9953-4EFE0329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517" y="4108130"/>
                <a:ext cx="19008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39C2B-9007-49CA-8FF2-C17F206A6405}"/>
                  </a:ext>
                </a:extLst>
              </p:cNvPr>
              <p:cNvSpPr txBox="1"/>
              <p:nvPr/>
            </p:nvSpPr>
            <p:spPr>
              <a:xfrm>
                <a:off x="6692347" y="3163124"/>
                <a:ext cx="190082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Pr[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removed]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339C2B-9007-49CA-8FF2-C17F206A6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47" y="3163124"/>
                <a:ext cx="1900824" cy="369332"/>
              </a:xfrm>
              <a:prstGeom prst="rect">
                <a:avLst/>
              </a:prstGeom>
              <a:blipFill>
                <a:blip r:embed="rId8"/>
                <a:stretch>
                  <a:fillRect l="-2548" t="-8065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913BB2-DEC1-4EFB-9470-1E462E0A8A78}"/>
              </a:ext>
            </a:extLst>
          </p:cNvPr>
          <p:cNvGrpSpPr/>
          <p:nvPr/>
        </p:nvGrpSpPr>
        <p:grpSpPr>
          <a:xfrm>
            <a:off x="9318929" y="2749872"/>
            <a:ext cx="2667898" cy="1154162"/>
            <a:chOff x="8575246" y="4932683"/>
            <a:chExt cx="2667898" cy="110765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0455B4-15F3-4E2D-BFFC-87E0294BFBDA}"/>
                </a:ext>
              </a:extLst>
            </p:cNvPr>
            <p:cNvSpPr txBox="1"/>
            <p:nvPr/>
          </p:nvSpPr>
          <p:spPr>
            <a:xfrm>
              <a:off x="8593171" y="4932683"/>
              <a:ext cx="2649973" cy="110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7200" dirty="0">
                  <a:latin typeface="+mj-lt"/>
                  <a:cs typeface="Arial" panose="020B0604020202020204" pitchFamily="34" charset="0"/>
                </a:rPr>
                <a:t>[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</a:t>
              </a:r>
              <a:r>
                <a:rPr lang="en-US" altLang="zh-CN" sz="7200" dirty="0">
                  <a:latin typeface="+mj-lt"/>
                  <a:cs typeface="Arial" panose="020B0604020202020204" pitchFamily="34" charset="0"/>
                </a:rPr>
                <a:t>]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A4B76F-B25A-4D9D-818B-9B561195AF23}"/>
                </a:ext>
              </a:extLst>
            </p:cNvPr>
            <p:cNvSpPr txBox="1"/>
            <p:nvPr/>
          </p:nvSpPr>
          <p:spPr>
            <a:xfrm>
              <a:off x="9048583" y="5156219"/>
              <a:ext cx="1826929" cy="841817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every vertex in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the answer path</a:t>
              </a:r>
            </a:p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are preserved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113EBA8-7599-4F07-B2F8-27363CAECA3A}"/>
                </a:ext>
              </a:extLst>
            </p:cNvPr>
            <p:cNvSpPr txBox="1"/>
            <p:nvPr/>
          </p:nvSpPr>
          <p:spPr>
            <a:xfrm>
              <a:off x="8575246" y="5433218"/>
              <a:ext cx="473337" cy="310143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Pr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46321B-94D9-462D-855C-518FA80F1BE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42759" y="3532456"/>
            <a:ext cx="0" cy="574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43755B-36C1-4319-AB2E-D3B775463014}"/>
              </a:ext>
            </a:extLst>
          </p:cNvPr>
          <p:cNvCxnSpPr>
            <a:cxnSpLocks/>
          </p:cNvCxnSpPr>
          <p:nvPr/>
        </p:nvCxnSpPr>
        <p:spPr>
          <a:xfrm flipH="1">
            <a:off x="9772299" y="3901397"/>
            <a:ext cx="933433" cy="291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6DFE432B-9036-4A49-A33D-791EADABC56C}"/>
              </a:ext>
            </a:extLst>
          </p:cNvPr>
          <p:cNvSpPr/>
          <p:nvPr/>
        </p:nvSpPr>
        <p:spPr>
          <a:xfrm>
            <a:off x="7735078" y="5756988"/>
            <a:ext cx="223934" cy="2239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89708D4-9598-4FFF-9FEE-E76A8F61E66E}"/>
              </a:ext>
            </a:extLst>
          </p:cNvPr>
          <p:cNvSpPr/>
          <p:nvPr/>
        </p:nvSpPr>
        <p:spPr>
          <a:xfrm>
            <a:off x="11241833" y="5756988"/>
            <a:ext cx="223934" cy="2239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B830A2-F99B-4AB5-A20C-15E126C40D43}"/>
              </a:ext>
            </a:extLst>
          </p:cNvPr>
          <p:cNvSpPr/>
          <p:nvPr/>
        </p:nvSpPr>
        <p:spPr>
          <a:xfrm>
            <a:off x="9264521" y="5756988"/>
            <a:ext cx="223934" cy="2239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BC17E0-600E-41DB-AC92-E1142D7C4181}"/>
                  </a:ext>
                </a:extLst>
              </p:cNvPr>
              <p:cNvSpPr txBox="1"/>
              <p:nvPr/>
            </p:nvSpPr>
            <p:spPr>
              <a:xfrm>
                <a:off x="7465955" y="5868955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ABC17E0-600E-41DB-AC92-E1142D7C4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955" y="5868955"/>
                <a:ext cx="3860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F286CC2-A7D9-45ED-A043-077058F19A45}"/>
                  </a:ext>
                </a:extLst>
              </p:cNvPr>
              <p:cNvSpPr txBox="1"/>
              <p:nvPr/>
            </p:nvSpPr>
            <p:spPr>
              <a:xfrm>
                <a:off x="11090165" y="5898683"/>
                <a:ext cx="303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F286CC2-A7D9-45ED-A043-077058F1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165" y="5898683"/>
                <a:ext cx="3033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BE33117-815D-4C6B-A4B1-5430F54A269A}"/>
                  </a:ext>
                </a:extLst>
              </p:cNvPr>
              <p:cNvSpPr txBox="1"/>
              <p:nvPr/>
            </p:nvSpPr>
            <p:spPr>
              <a:xfrm>
                <a:off x="9042051" y="5919598"/>
                <a:ext cx="386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BE33117-815D-4C6B-A4B1-5430F54A2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051" y="5919598"/>
                <a:ext cx="3860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0DFB0A6-CD76-4060-8AAA-779CFBC5E253}"/>
              </a:ext>
            </a:extLst>
          </p:cNvPr>
          <p:cNvCxnSpPr>
            <a:stCxn id="23" idx="6"/>
          </p:cNvCxnSpPr>
          <p:nvPr/>
        </p:nvCxnSpPr>
        <p:spPr>
          <a:xfrm>
            <a:off x="7959012" y="5868955"/>
            <a:ext cx="55062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A842E77-0E24-48D0-860A-BD5EDF15AEA9}"/>
              </a:ext>
            </a:extLst>
          </p:cNvPr>
          <p:cNvCxnSpPr>
            <a:cxnSpLocks/>
          </p:cNvCxnSpPr>
          <p:nvPr/>
        </p:nvCxnSpPr>
        <p:spPr>
          <a:xfrm>
            <a:off x="10410647" y="5868605"/>
            <a:ext cx="831186" cy="2255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乘号 41">
            <a:extLst>
              <a:ext uri="{FF2B5EF4-FFF2-40B4-BE49-F238E27FC236}">
                <a16:creationId xmlns:a16="http://schemas.microsoft.com/office/drawing/2014/main" id="{C901F636-0997-4FF0-95CF-3454655366B7}"/>
              </a:ext>
            </a:extLst>
          </p:cNvPr>
          <p:cNvSpPr/>
          <p:nvPr/>
        </p:nvSpPr>
        <p:spPr>
          <a:xfrm>
            <a:off x="9175819" y="5654429"/>
            <a:ext cx="386068" cy="386067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F74E400-4EDB-450E-B30B-36105430B546}"/>
              </a:ext>
            </a:extLst>
          </p:cNvPr>
          <p:cNvGrpSpPr/>
          <p:nvPr/>
        </p:nvGrpSpPr>
        <p:grpSpPr>
          <a:xfrm>
            <a:off x="7959012" y="5285005"/>
            <a:ext cx="3282821" cy="1148729"/>
            <a:chOff x="8491240" y="4514098"/>
            <a:chExt cx="3282821" cy="1148729"/>
          </a:xfrm>
          <a:effectLst>
            <a:glow rad="101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487E4406-6B55-4FE7-ABE6-571BEEBAD8FF}"/>
                </a:ext>
              </a:extLst>
            </p:cNvPr>
            <p:cNvSpPr/>
            <p:nvPr/>
          </p:nvSpPr>
          <p:spPr>
            <a:xfrm>
              <a:off x="9042051" y="4514098"/>
              <a:ext cx="1900824" cy="1148729"/>
            </a:xfrm>
            <a:prstGeom prst="arc">
              <a:avLst>
                <a:gd name="adj1" fmla="val 10783624"/>
                <a:gd name="adj2" fmla="val 20632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F1647CB-4534-4A61-ACB4-785D4ABF518B}"/>
                </a:ext>
              </a:extLst>
            </p:cNvPr>
            <p:cNvCxnSpPr/>
            <p:nvPr/>
          </p:nvCxnSpPr>
          <p:spPr>
            <a:xfrm>
              <a:off x="8491240" y="5098048"/>
              <a:ext cx="550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31E2ECF-B672-4EF0-BB36-9835F5681D91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10942875" y="5097698"/>
              <a:ext cx="831186" cy="350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8" grpId="0"/>
      <p:bldP spid="9" grpId="0" animBg="1"/>
      <p:bldP spid="9" grpId="1" animBg="1"/>
      <p:bldP spid="23" grpId="0" animBg="1"/>
      <p:bldP spid="25" grpId="0" animBg="1"/>
      <p:bldP spid="27" grpId="0" animBg="1"/>
      <p:bldP spid="30" grpId="0"/>
      <p:bldP spid="32" grpId="0"/>
      <p:bldP spid="34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for Small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9CF0E90-9867-49AD-A373-649806A781C0}"/>
                  </a:ext>
                </a:extLst>
              </p:cNvPr>
              <p:cNvSpPr txBox="1"/>
              <p:nvPr/>
            </p:nvSpPr>
            <p:spPr>
              <a:xfrm>
                <a:off x="5060593" y="3663711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9CF0E90-9867-49AD-A373-649806A78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93" y="3663711"/>
                <a:ext cx="2873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椭圆 72">
            <a:extLst>
              <a:ext uri="{FF2B5EF4-FFF2-40B4-BE49-F238E27FC236}">
                <a16:creationId xmlns:a16="http://schemas.microsoft.com/office/drawing/2014/main" id="{3DCF8C64-1BEC-43AE-936A-05F946148648}"/>
              </a:ext>
            </a:extLst>
          </p:cNvPr>
          <p:cNvSpPr/>
          <p:nvPr/>
        </p:nvSpPr>
        <p:spPr>
          <a:xfrm>
            <a:off x="836132" y="537758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A13BB80-8240-4C19-B7D1-3D8732A9D89A}"/>
              </a:ext>
            </a:extLst>
          </p:cNvPr>
          <p:cNvSpPr/>
          <p:nvPr/>
        </p:nvSpPr>
        <p:spPr>
          <a:xfrm>
            <a:off x="1417735" y="501921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DF80492-43A9-44F2-9885-D7EC8B69A378}"/>
              </a:ext>
            </a:extLst>
          </p:cNvPr>
          <p:cNvSpPr/>
          <p:nvPr/>
        </p:nvSpPr>
        <p:spPr>
          <a:xfrm>
            <a:off x="1641938" y="575533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EC1CE39-BFC6-4B80-B7AA-90355DC0B96A}"/>
              </a:ext>
            </a:extLst>
          </p:cNvPr>
          <p:cNvSpPr/>
          <p:nvPr/>
        </p:nvSpPr>
        <p:spPr>
          <a:xfrm>
            <a:off x="2159155" y="531355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10D7CFB-5F11-4CF7-8EEA-631C6E53CEAD}"/>
              </a:ext>
            </a:extLst>
          </p:cNvPr>
          <p:cNvSpPr/>
          <p:nvPr/>
        </p:nvSpPr>
        <p:spPr>
          <a:xfrm>
            <a:off x="2508975" y="597954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6FD6C0B-3664-4250-AF84-0EB4FF497584}"/>
              </a:ext>
            </a:extLst>
          </p:cNvPr>
          <p:cNvSpPr/>
          <p:nvPr/>
        </p:nvSpPr>
        <p:spPr>
          <a:xfrm>
            <a:off x="2621076" y="488504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3398E2E-25A2-401B-8A60-8FD07CD0FB82}"/>
              </a:ext>
            </a:extLst>
          </p:cNvPr>
          <p:cNvSpPr/>
          <p:nvPr/>
        </p:nvSpPr>
        <p:spPr>
          <a:xfrm>
            <a:off x="2983773" y="542566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7A6ACAB-E602-4B4F-AC64-47B09CE0232A}"/>
              </a:ext>
            </a:extLst>
          </p:cNvPr>
          <p:cNvSpPr/>
          <p:nvPr/>
        </p:nvSpPr>
        <p:spPr>
          <a:xfrm>
            <a:off x="3712317" y="490711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370B931-851D-48CC-85A1-ED405976D9B5}"/>
              </a:ext>
            </a:extLst>
          </p:cNvPr>
          <p:cNvSpPr/>
          <p:nvPr/>
        </p:nvSpPr>
        <p:spPr>
          <a:xfrm>
            <a:off x="3600215" y="586779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46DFFC4-B81F-4E37-86B6-D36C055EF630}"/>
              </a:ext>
            </a:extLst>
          </p:cNvPr>
          <p:cNvSpPr/>
          <p:nvPr/>
        </p:nvSpPr>
        <p:spPr>
          <a:xfrm>
            <a:off x="2284772" y="443000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BAA7A7C-7003-4D9E-98ED-A015CDAFBF77}"/>
              </a:ext>
            </a:extLst>
          </p:cNvPr>
          <p:cNvSpPr/>
          <p:nvPr/>
        </p:nvSpPr>
        <p:spPr>
          <a:xfrm>
            <a:off x="3966432" y="543540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88CD5DD-F480-455B-89F9-FC905436B837}"/>
              </a:ext>
            </a:extLst>
          </p:cNvPr>
          <p:cNvCxnSpPr>
            <a:cxnSpLocks/>
            <a:stCxn id="73" idx="5"/>
            <a:endCxn id="75" idx="2"/>
          </p:cNvCxnSpPr>
          <p:nvPr/>
        </p:nvCxnSpPr>
        <p:spPr>
          <a:xfrm>
            <a:off x="1027501" y="5568953"/>
            <a:ext cx="614437" cy="2984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8B96D8-450C-4162-BD28-1FCF46DBEC4F}"/>
              </a:ext>
            </a:extLst>
          </p:cNvPr>
          <p:cNvCxnSpPr>
            <a:cxnSpLocks/>
            <a:stCxn id="74" idx="7"/>
            <a:endCxn id="82" idx="3"/>
          </p:cNvCxnSpPr>
          <p:nvPr/>
        </p:nvCxnSpPr>
        <p:spPr>
          <a:xfrm flipV="1">
            <a:off x="1609104" y="4621377"/>
            <a:ext cx="708502" cy="43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573CC8E-B927-44F3-96B0-1123D29CA668}"/>
              </a:ext>
            </a:extLst>
          </p:cNvPr>
          <p:cNvCxnSpPr>
            <a:cxnSpLocks/>
            <a:stCxn id="74" idx="6"/>
            <a:endCxn id="78" idx="2"/>
          </p:cNvCxnSpPr>
          <p:nvPr/>
        </p:nvCxnSpPr>
        <p:spPr>
          <a:xfrm flipV="1">
            <a:off x="1641938" y="4997149"/>
            <a:ext cx="979139" cy="13416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3BB58B3-46E0-48CC-A8CA-86B63A8B74DA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1529837" y="5243417"/>
            <a:ext cx="224203" cy="5119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5681DBC-A358-45B8-9CF6-413D4D9B596C}"/>
              </a:ext>
            </a:extLst>
          </p:cNvPr>
          <p:cNvCxnSpPr>
            <a:cxnSpLocks/>
            <a:stCxn id="77" idx="0"/>
            <a:endCxn id="76" idx="5"/>
          </p:cNvCxnSpPr>
          <p:nvPr/>
        </p:nvCxnSpPr>
        <p:spPr>
          <a:xfrm flipH="1" flipV="1">
            <a:off x="2350524" y="5504927"/>
            <a:ext cx="270552" cy="474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79C6E1C-38E8-4313-8060-E4268E21BABA}"/>
              </a:ext>
            </a:extLst>
          </p:cNvPr>
          <p:cNvCxnSpPr>
            <a:cxnSpLocks/>
            <a:stCxn id="76" idx="7"/>
            <a:endCxn id="78" idx="4"/>
          </p:cNvCxnSpPr>
          <p:nvPr/>
        </p:nvCxnSpPr>
        <p:spPr>
          <a:xfrm flipV="1">
            <a:off x="2350524" y="5109251"/>
            <a:ext cx="382654" cy="2371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40F78A4-392D-44B5-946F-5E63DB666B9D}"/>
              </a:ext>
            </a:extLst>
          </p:cNvPr>
          <p:cNvCxnSpPr>
            <a:cxnSpLocks/>
            <a:stCxn id="82" idx="6"/>
            <a:endCxn id="78" idx="0"/>
          </p:cNvCxnSpPr>
          <p:nvPr/>
        </p:nvCxnSpPr>
        <p:spPr>
          <a:xfrm>
            <a:off x="2508975" y="4542110"/>
            <a:ext cx="224203" cy="3429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CA036BE-1B30-430A-BDCF-61FB42F998B5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2845280" y="4997149"/>
            <a:ext cx="867037" cy="220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25C80D5-D33E-43A4-8D1B-CAC3D5B39477}"/>
              </a:ext>
            </a:extLst>
          </p:cNvPr>
          <p:cNvCxnSpPr>
            <a:cxnSpLocks/>
            <a:stCxn id="78" idx="5"/>
            <a:endCxn id="79" idx="0"/>
          </p:cNvCxnSpPr>
          <p:nvPr/>
        </p:nvCxnSpPr>
        <p:spPr>
          <a:xfrm>
            <a:off x="2812446" y="5076417"/>
            <a:ext cx="283429" cy="3492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2715F29-701F-433C-8D29-991CB2962B75}"/>
              </a:ext>
            </a:extLst>
          </p:cNvPr>
          <p:cNvCxnSpPr>
            <a:cxnSpLocks/>
          </p:cNvCxnSpPr>
          <p:nvPr/>
        </p:nvCxnSpPr>
        <p:spPr>
          <a:xfrm flipV="1">
            <a:off x="1027501" y="5210583"/>
            <a:ext cx="423067" cy="1998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DCE7CAB-D04E-4A4E-B08B-1FF4C89E06B5}"/>
              </a:ext>
            </a:extLst>
          </p:cNvPr>
          <p:cNvCxnSpPr>
            <a:cxnSpLocks/>
          </p:cNvCxnSpPr>
          <p:nvPr/>
        </p:nvCxnSpPr>
        <p:spPr>
          <a:xfrm>
            <a:off x="1609104" y="5210583"/>
            <a:ext cx="550051" cy="2150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64AA517-58D5-45E6-AD66-812A2FA04235}"/>
              </a:ext>
            </a:extLst>
          </p:cNvPr>
          <p:cNvCxnSpPr>
            <a:cxnSpLocks/>
          </p:cNvCxnSpPr>
          <p:nvPr/>
        </p:nvCxnSpPr>
        <p:spPr>
          <a:xfrm flipH="1" flipV="1">
            <a:off x="3903686" y="5098481"/>
            <a:ext cx="174848" cy="3369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BBDE00-C28B-4092-84E5-7BFF6C47CB2E}"/>
              </a:ext>
            </a:extLst>
          </p:cNvPr>
          <p:cNvCxnSpPr>
            <a:cxnSpLocks/>
          </p:cNvCxnSpPr>
          <p:nvPr/>
        </p:nvCxnSpPr>
        <p:spPr>
          <a:xfrm>
            <a:off x="2383358" y="5425660"/>
            <a:ext cx="600415" cy="1121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2EA71AA-F584-41F3-9506-A5B9C4880C5D}"/>
              </a:ext>
            </a:extLst>
          </p:cNvPr>
          <p:cNvCxnSpPr>
            <a:cxnSpLocks/>
          </p:cNvCxnSpPr>
          <p:nvPr/>
        </p:nvCxnSpPr>
        <p:spPr>
          <a:xfrm flipH="1">
            <a:off x="2700344" y="5649863"/>
            <a:ext cx="395531" cy="36251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48D4AD9-2977-4FD7-813A-2F27E9032213}"/>
              </a:ext>
            </a:extLst>
          </p:cNvPr>
          <p:cNvCxnSpPr>
            <a:cxnSpLocks/>
          </p:cNvCxnSpPr>
          <p:nvPr/>
        </p:nvCxnSpPr>
        <p:spPr>
          <a:xfrm flipV="1">
            <a:off x="2733178" y="5979898"/>
            <a:ext cx="867037" cy="11174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BB44904-F0DC-43A5-8A06-B508418EFDCB}"/>
              </a:ext>
            </a:extLst>
          </p:cNvPr>
          <p:cNvCxnSpPr>
            <a:cxnSpLocks/>
          </p:cNvCxnSpPr>
          <p:nvPr/>
        </p:nvCxnSpPr>
        <p:spPr>
          <a:xfrm flipV="1">
            <a:off x="3791584" y="5626771"/>
            <a:ext cx="207682" cy="2738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3A18ADAB-6070-4DCF-AC9C-8CDD89DEB788}"/>
              </a:ext>
            </a:extLst>
          </p:cNvPr>
          <p:cNvCxnSpPr>
            <a:cxnSpLocks/>
            <a:stCxn id="75" idx="5"/>
            <a:endCxn id="77" idx="2"/>
          </p:cNvCxnSpPr>
          <p:nvPr/>
        </p:nvCxnSpPr>
        <p:spPr>
          <a:xfrm>
            <a:off x="1833307" y="5946706"/>
            <a:ext cx="675668" cy="1449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椭圆 274">
            <a:extLst>
              <a:ext uri="{FF2B5EF4-FFF2-40B4-BE49-F238E27FC236}">
                <a16:creationId xmlns:a16="http://schemas.microsoft.com/office/drawing/2014/main" id="{A45965CA-071B-478E-B8B3-4CC27B406AD7}"/>
              </a:ext>
            </a:extLst>
          </p:cNvPr>
          <p:cNvSpPr/>
          <p:nvPr/>
        </p:nvSpPr>
        <p:spPr>
          <a:xfrm>
            <a:off x="4638503" y="537758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B531F841-E63E-482D-8696-F1DBE3138660}"/>
              </a:ext>
            </a:extLst>
          </p:cNvPr>
          <p:cNvSpPr/>
          <p:nvPr/>
        </p:nvSpPr>
        <p:spPr>
          <a:xfrm>
            <a:off x="5220106" y="501921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BECB26D7-E023-4950-8C61-BF43EEB6AD6E}"/>
              </a:ext>
            </a:extLst>
          </p:cNvPr>
          <p:cNvSpPr/>
          <p:nvPr/>
        </p:nvSpPr>
        <p:spPr>
          <a:xfrm>
            <a:off x="5444309" y="575533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01103066-359E-44FA-836D-A561BAA58EC4}"/>
              </a:ext>
            </a:extLst>
          </p:cNvPr>
          <p:cNvSpPr/>
          <p:nvPr/>
        </p:nvSpPr>
        <p:spPr>
          <a:xfrm>
            <a:off x="5961526" y="531355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73E1FB20-8CD8-4B73-8654-1FE1FB90C1EF}"/>
              </a:ext>
            </a:extLst>
          </p:cNvPr>
          <p:cNvSpPr/>
          <p:nvPr/>
        </p:nvSpPr>
        <p:spPr>
          <a:xfrm>
            <a:off x="6311346" y="597954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826E5DE8-88C5-448C-A6BE-534725E2D5E7}"/>
              </a:ext>
            </a:extLst>
          </p:cNvPr>
          <p:cNvSpPr/>
          <p:nvPr/>
        </p:nvSpPr>
        <p:spPr>
          <a:xfrm>
            <a:off x="6423447" y="488504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89B63337-7E04-4713-B00F-5BB6CF56F665}"/>
              </a:ext>
            </a:extLst>
          </p:cNvPr>
          <p:cNvSpPr/>
          <p:nvPr/>
        </p:nvSpPr>
        <p:spPr>
          <a:xfrm>
            <a:off x="6786144" y="542566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D516B672-DF4B-4F50-85FE-CE319E58683C}"/>
              </a:ext>
            </a:extLst>
          </p:cNvPr>
          <p:cNvSpPr/>
          <p:nvPr/>
        </p:nvSpPr>
        <p:spPr>
          <a:xfrm>
            <a:off x="7514688" y="490711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6735919A-3EBA-43CF-BA18-5AA15097C21E}"/>
              </a:ext>
            </a:extLst>
          </p:cNvPr>
          <p:cNvSpPr/>
          <p:nvPr/>
        </p:nvSpPr>
        <p:spPr>
          <a:xfrm>
            <a:off x="7402586" y="586779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F37B5887-D301-478C-800E-26864C35D15D}"/>
              </a:ext>
            </a:extLst>
          </p:cNvPr>
          <p:cNvSpPr/>
          <p:nvPr/>
        </p:nvSpPr>
        <p:spPr>
          <a:xfrm>
            <a:off x="6087143" y="443000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E3D225C7-3D07-4F0A-9288-6307C64A2B6F}"/>
              </a:ext>
            </a:extLst>
          </p:cNvPr>
          <p:cNvSpPr/>
          <p:nvPr/>
        </p:nvSpPr>
        <p:spPr>
          <a:xfrm>
            <a:off x="7768803" y="543540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D2E37BC5-29E9-414B-AE0F-4ADED2783BFF}"/>
              </a:ext>
            </a:extLst>
          </p:cNvPr>
          <p:cNvCxnSpPr>
            <a:cxnSpLocks/>
            <a:stCxn id="275" idx="5"/>
            <a:endCxn id="277" idx="2"/>
          </p:cNvCxnSpPr>
          <p:nvPr/>
        </p:nvCxnSpPr>
        <p:spPr>
          <a:xfrm>
            <a:off x="4829872" y="5568953"/>
            <a:ext cx="614437" cy="2984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44B1D73C-643C-4608-A19D-963FCC1DC142}"/>
              </a:ext>
            </a:extLst>
          </p:cNvPr>
          <p:cNvCxnSpPr>
            <a:cxnSpLocks/>
            <a:stCxn id="276" idx="7"/>
            <a:endCxn id="284" idx="3"/>
          </p:cNvCxnSpPr>
          <p:nvPr/>
        </p:nvCxnSpPr>
        <p:spPr>
          <a:xfrm flipV="1">
            <a:off x="5411475" y="4621377"/>
            <a:ext cx="708502" cy="43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83829788-F840-4B4D-B621-E32F3FC9806E}"/>
              </a:ext>
            </a:extLst>
          </p:cNvPr>
          <p:cNvCxnSpPr>
            <a:cxnSpLocks/>
            <a:stCxn id="276" idx="6"/>
            <a:endCxn id="280" idx="2"/>
          </p:cNvCxnSpPr>
          <p:nvPr/>
        </p:nvCxnSpPr>
        <p:spPr>
          <a:xfrm flipV="1">
            <a:off x="5444309" y="4997149"/>
            <a:ext cx="979139" cy="13416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直接箭头连接符 288">
            <a:extLst>
              <a:ext uri="{FF2B5EF4-FFF2-40B4-BE49-F238E27FC236}">
                <a16:creationId xmlns:a16="http://schemas.microsoft.com/office/drawing/2014/main" id="{C292B4B3-060F-4BCC-A896-A2FDED27D770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5332208" y="5243417"/>
            <a:ext cx="224203" cy="5119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73C271AE-CC02-42C9-804F-CB6D723AB348}"/>
              </a:ext>
            </a:extLst>
          </p:cNvPr>
          <p:cNvCxnSpPr>
            <a:cxnSpLocks/>
            <a:stCxn id="279" idx="0"/>
            <a:endCxn id="278" idx="5"/>
          </p:cNvCxnSpPr>
          <p:nvPr/>
        </p:nvCxnSpPr>
        <p:spPr>
          <a:xfrm flipH="1" flipV="1">
            <a:off x="6152895" y="5504927"/>
            <a:ext cx="270552" cy="474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6D3B0D5-5640-40A6-94F3-D6E565309B6D}"/>
              </a:ext>
            </a:extLst>
          </p:cNvPr>
          <p:cNvCxnSpPr>
            <a:cxnSpLocks/>
            <a:stCxn id="278" idx="7"/>
            <a:endCxn id="280" idx="4"/>
          </p:cNvCxnSpPr>
          <p:nvPr/>
        </p:nvCxnSpPr>
        <p:spPr>
          <a:xfrm flipV="1">
            <a:off x="6152895" y="5109251"/>
            <a:ext cx="382654" cy="2371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DC0179DE-A5CA-479E-879B-871D0426C6CA}"/>
              </a:ext>
            </a:extLst>
          </p:cNvPr>
          <p:cNvCxnSpPr>
            <a:cxnSpLocks/>
            <a:stCxn id="284" idx="6"/>
            <a:endCxn id="280" idx="0"/>
          </p:cNvCxnSpPr>
          <p:nvPr/>
        </p:nvCxnSpPr>
        <p:spPr>
          <a:xfrm>
            <a:off x="6311346" y="4542110"/>
            <a:ext cx="224203" cy="3429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299D1495-9106-4117-80A5-5DD61BA34110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>
            <a:off x="6647651" y="4997149"/>
            <a:ext cx="867037" cy="220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22F15C21-5973-46DD-9E19-60D3EBD7BFEA}"/>
              </a:ext>
            </a:extLst>
          </p:cNvPr>
          <p:cNvCxnSpPr>
            <a:cxnSpLocks/>
            <a:stCxn id="280" idx="5"/>
            <a:endCxn id="281" idx="0"/>
          </p:cNvCxnSpPr>
          <p:nvPr/>
        </p:nvCxnSpPr>
        <p:spPr>
          <a:xfrm>
            <a:off x="6614817" y="5076417"/>
            <a:ext cx="283429" cy="3492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83545547-5D7E-45D2-BF24-32C9A0D8023B}"/>
              </a:ext>
            </a:extLst>
          </p:cNvPr>
          <p:cNvCxnSpPr>
            <a:cxnSpLocks/>
          </p:cNvCxnSpPr>
          <p:nvPr/>
        </p:nvCxnSpPr>
        <p:spPr>
          <a:xfrm flipV="1">
            <a:off x="4829872" y="5210583"/>
            <a:ext cx="423067" cy="1998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105944D7-1326-4933-AD08-62BE6DC4139E}"/>
              </a:ext>
            </a:extLst>
          </p:cNvPr>
          <p:cNvCxnSpPr>
            <a:cxnSpLocks/>
          </p:cNvCxnSpPr>
          <p:nvPr/>
        </p:nvCxnSpPr>
        <p:spPr>
          <a:xfrm>
            <a:off x="5411475" y="5210583"/>
            <a:ext cx="550051" cy="2150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E90F2FFB-10D8-42D7-A320-FA158E1CCD92}"/>
              </a:ext>
            </a:extLst>
          </p:cNvPr>
          <p:cNvCxnSpPr>
            <a:cxnSpLocks/>
          </p:cNvCxnSpPr>
          <p:nvPr/>
        </p:nvCxnSpPr>
        <p:spPr>
          <a:xfrm flipH="1" flipV="1">
            <a:off x="7706057" y="5098481"/>
            <a:ext cx="174848" cy="3369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2F82C7DB-B3E4-4774-A0AF-7AED3207926D}"/>
              </a:ext>
            </a:extLst>
          </p:cNvPr>
          <p:cNvCxnSpPr>
            <a:cxnSpLocks/>
          </p:cNvCxnSpPr>
          <p:nvPr/>
        </p:nvCxnSpPr>
        <p:spPr>
          <a:xfrm>
            <a:off x="6185729" y="5425660"/>
            <a:ext cx="600415" cy="1121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0FDEB512-3794-42ED-93AF-24DB2B1BA000}"/>
              </a:ext>
            </a:extLst>
          </p:cNvPr>
          <p:cNvCxnSpPr>
            <a:cxnSpLocks/>
          </p:cNvCxnSpPr>
          <p:nvPr/>
        </p:nvCxnSpPr>
        <p:spPr>
          <a:xfrm flipH="1">
            <a:off x="6502715" y="5649863"/>
            <a:ext cx="395531" cy="36251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CCFE5D40-EA23-4FEB-ACB3-1D4FF1CF374D}"/>
              </a:ext>
            </a:extLst>
          </p:cNvPr>
          <p:cNvCxnSpPr>
            <a:cxnSpLocks/>
          </p:cNvCxnSpPr>
          <p:nvPr/>
        </p:nvCxnSpPr>
        <p:spPr>
          <a:xfrm flipV="1">
            <a:off x="6535549" y="5979898"/>
            <a:ext cx="867037" cy="11174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7D372639-F3CE-4F5F-B06C-26A5459078AC}"/>
              </a:ext>
            </a:extLst>
          </p:cNvPr>
          <p:cNvCxnSpPr>
            <a:cxnSpLocks/>
          </p:cNvCxnSpPr>
          <p:nvPr/>
        </p:nvCxnSpPr>
        <p:spPr>
          <a:xfrm flipV="1">
            <a:off x="7593955" y="5626771"/>
            <a:ext cx="207682" cy="2738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CDF6095B-241E-4223-ADC1-C274AD1599F8}"/>
              </a:ext>
            </a:extLst>
          </p:cNvPr>
          <p:cNvCxnSpPr>
            <a:cxnSpLocks/>
            <a:stCxn id="277" idx="5"/>
            <a:endCxn id="279" idx="2"/>
          </p:cNvCxnSpPr>
          <p:nvPr/>
        </p:nvCxnSpPr>
        <p:spPr>
          <a:xfrm>
            <a:off x="5635678" y="5946706"/>
            <a:ext cx="675668" cy="1449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椭圆 302">
            <a:extLst>
              <a:ext uri="{FF2B5EF4-FFF2-40B4-BE49-F238E27FC236}">
                <a16:creationId xmlns:a16="http://schemas.microsoft.com/office/drawing/2014/main" id="{9D487390-530C-42F5-964D-ED703A8D5896}"/>
              </a:ext>
            </a:extLst>
          </p:cNvPr>
          <p:cNvSpPr/>
          <p:nvPr/>
        </p:nvSpPr>
        <p:spPr>
          <a:xfrm>
            <a:off x="8442089" y="537691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2476FE07-E3B6-443B-A39E-B0171B0D6416}"/>
              </a:ext>
            </a:extLst>
          </p:cNvPr>
          <p:cNvSpPr/>
          <p:nvPr/>
        </p:nvSpPr>
        <p:spPr>
          <a:xfrm>
            <a:off x="9023692" y="501854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A7C66F9B-946D-4534-B443-E34776FA2655}"/>
              </a:ext>
            </a:extLst>
          </p:cNvPr>
          <p:cNvSpPr/>
          <p:nvPr/>
        </p:nvSpPr>
        <p:spPr>
          <a:xfrm>
            <a:off x="9247895" y="575466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8B4765A5-2931-47A9-A82E-59B699DD2304}"/>
              </a:ext>
            </a:extLst>
          </p:cNvPr>
          <p:cNvSpPr/>
          <p:nvPr/>
        </p:nvSpPr>
        <p:spPr>
          <a:xfrm>
            <a:off x="9765112" y="531288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2F36CF37-C4FB-4AE9-8B83-4A8532B04E3D}"/>
              </a:ext>
            </a:extLst>
          </p:cNvPr>
          <p:cNvSpPr/>
          <p:nvPr/>
        </p:nvSpPr>
        <p:spPr>
          <a:xfrm>
            <a:off x="10114932" y="597887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6629CE65-E593-474A-961A-EDDE6895E08F}"/>
              </a:ext>
            </a:extLst>
          </p:cNvPr>
          <p:cNvSpPr/>
          <p:nvPr/>
        </p:nvSpPr>
        <p:spPr>
          <a:xfrm>
            <a:off x="10227033" y="488437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>
            <a:extLst>
              <a:ext uri="{FF2B5EF4-FFF2-40B4-BE49-F238E27FC236}">
                <a16:creationId xmlns:a16="http://schemas.microsoft.com/office/drawing/2014/main" id="{E3586BA6-4C38-447A-824F-6F97BC2AD50D}"/>
              </a:ext>
            </a:extLst>
          </p:cNvPr>
          <p:cNvSpPr/>
          <p:nvPr/>
        </p:nvSpPr>
        <p:spPr>
          <a:xfrm>
            <a:off x="10589730" y="542499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EBDEF5F2-6F71-455C-A980-F88F8F4800AA}"/>
              </a:ext>
            </a:extLst>
          </p:cNvPr>
          <p:cNvSpPr/>
          <p:nvPr/>
        </p:nvSpPr>
        <p:spPr>
          <a:xfrm>
            <a:off x="11318274" y="490644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096F143B-C7B2-4417-866C-D2185A47BDA6}"/>
              </a:ext>
            </a:extLst>
          </p:cNvPr>
          <p:cNvSpPr/>
          <p:nvPr/>
        </p:nvSpPr>
        <p:spPr>
          <a:xfrm>
            <a:off x="11206172" y="586712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29EA96BB-6C5F-4ADC-82A5-12DE1E6927AA}"/>
              </a:ext>
            </a:extLst>
          </p:cNvPr>
          <p:cNvSpPr/>
          <p:nvPr/>
        </p:nvSpPr>
        <p:spPr>
          <a:xfrm>
            <a:off x="9890729" y="442933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FA44077A-3DFF-4D3C-81C5-406B6A638A9B}"/>
              </a:ext>
            </a:extLst>
          </p:cNvPr>
          <p:cNvSpPr/>
          <p:nvPr/>
        </p:nvSpPr>
        <p:spPr>
          <a:xfrm>
            <a:off x="11572389" y="543473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37BFC659-80E1-42AF-BC0E-59801760100B}"/>
              </a:ext>
            </a:extLst>
          </p:cNvPr>
          <p:cNvCxnSpPr>
            <a:cxnSpLocks/>
            <a:stCxn id="303" idx="5"/>
            <a:endCxn id="305" idx="2"/>
          </p:cNvCxnSpPr>
          <p:nvPr/>
        </p:nvCxnSpPr>
        <p:spPr>
          <a:xfrm>
            <a:off x="8633458" y="5568283"/>
            <a:ext cx="614437" cy="2984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DB2C7B9F-8D36-4A37-A0F4-F7F3FE312D74}"/>
              </a:ext>
            </a:extLst>
          </p:cNvPr>
          <p:cNvCxnSpPr>
            <a:cxnSpLocks/>
            <a:stCxn id="304" idx="7"/>
            <a:endCxn id="312" idx="3"/>
          </p:cNvCxnSpPr>
          <p:nvPr/>
        </p:nvCxnSpPr>
        <p:spPr>
          <a:xfrm flipV="1">
            <a:off x="9215061" y="4620707"/>
            <a:ext cx="708502" cy="43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F9460CB2-0C47-42CA-85A8-E71D12A6CB81}"/>
              </a:ext>
            </a:extLst>
          </p:cNvPr>
          <p:cNvCxnSpPr>
            <a:cxnSpLocks/>
            <a:stCxn id="304" idx="6"/>
            <a:endCxn id="308" idx="2"/>
          </p:cNvCxnSpPr>
          <p:nvPr/>
        </p:nvCxnSpPr>
        <p:spPr>
          <a:xfrm flipV="1">
            <a:off x="9247895" y="4996479"/>
            <a:ext cx="979139" cy="13416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0253FC2-483F-446F-91C5-F9322796E1A8}"/>
              </a:ext>
            </a:extLst>
          </p:cNvPr>
          <p:cNvCxnSpPr>
            <a:cxnSpLocks/>
            <a:stCxn id="304" idx="4"/>
            <a:endCxn id="305" idx="0"/>
          </p:cNvCxnSpPr>
          <p:nvPr/>
        </p:nvCxnSpPr>
        <p:spPr>
          <a:xfrm>
            <a:off x="9135794" y="5242747"/>
            <a:ext cx="224203" cy="5119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FE1E5CD3-FB9D-4BFA-8A1C-607734BCB97E}"/>
              </a:ext>
            </a:extLst>
          </p:cNvPr>
          <p:cNvCxnSpPr>
            <a:cxnSpLocks/>
            <a:stCxn id="307" idx="0"/>
            <a:endCxn id="306" idx="5"/>
          </p:cNvCxnSpPr>
          <p:nvPr/>
        </p:nvCxnSpPr>
        <p:spPr>
          <a:xfrm flipH="1" flipV="1">
            <a:off x="9956481" y="5504257"/>
            <a:ext cx="270552" cy="474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676F2C5A-AB09-46FD-8C42-E058D966A7C5}"/>
              </a:ext>
            </a:extLst>
          </p:cNvPr>
          <p:cNvCxnSpPr>
            <a:cxnSpLocks/>
            <a:stCxn id="306" idx="7"/>
            <a:endCxn id="308" idx="4"/>
          </p:cNvCxnSpPr>
          <p:nvPr/>
        </p:nvCxnSpPr>
        <p:spPr>
          <a:xfrm flipV="1">
            <a:off x="9956481" y="5108581"/>
            <a:ext cx="382654" cy="2371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B6A59D9A-0E06-4753-AA78-C0460BBE2736}"/>
              </a:ext>
            </a:extLst>
          </p:cNvPr>
          <p:cNvCxnSpPr>
            <a:cxnSpLocks/>
            <a:stCxn id="312" idx="6"/>
            <a:endCxn id="308" idx="0"/>
          </p:cNvCxnSpPr>
          <p:nvPr/>
        </p:nvCxnSpPr>
        <p:spPr>
          <a:xfrm>
            <a:off x="10114932" y="4541440"/>
            <a:ext cx="224203" cy="3429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FB68C656-7CB3-4EF6-8BBF-5F6A4D154BD4}"/>
              </a:ext>
            </a:extLst>
          </p:cNvPr>
          <p:cNvCxnSpPr>
            <a:cxnSpLocks/>
            <a:stCxn id="308" idx="6"/>
            <a:endCxn id="310" idx="2"/>
          </p:cNvCxnSpPr>
          <p:nvPr/>
        </p:nvCxnSpPr>
        <p:spPr>
          <a:xfrm>
            <a:off x="10451237" y="4996479"/>
            <a:ext cx="867037" cy="220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48E05FA1-2C40-43E5-ADA9-D9E83168FF61}"/>
              </a:ext>
            </a:extLst>
          </p:cNvPr>
          <p:cNvCxnSpPr>
            <a:cxnSpLocks/>
            <a:stCxn id="308" idx="5"/>
            <a:endCxn id="309" idx="0"/>
          </p:cNvCxnSpPr>
          <p:nvPr/>
        </p:nvCxnSpPr>
        <p:spPr>
          <a:xfrm>
            <a:off x="10418403" y="5075747"/>
            <a:ext cx="283429" cy="3492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C771C2C-749F-4DD9-BC42-021D065C2BAD}"/>
              </a:ext>
            </a:extLst>
          </p:cNvPr>
          <p:cNvCxnSpPr>
            <a:cxnSpLocks/>
          </p:cNvCxnSpPr>
          <p:nvPr/>
        </p:nvCxnSpPr>
        <p:spPr>
          <a:xfrm flipV="1">
            <a:off x="8633458" y="5209913"/>
            <a:ext cx="423067" cy="1998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1D12D83-903C-4D24-BF2C-5D226F97D3DB}"/>
              </a:ext>
            </a:extLst>
          </p:cNvPr>
          <p:cNvCxnSpPr>
            <a:cxnSpLocks/>
          </p:cNvCxnSpPr>
          <p:nvPr/>
        </p:nvCxnSpPr>
        <p:spPr>
          <a:xfrm>
            <a:off x="9215061" y="5209913"/>
            <a:ext cx="550051" cy="2150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4BCB69C-B5C3-4AA5-A856-7D78C12587FC}"/>
              </a:ext>
            </a:extLst>
          </p:cNvPr>
          <p:cNvCxnSpPr>
            <a:cxnSpLocks/>
          </p:cNvCxnSpPr>
          <p:nvPr/>
        </p:nvCxnSpPr>
        <p:spPr>
          <a:xfrm flipH="1" flipV="1">
            <a:off x="11509643" y="5097811"/>
            <a:ext cx="174848" cy="3369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5B38B64E-D978-4F07-894A-F3A2BB462020}"/>
              </a:ext>
            </a:extLst>
          </p:cNvPr>
          <p:cNvCxnSpPr>
            <a:cxnSpLocks/>
          </p:cNvCxnSpPr>
          <p:nvPr/>
        </p:nvCxnSpPr>
        <p:spPr>
          <a:xfrm>
            <a:off x="9989315" y="5424990"/>
            <a:ext cx="600415" cy="1121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D49696B8-B888-4A97-8539-214A5EDA275F}"/>
              </a:ext>
            </a:extLst>
          </p:cNvPr>
          <p:cNvCxnSpPr>
            <a:cxnSpLocks/>
          </p:cNvCxnSpPr>
          <p:nvPr/>
        </p:nvCxnSpPr>
        <p:spPr>
          <a:xfrm flipH="1">
            <a:off x="10306301" y="5649193"/>
            <a:ext cx="395531" cy="36251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1C5C4A4D-FE37-4793-B1D1-5DCCBE4AF4CE}"/>
              </a:ext>
            </a:extLst>
          </p:cNvPr>
          <p:cNvCxnSpPr>
            <a:cxnSpLocks/>
          </p:cNvCxnSpPr>
          <p:nvPr/>
        </p:nvCxnSpPr>
        <p:spPr>
          <a:xfrm flipV="1">
            <a:off x="10339135" y="5979228"/>
            <a:ext cx="867037" cy="11174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AE821A98-1737-4030-88F4-FFD203DA9176}"/>
              </a:ext>
            </a:extLst>
          </p:cNvPr>
          <p:cNvCxnSpPr>
            <a:cxnSpLocks/>
          </p:cNvCxnSpPr>
          <p:nvPr/>
        </p:nvCxnSpPr>
        <p:spPr>
          <a:xfrm flipV="1">
            <a:off x="11397541" y="5626101"/>
            <a:ext cx="207682" cy="2738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A39E667-4598-4D31-9E3D-EC64E5A92608}"/>
              </a:ext>
            </a:extLst>
          </p:cNvPr>
          <p:cNvCxnSpPr>
            <a:cxnSpLocks/>
            <a:stCxn id="305" idx="5"/>
            <a:endCxn id="307" idx="2"/>
          </p:cNvCxnSpPr>
          <p:nvPr/>
        </p:nvCxnSpPr>
        <p:spPr>
          <a:xfrm>
            <a:off x="9439264" y="5946036"/>
            <a:ext cx="675668" cy="1449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椭圆 330">
            <a:extLst>
              <a:ext uri="{FF2B5EF4-FFF2-40B4-BE49-F238E27FC236}">
                <a16:creationId xmlns:a16="http://schemas.microsoft.com/office/drawing/2014/main" id="{74ED9744-2F4C-48EF-80DD-A1452E4F7DB2}"/>
              </a:ext>
            </a:extLst>
          </p:cNvPr>
          <p:cNvSpPr/>
          <p:nvPr/>
        </p:nvSpPr>
        <p:spPr>
          <a:xfrm>
            <a:off x="4444001" y="315758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>
            <a:extLst>
              <a:ext uri="{FF2B5EF4-FFF2-40B4-BE49-F238E27FC236}">
                <a16:creationId xmlns:a16="http://schemas.microsoft.com/office/drawing/2014/main" id="{929846F8-180C-4849-8200-5BD30CF3F76E}"/>
              </a:ext>
            </a:extLst>
          </p:cNvPr>
          <p:cNvSpPr/>
          <p:nvPr/>
        </p:nvSpPr>
        <p:spPr>
          <a:xfrm>
            <a:off x="5025604" y="2799219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>
            <a:extLst>
              <a:ext uri="{FF2B5EF4-FFF2-40B4-BE49-F238E27FC236}">
                <a16:creationId xmlns:a16="http://schemas.microsoft.com/office/drawing/2014/main" id="{41909614-CA58-47D0-AC65-ACD4CF041356}"/>
              </a:ext>
            </a:extLst>
          </p:cNvPr>
          <p:cNvSpPr/>
          <p:nvPr/>
        </p:nvSpPr>
        <p:spPr>
          <a:xfrm>
            <a:off x="5249807" y="353534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>
            <a:extLst>
              <a:ext uri="{FF2B5EF4-FFF2-40B4-BE49-F238E27FC236}">
                <a16:creationId xmlns:a16="http://schemas.microsoft.com/office/drawing/2014/main" id="{DC528587-15D7-4DB4-BEA9-15691EF25317}"/>
              </a:ext>
            </a:extLst>
          </p:cNvPr>
          <p:cNvSpPr/>
          <p:nvPr/>
        </p:nvSpPr>
        <p:spPr>
          <a:xfrm>
            <a:off x="5767024" y="3093563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0C6D3A95-BA9C-420E-8CA4-FD1F02AFBE63}"/>
              </a:ext>
            </a:extLst>
          </p:cNvPr>
          <p:cNvSpPr/>
          <p:nvPr/>
        </p:nvSpPr>
        <p:spPr>
          <a:xfrm>
            <a:off x="6116844" y="3759545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>
            <a:extLst>
              <a:ext uri="{FF2B5EF4-FFF2-40B4-BE49-F238E27FC236}">
                <a16:creationId xmlns:a16="http://schemas.microsoft.com/office/drawing/2014/main" id="{6915B109-1B5A-4BA4-B4CF-8C52401D3B9D}"/>
              </a:ext>
            </a:extLst>
          </p:cNvPr>
          <p:cNvSpPr/>
          <p:nvPr/>
        </p:nvSpPr>
        <p:spPr>
          <a:xfrm>
            <a:off x="6228945" y="266505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B2019DD1-60AC-4D8B-A864-C8F4C2B0D26B}"/>
              </a:ext>
            </a:extLst>
          </p:cNvPr>
          <p:cNvSpPr/>
          <p:nvPr/>
        </p:nvSpPr>
        <p:spPr>
          <a:xfrm>
            <a:off x="6591642" y="3205665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26ECF304-7D67-4064-913D-D57869F29A42}"/>
              </a:ext>
            </a:extLst>
          </p:cNvPr>
          <p:cNvSpPr/>
          <p:nvPr/>
        </p:nvSpPr>
        <p:spPr>
          <a:xfrm>
            <a:off x="7320186" y="268711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BE30A191-9256-46EC-98DE-9A9EFA5F8AFC}"/>
              </a:ext>
            </a:extLst>
          </p:cNvPr>
          <p:cNvSpPr/>
          <p:nvPr/>
        </p:nvSpPr>
        <p:spPr>
          <a:xfrm>
            <a:off x="7208084" y="364780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AA182030-119D-4DD1-B0FE-F2355AF06883}"/>
              </a:ext>
            </a:extLst>
          </p:cNvPr>
          <p:cNvSpPr/>
          <p:nvPr/>
        </p:nvSpPr>
        <p:spPr>
          <a:xfrm>
            <a:off x="5892641" y="2210013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45598FFF-04A6-4A2F-90A7-D31F1B5CDAED}"/>
              </a:ext>
            </a:extLst>
          </p:cNvPr>
          <p:cNvSpPr/>
          <p:nvPr/>
        </p:nvSpPr>
        <p:spPr>
          <a:xfrm>
            <a:off x="7574301" y="3215407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CE55B935-276F-43B9-BE32-0F25D6E93881}"/>
              </a:ext>
            </a:extLst>
          </p:cNvPr>
          <p:cNvCxnSpPr>
            <a:cxnSpLocks/>
            <a:stCxn id="331" idx="5"/>
            <a:endCxn id="333" idx="2"/>
          </p:cNvCxnSpPr>
          <p:nvPr/>
        </p:nvCxnSpPr>
        <p:spPr>
          <a:xfrm>
            <a:off x="4635370" y="3348958"/>
            <a:ext cx="614437" cy="2984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7FD69D7D-1876-4B17-BB90-A71CFE802B84}"/>
              </a:ext>
            </a:extLst>
          </p:cNvPr>
          <p:cNvCxnSpPr>
            <a:cxnSpLocks/>
            <a:stCxn id="332" idx="7"/>
            <a:endCxn id="340" idx="3"/>
          </p:cNvCxnSpPr>
          <p:nvPr/>
        </p:nvCxnSpPr>
        <p:spPr>
          <a:xfrm flipV="1">
            <a:off x="5216973" y="2401382"/>
            <a:ext cx="708502" cy="43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B8D8DFCA-13A0-4A2B-9A79-74ECA3ADB243}"/>
              </a:ext>
            </a:extLst>
          </p:cNvPr>
          <p:cNvCxnSpPr>
            <a:cxnSpLocks/>
            <a:stCxn id="332" idx="6"/>
            <a:endCxn id="336" idx="2"/>
          </p:cNvCxnSpPr>
          <p:nvPr/>
        </p:nvCxnSpPr>
        <p:spPr>
          <a:xfrm flipV="1">
            <a:off x="5249807" y="2777154"/>
            <a:ext cx="979139" cy="13416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C4D0C44F-DED6-4BF1-B263-A5AD00A39D63}"/>
              </a:ext>
            </a:extLst>
          </p:cNvPr>
          <p:cNvCxnSpPr>
            <a:cxnSpLocks/>
            <a:stCxn id="332" idx="4"/>
            <a:endCxn id="333" idx="0"/>
          </p:cNvCxnSpPr>
          <p:nvPr/>
        </p:nvCxnSpPr>
        <p:spPr>
          <a:xfrm>
            <a:off x="5137706" y="3023422"/>
            <a:ext cx="224203" cy="5119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A20F27C0-CF69-46C4-9D8C-4B53786AB1B9}"/>
              </a:ext>
            </a:extLst>
          </p:cNvPr>
          <p:cNvCxnSpPr>
            <a:cxnSpLocks/>
            <a:stCxn id="335" idx="0"/>
            <a:endCxn id="334" idx="5"/>
          </p:cNvCxnSpPr>
          <p:nvPr/>
        </p:nvCxnSpPr>
        <p:spPr>
          <a:xfrm flipH="1" flipV="1">
            <a:off x="5958393" y="3284932"/>
            <a:ext cx="270552" cy="47461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1EBF0C47-46EA-4E5C-A3D2-612815EA5A17}"/>
              </a:ext>
            </a:extLst>
          </p:cNvPr>
          <p:cNvCxnSpPr>
            <a:cxnSpLocks/>
            <a:stCxn id="334" idx="7"/>
            <a:endCxn id="336" idx="4"/>
          </p:cNvCxnSpPr>
          <p:nvPr/>
        </p:nvCxnSpPr>
        <p:spPr>
          <a:xfrm flipV="1">
            <a:off x="5958393" y="2889256"/>
            <a:ext cx="382654" cy="2371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C942DFF-1498-47F4-8375-2BF4C36DC2E4}"/>
              </a:ext>
            </a:extLst>
          </p:cNvPr>
          <p:cNvCxnSpPr>
            <a:cxnSpLocks/>
            <a:stCxn id="340" idx="6"/>
            <a:endCxn id="336" idx="0"/>
          </p:cNvCxnSpPr>
          <p:nvPr/>
        </p:nvCxnSpPr>
        <p:spPr>
          <a:xfrm>
            <a:off x="6116844" y="2322115"/>
            <a:ext cx="224203" cy="34293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7B61782A-0294-418A-96C6-EAA936E7F7F6}"/>
              </a:ext>
            </a:extLst>
          </p:cNvPr>
          <p:cNvCxnSpPr>
            <a:cxnSpLocks/>
            <a:stCxn id="336" idx="6"/>
            <a:endCxn id="338" idx="2"/>
          </p:cNvCxnSpPr>
          <p:nvPr/>
        </p:nvCxnSpPr>
        <p:spPr>
          <a:xfrm>
            <a:off x="6453149" y="2777154"/>
            <a:ext cx="867037" cy="220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D96AA29C-4473-4B5C-831C-CD1905904AE1}"/>
              </a:ext>
            </a:extLst>
          </p:cNvPr>
          <p:cNvCxnSpPr>
            <a:cxnSpLocks/>
            <a:stCxn id="336" idx="5"/>
            <a:endCxn id="337" idx="0"/>
          </p:cNvCxnSpPr>
          <p:nvPr/>
        </p:nvCxnSpPr>
        <p:spPr>
          <a:xfrm>
            <a:off x="6420315" y="2856422"/>
            <a:ext cx="283429" cy="3492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FA521AF3-491D-44AA-9320-EF53CABE71CE}"/>
              </a:ext>
            </a:extLst>
          </p:cNvPr>
          <p:cNvCxnSpPr>
            <a:cxnSpLocks/>
          </p:cNvCxnSpPr>
          <p:nvPr/>
        </p:nvCxnSpPr>
        <p:spPr>
          <a:xfrm flipV="1">
            <a:off x="4635370" y="2990588"/>
            <a:ext cx="423067" cy="1998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6F47D709-5E7E-4A84-BB64-E338090DC16D}"/>
              </a:ext>
            </a:extLst>
          </p:cNvPr>
          <p:cNvCxnSpPr>
            <a:cxnSpLocks/>
          </p:cNvCxnSpPr>
          <p:nvPr/>
        </p:nvCxnSpPr>
        <p:spPr>
          <a:xfrm>
            <a:off x="5216973" y="2990588"/>
            <a:ext cx="550051" cy="2150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5070612-67ED-4973-9DAC-A25F5FD861E1}"/>
              </a:ext>
            </a:extLst>
          </p:cNvPr>
          <p:cNvCxnSpPr>
            <a:cxnSpLocks/>
          </p:cNvCxnSpPr>
          <p:nvPr/>
        </p:nvCxnSpPr>
        <p:spPr>
          <a:xfrm flipH="1" flipV="1">
            <a:off x="7511555" y="2878486"/>
            <a:ext cx="174848" cy="33692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943DF657-16C9-4203-AF40-1D9E85AF8817}"/>
              </a:ext>
            </a:extLst>
          </p:cNvPr>
          <p:cNvCxnSpPr>
            <a:cxnSpLocks/>
          </p:cNvCxnSpPr>
          <p:nvPr/>
        </p:nvCxnSpPr>
        <p:spPr>
          <a:xfrm>
            <a:off x="5991227" y="3205665"/>
            <a:ext cx="600415" cy="1121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2054664F-0D98-44D7-ADDF-5471E875F358}"/>
              </a:ext>
            </a:extLst>
          </p:cNvPr>
          <p:cNvCxnSpPr>
            <a:cxnSpLocks/>
          </p:cNvCxnSpPr>
          <p:nvPr/>
        </p:nvCxnSpPr>
        <p:spPr>
          <a:xfrm flipH="1">
            <a:off x="6308213" y="3429868"/>
            <a:ext cx="395531" cy="36251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7401A518-002B-4116-9F50-2843533B3DCF}"/>
              </a:ext>
            </a:extLst>
          </p:cNvPr>
          <p:cNvCxnSpPr>
            <a:cxnSpLocks/>
          </p:cNvCxnSpPr>
          <p:nvPr/>
        </p:nvCxnSpPr>
        <p:spPr>
          <a:xfrm flipV="1">
            <a:off x="6341047" y="3759903"/>
            <a:ext cx="867037" cy="11174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09A8EB9B-7413-43A2-8E44-B15F7C2EB455}"/>
              </a:ext>
            </a:extLst>
          </p:cNvPr>
          <p:cNvCxnSpPr>
            <a:cxnSpLocks/>
          </p:cNvCxnSpPr>
          <p:nvPr/>
        </p:nvCxnSpPr>
        <p:spPr>
          <a:xfrm flipV="1">
            <a:off x="7399453" y="3406776"/>
            <a:ext cx="207682" cy="2738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24DE404B-C012-45EF-89DD-873719203614}"/>
              </a:ext>
            </a:extLst>
          </p:cNvPr>
          <p:cNvCxnSpPr>
            <a:cxnSpLocks/>
            <a:stCxn id="333" idx="5"/>
            <a:endCxn id="335" idx="2"/>
          </p:cNvCxnSpPr>
          <p:nvPr/>
        </p:nvCxnSpPr>
        <p:spPr>
          <a:xfrm>
            <a:off x="5441176" y="3726711"/>
            <a:ext cx="675668" cy="1449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CF2D8155-7494-4340-8217-5962AEBB6513}"/>
                  </a:ext>
                </a:extLst>
              </p:cNvPr>
              <p:cNvSpPr txBox="1"/>
              <p:nvPr/>
            </p:nvSpPr>
            <p:spPr>
              <a:xfrm>
                <a:off x="4785273" y="26237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CF2D8155-7494-4340-8217-5962AEBB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73" y="2623752"/>
                <a:ext cx="2873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C3480322-678B-4F54-8755-543F170E9B2F}"/>
                  </a:ext>
                </a:extLst>
              </p:cNvPr>
              <p:cNvSpPr txBox="1"/>
              <p:nvPr/>
            </p:nvSpPr>
            <p:spPr>
              <a:xfrm>
                <a:off x="6235100" y="3856204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C3480322-678B-4F54-8755-543F170E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100" y="3856204"/>
                <a:ext cx="2873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乘号 23">
            <a:extLst>
              <a:ext uri="{FF2B5EF4-FFF2-40B4-BE49-F238E27FC236}">
                <a16:creationId xmlns:a16="http://schemas.microsoft.com/office/drawing/2014/main" id="{8820B344-5F1D-4C84-83FF-289FE16178C0}"/>
              </a:ext>
            </a:extLst>
          </p:cNvPr>
          <p:cNvSpPr/>
          <p:nvPr/>
        </p:nvSpPr>
        <p:spPr>
          <a:xfrm>
            <a:off x="5158737" y="3416459"/>
            <a:ext cx="461822" cy="46182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乘号 362">
            <a:extLst>
              <a:ext uri="{FF2B5EF4-FFF2-40B4-BE49-F238E27FC236}">
                <a16:creationId xmlns:a16="http://schemas.microsoft.com/office/drawing/2014/main" id="{E4F9A135-5678-45B4-87DE-4B0EEB11B3AB}"/>
              </a:ext>
            </a:extLst>
          </p:cNvPr>
          <p:cNvSpPr/>
          <p:nvPr/>
        </p:nvSpPr>
        <p:spPr>
          <a:xfrm>
            <a:off x="5346040" y="5634835"/>
            <a:ext cx="461822" cy="46182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1B9BDAF0-226D-4F8B-95F4-615A27A8B544}"/>
              </a:ext>
            </a:extLst>
          </p:cNvPr>
          <p:cNvSpPr/>
          <p:nvPr/>
        </p:nvSpPr>
        <p:spPr>
          <a:xfrm>
            <a:off x="761625" y="4293326"/>
            <a:ext cx="3563907" cy="2199549"/>
          </a:xfrm>
          <a:prstGeom prst="rect">
            <a:avLst/>
          </a:prstGeom>
          <a:noFill/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8D6CC253-926D-48AC-B2D7-4F3DB188DCE5}"/>
              </a:ext>
            </a:extLst>
          </p:cNvPr>
          <p:cNvSpPr/>
          <p:nvPr/>
        </p:nvSpPr>
        <p:spPr>
          <a:xfrm>
            <a:off x="4562268" y="4290244"/>
            <a:ext cx="3563907" cy="2199549"/>
          </a:xfrm>
          <a:prstGeom prst="rect">
            <a:avLst/>
          </a:prstGeom>
          <a:noFill/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D005F3D8-C8C5-494C-8CB9-A9640528BEE7}"/>
              </a:ext>
            </a:extLst>
          </p:cNvPr>
          <p:cNvSpPr/>
          <p:nvPr/>
        </p:nvSpPr>
        <p:spPr>
          <a:xfrm>
            <a:off x="8332978" y="4293326"/>
            <a:ext cx="3563907" cy="2199549"/>
          </a:xfrm>
          <a:prstGeom prst="rect">
            <a:avLst/>
          </a:prstGeom>
          <a:noFill/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EC1C5350-F9C5-4338-9D40-C56A2DDD2C3B}"/>
              </a:ext>
            </a:extLst>
          </p:cNvPr>
          <p:cNvCxnSpPr>
            <a:cxnSpLocks/>
          </p:cNvCxnSpPr>
          <p:nvPr/>
        </p:nvCxnSpPr>
        <p:spPr>
          <a:xfrm>
            <a:off x="5405685" y="5206081"/>
            <a:ext cx="550051" cy="21507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8D5C2834-8C06-4CFA-B77E-5A0203FDE533}"/>
              </a:ext>
            </a:extLst>
          </p:cNvPr>
          <p:cNvCxnSpPr>
            <a:cxnSpLocks/>
          </p:cNvCxnSpPr>
          <p:nvPr/>
        </p:nvCxnSpPr>
        <p:spPr>
          <a:xfrm>
            <a:off x="6179939" y="5421158"/>
            <a:ext cx="600415" cy="112102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E5DE2140-6749-464E-8EC2-0BFA2EB19E1E}"/>
              </a:ext>
            </a:extLst>
          </p:cNvPr>
          <p:cNvCxnSpPr>
            <a:cxnSpLocks/>
          </p:cNvCxnSpPr>
          <p:nvPr/>
        </p:nvCxnSpPr>
        <p:spPr>
          <a:xfrm flipH="1">
            <a:off x="6496925" y="5645361"/>
            <a:ext cx="395531" cy="36251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8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animClr clrSpc="rgb" dir="cw">
                                      <p:cBhvr>
                                        <p:cTn id="39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39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animClr clrSpc="rgb" dir="cw">
                                      <p:cBhvr>
                                        <p:cTn id="39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39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41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42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" grpId="0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275" grpId="0" animBg="1"/>
      <p:bldP spid="275" grpId="1" animBg="1"/>
      <p:bldP spid="276" grpId="0" animBg="1"/>
      <p:bldP spid="277" grpId="0" animBg="1"/>
      <p:bldP spid="277" grpId="1" animBg="1"/>
      <p:bldP spid="278" grpId="0" animBg="1"/>
      <p:bldP spid="279" grpId="0" animBg="1"/>
      <p:bldP spid="280" grpId="0" animBg="1"/>
      <p:bldP spid="281" grpId="0" animBg="1"/>
      <p:bldP spid="282" grpId="0" animBg="1"/>
      <p:bldP spid="282" grpId="1" animBg="1"/>
      <p:bldP spid="283" grpId="0" animBg="1"/>
      <p:bldP spid="283" grpId="1" animBg="1"/>
      <p:bldP spid="284" grpId="0" animBg="1"/>
      <p:bldP spid="285" grpId="0" animBg="1"/>
      <p:bldP spid="303" grpId="0" animBg="1"/>
      <p:bldP spid="303" grpId="1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1" grpId="1" animBg="1"/>
      <p:bldP spid="312" grpId="0" animBg="1"/>
      <p:bldP spid="312" grpId="1" animBg="1"/>
      <p:bldP spid="313" grpId="0" animBg="1"/>
      <p:bldP spid="332" grpId="0" animBg="1"/>
      <p:bldP spid="335" grpId="0" animBg="1"/>
      <p:bldP spid="360" grpId="0"/>
      <p:bldP spid="362" grpId="0"/>
      <p:bldP spid="24" grpId="0" animBg="1"/>
      <p:bldP spid="363" grpId="0" animBg="1"/>
      <p:bldP spid="364" grpId="0" animBg="1"/>
      <p:bldP spid="368" grpId="0" animBg="1"/>
      <p:bldP spid="3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Case 1: Time Complexity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Recall: we took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samples, and compute the APSP of each sample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 APSP, we only care about distances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[Zwick’02, Grandoni-Williams’10]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For every failure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are only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samples not containing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2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1312</Words>
  <Application>Microsoft Office PowerPoint</Application>
  <PresentationFormat>宽屏</PresentationFormat>
  <Paragraphs>239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Consolas</vt:lpstr>
      <vt:lpstr>Office 主题​​</vt:lpstr>
      <vt:lpstr>Distance Sensitivity Oracles in Subcubic Preprocessing Time</vt:lpstr>
      <vt:lpstr>Distance Sensitivity Oracles (DSOs)</vt:lpstr>
      <vt:lpstr>Previous Work</vt:lpstr>
      <vt:lpstr>Previous Work via Fast Matrix Mult?</vt:lpstr>
      <vt:lpstr>This Work</vt:lpstr>
      <vt:lpstr>Our Algorithm in a Nutshell</vt:lpstr>
      <vt:lpstr>Case 1: r-truncated DSO for Small r</vt:lpstr>
      <vt:lpstr>Case 1: r-truncated DSO for Small r</vt:lpstr>
      <vt:lpstr>Case 1: Time Complexity</vt:lpstr>
      <vt:lpstr>Case 2: Boost an r-truncated DSO to a (3/2)r-truncated DSO</vt:lpstr>
      <vt:lpstr>Case 2: Analysis</vt:lpstr>
      <vt:lpstr>Case 2: Wait, What’s Your Query Time?</vt:lpstr>
      <vt:lpstr>Case 2: From r-truncated DSO to (3/2)r-truncated DSO</vt:lpstr>
      <vt:lpstr>Putting it Together</vt:lpstr>
      <vt:lpstr>The Lemma</vt:lpstr>
      <vt:lpstr>Bonus Slides: How to Break Ties?</vt:lpstr>
      <vt:lpstr>Bonus Slides: How to Break Ties?</vt:lpstr>
      <vt:lpstr>Open Questions?</vt:lpstr>
      <vt:lpstr>New Progress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r_64</dc:creator>
  <cp:lastModifiedBy>r_64</cp:lastModifiedBy>
  <cp:revision>381</cp:revision>
  <dcterms:created xsi:type="dcterms:W3CDTF">2019-12-25T22:18:45Z</dcterms:created>
  <dcterms:modified xsi:type="dcterms:W3CDTF">2020-08-26T07:19:28Z</dcterms:modified>
</cp:coreProperties>
</file>