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437" r:id="rId3"/>
    <p:sldId id="449" r:id="rId4"/>
    <p:sldId id="450" r:id="rId5"/>
    <p:sldId id="451" r:id="rId6"/>
    <p:sldId id="262" r:id="rId7"/>
    <p:sldId id="282" r:id="rId8"/>
    <p:sldId id="484" r:id="rId9"/>
    <p:sldId id="264" r:id="rId10"/>
    <p:sldId id="486" r:id="rId11"/>
    <p:sldId id="473" r:id="rId12"/>
    <p:sldId id="318" r:id="rId13"/>
    <p:sldId id="265" r:id="rId14"/>
    <p:sldId id="487" r:id="rId15"/>
    <p:sldId id="462" r:id="rId16"/>
    <p:sldId id="336" r:id="rId17"/>
    <p:sldId id="325" r:id="rId18"/>
    <p:sldId id="326" r:id="rId19"/>
    <p:sldId id="426" r:id="rId20"/>
    <p:sldId id="327" r:id="rId21"/>
    <p:sldId id="482" r:id="rId22"/>
    <p:sldId id="354" r:id="rId23"/>
    <p:sldId id="30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5EBB77-F409-4D0E-9EBA-38ABABAE6F5D}">
          <p14:sldIdLst>
            <p14:sldId id="256"/>
          </p14:sldIdLst>
        </p14:section>
        <p14:section name="Motivation: Circuit Lower Bounds" id="{1FC651DA-0419-4E68-A54E-505A46734EA9}">
          <p14:sldIdLst>
            <p14:sldId id="437"/>
            <p14:sldId id="449"/>
            <p14:sldId id="450"/>
            <p14:sldId id="451"/>
            <p14:sldId id="262"/>
            <p14:sldId id="282"/>
            <p14:sldId id="484"/>
            <p14:sldId id="264"/>
          </p14:sldIdLst>
        </p14:section>
        <p14:section name="Motivation: Derandomization" id="{88E7379E-0727-440A-BF7F-2568B90AC8FF}">
          <p14:sldIdLst>
            <p14:sldId id="486"/>
            <p14:sldId id="473"/>
          </p14:sldIdLst>
        </p14:section>
        <p14:section name="This work" id="{5962709A-4FFC-4233-8973-451397117A57}">
          <p14:sldIdLst>
            <p14:sldId id="318"/>
            <p14:sldId id="265"/>
          </p14:sldIdLst>
        </p14:section>
        <p14:section name="Review of Chen19" id="{5E50A6E8-11B1-4AB1-878F-AFD238A7B381}">
          <p14:sldIdLst>
            <p14:sldId id="487"/>
            <p14:sldId id="462"/>
            <p14:sldId id="336"/>
          </p14:sldIdLst>
        </p14:section>
        <p14:section name="Hardness Amplification via Approximate Linear Sum" id="{BE75845B-F09D-4CF4-A916-70C6FFA1AB8A}">
          <p14:sldIdLst>
            <p14:sldId id="325"/>
            <p14:sldId id="326"/>
            <p14:sldId id="426"/>
            <p14:sldId id="327"/>
            <p14:sldId id="482"/>
            <p14:sldId id="354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CD0186-D469-45ED-83E3-FFABDFF2B5B8}" v="2615" dt="2019-12-02T06:58:51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88221" autoAdjust="0"/>
  </p:normalViewPr>
  <p:slideViewPr>
    <p:cSldViewPr snapToGrid="0">
      <p:cViewPr varScale="1">
        <p:scale>
          <a:sx n="76" d="100"/>
          <a:sy n="76" d="100"/>
        </p:scale>
        <p:origin x="816" y="53"/>
      </p:cViewPr>
      <p:guideLst/>
    </p:cSldViewPr>
  </p:slideViewPr>
  <p:outlineViewPr>
    <p:cViewPr>
      <p:scale>
        <a:sx n="33" d="100"/>
        <a:sy n="33" d="100"/>
      </p:scale>
      <p:origin x="0" y="-202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B9602-7C19-4954-BCE7-7B51DD90503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523DE-55AB-4486-BDEE-21824F7C1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6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57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A523DE-55AB-4486-BDEE-21824F7C1C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75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97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39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36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59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29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95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87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33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A523DE-55AB-4486-BDEE-21824F7C1C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011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97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73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50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16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A523DE-55AB-4486-BDEE-21824F7C1C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645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A523DE-55AB-4486-BDEE-21824F7C1C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834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A523DE-55AB-4486-BDEE-21824F7C1C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155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58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25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6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3DE-55AB-4486-BDEE-21824F7C1C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A2FD-32A5-445B-8FF4-04366511C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77123-7E11-415D-8081-F24CB73D5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766D9-B30D-4492-B589-A9BB09313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3D7-E40A-4787-8D55-849F56F0641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BC764-1DB2-4EBB-ACC1-8C6A67D8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88C8A-9749-485D-9721-59EE590F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3DA3-3ACE-4104-8551-274AA794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9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4D6B-58F6-4F40-BE96-766DEA6C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C3F7C-C311-4E7E-A209-23B4907AE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797B-DDB7-4F03-8F5C-0A2920B3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3D7-E40A-4787-8D55-849F56F0641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2A17C-C176-40A3-9656-69216751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3CAFB-6360-4B5F-90EA-FF7CA2FC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3DA3-3ACE-4104-8551-274AA794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2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07C1F-8AE2-479D-BA3E-602FF3D72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46C45-82DF-447F-B534-57BCF58FA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DA04A-A7B3-4C02-B696-C20F44A4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3D7-E40A-4787-8D55-849F56F0641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74D6F-DECF-4A26-823A-D902E193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D13BA-2F41-4DFD-A353-1769C0F6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3DA3-3ACE-4104-8551-274AA794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5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A889-97B3-4A0C-BBEE-9F0C402D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26A55-5672-4BB0-976D-2AFAD7C0F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FD586-352E-42B9-93CB-A86944F5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3D7-E40A-4787-8D55-849F56F0641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9C7B0-04BD-4F13-A7C6-6DFFABDD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5BEE1-E89B-4C94-ACB1-BDB86F6A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3DA3-3ACE-4104-8551-274AA794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3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1E9D-8DDB-4312-92CE-2FB8BBDA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9EBC0-ADD1-4A1C-B3AE-B7A4FD258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90A8F-31B1-486B-9914-17D3BAF8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3D7-E40A-4787-8D55-849F56F0641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74A72-239F-419C-BA78-66A035A7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E932-F4A3-49F8-A9C1-6FD7D61A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3DA3-3ACE-4104-8551-274AA794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6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D3F5-0E3F-44EC-901B-146AC4B0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CCFA4-49A5-482D-BD79-0AD430C1B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EA08C-7EB6-4A64-9401-087CDF2B3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F6B09-53F9-4C86-824A-79CF3EA8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3D7-E40A-4787-8D55-849F56F0641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1976A-83BE-4475-BE07-E6408735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CFE64-98FE-4346-B1D1-1FFB4375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3DA3-3ACE-4104-8551-274AA794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2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8C0F-E935-4BAD-A9D0-5C693217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D5FA1-799D-424C-8F85-E76263E1E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B4191-CDCE-4F7D-BBA7-1DCB582F6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E9F4D-5754-485F-AAC3-DFE8DBB31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A8EA2-6906-4092-9DA4-7DCF4A6C8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DB582-4011-4DB9-9DCD-D47D387E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3D7-E40A-4787-8D55-849F56F0641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A73C6-D21C-4488-B603-923F6767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52747-E2EE-4EE0-BA22-8EED5493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3DA3-3ACE-4104-8551-274AA794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3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D507-BE40-4436-8EEC-60041476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81B5C-0C3F-4061-9464-941BE434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3D7-E40A-4787-8D55-849F56F0641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D9797-16E5-4C8A-B032-0C949817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4AE15-B9F7-402F-8F26-8688143B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3DA3-3ACE-4104-8551-274AA794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8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6989B-AAE1-4E8C-8764-8453A16A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3D7-E40A-4787-8D55-849F56F0641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C69DF-84B5-4D27-B12F-FB1D037D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27A9E-624E-4D04-B49D-512FE382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3DA3-3ACE-4104-8551-274AA794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8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DF8D-802D-4380-9912-73B9D057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10311-2F9B-4C46-87BD-125BEF76C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7A753-2A49-45D3-A4F5-EBC0D0FCE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1981C-571E-48D3-B8DB-A26C6167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3D7-E40A-4787-8D55-849F56F0641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E27AE-2B1A-41E9-8202-1EB732C6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FD7A0-2306-4D06-B9CD-B4289777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3DA3-3ACE-4104-8551-274AA794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2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E340-1F8C-41DA-A414-C64E5C73F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14A38F-3F71-4C8C-91A1-A8D5F8CDA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31398-1C5F-46DB-9729-03C8DAA5F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81338-366A-452D-9050-33BC37FA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3D7-E40A-4787-8D55-849F56F0641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14D16-5DCD-43D3-A81F-C1082BA4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CACFB-6A7C-478D-AE2A-5F9D73E2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3DA3-3ACE-4104-8551-274AA794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7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06FF7-6090-4DAD-AAD1-363F1E88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8373-1D65-4F6A-BE8B-50602CF65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DE0AF-2E05-4223-9DB5-0E13B8D38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953D7-E40A-4787-8D55-849F56F0641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5EE3B-6702-4665-9A14-6B124B952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02416-EB0A-4CB5-93B8-7B3669904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23DA3-3ACE-4104-8551-274AA794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2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2.png"/><Relationship Id="rId5" Type="http://schemas.openxmlformats.org/officeDocument/2006/relationships/image" Target="../media/image25.png"/><Relationship Id="rId4" Type="http://schemas.openxmlformats.org/officeDocument/2006/relationships/image" Target="../media/image46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241.png"/><Relationship Id="rId9" Type="http://schemas.openxmlformats.org/officeDocument/2006/relationships/image" Target="../media/image3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4.png"/><Relationship Id="rId11" Type="http://schemas.openxmlformats.org/officeDocument/2006/relationships/image" Target="../media/image56.png"/><Relationship Id="rId5" Type="http://schemas.openxmlformats.org/officeDocument/2006/relationships/image" Target="../media/image330.png"/><Relationship Id="rId10" Type="http://schemas.openxmlformats.org/officeDocument/2006/relationships/image" Target="../media/image49.png"/><Relationship Id="rId4" Type="http://schemas.openxmlformats.org/officeDocument/2006/relationships/image" Target="../media/image61.png"/><Relationship Id="rId9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62.png"/><Relationship Id="rId12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69.png"/><Relationship Id="rId11" Type="http://schemas.openxmlformats.org/officeDocument/2006/relationships/image" Target="../media/image75.png"/><Relationship Id="rId5" Type="http://schemas.openxmlformats.org/officeDocument/2006/relationships/image" Target="../media/image60.png"/><Relationship Id="rId10" Type="http://schemas.openxmlformats.org/officeDocument/2006/relationships/image" Target="../media/image74.png"/><Relationship Id="rId4" Type="http://schemas.openxmlformats.org/officeDocument/2006/relationships/image" Target="../media/image57.png"/><Relationship Id="rId9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13" Type="http://schemas.openxmlformats.org/officeDocument/2006/relationships/image" Target="../media/image810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750.png"/><Relationship Id="rId12" Type="http://schemas.openxmlformats.org/officeDocument/2006/relationships/image" Target="../media/image800.png"/><Relationship Id="rId17" Type="http://schemas.openxmlformats.org/officeDocument/2006/relationships/image" Target="../media/image1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00.png"/><Relationship Id="rId1" Type="http://schemas.openxmlformats.org/officeDocument/2006/relationships/tags" Target="../tags/tag14.xml"/><Relationship Id="rId11" Type="http://schemas.openxmlformats.org/officeDocument/2006/relationships/image" Target="../media/image790.png"/><Relationship Id="rId5" Type="http://schemas.openxmlformats.org/officeDocument/2006/relationships/image" Target="../media/image6810.png"/><Relationship Id="rId15" Type="http://schemas.openxmlformats.org/officeDocument/2006/relationships/image" Target="../media/image471.png"/><Relationship Id="rId10" Type="http://schemas.openxmlformats.org/officeDocument/2006/relationships/image" Target="../media/image780.png"/><Relationship Id="rId4" Type="http://schemas.openxmlformats.org/officeDocument/2006/relationships/image" Target="../media/image600.png"/><Relationship Id="rId9" Type="http://schemas.openxmlformats.org/officeDocument/2006/relationships/image" Target="../media/image770.png"/><Relationship Id="rId14" Type="http://schemas.openxmlformats.org/officeDocument/2006/relationships/image" Target="../media/image8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13" Type="http://schemas.openxmlformats.org/officeDocument/2006/relationships/image" Target="../media/image810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750.png"/><Relationship Id="rId12" Type="http://schemas.openxmlformats.org/officeDocument/2006/relationships/image" Target="../media/image800.png"/><Relationship Id="rId17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1.png"/><Relationship Id="rId1" Type="http://schemas.openxmlformats.org/officeDocument/2006/relationships/tags" Target="../tags/tag15.xml"/><Relationship Id="rId11" Type="http://schemas.openxmlformats.org/officeDocument/2006/relationships/image" Target="../media/image790.png"/><Relationship Id="rId15" Type="http://schemas.openxmlformats.org/officeDocument/2006/relationships/image" Target="../media/image410.png"/><Relationship Id="rId10" Type="http://schemas.openxmlformats.org/officeDocument/2006/relationships/image" Target="../media/image780.png"/><Relationship Id="rId4" Type="http://schemas.openxmlformats.org/officeDocument/2006/relationships/image" Target="../media/image6810.png"/><Relationship Id="rId9" Type="http://schemas.openxmlformats.org/officeDocument/2006/relationships/image" Target="../media/image770.png"/><Relationship Id="rId14" Type="http://schemas.openxmlformats.org/officeDocument/2006/relationships/image" Target="../media/image8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1.png"/><Relationship Id="rId13" Type="http://schemas.openxmlformats.org/officeDocument/2006/relationships/image" Target="../media/image1151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15.png"/><Relationship Id="rId12" Type="http://schemas.openxmlformats.org/officeDocument/2006/relationships/image" Target="../media/image1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114.png"/><Relationship Id="rId11" Type="http://schemas.openxmlformats.org/officeDocument/2006/relationships/image" Target="../media/image125.png"/><Relationship Id="rId5" Type="http://schemas.openxmlformats.org/officeDocument/2006/relationships/image" Target="../media/image113.png"/><Relationship Id="rId10" Type="http://schemas.openxmlformats.org/officeDocument/2006/relationships/image" Target="../media/image123.png"/><Relationship Id="rId4" Type="http://schemas.openxmlformats.org/officeDocument/2006/relationships/image" Target="../media/image1112.png"/><Relationship Id="rId9" Type="http://schemas.openxmlformats.org/officeDocument/2006/relationships/image" Target="../media/image940.png"/><Relationship Id="rId14" Type="http://schemas.openxmlformats.org/officeDocument/2006/relationships/image" Target="../media/image11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7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771.png"/><Relationship Id="rId5" Type="http://schemas.openxmlformats.org/officeDocument/2006/relationships/image" Target="../media/image761.png"/><Relationship Id="rId4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122.png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hyperlink" Target="https://en.wikipedia.org/wiki/AC0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1.png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134.png"/><Relationship Id="rId11" Type="http://schemas.openxmlformats.org/officeDocument/2006/relationships/image" Target="../media/image180.png"/><Relationship Id="rId5" Type="http://schemas.openxmlformats.org/officeDocument/2006/relationships/image" Target="../media/image18.png"/><Relationship Id="rId10" Type="http://schemas.openxmlformats.org/officeDocument/2006/relationships/image" Target="../media/image29.png"/><Relationship Id="rId4" Type="http://schemas.openxmlformats.org/officeDocument/2006/relationships/image" Target="../media/image170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30.png"/><Relationship Id="rId5" Type="http://schemas.openxmlformats.org/officeDocument/2006/relationships/image" Target="../media/image182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81.png"/><Relationship Id="rId5" Type="http://schemas.openxmlformats.org/officeDocument/2006/relationships/image" Target="../media/image250.png"/><Relationship Id="rId4" Type="http://schemas.openxmlformats.org/officeDocument/2006/relationships/image" Target="../media/image2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B816-EC99-422F-B0B6-DAAC80DBD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391" y="851181"/>
            <a:ext cx="12202391" cy="1650034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200" b="1" dirty="0">
                <a:solidFill>
                  <a:srgbClr val="FF0000"/>
                </a:solidFill>
              </a:rPr>
              <a:t>Strong Average-Case Circuit Lower Bounds from Non-trivial Derandomization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5455DDE-60BD-41C1-BBEF-85A4AF557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4409" y="3454624"/>
            <a:ext cx="3433400" cy="1442683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4800" dirty="0" err="1"/>
              <a:t>Lijie</a:t>
            </a:r>
            <a:r>
              <a:rPr lang="en-US" altLang="zh-CN" sz="4800" dirty="0"/>
              <a:t> Chen</a:t>
            </a:r>
          </a:p>
          <a:p>
            <a:r>
              <a:rPr lang="en-US" altLang="zh-CN" sz="4800" dirty="0"/>
              <a:t>MIT</a:t>
            </a:r>
            <a:endParaRPr lang="en-US" sz="4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FADAA42-0194-4339-B92B-2DA4B3BA2DA7}"/>
              </a:ext>
            </a:extLst>
          </p:cNvPr>
          <p:cNvSpPr txBox="1">
            <a:spLocks/>
          </p:cNvSpPr>
          <p:nvPr/>
        </p:nvSpPr>
        <p:spPr>
          <a:xfrm>
            <a:off x="7461713" y="3450968"/>
            <a:ext cx="3433400" cy="144268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u="sng" dirty="0" err="1"/>
              <a:t>Hanlin</a:t>
            </a:r>
            <a:r>
              <a:rPr lang="en-US" altLang="zh-CN" sz="4800" u="sng" dirty="0"/>
              <a:t> Ren</a:t>
            </a:r>
          </a:p>
          <a:p>
            <a:r>
              <a:rPr lang="en-US" altLang="zh-CN" sz="4800" dirty="0"/>
              <a:t>IIIS, Tsinghua</a:t>
            </a:r>
            <a:endParaRPr lang="en-US" sz="4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E3A1BB6-90ED-4392-831B-A028E0EFB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87" y="3099982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36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3"/>
    </mc:Choice>
    <mc:Fallback xmlns="">
      <p:transition spd="slow" advTm="17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9B27-FD34-4EFF-A7F8-05BAD0DD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78" y="76880"/>
            <a:ext cx="11532444" cy="110795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+mn-lt"/>
              </a:rPr>
              <a:t>Motivation 2:</a:t>
            </a:r>
            <a:r>
              <a:rPr lang="zh-CN" altLang="en-US" sz="6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6000" b="1" dirty="0">
                <a:solidFill>
                  <a:srgbClr val="FF0000"/>
                </a:solidFill>
                <a:latin typeface="+mn-lt"/>
              </a:rPr>
              <a:t>Derandomization</a:t>
            </a:r>
            <a:endParaRPr lang="en-US" sz="60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C6E8CF0-0340-4D90-981F-8A331CBCCC86}"/>
                  </a:ext>
                </a:extLst>
              </p:cNvPr>
              <p:cNvSpPr txBox="1"/>
              <p:nvPr/>
            </p:nvSpPr>
            <p:spPr>
              <a:xfrm>
                <a:off x="65490" y="1225403"/>
                <a:ext cx="6190118" cy="181588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/>
                  <a:t>People wanted to prove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𝑩𝑷𝑷</m:t>
                    </m:r>
                  </m:oMath>
                </a14:m>
                <a:r>
                  <a:rPr lang="en-US" altLang="zh-CN" sz="2800" dirty="0"/>
                  <a:t> by building PRGs</a:t>
                </a:r>
              </a:p>
              <a:p>
                <a:pPr algn="ctr"/>
                <a:r>
                  <a:rPr lang="en-US" altLang="zh-CN" sz="2800" dirty="0"/>
                  <a:t>(pseudorandom generators)</a:t>
                </a:r>
              </a:p>
              <a:p>
                <a:pPr algn="ctr"/>
                <a:r>
                  <a:rPr lang="en-US" altLang="zh-CN" sz="2800" dirty="0"/>
                  <a:t> for stronger and stronger circuit classes…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C6E8CF0-0340-4D90-981F-8A331CBC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0" y="1225403"/>
                <a:ext cx="6190118" cy="1815882"/>
              </a:xfrm>
              <a:prstGeom prst="rect">
                <a:avLst/>
              </a:prstGeom>
              <a:blipFill>
                <a:blip r:embed="rId3"/>
                <a:stretch>
                  <a:fillRect l="-787" t="-3010" r="-1772" b="-8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">
            <a:extLst>
              <a:ext uri="{FF2B5EF4-FFF2-40B4-BE49-F238E27FC236}">
                <a16:creationId xmlns:a16="http://schemas.microsoft.com/office/drawing/2014/main" id="{D9188571-5430-42F1-936B-8CC281613098}"/>
              </a:ext>
            </a:extLst>
          </p:cNvPr>
          <p:cNvSpPr/>
          <p:nvPr/>
        </p:nvSpPr>
        <p:spPr>
          <a:xfrm>
            <a:off x="2360449" y="3508718"/>
            <a:ext cx="800100" cy="9534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PRG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4">
                <a:extLst>
                  <a:ext uri="{FF2B5EF4-FFF2-40B4-BE49-F238E27FC236}">
                    <a16:creationId xmlns:a16="http://schemas.microsoft.com/office/drawing/2014/main" id="{8D2881AC-A9B7-45A0-B0D1-0C343BE587D3}"/>
                  </a:ext>
                </a:extLst>
              </p:cNvPr>
              <p:cNvSpPr txBox="1"/>
              <p:nvPr/>
            </p:nvSpPr>
            <p:spPr>
              <a:xfrm>
                <a:off x="884994" y="3754618"/>
                <a:ext cx="857799" cy="46166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bits</a:t>
                </a:r>
              </a:p>
            </p:txBody>
          </p:sp>
        </mc:Choice>
        <mc:Fallback xmlns="">
          <p:sp>
            <p:nvSpPr>
              <p:cNvPr id="13" name="TextBox 4">
                <a:extLst>
                  <a:ext uri="{FF2B5EF4-FFF2-40B4-BE49-F238E27FC236}">
                    <a16:creationId xmlns:a16="http://schemas.microsoft.com/office/drawing/2014/main" id="{8D2881AC-A9B7-45A0-B0D1-0C343BE58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94" y="3754618"/>
                <a:ext cx="857799" cy="461665"/>
              </a:xfrm>
              <a:prstGeom prst="rect">
                <a:avLst/>
              </a:prstGeom>
              <a:blipFill>
                <a:blip r:embed="rId4"/>
                <a:stretch>
                  <a:fillRect t="-8974" r="-9790" b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2">
                <a:extLst>
                  <a:ext uri="{FF2B5EF4-FFF2-40B4-BE49-F238E27FC236}">
                    <a16:creationId xmlns:a16="http://schemas.microsoft.com/office/drawing/2014/main" id="{7C4F9D97-1ED1-4C4B-A030-1D70B964338D}"/>
                  </a:ext>
                </a:extLst>
              </p:cNvPr>
              <p:cNvSpPr txBox="1"/>
              <p:nvPr/>
            </p:nvSpPr>
            <p:spPr>
              <a:xfrm>
                <a:off x="3857793" y="3754617"/>
                <a:ext cx="890436" cy="46166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bits</a:t>
                </a:r>
              </a:p>
            </p:txBody>
          </p:sp>
        </mc:Choice>
        <mc:Fallback xmlns="">
          <p:sp>
            <p:nvSpPr>
              <p:cNvPr id="14" name="TextBox 12">
                <a:extLst>
                  <a:ext uri="{FF2B5EF4-FFF2-40B4-BE49-F238E27FC236}">
                    <a16:creationId xmlns:a16="http://schemas.microsoft.com/office/drawing/2014/main" id="{7C4F9D97-1ED1-4C4B-A030-1D70B9643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793" y="3754617"/>
                <a:ext cx="890436" cy="461665"/>
              </a:xfrm>
              <a:prstGeom prst="rect">
                <a:avLst/>
              </a:prstGeom>
              <a:blipFill>
                <a:blip r:embed="rId5"/>
                <a:stretch>
                  <a:fillRect t="-8974" r="-8784" b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6">
            <a:extLst>
              <a:ext uri="{FF2B5EF4-FFF2-40B4-BE49-F238E27FC236}">
                <a16:creationId xmlns:a16="http://schemas.microsoft.com/office/drawing/2014/main" id="{2BD43436-854B-4C93-8993-4E88E25B30E2}"/>
              </a:ext>
            </a:extLst>
          </p:cNvPr>
          <p:cNvSpPr/>
          <p:nvPr/>
        </p:nvSpPr>
        <p:spPr>
          <a:xfrm>
            <a:off x="1849825" y="3892790"/>
            <a:ext cx="453474" cy="24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3">
            <a:extLst>
              <a:ext uri="{FF2B5EF4-FFF2-40B4-BE49-F238E27FC236}">
                <a16:creationId xmlns:a16="http://schemas.microsoft.com/office/drawing/2014/main" id="{056A99D3-88B2-452D-9777-402863A87CFE}"/>
              </a:ext>
            </a:extLst>
          </p:cNvPr>
          <p:cNvSpPr/>
          <p:nvPr/>
        </p:nvSpPr>
        <p:spPr>
          <a:xfrm>
            <a:off x="3282434" y="3863355"/>
            <a:ext cx="453474" cy="24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2ABDA85-3D33-4114-9678-21129B64252F}"/>
                  </a:ext>
                </a:extLst>
              </p:cNvPr>
              <p:cNvSpPr txBox="1"/>
              <p:nvPr/>
            </p:nvSpPr>
            <p:spPr>
              <a:xfrm>
                <a:off x="1203469" y="4548276"/>
                <a:ext cx="3114060" cy="40011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/>
                  <a:t>typically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2ABDA85-3D33-4114-9678-21129B642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469" y="4548276"/>
                <a:ext cx="3114060" cy="400110"/>
              </a:xfrm>
              <a:prstGeom prst="rect">
                <a:avLst/>
              </a:prstGeom>
              <a:blipFill>
                <a:blip r:embed="rId6"/>
                <a:stretch>
                  <a:fillRect t="-5882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9">
                <a:extLst>
                  <a:ext uri="{FF2B5EF4-FFF2-40B4-BE49-F238E27FC236}">
                    <a16:creationId xmlns:a16="http://schemas.microsoft.com/office/drawing/2014/main" id="{BAC7DBD0-771D-436B-9502-147BD998F0E8}"/>
                  </a:ext>
                </a:extLst>
              </p:cNvPr>
              <p:cNvSpPr/>
              <p:nvPr/>
            </p:nvSpPr>
            <p:spPr>
              <a:xfrm>
                <a:off x="6465056" y="1750889"/>
                <a:ext cx="5507998" cy="138499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We need to have a PRG for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𝒑𝒐𝒍𝒚</m:t>
                    </m:r>
                  </m:oMath>
                </a14:m>
                <a:r>
                  <a:rPr lang="en-US" sz="2800" b="1" dirty="0"/>
                  <a:t> </a:t>
                </a:r>
              </a:p>
              <a:p>
                <a:pPr algn="ctr"/>
                <a:r>
                  <a:rPr lang="en-US" sz="2800" dirty="0"/>
                  <a:t>(poly-size, unrestricted circuits) </a:t>
                </a:r>
              </a:p>
              <a:p>
                <a:pPr algn="ctr"/>
                <a:r>
                  <a:rPr lang="en-US" sz="2800" dirty="0"/>
                  <a:t>with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-</a:t>
                </a:r>
                <a:r>
                  <a:rPr lang="en-US" sz="2800" dirty="0"/>
                  <a:t>seed length</a:t>
                </a:r>
              </a:p>
            </p:txBody>
          </p:sp>
        </mc:Choice>
        <mc:Fallback xmlns="">
          <p:sp>
            <p:nvSpPr>
              <p:cNvPr id="21" name="Rectangle 9">
                <a:extLst>
                  <a:ext uri="{FF2B5EF4-FFF2-40B4-BE49-F238E27FC236}">
                    <a16:creationId xmlns:a16="http://schemas.microsoft.com/office/drawing/2014/main" id="{BAC7DBD0-771D-436B-9502-147BD998F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56" y="1750889"/>
                <a:ext cx="5507998" cy="1384995"/>
              </a:xfrm>
              <a:prstGeom prst="rect">
                <a:avLst/>
              </a:prstGeom>
              <a:blipFill>
                <a:blip r:embed="rId7"/>
                <a:stretch>
                  <a:fillRect l="-553" t="-3947" b="-11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8">
                <a:extLst>
                  <a:ext uri="{FF2B5EF4-FFF2-40B4-BE49-F238E27FC236}">
                    <a16:creationId xmlns:a16="http://schemas.microsoft.com/office/drawing/2014/main" id="{04413C57-80F8-4C69-B897-46E1C3BAA7B5}"/>
                  </a:ext>
                </a:extLst>
              </p:cNvPr>
              <p:cNvSpPr txBox="1"/>
              <p:nvPr/>
            </p:nvSpPr>
            <p:spPr>
              <a:xfrm>
                <a:off x="329778" y="5595212"/>
                <a:ext cx="8072269" cy="99097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But currently we don’t even have PRGs 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/>
                  <a:t> seed length!</a:t>
                </a:r>
              </a:p>
            </p:txBody>
          </p:sp>
        </mc:Choice>
        <mc:Fallback xmlns="">
          <p:sp>
            <p:nvSpPr>
              <p:cNvPr id="22" name="TextBox 8">
                <a:extLst>
                  <a:ext uri="{FF2B5EF4-FFF2-40B4-BE49-F238E27FC236}">
                    <a16:creationId xmlns:a16="http://schemas.microsoft.com/office/drawing/2014/main" id="{04413C57-80F8-4C69-B897-46E1C3BAA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78" y="5595212"/>
                <a:ext cx="8072269" cy="990977"/>
              </a:xfrm>
              <a:prstGeom prst="rect">
                <a:avLst/>
              </a:prstGeom>
              <a:blipFill>
                <a:blip r:embed="rId8"/>
                <a:stretch>
                  <a:fillRect t="-4908" b="-15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流程图: 手动操作 2">
            <a:extLst>
              <a:ext uri="{FF2B5EF4-FFF2-40B4-BE49-F238E27FC236}">
                <a16:creationId xmlns:a16="http://schemas.microsoft.com/office/drawing/2014/main" id="{DFB2CDAA-AFE3-47FC-B700-D473EE97D130}"/>
              </a:ext>
            </a:extLst>
          </p:cNvPr>
          <p:cNvSpPr/>
          <p:nvPr/>
        </p:nvSpPr>
        <p:spPr>
          <a:xfrm>
            <a:off x="8900762" y="5029330"/>
            <a:ext cx="2206769" cy="82625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PRG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3F2265-E7EF-4671-A594-C0E18CA884F8}"/>
              </a:ext>
            </a:extLst>
          </p:cNvPr>
          <p:cNvSpPr txBox="1"/>
          <p:nvPr/>
        </p:nvSpPr>
        <p:spPr>
          <a:xfrm>
            <a:off x="9355017" y="5998438"/>
            <a:ext cx="1296238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0" bIns="0" rtlCol="0">
            <a:spAutoFit/>
          </a:bodyPr>
          <a:lstStyle/>
          <a:p>
            <a:pPr algn="ctr"/>
            <a:r>
              <a:rPr lang="en-US" altLang="zh-CN" sz="1600" dirty="0"/>
              <a:t>seed</a:t>
            </a:r>
            <a:endParaRPr lang="zh-CN" altLang="en-US" sz="16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F1677B5-831D-4131-9FF4-33A033710474}"/>
              </a:ext>
            </a:extLst>
          </p:cNvPr>
          <p:cNvSpPr txBox="1"/>
          <p:nvPr/>
        </p:nvSpPr>
        <p:spPr>
          <a:xfrm>
            <a:off x="8900763" y="4687525"/>
            <a:ext cx="2206769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0" bIns="0" rtlCol="0">
            <a:spAutoFit/>
          </a:bodyPr>
          <a:lstStyle/>
          <a:p>
            <a:pPr algn="ctr"/>
            <a:r>
              <a:rPr lang="en-US" altLang="zh-CN" sz="1600" dirty="0"/>
              <a:t>pseudorandom bits</a:t>
            </a:r>
            <a:endParaRPr lang="zh-CN" altLang="en-US" sz="1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6888C94-93BC-4096-9A0D-F28393DC5A01}"/>
              </a:ext>
            </a:extLst>
          </p:cNvPr>
          <p:cNvSpPr txBox="1"/>
          <p:nvPr/>
        </p:nvSpPr>
        <p:spPr>
          <a:xfrm>
            <a:off x="6171543" y="4685351"/>
            <a:ext cx="2206770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0" bIns="0" rtlCol="0">
            <a:spAutoFit/>
          </a:bodyPr>
          <a:lstStyle/>
          <a:p>
            <a:pPr algn="ctr"/>
            <a:r>
              <a:rPr lang="en-US" altLang="zh-CN" sz="1600" dirty="0"/>
              <a:t>true random bits</a:t>
            </a:r>
            <a:endParaRPr lang="zh-CN" altLang="en-US" sz="1600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521A2662-2620-4FDE-96DF-1B3425007431}"/>
              </a:ext>
            </a:extLst>
          </p:cNvPr>
          <p:cNvSpPr/>
          <p:nvPr/>
        </p:nvSpPr>
        <p:spPr>
          <a:xfrm>
            <a:off x="6171542" y="3906073"/>
            <a:ext cx="2206770" cy="6282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adversary</a:t>
            </a:r>
            <a:endParaRPr lang="zh-CN" altLang="en-US" dirty="0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49C90B65-4FF7-4B3B-AE09-AD4542E43797}"/>
              </a:ext>
            </a:extLst>
          </p:cNvPr>
          <p:cNvSpPr/>
          <p:nvPr/>
        </p:nvSpPr>
        <p:spPr>
          <a:xfrm>
            <a:off x="8900763" y="3906073"/>
            <a:ext cx="2206770" cy="6282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adversary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A8076AD-ACFE-4338-88F8-BA26EC6BA440}"/>
                  </a:ext>
                </a:extLst>
              </p:cNvPr>
              <p:cNvSpPr txBox="1"/>
              <p:nvPr/>
            </p:nvSpPr>
            <p:spPr>
              <a:xfrm>
                <a:off x="8093839" y="3219993"/>
                <a:ext cx="890436" cy="7694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CN" altLang="en-US" sz="4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A8076AD-ACFE-4338-88F8-BA26EC6BA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839" y="3219993"/>
                <a:ext cx="890436" cy="76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AA0746D8-2892-4177-B598-4DDDE7EABC2B}"/>
              </a:ext>
            </a:extLst>
          </p:cNvPr>
          <p:cNvSpPr txBox="1"/>
          <p:nvPr/>
        </p:nvSpPr>
        <p:spPr>
          <a:xfrm>
            <a:off x="5347081" y="3383383"/>
            <a:ext cx="3031231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/>
              <a:t>Pr</a:t>
            </a:r>
            <a:r>
              <a:rPr lang="en-US" altLang="zh-CN" sz="2400" b="1" dirty="0"/>
              <a:t>[adv(true rand)=1]</a:t>
            </a:r>
            <a:endParaRPr lang="zh-CN" altLang="en-US" sz="2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09B2332-76D6-4A27-BC90-D0788AA3F464}"/>
              </a:ext>
            </a:extLst>
          </p:cNvPr>
          <p:cNvSpPr txBox="1"/>
          <p:nvPr/>
        </p:nvSpPr>
        <p:spPr>
          <a:xfrm>
            <a:off x="8635670" y="3385130"/>
            <a:ext cx="3556330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/>
              <a:t>Pr</a:t>
            </a:r>
            <a:r>
              <a:rPr lang="en-US" altLang="zh-CN" sz="2400" b="1" dirty="0"/>
              <a:t>[adv(pseudorandom)=1]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52F45E2-BE6B-47F4-9710-9656D26429A1}"/>
                  </a:ext>
                </a:extLst>
              </p:cNvPr>
              <p:cNvSpPr txBox="1"/>
              <p:nvPr/>
            </p:nvSpPr>
            <p:spPr>
              <a:xfrm>
                <a:off x="6522717" y="1164601"/>
                <a:ext cx="5392675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𝑩𝑷𝑻𝑰𝑴𝑬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𝑻𝑰𝑴𝑬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𝑷𝑹𝑮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52F45E2-BE6B-47F4-9710-9656D2642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17" y="1164601"/>
                <a:ext cx="5392675" cy="461665"/>
              </a:xfrm>
              <a:prstGeom prst="rect">
                <a:avLst/>
              </a:prstGeom>
              <a:blipFill>
                <a:blip r:embed="rId10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94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  <p:bldP spid="3" grpId="0" animBg="1"/>
      <p:bldP spid="4" grpId="0" animBg="1"/>
      <p:bldP spid="24" grpId="0" animBg="1"/>
      <p:bldP spid="25" grpId="0" animBg="1"/>
      <p:bldP spid="5" grpId="0" animBg="1"/>
      <p:bldP spid="26" grpId="0" animBg="1"/>
      <p:bldP spid="27" grpId="0"/>
      <p:bldP spid="28" grpId="0"/>
      <p:bldP spid="29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CCED16-B44A-4C29-9B4B-BDC8AABA1D37}"/>
                  </a:ext>
                </a:extLst>
              </p:cNvPr>
              <p:cNvSpPr txBox="1"/>
              <p:nvPr/>
            </p:nvSpPr>
            <p:spPr>
              <a:xfrm>
                <a:off x="221006" y="893848"/>
                <a:ext cx="8072269" cy="99097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But currently we don’t even have PRGs 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/>
                  <a:t> seed length!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CCED16-B44A-4C29-9B4B-BDC8AABA1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06" y="893848"/>
                <a:ext cx="8072269" cy="990977"/>
              </a:xfrm>
              <a:prstGeom prst="rect">
                <a:avLst/>
              </a:prstGeom>
              <a:blipFill>
                <a:blip r:embed="rId4"/>
                <a:stretch>
                  <a:fillRect t="-4908" b="-15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1F6B144-2502-4B4D-B4F7-13B4A9A0CB1C}"/>
                  </a:ext>
                </a:extLst>
              </p:cNvPr>
              <p:cNvSpPr/>
              <p:nvPr/>
            </p:nvSpPr>
            <p:spPr>
              <a:xfrm>
                <a:off x="863825" y="2142099"/>
                <a:ext cx="6403946" cy="15242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/>
                  <a:t>Reason</a:t>
                </a:r>
                <a:r>
                  <a:rPr lang="en-US" altLang="zh-CN" sz="3200" dirty="0"/>
                  <a:t>: don’t have strong enough </a:t>
                </a:r>
                <a:r>
                  <a:rPr lang="en-US" altLang="zh-CN" sz="3200" b="1" i="1" dirty="0"/>
                  <a:t>average-case</a:t>
                </a:r>
                <a:r>
                  <a:rPr lang="en-US" altLang="zh-CN" sz="3200" dirty="0"/>
                  <a:t> lower bounds against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altLang="zh-CN" sz="3200" dirty="0"/>
                  <a:t>!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1F6B144-2502-4B4D-B4F7-13B4A9A0C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25" y="2142099"/>
                <a:ext cx="6403946" cy="1524225"/>
              </a:xfrm>
              <a:prstGeom prst="rect">
                <a:avLst/>
              </a:prstGeom>
              <a:blipFill>
                <a:blip r:embed="rId5"/>
                <a:stretch>
                  <a:fillRect t="-6375" r="-951" b="-14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088739E-BF6D-46F1-B8CC-25978AF24349}"/>
                  </a:ext>
                </a:extLst>
              </p:cNvPr>
              <p:cNvSpPr/>
              <p:nvPr/>
            </p:nvSpPr>
            <p:spPr>
              <a:xfrm>
                <a:off x="351692" y="4739527"/>
                <a:ext cx="8312830" cy="156674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We need a hard function that cannot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altLang="zh-CN" sz="3200" dirty="0"/>
                  <a:t>-approximated by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3200" dirty="0">
                    <a:solidFill>
                      <a:schemeClr val="tx1"/>
                    </a:solidFill>
                  </a:rPr>
                  <a:t>, for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3200" dirty="0">
                    <a:solidFill>
                      <a:schemeClr val="tx1"/>
                    </a:solidFill>
                  </a:rPr>
                  <a:t>.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088739E-BF6D-46F1-B8CC-25978AF24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2" y="4739527"/>
                <a:ext cx="8312830" cy="1566747"/>
              </a:xfrm>
              <a:prstGeom prst="rect">
                <a:avLst/>
              </a:prstGeom>
              <a:blipFill>
                <a:blip r:embed="rId6"/>
                <a:stretch>
                  <a:fillRect l="-1613" r="-1466"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13ABB11C-CE60-4564-92B7-1E261904EF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0" y="46334"/>
                <a:ext cx="10515600" cy="8699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+mn-lt"/>
                  </a:rPr>
                  <a:t>Pseudorandom Generators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+mn-lt"/>
                  </a:rPr>
                  <a:t>F</a:t>
                </a:r>
                <a:r>
                  <a:rPr lang="en-US" b="1" dirty="0">
                    <a:solidFill>
                      <a:srgbClr val="FF0000"/>
                    </a:solidFill>
                    <a:latin typeface="+mn-lt"/>
                  </a:rPr>
                  <a:t>ooling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b="1" dirty="0">
                    <a:solidFill>
                      <a:srgbClr val="FF0000"/>
                    </a:solidFill>
                    <a:latin typeface="+mn-lt"/>
                  </a:rPr>
                  <a:t>?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13ABB11C-CE60-4564-92B7-1E261904E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0" y="46334"/>
                <a:ext cx="10515600" cy="869948"/>
              </a:xfrm>
              <a:prstGeom prst="rect">
                <a:avLst/>
              </a:prstGeom>
              <a:blipFill>
                <a:blip r:embed="rId7"/>
                <a:stretch>
                  <a:fillRect l="-1391" t="-11268" r="-1391" b="-253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49AA026-07BD-4EB3-9D20-FA173C30FAAF}"/>
                  </a:ext>
                </a:extLst>
              </p:cNvPr>
              <p:cNvSpPr txBox="1"/>
              <p:nvPr/>
            </p:nvSpPr>
            <p:spPr>
              <a:xfrm>
                <a:off x="7910590" y="943259"/>
                <a:ext cx="4060404" cy="36515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/>
                  <a:t>Currently: MAJORITY cannot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sz="2800" dirty="0"/>
                  <a:t>-approximated by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  <a:p>
                <a:pPr algn="ctr"/>
                <a:endParaRPr lang="en-US" altLang="zh-CN" sz="2800" dirty="0"/>
              </a:p>
              <a:p>
                <a:pPr algn="ctr"/>
                <a:r>
                  <a:rPr lang="en-US" altLang="zh-CN" sz="2800" dirty="0"/>
                  <a:t>OPEN: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𝑻𝑰𝑴𝑬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  <m:d>
                              <m:d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can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altLang="zh-CN" sz="2800" dirty="0"/>
                  <a:t>-approximated by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800" dirty="0"/>
                  <a:t>?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49AA026-07BD-4EB3-9D20-FA173C30F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590" y="943259"/>
                <a:ext cx="4060404" cy="3651512"/>
              </a:xfrm>
              <a:prstGeom prst="rect">
                <a:avLst/>
              </a:prstGeom>
              <a:blipFill>
                <a:blip r:embed="rId8"/>
                <a:stretch>
                  <a:fillRect l="-1649" t="-1667" r="-1349" b="-3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9A170D61-6D97-4247-BFFC-57C050A86C29}"/>
              </a:ext>
            </a:extLst>
          </p:cNvPr>
          <p:cNvSpPr txBox="1"/>
          <p:nvPr/>
        </p:nvSpPr>
        <p:spPr>
          <a:xfrm>
            <a:off x="9230386" y="4982835"/>
            <a:ext cx="2525486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Not strong enough……</a:t>
            </a:r>
            <a:endParaRPr lang="zh-CN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8F2A49E-15A3-463A-87E0-50444E287D67}"/>
                  </a:ext>
                </a:extLst>
              </p:cNvPr>
              <p:cNvSpPr/>
              <p:nvPr/>
            </p:nvSpPr>
            <p:spPr>
              <a:xfrm>
                <a:off x="436128" y="3923598"/>
                <a:ext cx="7200619" cy="67117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Nisan-</a:t>
                </a:r>
                <a:r>
                  <a:rPr lang="en-US" altLang="zh-CN" sz="3200" dirty="0" err="1"/>
                  <a:t>Wigderson</a:t>
                </a:r>
                <a:r>
                  <a:rPr lang="en-US" altLang="zh-CN" sz="3200" dirty="0"/>
                  <a:t>: hard function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sz="3200" dirty="0"/>
                  <a:t> PRG! 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8F2A49E-15A3-463A-87E0-50444E287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28" y="3923598"/>
                <a:ext cx="7200619" cy="671173"/>
              </a:xfrm>
              <a:prstGeom prst="rect">
                <a:avLst/>
              </a:prstGeom>
              <a:blipFill>
                <a:blip r:embed="rId9"/>
                <a:stretch>
                  <a:fillRect l="-338" t="-4505" r="-1438" b="-22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5740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" grpId="0" animBg="1"/>
      <p:bldP spid="3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38CFA2-187D-42C0-B18F-61C08E3B76B8}"/>
                  </a:ext>
                </a:extLst>
              </p:cNvPr>
              <p:cNvSpPr txBox="1"/>
              <p:nvPr/>
            </p:nvSpPr>
            <p:spPr>
              <a:xfrm>
                <a:off x="155620" y="2851405"/>
                <a:ext cx="8297206" cy="184589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𝑵𝑸𝑷</m:t>
                    </m:r>
                  </m:oMath>
                </a14:m>
                <a:r>
                  <a:rPr lang="en-US" sz="3200" b="1" dirty="0"/>
                  <a:t> (non-deterministic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𝒑𝒐𝒍𝒚𝒍𝒐𝒈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b="1" dirty="0"/>
                  <a:t> time)</a:t>
                </a:r>
                <a:r>
                  <a:rPr lang="en-US" sz="3200" dirty="0"/>
                  <a:t> cannot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+1/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𝑝𝑜𝑙𝑦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3200" dirty="0"/>
                  <a:t>-approximated by polynomial-size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3200" dirty="0"/>
                  <a:t> circuits.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38CFA2-187D-42C0-B18F-61C08E3B7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20" y="2851405"/>
                <a:ext cx="8297206" cy="1845890"/>
              </a:xfrm>
              <a:prstGeom prst="rect">
                <a:avLst/>
              </a:prstGeom>
              <a:blipFill>
                <a:blip r:embed="rId4"/>
                <a:stretch>
                  <a:fillRect t="-2961" b="-9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A83B6DE9-690C-4519-9AB8-AA11C1DDC5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665" y="74173"/>
                <a:ext cx="11909715" cy="18500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5400" b="1" dirty="0">
                    <a:solidFill>
                      <a:srgbClr val="FF0000"/>
                    </a:solidFill>
                    <a:latin typeface="+mn-lt"/>
                  </a:rPr>
                  <a:t>This Work: Strong Average-Case Circuit Lower Bounds for </a:t>
                </a:r>
                <a14:m>
                  <m:oMath xmlns:m="http://schemas.openxmlformats.org/officeDocument/2006/math">
                    <m:r>
                      <a:rPr lang="en-US" sz="5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5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5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endParaRPr lang="en-US" sz="3600" b="1" i="1" dirty="0">
                  <a:solidFill>
                    <a:srgbClr val="00B0F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A83B6DE9-690C-4519-9AB8-AA11C1DD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65" y="74173"/>
                <a:ext cx="11909715" cy="1850035"/>
              </a:xfrm>
              <a:prstGeom prst="rect">
                <a:avLst/>
              </a:prstGeom>
              <a:blipFill>
                <a:blip r:embed="rId5"/>
                <a:stretch>
                  <a:fillRect t="-6250" r="-973" b="-13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1F73B3-7012-4A1F-802F-0B600257DD6C}"/>
                  </a:ext>
                </a:extLst>
              </p:cNvPr>
              <p:cNvSpPr txBox="1"/>
              <p:nvPr/>
            </p:nvSpPr>
            <p:spPr>
              <a:xfrm>
                <a:off x="8570419" y="2224568"/>
                <a:ext cx="3465961" cy="177260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Improved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+1/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𝑝𝑜𝑙𝑦𝑙𝑜𝑔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result in [Chen’19]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1F73B3-7012-4A1F-802F-0B600257D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419" y="2224568"/>
                <a:ext cx="3465961" cy="1772601"/>
              </a:xfrm>
              <a:prstGeom prst="rect">
                <a:avLst/>
              </a:prstGeom>
              <a:blipFill>
                <a:blip r:embed="rId6"/>
                <a:stretch>
                  <a:fillRect l="-1230" r="-1054" b="-9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2C6775-08B5-4987-A3FA-88587A7926D8}"/>
                  </a:ext>
                </a:extLst>
              </p:cNvPr>
              <p:cNvSpPr txBox="1"/>
              <p:nvPr/>
            </p:nvSpPr>
            <p:spPr>
              <a:xfrm>
                <a:off x="8570419" y="4423170"/>
                <a:ext cx="3465961" cy="177260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Surpassed the 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+1/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/>
                  <a:t>-barrier for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2C6775-08B5-4987-A3FA-88587A792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419" y="4423170"/>
                <a:ext cx="3465961" cy="1772601"/>
              </a:xfrm>
              <a:prstGeom prst="rect">
                <a:avLst/>
              </a:prstGeom>
              <a:blipFill>
                <a:blip r:embed="rId7"/>
                <a:stretch>
                  <a:fillRect t="-4467" r="-703" b="-11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4756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65808" y="208214"/>
            <a:ext cx="11909715" cy="104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+mn-lt"/>
              </a:rPr>
              <a:t>Strong Average-Case Lower Bounds from Non-trivial Derandomization</a:t>
            </a:r>
            <a:endParaRPr lang="en-US" sz="3600" b="1" i="1" dirty="0">
              <a:solidFill>
                <a:srgbClr val="00B0F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6F00EB-19D6-47E7-90C1-23E634D25FCF}"/>
                  </a:ext>
                </a:extLst>
              </p:cNvPr>
              <p:cNvSpPr txBox="1"/>
              <p:nvPr/>
            </p:nvSpPr>
            <p:spPr>
              <a:xfrm>
                <a:off x="1134489" y="2859019"/>
                <a:ext cx="9923022" cy="23887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/>
                  <a:t>Theorem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3200" dirty="0"/>
                  <a:t>-time CAPP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3200" dirty="0"/>
                  <a:t> circuits </a:t>
                </a:r>
                <a:br>
                  <a:rPr lang="en-US" sz="3200" dirty="0"/>
                </a:b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𝑵𝑬𝑿𝑷</m:t>
                    </m:r>
                  </m:oMath>
                </a14:m>
                <a:r>
                  <a:rPr lang="en-US" sz="3200" dirty="0"/>
                  <a:t> cannot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+1/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𝑝𝑜𝑙𝑦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3200" dirty="0"/>
                  <a:t>-approximated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 algn="ctr"/>
                <a:r>
                  <a:rPr lang="en-US" sz="3200" dirty="0"/>
                  <a:t>(Similar results for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𝑵𝑸𝑷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𝑵𝑷</m:t>
                    </m:r>
                  </m:oMath>
                </a14:m>
                <a:r>
                  <a:rPr lang="en-US" sz="3200" dirty="0"/>
                  <a:t> (fixed-poly</a:t>
                </a:r>
                <a:r>
                  <a:rPr lang="en-US" altLang="zh-CN" sz="3200" dirty="0"/>
                  <a:t>nomial</a:t>
                </a:r>
                <a:r>
                  <a:rPr lang="en-US" sz="3200" dirty="0"/>
                  <a:t>))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6F00EB-19D6-47E7-90C1-23E634D25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89" y="2859019"/>
                <a:ext cx="9923022" cy="2388731"/>
              </a:xfrm>
              <a:prstGeom prst="rect">
                <a:avLst/>
              </a:prstGeom>
              <a:blipFill>
                <a:blip r:embed="rId4"/>
                <a:stretch>
                  <a:fillRect t="-3817" r="-982" b="-73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注: 弯曲线形 2">
                <a:extLst>
                  <a:ext uri="{FF2B5EF4-FFF2-40B4-BE49-F238E27FC236}">
                    <a16:creationId xmlns:a16="http://schemas.microsoft.com/office/drawing/2014/main" id="{1018C18F-A38F-406A-B42D-FACF5638F5F4}"/>
                  </a:ext>
                </a:extLst>
              </p:cNvPr>
              <p:cNvSpPr/>
              <p:nvPr/>
            </p:nvSpPr>
            <p:spPr>
              <a:xfrm>
                <a:off x="5332324" y="2133896"/>
                <a:ext cx="2515438" cy="454557"/>
              </a:xfrm>
              <a:prstGeom prst="borderCallout2">
                <a:avLst>
                  <a:gd name="adj1" fmla="val 49698"/>
                  <a:gd name="adj2" fmla="val 855"/>
                  <a:gd name="adj3" fmla="val 49698"/>
                  <a:gd name="adj4" fmla="val -10675"/>
                  <a:gd name="adj5" fmla="val 289347"/>
                  <a:gd name="adj6" fmla="val -15509"/>
                </a:avLst>
              </a:prstGeom>
              <a:ln w="3810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𝑝𝑜𝑙𝑦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标注: 弯曲线形 2">
                <a:extLst>
                  <a:ext uri="{FF2B5EF4-FFF2-40B4-BE49-F238E27FC236}">
                    <a16:creationId xmlns:a16="http://schemas.microsoft.com/office/drawing/2014/main" id="{1018C18F-A38F-406A-B42D-FACF5638F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324" y="2133896"/>
                <a:ext cx="2515438" cy="454557"/>
              </a:xfrm>
              <a:prstGeom prst="borderCallout2">
                <a:avLst>
                  <a:gd name="adj1" fmla="val 49698"/>
                  <a:gd name="adj2" fmla="val 855"/>
                  <a:gd name="adj3" fmla="val 49698"/>
                  <a:gd name="adj4" fmla="val -10675"/>
                  <a:gd name="adj5" fmla="val 289347"/>
                  <a:gd name="adj6" fmla="val -15509"/>
                </a:avLst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2848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0" y="22667"/>
            <a:ext cx="11909715" cy="967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FF0000"/>
                </a:solidFill>
                <a:latin typeface="+mn-lt"/>
              </a:rPr>
              <a:t>First Attempt: Hardness Amplification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EEB396-2DE3-4CDA-9A53-AF601638626D}"/>
                  </a:ext>
                </a:extLst>
              </p:cNvPr>
              <p:cNvSpPr txBox="1"/>
              <p:nvPr/>
            </p:nvSpPr>
            <p:spPr>
              <a:xfrm>
                <a:off x="1262277" y="851005"/>
                <a:ext cx="9385160" cy="202985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/>
                  <a:t>Hardness amplification</a:t>
                </a:r>
                <a:r>
                  <a:rPr lang="en-US" altLang="zh-CN" sz="2800" dirty="0"/>
                  <a:t>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Given a function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/>
                  <a:t>, we can amplify it to a function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𝐴𝑚𝑝</m:t>
                    </m:r>
                    <m:d>
                      <m:dPr>
                        <m:ctrlPr>
                          <a:rPr lang="en-US" altLang="zh-CN" sz="28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altLang="zh-CN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Given an oracle </a:t>
                </a:r>
                <a14:m>
                  <m:oMath xmlns:m="http://schemas.openxmlformats.org/officeDocument/2006/math">
                    <m:r>
                      <a:rPr lang="zh-CN" alt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sz="2800" dirty="0"/>
                  <a:t>-approximates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𝐴𝑚𝑝</m:t>
                    </m:r>
                    <m:d>
                      <m:dPr>
                        <m:ctrlPr>
                          <a:rPr lang="en-US" altLang="zh-CN" sz="28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altLang="zh-CN" sz="2800" dirty="0"/>
                  <a:t>, there is an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altLang="zh-CN" sz="2800" dirty="0">
                    <a:solidFill>
                      <a:schemeClr val="bg1"/>
                    </a:solidFill>
                  </a:rPr>
                  <a:t>-oracle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800" dirty="0"/>
                  <a:t>circuit that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0.99</m:t>
                    </m:r>
                  </m:oMath>
                </a14:m>
                <a:r>
                  <a:rPr lang="en-US" altLang="zh-CN" sz="2800" dirty="0"/>
                  <a:t>-approximates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EEB396-2DE3-4CDA-9A53-AF6016386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277" y="851005"/>
                <a:ext cx="9385160" cy="2029851"/>
              </a:xfrm>
              <a:prstGeom prst="rect">
                <a:avLst/>
              </a:prstGeom>
              <a:blipFill>
                <a:blip r:embed="rId4"/>
                <a:stretch>
                  <a:fillRect l="-1168" t="-2994" b="-7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17265E4-0D6C-4A6E-AC71-B2C36742D47F}"/>
                  </a:ext>
                </a:extLst>
              </p:cNvPr>
              <p:cNvSpPr txBox="1"/>
              <p:nvPr/>
            </p:nvSpPr>
            <p:spPr>
              <a:xfrm>
                <a:off x="673240" y="5524504"/>
                <a:ext cx="4803112" cy="9638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/>
                  <a:t>[Chen’19]: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𝑵𝑸𝑷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cannot be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0.99</m:t>
                    </m:r>
                  </m:oMath>
                </a14:m>
                <a:r>
                  <a:rPr lang="en-US" altLang="zh-CN" sz="2800" dirty="0"/>
                  <a:t>-approximated by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17265E4-0D6C-4A6E-AC71-B2C36742D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40" y="5524504"/>
                <a:ext cx="4803112" cy="963854"/>
              </a:xfrm>
              <a:prstGeom prst="rect">
                <a:avLst/>
              </a:prstGeom>
              <a:blipFill>
                <a:blip r:embed="rId5"/>
                <a:stretch>
                  <a:fillRect t="-5660" b="-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1A62EFE-BC71-4870-9381-117DA0D81C6E}"/>
                  </a:ext>
                </a:extLst>
              </p:cNvPr>
              <p:cNvSpPr txBox="1"/>
              <p:nvPr/>
            </p:nvSpPr>
            <p:spPr>
              <a:xfrm>
                <a:off x="6251750" y="5100206"/>
                <a:ext cx="4803112" cy="1285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/>
                  <a:t>So we have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+1/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𝑝𝑜𝑙𝑦</m:t>
                        </m:r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800" b="1" dirty="0"/>
                  <a:t>-</a:t>
                </a:r>
                <a:r>
                  <a:rPr lang="en-US" altLang="zh-CN" sz="2800" dirty="0"/>
                  <a:t>inapproximability results?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1A62EFE-BC71-4870-9381-117DA0D81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750" y="5100206"/>
                <a:ext cx="4803112" cy="1285160"/>
              </a:xfrm>
              <a:prstGeom prst="rect">
                <a:avLst/>
              </a:prstGeom>
              <a:blipFill>
                <a:blip r:embed="rId6"/>
                <a:stretch>
                  <a:fillRect b="-12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D0824B2-D049-4584-A214-B5306CB80BD3}"/>
                  </a:ext>
                </a:extLst>
              </p:cNvPr>
              <p:cNvSpPr txBox="1"/>
              <p:nvPr/>
            </p:nvSpPr>
            <p:spPr>
              <a:xfrm>
                <a:off x="1262277" y="856793"/>
                <a:ext cx="9385160" cy="218143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/>
                  <a:t>Hardness amplification</a:t>
                </a:r>
                <a:r>
                  <a:rPr lang="en-US" altLang="zh-CN" sz="2800" dirty="0"/>
                  <a:t>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Given a function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/>
                  <a:t>, we can amplify it to a function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𝐴𝑚𝑝</m:t>
                    </m:r>
                    <m:d>
                      <m:dPr>
                        <m:ctrlPr>
                          <a:rPr lang="en-US" altLang="zh-CN" sz="28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altLang="zh-CN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Given an oracle </a:t>
                </a:r>
                <a14:m>
                  <m:oMath xmlns:m="http://schemas.openxmlformats.org/officeDocument/2006/math">
                    <m:r>
                      <a:rPr lang="zh-CN" alt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sz="2800" dirty="0"/>
                  <a:t>-approximates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𝐴𝑚𝑝</m:t>
                    </m:r>
                    <m:d>
                      <m:dPr>
                        <m:ctrlPr>
                          <a:rPr lang="en-US" altLang="zh-CN" sz="28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altLang="zh-CN" sz="2800" dirty="0"/>
                  <a:t>, there is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𝑻𝑪</m:t>
                                </m:r>
                              </m:e>
                              <m:sup>
                                <m:r>
                                  <a:rPr lang="en-US" altLang="zh-CN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zh-CN" alt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𝒪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chemeClr val="bg1"/>
                    </a:solidFill>
                  </a:rPr>
                  <a:t>-oracle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800" dirty="0"/>
                  <a:t>circuit that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0.99</m:t>
                    </m:r>
                  </m:oMath>
                </a14:m>
                <a:r>
                  <a:rPr lang="en-US" altLang="zh-CN" sz="2800" dirty="0"/>
                  <a:t>-approximates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D0824B2-D049-4584-A214-B5306CB80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277" y="856793"/>
                <a:ext cx="9385160" cy="2181431"/>
              </a:xfrm>
              <a:prstGeom prst="rect">
                <a:avLst/>
              </a:prstGeom>
              <a:blipFill>
                <a:blip r:embed="rId7"/>
                <a:stretch>
                  <a:fillRect l="-1168" t="-2793" b="-6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标注: 线形(带边框和强调线) 8">
            <a:extLst>
              <a:ext uri="{FF2B5EF4-FFF2-40B4-BE49-F238E27FC236}">
                <a16:creationId xmlns:a16="http://schemas.microsoft.com/office/drawing/2014/main" id="{83E63C85-5701-4D2D-B676-52EB3EAFA70D}"/>
              </a:ext>
            </a:extLst>
          </p:cNvPr>
          <p:cNvSpPr/>
          <p:nvPr/>
        </p:nvSpPr>
        <p:spPr>
          <a:xfrm>
            <a:off x="365089" y="3286761"/>
            <a:ext cx="2833637" cy="1309143"/>
          </a:xfrm>
          <a:prstGeom prst="accentBorderCallout1">
            <a:avLst>
              <a:gd name="adj1" fmla="val 22039"/>
              <a:gd name="adj2" fmla="val 104485"/>
              <a:gd name="adj3" fmla="val -29385"/>
              <a:gd name="adj4" fmla="val 121337"/>
            </a:avLst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Circuits with </a:t>
            </a:r>
            <a:r>
              <a:rPr lang="en-US" altLang="zh-CN" sz="2400" b="1" dirty="0"/>
              <a:t>MAJORITY</a:t>
            </a:r>
            <a:r>
              <a:rPr lang="en-US" altLang="zh-CN" sz="2400" dirty="0"/>
              <a:t> gates (of unbounded </a:t>
            </a:r>
            <a:r>
              <a:rPr lang="en-US" altLang="zh-CN" sz="2400" dirty="0" err="1"/>
              <a:t>fanin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18D7371-4403-4C71-B3FF-F2EE9F366B66}"/>
                  </a:ext>
                </a:extLst>
              </p:cNvPr>
              <p:cNvSpPr txBox="1"/>
              <p:nvPr/>
            </p:nvSpPr>
            <p:spPr>
              <a:xfrm>
                <a:off x="1262277" y="860951"/>
                <a:ext cx="9385160" cy="202985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/>
                  <a:t>Hardness amplification</a:t>
                </a:r>
                <a:r>
                  <a:rPr lang="en-US" altLang="zh-CN" sz="2800" dirty="0"/>
                  <a:t>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Given a function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/>
                  <a:t>, we can amplify it to a function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𝐴𝑚𝑝</m:t>
                    </m:r>
                    <m:d>
                      <m:dPr>
                        <m:ctrlPr>
                          <a:rPr lang="en-US" altLang="zh-CN" sz="28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altLang="zh-CN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Given an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altLang="zh-CN" sz="2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altLang="zh-CN" sz="2800" dirty="0"/>
                  <a:t> circuit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sz="2800" dirty="0"/>
                  <a:t>-approximates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𝐴𝑚𝑝</m:t>
                    </m:r>
                    <m:d>
                      <m:dPr>
                        <m:ctrlPr>
                          <a:rPr lang="en-US" altLang="zh-CN" sz="28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altLang="zh-CN" sz="2800" dirty="0"/>
                  <a:t>, there is a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sSup>
                      <m:sSupPr>
                        <m:ctrlPr>
                          <a:rPr lang="en-US" altLang="zh-CN" sz="2800" b="1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800" b="1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zh-CN" sz="2800" dirty="0"/>
                  <a:t>circuit that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0.99</m:t>
                    </m:r>
                  </m:oMath>
                </a14:m>
                <a:r>
                  <a:rPr lang="en-US" altLang="zh-CN" sz="2800" dirty="0"/>
                  <a:t>-approximates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18D7371-4403-4C71-B3FF-F2EE9F366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277" y="860951"/>
                <a:ext cx="9385160" cy="2029851"/>
              </a:xfrm>
              <a:prstGeom prst="rect">
                <a:avLst/>
              </a:prstGeom>
              <a:blipFill>
                <a:blip r:embed="rId8"/>
                <a:stretch>
                  <a:fillRect l="-1168" t="-2695" r="-909" b="-7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BC2B588-20DD-46B4-AB6C-95D0D432150F}"/>
                  </a:ext>
                </a:extLst>
              </p:cNvPr>
              <p:cNvSpPr txBox="1"/>
              <p:nvPr/>
            </p:nvSpPr>
            <p:spPr>
              <a:xfrm>
                <a:off x="3198725" y="2347890"/>
                <a:ext cx="703386" cy="53296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72000" r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sSup>
                        <m:sSupPr>
                          <m:ctrlPr>
                            <a:rPr lang="en-US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BC2B588-20DD-46B4-AB6C-95D0D4321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725" y="2347890"/>
                <a:ext cx="703386" cy="5329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5222583-660B-46B9-B66A-9C3C2656EE3F}"/>
                  </a:ext>
                </a:extLst>
              </p:cNvPr>
              <p:cNvSpPr txBox="1"/>
              <p:nvPr/>
            </p:nvSpPr>
            <p:spPr>
              <a:xfrm>
                <a:off x="4248372" y="4260755"/>
                <a:ext cx="5822963" cy="53296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/>
                  <a:t>We need a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𝑻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lower bound now </a:t>
                </a:r>
                <a:r>
                  <a:rPr lang="en-US" altLang="zh-CN" sz="2800" dirty="0">
                    <a:sym typeface="Wingdings" panose="05000000000000000000" pitchFamily="2" charset="2"/>
                  </a:rPr>
                  <a:t>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5222583-660B-46B9-B66A-9C3C2656E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372" y="4260755"/>
                <a:ext cx="5822963" cy="532966"/>
              </a:xfrm>
              <a:prstGeom prst="rect">
                <a:avLst/>
              </a:prstGeom>
              <a:blipFill>
                <a:blip r:embed="rId10"/>
                <a:stretch>
                  <a:fillRect t="-12500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8E2ECE0-9ADB-4A17-8B97-F71A4C73B951}"/>
                  </a:ext>
                </a:extLst>
              </p:cNvPr>
              <p:cNvSpPr txBox="1"/>
              <p:nvPr/>
            </p:nvSpPr>
            <p:spPr>
              <a:xfrm>
                <a:off x="6251750" y="5099642"/>
                <a:ext cx="4803112" cy="1285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strike="sngStrike" dirty="0"/>
                  <a:t>So we have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strike="sngStrike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trike="sngStrike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trike="sngStrike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800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+1/</m:t>
                        </m:r>
                        <m:r>
                          <a:rPr lang="en-US" altLang="zh-CN" sz="2800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𝑝𝑜𝑙𝑦</m:t>
                        </m:r>
                        <m:d>
                          <m:dPr>
                            <m:ctrlPr>
                              <a:rPr lang="en-US" altLang="zh-CN" sz="2800" b="0" i="1" strike="sngStrike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trike="sngStrike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800" b="1" strike="sngStrike" dirty="0"/>
                  <a:t>-</a:t>
                </a:r>
                <a:r>
                  <a:rPr lang="en-US" altLang="zh-CN" sz="2800" strike="sngStrike" dirty="0"/>
                  <a:t>inapproximability results?</a:t>
                </a:r>
                <a:endParaRPr lang="zh-CN" altLang="en-US" sz="2800" strike="sngStrike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8E2ECE0-9ADB-4A17-8B97-F71A4C73B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750" y="5099642"/>
                <a:ext cx="4803112" cy="1285160"/>
              </a:xfrm>
              <a:prstGeom prst="rect">
                <a:avLst/>
              </a:prstGeom>
              <a:blipFill>
                <a:blip r:embed="rId11"/>
                <a:stretch>
                  <a:fillRect b="-12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01C6A71C-8B4B-4C12-A763-F895495E1524}"/>
              </a:ext>
            </a:extLst>
          </p:cNvPr>
          <p:cNvSpPr txBox="1"/>
          <p:nvPr/>
        </p:nvSpPr>
        <p:spPr>
          <a:xfrm>
            <a:off x="3902111" y="3190030"/>
            <a:ext cx="4497850" cy="800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MAJORITY is necessary…</a:t>
            </a:r>
          </a:p>
          <a:p>
            <a:pPr algn="ctr"/>
            <a:r>
              <a:rPr lang="en-US" altLang="zh-CN" dirty="0"/>
              <a:t>[SV’10, Grinberg-Shaltiel-Viola’18]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800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11" grpId="0" animBg="1"/>
      <p:bldP spid="12" grpId="0" animBg="1"/>
      <p:bldP spid="12" grpId="1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A83B6DE9-690C-4519-9AB8-AA11C1DDC5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225822"/>
                <a:ext cx="11909715" cy="96766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800" b="1" dirty="0">
                    <a:solidFill>
                      <a:srgbClr val="FF0000"/>
                    </a:solidFill>
                    <a:latin typeface="+mn-lt"/>
                  </a:rPr>
                  <a:t>Now, let’s see how [Chen’19] proved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4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4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4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𝟗𝟗</m:t>
                    </m:r>
                  </m:oMath>
                </a14:m>
                <a:r>
                  <a:rPr lang="en-US" sz="4800" b="1" dirty="0">
                    <a:solidFill>
                      <a:srgbClr val="FF0000"/>
                    </a:solidFill>
                    <a:latin typeface="+mn-lt"/>
                  </a:rPr>
                  <a:t>-inapproximability…</a:t>
                </a:r>
              </a:p>
            </p:txBody>
          </p:sp>
        </mc:Choice>
        <mc:Fallback xmlns="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A83B6DE9-690C-4519-9AB8-AA11C1DD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5822"/>
                <a:ext cx="11909715" cy="967666"/>
              </a:xfrm>
              <a:prstGeom prst="rect">
                <a:avLst/>
              </a:prstGeom>
              <a:blipFill>
                <a:blip r:embed="rId4"/>
                <a:stretch>
                  <a:fillRect t="-44025" b="-5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DD8B54-D9EC-433C-93ED-F7A6BA181491}"/>
                  </a:ext>
                </a:extLst>
              </p:cNvPr>
              <p:cNvSpPr txBox="1"/>
              <p:nvPr/>
            </p:nvSpPr>
            <p:spPr>
              <a:xfrm>
                <a:off x="198542" y="1629019"/>
                <a:ext cx="7306651" cy="141423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Step I: </a:t>
                </a:r>
                <a:r>
                  <a:rPr lang="en-US" sz="2800" dirty="0"/>
                  <a:t>Assuming (uniform)-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dirty="0"/>
                  <a:t> can be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0.99</m:t>
                    </m:r>
                  </m:oMath>
                </a14:m>
                <a:r>
                  <a:rPr lang="en-US" sz="2800" dirty="0"/>
                  <a:t>-approximated by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800" dirty="0"/>
                  <a:t>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rgbClr val="FFFF00"/>
                    </a:solidFill>
                  </a:rPr>
                  <a:t> </a:t>
                </a:r>
                <a:r>
                  <a:rPr lang="en-US" sz="2800" dirty="0">
                    <a:solidFill>
                      <a:srgbClr val="FFFF00"/>
                    </a:solidFill>
                  </a:rPr>
                  <a:t>can be simulated by</a:t>
                </a:r>
                <a:r>
                  <a:rPr lang="en-US" sz="2800" b="1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DD8B54-D9EC-433C-93ED-F7A6BA181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42" y="1629019"/>
                <a:ext cx="7306651" cy="1414233"/>
              </a:xfrm>
              <a:prstGeom prst="rect">
                <a:avLst/>
              </a:prstGeom>
              <a:blipFill>
                <a:blip r:embed="rId5"/>
                <a:stretch>
                  <a:fillRect t="-3004" b="-1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4C55A5-A371-4451-9BE5-2D49A5122766}"/>
                  </a:ext>
                </a:extLst>
              </p:cNvPr>
              <p:cNvSpPr txBox="1"/>
              <p:nvPr/>
            </p:nvSpPr>
            <p:spPr>
              <a:xfrm>
                <a:off x="198541" y="3291439"/>
                <a:ext cx="7306651" cy="139474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Step II: </a:t>
                </a:r>
                <a:r>
                  <a:rPr lang="en-US" sz="2800" dirty="0"/>
                  <a:t>Using a nontrivial (circuit analysis) algorithm 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800" dirty="0"/>
                  <a:t>, construct a nontrivial algorithm 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b="1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4C55A5-A371-4451-9BE5-2D49A5122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41" y="3291439"/>
                <a:ext cx="7306651" cy="1394741"/>
              </a:xfrm>
              <a:prstGeom prst="rect">
                <a:avLst/>
              </a:prstGeom>
              <a:blipFill>
                <a:blip r:embed="rId6"/>
                <a:stretch>
                  <a:fillRect t="-4348" b="-1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EF6F55-78CE-47BC-B426-FD8A90EC5DE0}"/>
                  </a:ext>
                </a:extLst>
              </p:cNvPr>
              <p:cNvSpPr/>
              <p:nvPr/>
            </p:nvSpPr>
            <p:spPr>
              <a:xfrm>
                <a:off x="198542" y="4934368"/>
                <a:ext cx="7306651" cy="9736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/>
                  <a:t>Step III: </a:t>
                </a:r>
                <a:r>
                  <a:rPr lang="en-US" sz="2800" dirty="0"/>
                  <a:t>If there is a nontrivial algorithm 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dirty="0"/>
                  <a:t>, then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𝑵𝑸𝑷</m:t>
                    </m:r>
                  </m:oMath>
                </a14:m>
                <a:r>
                  <a:rPr lang="en-US" sz="2800" dirty="0"/>
                  <a:t> cannot be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0.99</m:t>
                    </m:r>
                  </m:oMath>
                </a14:m>
                <a:r>
                  <a:rPr lang="en-US" sz="2800" dirty="0"/>
                  <a:t>-approximated by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EF6F55-78CE-47BC-B426-FD8A90EC5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42" y="4934368"/>
                <a:ext cx="7306651" cy="973600"/>
              </a:xfrm>
              <a:prstGeom prst="rect">
                <a:avLst/>
              </a:prstGeom>
              <a:blipFill>
                <a:blip r:embed="rId7"/>
                <a:stretch>
                  <a:fillRect l="-1501" t="-4348" r="-2419" b="-16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22E72BCD-82EC-4244-A945-344CEB76AC25}"/>
                  </a:ext>
                </a:extLst>
              </p:cNvPr>
              <p:cNvSpPr/>
              <p:nvPr/>
            </p:nvSpPr>
            <p:spPr>
              <a:xfrm>
                <a:off x="198542" y="4934368"/>
                <a:ext cx="7306651" cy="17355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/>
                  <a:t>Step III: </a:t>
                </a:r>
                <a:r>
                  <a:rPr lang="en-US" sz="2800" dirty="0"/>
                  <a:t>If there is a nontrivial algorithm 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dirty="0"/>
                  <a:t>, then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𝑵𝑸𝑷</m:t>
                    </m:r>
                  </m:oMath>
                </a14:m>
                <a:r>
                  <a:rPr lang="en-US" sz="2800" dirty="0"/>
                  <a:t> cannot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+1/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𝑝𝑜𝑙𝑦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-approximated by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22E72BCD-82EC-4244-A945-344CEB76A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42" y="4934368"/>
                <a:ext cx="7306651" cy="1735540"/>
              </a:xfrm>
              <a:prstGeom prst="rect">
                <a:avLst/>
              </a:prstGeom>
              <a:blipFill>
                <a:blip r:embed="rId8"/>
                <a:stretch>
                  <a:fillRect l="-1418" t="-2448" r="-2419" b="-8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5D6D77E-7275-49A8-AD7C-9C796037CED1}"/>
                  </a:ext>
                </a:extLst>
              </p:cNvPr>
              <p:cNvSpPr txBox="1"/>
              <p:nvPr/>
            </p:nvSpPr>
            <p:spPr>
              <a:xfrm>
                <a:off x="8014715" y="2177496"/>
                <a:ext cx="3783724" cy="47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𝑵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2400" dirty="0"/>
                  <a:t>: poly-size formula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5D6D77E-7275-49A8-AD7C-9C796037C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715" y="2177496"/>
                <a:ext cx="3783724" cy="470000"/>
              </a:xfrm>
              <a:prstGeom prst="rect">
                <a:avLst/>
              </a:prstGeom>
              <a:blipFill>
                <a:blip r:embed="rId9"/>
                <a:stretch>
                  <a:fillRect t="-7692" b="-28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ADDB6A3-FF34-4B2F-A7C1-EB2EA04358FB}"/>
                  </a:ext>
                </a:extLst>
              </p:cNvPr>
              <p:cNvSpPr txBox="1"/>
              <p:nvPr/>
            </p:nvSpPr>
            <p:spPr>
              <a:xfrm>
                <a:off x="7819698" y="3245977"/>
                <a:ext cx="4173761" cy="14856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/>
                  <a:t>Side note: this is a nontrivial step and requires </a:t>
                </a:r>
                <a:r>
                  <a:rPr lang="en-US" altLang="zh-CN" sz="2400" b="1" dirty="0"/>
                  <a:t>PCPP</a:t>
                </a:r>
              </a:p>
              <a:p>
                <a:pPr algn="ctr"/>
                <a:r>
                  <a:rPr lang="en-US" altLang="zh-CN" dirty="0"/>
                  <a:t>(Probabilistic Checkable Proof of Proximity)</a:t>
                </a:r>
              </a:p>
              <a:p>
                <a:pPr algn="ctr"/>
                <a:r>
                  <a:rPr lang="en-US" altLang="zh-CN" sz="2400" dirty="0"/>
                  <a:t>with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𝑵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 </a:t>
                </a:r>
                <a:r>
                  <a:rPr lang="en-US" altLang="zh-CN" sz="2400" dirty="0"/>
                  <a:t>computable proofs!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ADDB6A3-FF34-4B2F-A7C1-EB2EA0435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8" y="3245977"/>
                <a:ext cx="4173761" cy="1485663"/>
              </a:xfrm>
              <a:prstGeom prst="rect">
                <a:avLst/>
              </a:prstGeom>
              <a:blipFill>
                <a:blip r:embed="rId10"/>
                <a:stretch>
                  <a:fillRect l="-1460" t="-3265" r="-1314" b="-8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96058D0-7889-4F79-8382-AA324E7E231C}"/>
                  </a:ext>
                </a:extLst>
              </p:cNvPr>
              <p:cNvSpPr txBox="1"/>
              <p:nvPr/>
            </p:nvSpPr>
            <p:spPr>
              <a:xfrm>
                <a:off x="8097206" y="5197806"/>
                <a:ext cx="3618742" cy="12086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𝑵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2400" dirty="0"/>
                  <a:t> can compute MAJORITY, thus we can use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hardness amplification</a:t>
                </a:r>
                <a:r>
                  <a:rPr lang="en-US" altLang="zh-CN" sz="2400" dirty="0"/>
                  <a:t>!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96058D0-7889-4F79-8382-AA324E7E2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206" y="5197806"/>
                <a:ext cx="3618742" cy="1208664"/>
              </a:xfrm>
              <a:prstGeom prst="rect">
                <a:avLst/>
              </a:prstGeom>
              <a:blipFill>
                <a:blip r:embed="rId11"/>
                <a:stretch>
                  <a:fillRect l="-1513" t="-3015" r="-3361" b="-10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7471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9" grpId="0" animBg="1"/>
      <p:bldP spid="8" grpId="0" animBg="1"/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">
                <a:extLst>
                  <a:ext uri="{FF2B5EF4-FFF2-40B4-BE49-F238E27FC236}">
                    <a16:creationId xmlns:a16="http://schemas.microsoft.com/office/drawing/2014/main" id="{3CA4E590-947B-4B9D-AB7F-90EDA6DAD140}"/>
                  </a:ext>
                </a:extLst>
              </p:cNvPr>
              <p:cNvSpPr txBox="1"/>
              <p:nvPr/>
            </p:nvSpPr>
            <p:spPr>
              <a:xfrm>
                <a:off x="2442673" y="984816"/>
                <a:ext cx="7306651" cy="141423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Step I: </a:t>
                </a:r>
                <a:r>
                  <a:rPr lang="en-US" sz="2800" dirty="0"/>
                  <a:t>Assuming (uniform)-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dirty="0"/>
                  <a:t> can be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0.99</m:t>
                    </m:r>
                  </m:oMath>
                </a14:m>
                <a:r>
                  <a:rPr lang="en-US" sz="2800" dirty="0"/>
                  <a:t>-approximated by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800" dirty="0"/>
                  <a:t>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rgbClr val="FFFF00"/>
                    </a:solidFill>
                  </a:rPr>
                  <a:t> </a:t>
                </a:r>
                <a:r>
                  <a:rPr lang="en-US" sz="2800" dirty="0">
                    <a:solidFill>
                      <a:srgbClr val="FFFF00"/>
                    </a:solidFill>
                  </a:rPr>
                  <a:t>can be simulated by</a:t>
                </a:r>
                <a:r>
                  <a:rPr lang="en-US" sz="2800" b="1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 xmlns="">
          <p:sp>
            <p:nvSpPr>
              <p:cNvPr id="18" name="TextBox 1">
                <a:extLst>
                  <a:ext uri="{FF2B5EF4-FFF2-40B4-BE49-F238E27FC236}">
                    <a16:creationId xmlns:a16="http://schemas.microsoft.com/office/drawing/2014/main" id="{3CA4E590-947B-4B9D-AB7F-90EDA6DAD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73" y="984816"/>
                <a:ext cx="7306651" cy="1414233"/>
              </a:xfrm>
              <a:prstGeom prst="rect">
                <a:avLst/>
              </a:prstGeom>
              <a:blipFill>
                <a:blip r:embed="rId4"/>
                <a:stretch>
                  <a:fillRect t="-3433" b="-1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65808" y="142043"/>
            <a:ext cx="1190971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+mn-lt"/>
              </a:rPr>
              <a:t>Still, Step I…?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DD8B54-D9EC-433C-93ED-F7A6BA181491}"/>
                  </a:ext>
                </a:extLst>
              </p:cNvPr>
              <p:cNvSpPr txBox="1"/>
              <p:nvPr/>
            </p:nvSpPr>
            <p:spPr>
              <a:xfrm>
                <a:off x="614773" y="3307209"/>
                <a:ext cx="6069205" cy="22032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800" dirty="0"/>
                  <a:t>With some efforts we can show:</a:t>
                </a:r>
              </a:p>
              <a:p>
                <a:r>
                  <a:rPr lang="en-US" sz="2800" dirty="0"/>
                  <a:t>Assuming (uniform)-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dirty="0"/>
                  <a:t> can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-approximated by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800" dirty="0"/>
                  <a:t>, 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can be simulated by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𝑴𝑨𝑱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800" dirty="0"/>
                  <a:t>…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DD8B54-D9EC-433C-93ED-F7A6BA181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73" y="3307209"/>
                <a:ext cx="6069205" cy="2203232"/>
              </a:xfrm>
              <a:prstGeom prst="rect">
                <a:avLst/>
              </a:prstGeom>
              <a:blipFill>
                <a:blip r:embed="rId5"/>
                <a:stretch>
                  <a:fillRect l="-2108" t="-2762" r="-904" b="-6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ADE2F29-B3B7-4D17-9D08-A92F8CC63185}"/>
                  </a:ext>
                </a:extLst>
              </p:cNvPr>
              <p:cNvSpPr txBox="1"/>
              <p:nvPr/>
            </p:nvSpPr>
            <p:spPr>
              <a:xfrm>
                <a:off x="7043932" y="4087455"/>
                <a:ext cx="4776229" cy="138499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/>
                  <a:t>But we don’t know how to do circuit-analysis on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𝑴𝑨𝑱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>
                    <a:sym typeface="Wingdings" panose="05000000000000000000" pitchFamily="2" charset="2"/>
                  </a:rPr>
                  <a:t>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ADE2F29-B3B7-4D17-9D08-A92F8CC63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932" y="4087455"/>
                <a:ext cx="4776229" cy="1384995"/>
              </a:xfrm>
              <a:prstGeom prst="rect">
                <a:avLst/>
              </a:prstGeom>
              <a:blipFill>
                <a:blip r:embed="rId6"/>
                <a:stretch>
                  <a:fillRect l="-2168" t="-4386" r="-893" b="-10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2B11A28-496C-4835-AE1B-1E3358FF5559}"/>
              </a:ext>
            </a:extLst>
          </p:cNvPr>
          <p:cNvSpPr txBox="1"/>
          <p:nvPr/>
        </p:nvSpPr>
        <p:spPr>
          <a:xfrm>
            <a:off x="1905835" y="5727513"/>
            <a:ext cx="8380326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Our solution: use </a:t>
            </a:r>
            <a:r>
              <a:rPr lang="en-US" altLang="zh-CN" sz="4000" b="1" dirty="0">
                <a:solidFill>
                  <a:srgbClr val="FF0000"/>
                </a:solidFill>
              </a:rPr>
              <a:t>Approximate Sum</a:t>
            </a:r>
            <a:r>
              <a:rPr lang="en-US" altLang="zh-CN" sz="4000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">
                <a:extLst>
                  <a:ext uri="{FF2B5EF4-FFF2-40B4-BE49-F238E27FC236}">
                    <a16:creationId xmlns:a16="http://schemas.microsoft.com/office/drawing/2014/main" id="{40334DE7-46F0-49F3-A742-DDD663518A0A}"/>
                  </a:ext>
                </a:extLst>
              </p:cNvPr>
              <p:cNvSpPr txBox="1"/>
              <p:nvPr/>
            </p:nvSpPr>
            <p:spPr>
              <a:xfrm>
                <a:off x="2338289" y="964528"/>
                <a:ext cx="7861910" cy="161845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Step I: </a:t>
                </a:r>
                <a:r>
                  <a:rPr lang="en-US" sz="2800" dirty="0"/>
                  <a:t>Assuming (uniform)-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dirty="0"/>
                  <a:t> can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-approximated by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800" dirty="0"/>
                  <a:t>,</a:t>
                </a:r>
              </a:p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can we simulate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bg1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bg1"/>
                    </a:solidFill>
                  </a:rPr>
                  <a:t>???</a:t>
                </a:r>
              </a:p>
            </p:txBody>
          </p:sp>
        </mc:Choice>
        <mc:Fallback xmlns="">
          <p:sp>
            <p:nvSpPr>
              <p:cNvPr id="8" name="TextBox 1">
                <a:extLst>
                  <a:ext uri="{FF2B5EF4-FFF2-40B4-BE49-F238E27FC236}">
                    <a16:creationId xmlns:a16="http://schemas.microsoft.com/office/drawing/2014/main" id="{40334DE7-46F0-49F3-A742-DDD663518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289" y="964528"/>
                <a:ext cx="7861910" cy="1618456"/>
              </a:xfrm>
              <a:prstGeom prst="rect">
                <a:avLst/>
              </a:prstGeom>
              <a:blipFill>
                <a:blip r:embed="rId7"/>
                <a:stretch>
                  <a:fillRect b="-9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6518D544-0B29-4E6B-93C5-E34AB84F75BB}"/>
              </a:ext>
            </a:extLst>
          </p:cNvPr>
          <p:cNvSpPr txBox="1"/>
          <p:nvPr/>
        </p:nvSpPr>
        <p:spPr>
          <a:xfrm>
            <a:off x="771684" y="2722506"/>
            <a:ext cx="4310743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The MAJORITY issue again!</a:t>
            </a:r>
            <a:endParaRPr lang="zh-CN" altLang="en-US" sz="28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ABE4AC2-646A-4134-8DA7-8067376580A9}"/>
              </a:ext>
            </a:extLst>
          </p:cNvPr>
          <p:cNvGrpSpPr/>
          <p:nvPr/>
        </p:nvGrpSpPr>
        <p:grpSpPr>
          <a:xfrm>
            <a:off x="7336131" y="2262516"/>
            <a:ext cx="4561489" cy="1654928"/>
            <a:chOff x="7336131" y="2143671"/>
            <a:chExt cx="4561489" cy="16549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15">
                  <a:extLst>
                    <a:ext uri="{FF2B5EF4-FFF2-40B4-BE49-F238E27FC236}">
                      <a16:creationId xmlns:a16="http://schemas.microsoft.com/office/drawing/2014/main" id="{83DAE2A9-4319-4CDB-BEDD-58BAC9A908B9}"/>
                    </a:ext>
                  </a:extLst>
                </p:cNvPr>
                <p:cNvSpPr/>
                <p:nvPr/>
              </p:nvSpPr>
              <p:spPr>
                <a:xfrm>
                  <a:off x="8649923" y="2143671"/>
                  <a:ext cx="1844565" cy="58477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𝑴𝑨𝑱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15">
                  <a:extLst>
                    <a:ext uri="{FF2B5EF4-FFF2-40B4-BE49-F238E27FC236}">
                      <a16:creationId xmlns:a16="http://schemas.microsoft.com/office/drawing/2014/main" id="{83DAE2A9-4319-4CDB-BEDD-58BAC9A90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9923" y="2143671"/>
                  <a:ext cx="1844565" cy="58477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16">
                  <a:extLst>
                    <a:ext uri="{FF2B5EF4-FFF2-40B4-BE49-F238E27FC236}">
                      <a16:creationId xmlns:a16="http://schemas.microsoft.com/office/drawing/2014/main" id="{CE7B1B72-3C1B-4796-BB20-891C2AEC6285}"/>
                    </a:ext>
                  </a:extLst>
                </p:cNvPr>
                <p:cNvSpPr/>
                <p:nvPr/>
              </p:nvSpPr>
              <p:spPr>
                <a:xfrm>
                  <a:off x="7336131" y="3213823"/>
                  <a:ext cx="1255986" cy="58477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𝑨𝑪</m:t>
                        </m:r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16">
                  <a:extLst>
                    <a:ext uri="{FF2B5EF4-FFF2-40B4-BE49-F238E27FC236}">
                      <a16:creationId xmlns:a16="http://schemas.microsoft.com/office/drawing/2014/main" id="{CE7B1B72-3C1B-4796-BB20-891C2AEC62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6131" y="3213823"/>
                  <a:ext cx="1255986" cy="584775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7">
                  <a:extLst>
                    <a:ext uri="{FF2B5EF4-FFF2-40B4-BE49-F238E27FC236}">
                      <a16:creationId xmlns:a16="http://schemas.microsoft.com/office/drawing/2014/main" id="{BE0BE605-D1ED-417D-B817-9FE55D5E3E84}"/>
                    </a:ext>
                  </a:extLst>
                </p:cNvPr>
                <p:cNvSpPr/>
                <p:nvPr/>
              </p:nvSpPr>
              <p:spPr>
                <a:xfrm>
                  <a:off x="8944213" y="3213824"/>
                  <a:ext cx="1255986" cy="58477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𝑨𝑪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7">
                  <a:extLst>
                    <a:ext uri="{FF2B5EF4-FFF2-40B4-BE49-F238E27FC236}">
                      <a16:creationId xmlns:a16="http://schemas.microsoft.com/office/drawing/2014/main" id="{BE0BE605-D1ED-417D-B817-9FE55D5E3E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4213" y="3213824"/>
                  <a:ext cx="1255986" cy="58477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8">
                  <a:extLst>
                    <a:ext uri="{FF2B5EF4-FFF2-40B4-BE49-F238E27FC236}">
                      <a16:creationId xmlns:a16="http://schemas.microsoft.com/office/drawing/2014/main" id="{EACFBD2A-BE01-43C8-A7E2-DA0A82149139}"/>
                    </a:ext>
                  </a:extLst>
                </p:cNvPr>
                <p:cNvSpPr/>
                <p:nvPr/>
              </p:nvSpPr>
              <p:spPr>
                <a:xfrm>
                  <a:off x="10641634" y="3213823"/>
                  <a:ext cx="1255986" cy="58477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𝑨𝑪</m:t>
                        </m:r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</m:oMath>
                    </m:oMathPara>
                  </a14:m>
                  <a:endParaRPr lang="en-US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8">
                  <a:extLst>
                    <a:ext uri="{FF2B5EF4-FFF2-40B4-BE49-F238E27FC236}">
                      <a16:creationId xmlns:a16="http://schemas.microsoft.com/office/drawing/2014/main" id="{EACFBD2A-BE01-43C8-A7E2-DA0A821491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1634" y="3213823"/>
                  <a:ext cx="1255986" cy="584775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9">
              <a:extLst>
                <a:ext uri="{FF2B5EF4-FFF2-40B4-BE49-F238E27FC236}">
                  <a16:creationId xmlns:a16="http://schemas.microsoft.com/office/drawing/2014/main" id="{1561A8DA-3886-47BA-9F79-48C496C4567D}"/>
                </a:ext>
              </a:extLst>
            </p:cNvPr>
            <p:cNvCxnSpPr>
              <a:cxnSpLocks/>
              <a:stCxn id="9" idx="3"/>
              <a:endCxn id="10" idx="0"/>
            </p:cNvCxnSpPr>
            <p:nvPr/>
          </p:nvCxnSpPr>
          <p:spPr>
            <a:xfrm flipH="1">
              <a:off x="7964124" y="2642808"/>
              <a:ext cx="955929" cy="5710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20">
              <a:extLst>
                <a:ext uri="{FF2B5EF4-FFF2-40B4-BE49-F238E27FC236}">
                  <a16:creationId xmlns:a16="http://schemas.microsoft.com/office/drawing/2014/main" id="{886F8D25-25D1-4A25-B9DF-FFD553D87063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9572206" y="2728446"/>
              <a:ext cx="0" cy="4853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1">
              <a:extLst>
                <a:ext uri="{FF2B5EF4-FFF2-40B4-BE49-F238E27FC236}">
                  <a16:creationId xmlns:a16="http://schemas.microsoft.com/office/drawing/2014/main" id="{63364CB3-ED9D-4C3E-AB9D-A76DCD1307DD}"/>
                </a:ext>
              </a:extLst>
            </p:cNvPr>
            <p:cNvCxnSpPr>
              <a:cxnSpLocks/>
              <a:stCxn id="9" idx="5"/>
              <a:endCxn id="12" idx="0"/>
            </p:cNvCxnSpPr>
            <p:nvPr/>
          </p:nvCxnSpPr>
          <p:spPr>
            <a:xfrm>
              <a:off x="10224358" y="2642808"/>
              <a:ext cx="1045269" cy="5710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">
                <a:extLst>
                  <a:ext uri="{FF2B5EF4-FFF2-40B4-BE49-F238E27FC236}">
                    <a16:creationId xmlns:a16="http://schemas.microsoft.com/office/drawing/2014/main" id="{C49CE057-F9F9-4E8B-9C75-C2BE63083DE9}"/>
                  </a:ext>
                </a:extLst>
              </p:cNvPr>
              <p:cNvSpPr txBox="1"/>
              <p:nvPr/>
            </p:nvSpPr>
            <p:spPr>
              <a:xfrm>
                <a:off x="771684" y="3548897"/>
                <a:ext cx="6943815" cy="160871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800" dirty="0"/>
                  <a:t>Assume (uniform)-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dirty="0"/>
                  <a:t> can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2800" dirty="0"/>
                  <a:t>-approximated by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800" dirty="0"/>
                  <a:t>. To simulate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dirty="0"/>
                  <a:t>, we need MAJORITY gates with </a:t>
                </a:r>
                <a:r>
                  <a:rPr lang="en-US" sz="2800" dirty="0" err="1"/>
                  <a:t>fanin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7" name="TextBox 1">
                <a:extLst>
                  <a:ext uri="{FF2B5EF4-FFF2-40B4-BE49-F238E27FC236}">
                    <a16:creationId xmlns:a16="http://schemas.microsoft.com/office/drawing/2014/main" id="{C49CE057-F9F9-4E8B-9C75-C2BE63083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84" y="3548897"/>
                <a:ext cx="6943815" cy="1608710"/>
              </a:xfrm>
              <a:prstGeom prst="rect">
                <a:avLst/>
              </a:prstGeom>
              <a:blipFill>
                <a:blip r:embed="rId12"/>
                <a:stretch>
                  <a:fillRect l="-1842"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7440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 animBg="1"/>
      <p:bldP spid="7" grpId="0" animBg="1"/>
      <p:bldP spid="5" grpId="0" animBg="1"/>
      <p:bldP spid="8" grpId="0" animBg="1"/>
      <p:bldP spid="3" grpId="0" animBg="1"/>
      <p:bldP spid="17" grpId="0" animBg="1"/>
      <p:bldP spid="1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1659380" y="164340"/>
            <a:ext cx="8677500" cy="8345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+mn-lt"/>
              </a:rPr>
              <a:t>Approximate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281B9A-E3D7-46B0-879B-1FFABC1E0C4D}"/>
                  </a:ext>
                </a:extLst>
              </p:cNvPr>
              <p:cNvSpPr txBox="1"/>
              <p:nvPr/>
            </p:nvSpPr>
            <p:spPr>
              <a:xfrm>
                <a:off x="351456" y="1573974"/>
                <a:ext cx="7333019" cy="138499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800" dirty="0"/>
                  <a:t> be a circuit class. A </a:t>
                </a:r>
                <a:r>
                  <a:rPr lang="en-US" sz="2800" b="1" i="1" dirty="0"/>
                  <a:t>Linear Sum</a:t>
                </a:r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800" dirty="0"/>
                  <a:t> 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800" i="1" dirty="0"/>
              </a:p>
              <a:p>
                <a:pPr algn="ctr"/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8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281B9A-E3D7-46B0-879B-1FFABC1E0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56" y="1573974"/>
                <a:ext cx="7333019" cy="1384995"/>
              </a:xfrm>
              <a:prstGeom prst="rect">
                <a:avLst/>
              </a:prstGeom>
              <a:blipFill>
                <a:blip r:embed="rId4"/>
                <a:stretch>
                  <a:fillRect t="-3947" b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>
            <a:extLst>
              <a:ext uri="{FF2B5EF4-FFF2-40B4-BE49-F238E27FC236}">
                <a16:creationId xmlns:a16="http://schemas.microsoft.com/office/drawing/2014/main" id="{6DDEC502-06C9-465B-A5E7-0757EBCA31BA}"/>
              </a:ext>
            </a:extLst>
          </p:cNvPr>
          <p:cNvGrpSpPr/>
          <p:nvPr/>
        </p:nvGrpSpPr>
        <p:grpSpPr>
          <a:xfrm>
            <a:off x="8297084" y="3388402"/>
            <a:ext cx="3123878" cy="1700389"/>
            <a:chOff x="8089770" y="2084125"/>
            <a:chExt cx="3123878" cy="17003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AC8C5D4B-42B8-4005-88A3-1C054CF099F4}"/>
                    </a:ext>
                  </a:extLst>
                </p:cNvPr>
                <p:cNvSpPr/>
                <p:nvPr/>
              </p:nvSpPr>
              <p:spPr>
                <a:xfrm>
                  <a:off x="8870303" y="2084125"/>
                  <a:ext cx="1319752" cy="54675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SUM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AC8C5D4B-42B8-4005-88A3-1C054CF09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303" y="2084125"/>
                  <a:ext cx="1319752" cy="54675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D62B9E7-155F-4D54-95BC-433CC85DA3B2}"/>
                    </a:ext>
                  </a:extLst>
                </p:cNvPr>
                <p:cNvSpPr/>
                <p:nvPr/>
              </p:nvSpPr>
              <p:spPr>
                <a:xfrm>
                  <a:off x="8089770" y="3234792"/>
                  <a:ext cx="714865" cy="54675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D62B9E7-155F-4D54-95BC-433CC85DA3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770" y="3234792"/>
                  <a:ext cx="714865" cy="54675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E1247A96-B714-4A2B-9E3D-0E142F19F9A5}"/>
                    </a:ext>
                  </a:extLst>
                </p:cNvPr>
                <p:cNvSpPr/>
                <p:nvPr/>
              </p:nvSpPr>
              <p:spPr>
                <a:xfrm>
                  <a:off x="9045484" y="3234791"/>
                  <a:ext cx="714865" cy="54675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E1247A96-B714-4A2B-9E3D-0E142F19F9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5484" y="3234791"/>
                  <a:ext cx="714865" cy="54675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54D6FFB0-1722-47EC-A642-FBBC7DF4A0E9}"/>
                    </a:ext>
                  </a:extLst>
                </p:cNvPr>
                <p:cNvSpPr/>
                <p:nvPr/>
              </p:nvSpPr>
              <p:spPr>
                <a:xfrm>
                  <a:off x="10498783" y="3237759"/>
                  <a:ext cx="714865" cy="54675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54D6FFB0-1722-47EC-A642-FBBC7DF4A0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8783" y="3237759"/>
                  <a:ext cx="714865" cy="54675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B52D2199-C425-4F4A-BED2-D39578D8430B}"/>
                    </a:ext>
                  </a:extLst>
                </p:cNvPr>
                <p:cNvSpPr txBox="1"/>
                <p:nvPr/>
              </p:nvSpPr>
              <p:spPr>
                <a:xfrm>
                  <a:off x="9912199" y="3323502"/>
                  <a:ext cx="43473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B52D2199-C425-4F4A-BED2-D39578D843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2199" y="3323502"/>
                  <a:ext cx="4347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A16A19BF-E625-44D0-8066-103832062BEC}"/>
                </a:ext>
              </a:extLst>
            </p:cNvPr>
            <p:cNvCxnSpPr>
              <a:cxnSpLocks/>
              <a:stCxn id="8" idx="0"/>
              <a:endCxn id="2" idx="2"/>
            </p:cNvCxnSpPr>
            <p:nvPr/>
          </p:nvCxnSpPr>
          <p:spPr>
            <a:xfrm flipV="1">
              <a:off x="8447203" y="2630880"/>
              <a:ext cx="1082976" cy="603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46F38CB-D4D3-4AD3-99DF-3DAC2312D86A}"/>
                </a:ext>
              </a:extLst>
            </p:cNvPr>
            <p:cNvCxnSpPr>
              <a:cxnSpLocks/>
              <a:stCxn id="9" idx="0"/>
              <a:endCxn id="2" idx="2"/>
            </p:cNvCxnSpPr>
            <p:nvPr/>
          </p:nvCxnSpPr>
          <p:spPr>
            <a:xfrm flipV="1">
              <a:off x="9402917" y="2630880"/>
              <a:ext cx="127262" cy="603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70F5957-B4F3-4B2C-8A09-F0EA90B3E941}"/>
                </a:ext>
              </a:extLst>
            </p:cNvPr>
            <p:cNvCxnSpPr>
              <a:cxnSpLocks/>
              <a:stCxn id="10" idx="0"/>
              <a:endCxn id="2" idx="2"/>
            </p:cNvCxnSpPr>
            <p:nvPr/>
          </p:nvCxnSpPr>
          <p:spPr>
            <a:xfrm flipH="1" flipV="1">
              <a:off x="9530179" y="2630880"/>
              <a:ext cx="1326037" cy="606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8DE2636-3604-4632-AA2C-826A31FA86BC}"/>
                    </a:ext>
                  </a:extLst>
                </p:cNvPr>
                <p:cNvSpPr txBox="1"/>
                <p:nvPr/>
              </p:nvSpPr>
              <p:spPr>
                <a:xfrm>
                  <a:off x="8686341" y="2653977"/>
                  <a:ext cx="47743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8DE2636-3604-4632-AA2C-826A31FA8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341" y="2653977"/>
                  <a:ext cx="47743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7D5EEF11-01E8-465A-AFF1-E798D957E662}"/>
                    </a:ext>
                  </a:extLst>
                </p:cNvPr>
                <p:cNvSpPr txBox="1"/>
                <p:nvPr/>
              </p:nvSpPr>
              <p:spPr>
                <a:xfrm>
                  <a:off x="9122912" y="2759718"/>
                  <a:ext cx="48276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7D5EEF11-01E8-465A-AFF1-E798D957E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2912" y="2759718"/>
                  <a:ext cx="482761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36CB582D-C026-4F6B-8A03-A8F716676F37}"/>
                    </a:ext>
                  </a:extLst>
                </p:cNvPr>
                <p:cNvSpPr txBox="1"/>
                <p:nvPr/>
              </p:nvSpPr>
              <p:spPr>
                <a:xfrm>
                  <a:off x="9541096" y="2756751"/>
                  <a:ext cx="43473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36CB582D-C026-4F6B-8A03-A8F716676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1096" y="2756751"/>
                  <a:ext cx="43473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412EEFDF-42EB-4366-B5AF-AE9EE0B1E0C1}"/>
                    </a:ext>
                  </a:extLst>
                </p:cNvPr>
                <p:cNvSpPr txBox="1"/>
                <p:nvPr/>
              </p:nvSpPr>
              <p:spPr>
                <a:xfrm>
                  <a:off x="10158957" y="2698264"/>
                  <a:ext cx="54495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412EEFDF-42EB-4366-B5AF-AE9EE0B1E0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8957" y="2698264"/>
                  <a:ext cx="544957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C2501F3-A465-4D47-84E1-051BB4ABE457}"/>
              </a:ext>
            </a:extLst>
          </p:cNvPr>
          <p:cNvGrpSpPr/>
          <p:nvPr/>
        </p:nvGrpSpPr>
        <p:grpSpPr>
          <a:xfrm>
            <a:off x="8347512" y="2312638"/>
            <a:ext cx="2988521" cy="1060434"/>
            <a:chOff x="8348504" y="2327968"/>
            <a:chExt cx="2988521" cy="1060434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FEF1594F-0722-4649-8620-6AB0F39DBCEC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H="1" flipV="1">
              <a:off x="9037946" y="2977267"/>
              <a:ext cx="699547" cy="411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6F8B6FD9-96FF-49D9-BD4C-63FBAD3DF1AF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V="1">
              <a:off x="9737493" y="2974300"/>
              <a:ext cx="804731" cy="4141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D6BBDC22-A632-4D5C-AD4A-D44109945A6D}"/>
                    </a:ext>
                  </a:extLst>
                </p:cNvPr>
                <p:cNvSpPr txBox="1"/>
                <p:nvPr/>
              </p:nvSpPr>
              <p:spPr>
                <a:xfrm>
                  <a:off x="8348504" y="2327969"/>
                  <a:ext cx="1262718" cy="64633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oMath>
                    </m:oMathPara>
                  </a14:m>
                  <a:endParaRPr lang="en-US" altLang="zh-CN" i="1" dirty="0"/>
                </a:p>
                <a:p>
                  <a:pPr algn="ctr"/>
                  <a:r>
                    <a:rPr lang="en-US" altLang="zh-CN" i="1" dirty="0"/>
                    <a:t>if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D6BBDC22-A632-4D5C-AD4A-D44109945A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04" y="2327969"/>
                  <a:ext cx="1262718" cy="646331"/>
                </a:xfrm>
                <a:prstGeom prst="rect">
                  <a:avLst/>
                </a:prstGeom>
                <a:blipFill>
                  <a:blip r:embed="rId15"/>
                  <a:stretch>
                    <a:fillRect l="-3382" b="-141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930693A3-5539-4CA2-B82D-078EE5FF705A}"/>
                    </a:ext>
                  </a:extLst>
                </p:cNvPr>
                <p:cNvSpPr txBox="1"/>
                <p:nvPr/>
              </p:nvSpPr>
              <p:spPr>
                <a:xfrm>
                  <a:off x="9813979" y="2327968"/>
                  <a:ext cx="1523046" cy="64633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oMath>
                    </m:oMathPara>
                  </a14:m>
                  <a:endParaRPr lang="en-US" altLang="zh-CN" b="0" i="1" dirty="0"/>
                </a:p>
                <a:p>
                  <a:pPr algn="ctr"/>
                  <a:r>
                    <a:rPr lang="en-US" altLang="zh-CN" i="1" dirty="0"/>
                    <a:t>if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930693A3-5539-4CA2-B82D-078EE5FF70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3979" y="2327968"/>
                  <a:ext cx="1523046" cy="646331"/>
                </a:xfrm>
                <a:prstGeom prst="rect">
                  <a:avLst/>
                </a:prstGeom>
                <a:blipFill>
                  <a:blip r:embed="rId16"/>
                  <a:stretch>
                    <a:fillRect b="-141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04E5662-B1A8-4C23-8158-33D20A1044DF}"/>
                  </a:ext>
                </a:extLst>
              </p:cNvPr>
              <p:cNvSpPr/>
              <p:nvPr/>
            </p:nvSpPr>
            <p:spPr>
              <a:xfrm>
                <a:off x="1115069" y="3959433"/>
                <a:ext cx="6096000" cy="181588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2800" dirty="0"/>
                  <a:t>We say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sz="2800" i="1" dirty="0"/>
                  <a:t> is an </a:t>
                </a:r>
                <a:r>
                  <a:rPr lang="en-US" sz="2800" b="1" i="1" dirty="0"/>
                  <a:t>approximate (linear) sum </a:t>
                </a:r>
                <a:r>
                  <a:rPr lang="en-US" sz="2800" i="1" dirty="0"/>
                  <a:t>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800" dirty="0"/>
                  <a:t>, if there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 as above such that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04E5662-B1A8-4C23-8158-33D20A104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069" y="3959433"/>
                <a:ext cx="6096000" cy="1815882"/>
              </a:xfrm>
              <a:prstGeom prst="rect">
                <a:avLst/>
              </a:prstGeom>
              <a:blipFill>
                <a:blip r:embed="rId17"/>
                <a:stretch>
                  <a:fillRect t="-3356" r="-1099" b="-8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9431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53BEAA81-928E-4AC3-BE88-E3275EC69960}"/>
              </a:ext>
            </a:extLst>
          </p:cNvPr>
          <p:cNvGrpSpPr/>
          <p:nvPr/>
        </p:nvGrpSpPr>
        <p:grpSpPr>
          <a:xfrm>
            <a:off x="8495527" y="3003788"/>
            <a:ext cx="3123878" cy="1700389"/>
            <a:chOff x="8089770" y="2084125"/>
            <a:chExt cx="3123878" cy="17003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299C5DA7-6E57-48D6-8739-CD73471CB65B}"/>
                    </a:ext>
                  </a:extLst>
                </p:cNvPr>
                <p:cNvSpPr/>
                <p:nvPr/>
              </p:nvSpPr>
              <p:spPr>
                <a:xfrm>
                  <a:off x="8870303" y="2084125"/>
                  <a:ext cx="1319752" cy="54675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SUM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AC8C5D4B-42B8-4005-88A3-1C054CF09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303" y="2084125"/>
                  <a:ext cx="1319752" cy="5467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F3FB30E3-67D5-4EA1-BAB3-4463FB8BF427}"/>
                    </a:ext>
                  </a:extLst>
                </p:cNvPr>
                <p:cNvSpPr/>
                <p:nvPr/>
              </p:nvSpPr>
              <p:spPr>
                <a:xfrm>
                  <a:off x="8089770" y="3234792"/>
                  <a:ext cx="714865" cy="54675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D62B9E7-155F-4D54-95BC-433CC85DA3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770" y="3234792"/>
                  <a:ext cx="714865" cy="54675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6DE99221-ED18-4F21-8EBC-3F6FC4C10B6E}"/>
                    </a:ext>
                  </a:extLst>
                </p:cNvPr>
                <p:cNvSpPr/>
                <p:nvPr/>
              </p:nvSpPr>
              <p:spPr>
                <a:xfrm>
                  <a:off x="9045484" y="3234791"/>
                  <a:ext cx="714865" cy="54675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E1247A96-B714-4A2B-9E3D-0E142F19F9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5484" y="3234791"/>
                  <a:ext cx="714865" cy="54675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BCC2E983-27E2-49FB-871F-0D2A9459AB82}"/>
                    </a:ext>
                  </a:extLst>
                </p:cNvPr>
                <p:cNvSpPr/>
                <p:nvPr/>
              </p:nvSpPr>
              <p:spPr>
                <a:xfrm>
                  <a:off x="10498783" y="3237759"/>
                  <a:ext cx="714865" cy="54675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54D6FFB0-1722-47EC-A642-FBBC7DF4A0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8783" y="3237759"/>
                  <a:ext cx="714865" cy="54675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E8501E1E-8263-4205-80BF-E2ABAD907BFF}"/>
                    </a:ext>
                  </a:extLst>
                </p:cNvPr>
                <p:cNvSpPr txBox="1"/>
                <p:nvPr/>
              </p:nvSpPr>
              <p:spPr>
                <a:xfrm>
                  <a:off x="9912199" y="3323502"/>
                  <a:ext cx="43473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B52D2199-C425-4F4A-BED2-D39578D843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2199" y="3323502"/>
                  <a:ext cx="4347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ABA9E5C7-2155-4119-87DC-7ED33687CFE8}"/>
                </a:ext>
              </a:extLst>
            </p:cNvPr>
            <p:cNvCxnSpPr>
              <a:cxnSpLocks/>
              <a:stCxn id="24" idx="0"/>
              <a:endCxn id="23" idx="2"/>
            </p:cNvCxnSpPr>
            <p:nvPr/>
          </p:nvCxnSpPr>
          <p:spPr>
            <a:xfrm flipV="1">
              <a:off x="8447203" y="2630880"/>
              <a:ext cx="1082976" cy="603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CB2F8BFE-9FA8-4C00-BD9D-ABAE31B9CBC6}"/>
                </a:ext>
              </a:extLst>
            </p:cNvPr>
            <p:cNvCxnSpPr>
              <a:cxnSpLocks/>
              <a:stCxn id="25" idx="0"/>
              <a:endCxn id="23" idx="2"/>
            </p:cNvCxnSpPr>
            <p:nvPr/>
          </p:nvCxnSpPr>
          <p:spPr>
            <a:xfrm flipV="1">
              <a:off x="9402917" y="2630880"/>
              <a:ext cx="127262" cy="603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E566EF1-7473-4E63-B1CE-C9420E4591E4}"/>
                </a:ext>
              </a:extLst>
            </p:cNvPr>
            <p:cNvCxnSpPr>
              <a:cxnSpLocks/>
              <a:stCxn id="26" idx="0"/>
              <a:endCxn id="23" idx="2"/>
            </p:cNvCxnSpPr>
            <p:nvPr/>
          </p:nvCxnSpPr>
          <p:spPr>
            <a:xfrm flipH="1" flipV="1">
              <a:off x="9530179" y="2630880"/>
              <a:ext cx="1326037" cy="606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E43D1A8-ED70-4BDC-9C2C-2C42DDAFA669}"/>
                    </a:ext>
                  </a:extLst>
                </p:cNvPr>
                <p:cNvSpPr txBox="1"/>
                <p:nvPr/>
              </p:nvSpPr>
              <p:spPr>
                <a:xfrm>
                  <a:off x="8686341" y="2653977"/>
                  <a:ext cx="47743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8DE2636-3604-4632-AA2C-826A31FA8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341" y="2653977"/>
                  <a:ext cx="47743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82F41451-0376-4241-A2BD-629F909A0EBE}"/>
                    </a:ext>
                  </a:extLst>
                </p:cNvPr>
                <p:cNvSpPr txBox="1"/>
                <p:nvPr/>
              </p:nvSpPr>
              <p:spPr>
                <a:xfrm>
                  <a:off x="9122912" y="2759718"/>
                  <a:ext cx="48276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7D5EEF11-01E8-465A-AFF1-E798D957E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2912" y="2759718"/>
                  <a:ext cx="482761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35319C28-1B75-4BC6-B200-5AF8860DB60F}"/>
                    </a:ext>
                  </a:extLst>
                </p:cNvPr>
                <p:cNvSpPr txBox="1"/>
                <p:nvPr/>
              </p:nvSpPr>
              <p:spPr>
                <a:xfrm>
                  <a:off x="9541096" y="2756751"/>
                  <a:ext cx="43473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36CB582D-C026-4F6B-8A03-A8F716676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1096" y="2756751"/>
                  <a:ext cx="43473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3769976C-F179-423F-9817-0D31611F3EFA}"/>
                    </a:ext>
                  </a:extLst>
                </p:cNvPr>
                <p:cNvSpPr txBox="1"/>
                <p:nvPr/>
              </p:nvSpPr>
              <p:spPr>
                <a:xfrm>
                  <a:off x="10158957" y="2698264"/>
                  <a:ext cx="54495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412EEFDF-42EB-4366-B5AF-AE9EE0B1E0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8957" y="2698264"/>
                  <a:ext cx="544957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65808" y="1"/>
            <a:ext cx="12599314" cy="1030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FF0000"/>
                </a:solidFill>
                <a:latin typeface="+mn-lt"/>
              </a:rPr>
              <a:t>Circuit Analysis of Approximate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281B9A-E3D7-46B0-879B-1FFABC1E0C4D}"/>
                  </a:ext>
                </a:extLst>
              </p:cNvPr>
              <p:cNvSpPr txBox="1"/>
              <p:nvPr/>
            </p:nvSpPr>
            <p:spPr>
              <a:xfrm>
                <a:off x="124279" y="1649818"/>
                <a:ext cx="7675015" cy="95410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Nontrivial algorithms for bottom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dirty="0"/>
                  <a:t> nontrivial algorithms for </a:t>
                </a:r>
                <a:r>
                  <a:rPr lang="en-US" sz="2800" dirty="0" err="1"/>
                  <a:t>Approx</a:t>
                </a:r>
                <a:r>
                  <a:rPr lang="en-US" sz="2800" dirty="0"/>
                  <a:t>-Sum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!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281B9A-E3D7-46B0-879B-1FFABC1E0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79" y="1649818"/>
                <a:ext cx="7675015" cy="954107"/>
              </a:xfrm>
              <a:prstGeom prst="rect">
                <a:avLst/>
              </a:prstGeom>
              <a:blipFill>
                <a:blip r:embed="rId15"/>
                <a:stretch>
                  <a:fillRect t="-6369" b="-17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518FB1-8B9C-4A95-9484-006AF2FAAA2B}"/>
                  </a:ext>
                </a:extLst>
              </p:cNvPr>
              <p:cNvSpPr txBox="1"/>
              <p:nvPr/>
            </p:nvSpPr>
            <p:spPr>
              <a:xfrm>
                <a:off x="202112" y="2912960"/>
                <a:ext cx="6956393" cy="177978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err="1"/>
                  <a:t>e.g</a:t>
                </a:r>
                <a:r>
                  <a:rPr lang="en-US" sz="3200" dirty="0"/>
                  <a:t>, for CAPP: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518FB1-8B9C-4A95-9484-006AF2FAA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12" y="2912960"/>
                <a:ext cx="6956393" cy="1779783"/>
              </a:xfrm>
              <a:prstGeom prst="rect">
                <a:avLst/>
              </a:prstGeom>
              <a:blipFill>
                <a:blip r:embed="rId16"/>
                <a:stretch>
                  <a:fillRect t="-4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6FC4D3-A04C-452D-9ED7-D87289AD03E7}"/>
                  </a:ext>
                </a:extLst>
              </p:cNvPr>
              <p:cNvSpPr txBox="1"/>
              <p:nvPr/>
            </p:nvSpPr>
            <p:spPr>
              <a:xfrm>
                <a:off x="127907" y="5320298"/>
                <a:ext cx="8212225" cy="102540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Corollary </a:t>
                </a:r>
                <a:r>
                  <a:rPr lang="en-US" dirty="0"/>
                  <a:t>[Chen-Williams]</a:t>
                </a:r>
                <a:r>
                  <a:rPr lang="en-US" sz="3200" dirty="0"/>
                  <a:t>: </a:t>
                </a:r>
                <a:br>
                  <a:rPr lang="en-US" sz="3200" dirty="0"/>
                </a:b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𝑵𝑸𝑷</m:t>
                    </m:r>
                  </m:oMath>
                </a14:m>
                <a:r>
                  <a:rPr lang="en-US" sz="2800" dirty="0"/>
                  <a:t> cannot be computed by an </a:t>
                </a:r>
                <a:r>
                  <a:rPr lang="en-US" sz="2800" dirty="0" err="1"/>
                  <a:t>approx</a:t>
                </a:r>
                <a:r>
                  <a:rPr lang="en-US" sz="2800" dirty="0"/>
                  <a:t>-sum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6FC4D3-A04C-452D-9ED7-D87289AD0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07" y="5320298"/>
                <a:ext cx="8212225" cy="1025409"/>
              </a:xfrm>
              <a:prstGeom prst="rect">
                <a:avLst/>
              </a:prstGeom>
              <a:blipFill>
                <a:blip r:embed="rId17"/>
                <a:stretch>
                  <a:fillRect t="-7692" b="-15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6155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72631" y="80149"/>
            <a:ext cx="11909715" cy="1151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Hardness Amplification via Approximate Sum</a:t>
            </a:r>
            <a:endParaRPr lang="en-US" sz="3600" b="1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3">
                <a:extLst>
                  <a:ext uri="{FF2B5EF4-FFF2-40B4-BE49-F238E27FC236}">
                    <a16:creationId xmlns:a16="http://schemas.microsoft.com/office/drawing/2014/main" id="{D9D7932A-5B1B-4C47-B4E2-975D8DE8D6AE}"/>
                  </a:ext>
                </a:extLst>
              </p:cNvPr>
              <p:cNvSpPr txBox="1"/>
              <p:nvPr/>
            </p:nvSpPr>
            <p:spPr>
              <a:xfrm>
                <a:off x="1438026" y="2392875"/>
                <a:ext cx="9315948" cy="161845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For some languages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cannot be worst-case computed by </a:t>
                </a:r>
                <a:r>
                  <a:rPr lang="en-US" sz="2800" dirty="0" err="1">
                    <a:solidFill>
                      <a:srgbClr val="FF0000"/>
                    </a:solidFill>
                  </a:rPr>
                  <a:t>approx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-</a:t>
                </a:r>
                <a:r>
                  <a:rPr lang="en-US" sz="2800" dirty="0">
                    <a:solidFill>
                      <a:srgbClr val="FF0000"/>
                    </a:solidFill>
                  </a:rPr>
                  <a:t>sum of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cannot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-approximated by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13">
                <a:extLst>
                  <a:ext uri="{FF2B5EF4-FFF2-40B4-BE49-F238E27FC236}">
                    <a16:creationId xmlns:a16="http://schemas.microsoft.com/office/drawing/2014/main" id="{D9D7932A-5B1B-4C47-B4E2-975D8DE8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026" y="2392875"/>
                <a:ext cx="9315948" cy="1618456"/>
              </a:xfrm>
              <a:prstGeom prst="rect">
                <a:avLst/>
              </a:prstGeom>
              <a:blipFill>
                <a:blip r:embed="rId4"/>
                <a:stretch>
                  <a:fillRect t="-3759" b="-3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3276A3A-5D71-4CD2-B8F0-4AB8BFEB234D}"/>
                  </a:ext>
                </a:extLst>
              </p:cNvPr>
              <p:cNvSpPr txBox="1"/>
              <p:nvPr/>
            </p:nvSpPr>
            <p:spPr>
              <a:xfrm>
                <a:off x="2321668" y="4458083"/>
                <a:ext cx="7548664" cy="17933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/>
                  <a:t>Collapse Theorem</a:t>
                </a:r>
              </a:p>
              <a:p>
                <a:pPr algn="ctr"/>
                <a:r>
                  <a:rPr lang="en-US" altLang="zh-CN" sz="28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can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sz="2800" dirty="0"/>
                  <a:t>-approximated by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altLang="zh-CN" sz="2800" dirty="0"/>
                  <a:t>,</a:t>
                </a:r>
              </a:p>
              <a:p>
                <a:pPr algn="ctr"/>
                <a:r>
                  <a:rPr lang="en-US" altLang="zh-CN" sz="2800" dirty="0"/>
                  <a:t>then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collapses to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approx-sum of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altLang="zh-CN" sz="2800" dirty="0"/>
                  <a:t>!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3276A3A-5D71-4CD2-B8F0-4AB8BFEB2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668" y="4458083"/>
                <a:ext cx="7548664" cy="1793376"/>
              </a:xfrm>
              <a:prstGeom prst="rect">
                <a:avLst/>
              </a:prstGeom>
              <a:blipFill>
                <a:blip r:embed="rId5"/>
                <a:stretch>
                  <a:fillRect t="-6081"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注: 弯曲线形(带边框和强调线) 2">
                <a:extLst>
                  <a:ext uri="{FF2B5EF4-FFF2-40B4-BE49-F238E27FC236}">
                    <a16:creationId xmlns:a16="http://schemas.microsoft.com/office/drawing/2014/main" id="{19238D7F-2BBE-48E6-A84D-070DC91BCBC5}"/>
                  </a:ext>
                </a:extLst>
              </p:cNvPr>
              <p:cNvSpPr/>
              <p:nvPr/>
            </p:nvSpPr>
            <p:spPr>
              <a:xfrm>
                <a:off x="8887831" y="1059556"/>
                <a:ext cx="2147497" cy="989363"/>
              </a:xfrm>
              <a:prstGeom prst="accent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148047"/>
                  <a:gd name="adj6" fmla="val -64916"/>
                </a:avLst>
              </a:prstGeom>
              <a:ln w="38100"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Both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are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accent1"/>
                    </a:solidFill>
                  </a:rPr>
                  <a:t>-hard</a:t>
                </a:r>
                <a:r>
                  <a:rPr lang="en-US" altLang="zh-CN" sz="2000" dirty="0"/>
                  <a:t> and</a:t>
                </a:r>
              </a:p>
              <a:p>
                <a:pPr algn="ctr"/>
                <a:r>
                  <a:rPr lang="en-US" altLang="zh-CN" sz="2000" dirty="0"/>
                  <a:t>in 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poly-time</a:t>
                </a:r>
                <a:endParaRPr lang="zh-CN" alt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标注: 弯曲线形(带边框和强调线) 2">
                <a:extLst>
                  <a:ext uri="{FF2B5EF4-FFF2-40B4-BE49-F238E27FC236}">
                    <a16:creationId xmlns:a16="http://schemas.microsoft.com/office/drawing/2014/main" id="{19238D7F-2BBE-48E6-A84D-070DC91BCB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831" y="1059556"/>
                <a:ext cx="2147497" cy="989363"/>
              </a:xfrm>
              <a:prstGeom prst="accent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148047"/>
                  <a:gd name="adj6" fmla="val -64916"/>
                </a:avLst>
              </a:prstGeom>
              <a:blipFill>
                <a:blip r:embed="rId6"/>
                <a:stretch>
                  <a:fillRect r="-341"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5969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9B27-FD34-4EFF-A7F8-05BAD0DD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78" y="76880"/>
            <a:ext cx="11532444" cy="110795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+mn-lt"/>
              </a:rPr>
              <a:t>Motivation 1:</a:t>
            </a:r>
            <a:r>
              <a:rPr lang="zh-CN" altLang="en-US" sz="6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6000" b="1" dirty="0">
                <a:solidFill>
                  <a:srgbClr val="FF0000"/>
                </a:solidFill>
                <a:latin typeface="+mn-lt"/>
              </a:rPr>
              <a:t>Circuit</a:t>
            </a:r>
            <a:r>
              <a:rPr lang="zh-CN" altLang="en-US" sz="6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6000" b="1" dirty="0">
                <a:solidFill>
                  <a:srgbClr val="FF0000"/>
                </a:solidFill>
                <a:latin typeface="+mn-lt"/>
              </a:rPr>
              <a:t>Lower Bounds</a:t>
            </a:r>
            <a:endParaRPr lang="en-US" sz="6000" dirty="0">
              <a:latin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5576F9-1472-4DE8-A6B5-8C55DE142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260" y="3259172"/>
            <a:ext cx="2400300" cy="2533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2F09692-56D9-4472-BC51-EBB4887D6214}"/>
                  </a:ext>
                </a:extLst>
              </p:cNvPr>
              <p:cNvSpPr txBox="1"/>
              <p:nvPr/>
            </p:nvSpPr>
            <p:spPr>
              <a:xfrm>
                <a:off x="3563179" y="5872534"/>
                <a:ext cx="5476461" cy="3385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/>
                  <a:t>A circuit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from [Arora-Barak]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2F09692-56D9-4472-BC51-EBB4887D6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179" y="5872534"/>
                <a:ext cx="5476461" cy="338554"/>
              </a:xfrm>
              <a:prstGeom prst="rect">
                <a:avLst/>
              </a:prstGeom>
              <a:blipFill>
                <a:blip r:embed="rId4"/>
                <a:stretch>
                  <a:fillRect t="-5263" b="-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C6E8CF0-0340-4D90-981F-8A331CBCCC86}"/>
                  </a:ext>
                </a:extLst>
              </p:cNvPr>
              <p:cNvSpPr txBox="1"/>
              <p:nvPr/>
            </p:nvSpPr>
            <p:spPr>
              <a:xfrm>
                <a:off x="580255" y="1271855"/>
                <a:ext cx="5283834" cy="95410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/>
                  <a:t>People wanted to prove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𝑵𝑷</m:t>
                    </m:r>
                  </m:oMath>
                </a14:m>
                <a:r>
                  <a:rPr lang="en-US" altLang="zh-CN" sz="2800" dirty="0"/>
                  <a:t> by proving circuit lower bounds…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C6E8CF0-0340-4D90-981F-8A331CBC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55" y="1271855"/>
                <a:ext cx="5283834" cy="954107"/>
              </a:xfrm>
              <a:prstGeom prst="rect">
                <a:avLst/>
              </a:prstGeom>
              <a:blipFill>
                <a:blip r:embed="rId5"/>
                <a:stretch>
                  <a:fillRect t="-6369" b="-17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33C6658-FFBF-48B6-A877-18CE05F0C75E}"/>
                  </a:ext>
                </a:extLst>
              </p:cNvPr>
              <p:cNvSpPr txBox="1"/>
              <p:nvPr/>
            </p:nvSpPr>
            <p:spPr>
              <a:xfrm>
                <a:off x="1942203" y="2486962"/>
                <a:ext cx="8718412" cy="138499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b="1" dirty="0"/>
                  <a:t>The ultimate goal:</a:t>
                </a:r>
              </a:p>
              <a:p>
                <a:pPr algn="ctr"/>
                <a:r>
                  <a:rPr lang="en-US" altLang="zh-CN" sz="2800" dirty="0"/>
                  <a:t>prove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𝑵𝑷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does not have polynomial-size (general) circuits!</a:t>
                </a:r>
              </a:p>
              <a:p>
                <a:pPr algn="ctr"/>
                <a:r>
                  <a:rPr lang="en-US" altLang="zh-CN" sz="2800" dirty="0"/>
                  <a:t>(hence proving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𝑵𝑷</m:t>
                    </m:r>
                  </m:oMath>
                </a14:m>
                <a:r>
                  <a:rPr lang="en-US" altLang="zh-CN" sz="2800" dirty="0"/>
                  <a:t>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33C6658-FFBF-48B6-A877-18CE05F0C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203" y="2486962"/>
                <a:ext cx="8718412" cy="1384995"/>
              </a:xfrm>
              <a:prstGeom prst="rect">
                <a:avLst/>
              </a:prstGeom>
              <a:blipFill>
                <a:blip r:embed="rId6"/>
                <a:stretch>
                  <a:fillRect l="-908" t="-4386" r="-769" b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8385F88-05BE-4FD5-BF4E-6382765D1582}"/>
                  </a:ext>
                </a:extLst>
              </p:cNvPr>
              <p:cNvSpPr txBox="1"/>
              <p:nvPr/>
            </p:nvSpPr>
            <p:spPr>
              <a:xfrm>
                <a:off x="5784690" y="4525997"/>
                <a:ext cx="5476461" cy="138499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/>
                  <a:t>But currently, it’s even open whether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𝑵𝑷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has circuits of size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>
                    <a:sym typeface="Wingdings" panose="05000000000000000000" pitchFamily="2" charset="2"/>
                  </a:rPr>
                  <a:t>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8385F88-05BE-4FD5-BF4E-6382765D1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690" y="4525997"/>
                <a:ext cx="5476461" cy="1384995"/>
              </a:xfrm>
              <a:prstGeom prst="rect">
                <a:avLst/>
              </a:prstGeom>
              <a:blipFill>
                <a:blip r:embed="rId7"/>
                <a:stretch>
                  <a:fillRect l="-1112" t="-3930" b="-9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40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A83B6DE9-690C-4519-9AB8-AA11C1DDC5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82582"/>
                <a:ext cx="12237377" cy="106514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5400" b="1" dirty="0">
                    <a:solidFill>
                      <a:srgbClr val="FF0000"/>
                    </a:solidFill>
                    <a:latin typeface="+mn-lt"/>
                  </a:rPr>
                  <a:t>A quick proof of </a:t>
                </a:r>
                <a14:m>
                  <m:oMath xmlns:m="http://schemas.openxmlformats.org/officeDocument/2006/math">
                    <m:r>
                      <a:rPr lang="en-US" sz="5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𝑵𝑸𝑷</m:t>
                    </m:r>
                    <m:r>
                      <a:rPr lang="en-US" sz="5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r>
                      <a:rPr lang="en-US" sz="5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𝑴𝑨𝑱</m:t>
                    </m:r>
                    <m:r>
                      <a:rPr lang="en-US" sz="5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5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5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5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endParaRPr lang="en-US" sz="5400" b="1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A83B6DE9-690C-4519-9AB8-AA11C1DD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2582"/>
                <a:ext cx="12237377" cy="1065141"/>
              </a:xfrm>
              <a:prstGeom prst="rect">
                <a:avLst/>
              </a:prstGeom>
              <a:blipFill>
                <a:blip r:embed="rId4"/>
                <a:stretch>
                  <a:fillRect t="-11494" b="-25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281B9A-E3D7-46B0-879B-1FFABC1E0C4D}"/>
                  </a:ext>
                </a:extLst>
              </p:cNvPr>
              <p:cNvSpPr txBox="1"/>
              <p:nvPr/>
            </p:nvSpPr>
            <p:spPr>
              <a:xfrm>
                <a:off x="458070" y="1290469"/>
                <a:ext cx="6666737" cy="161845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1. </a:t>
                </a: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𝑵𝑸𝑷</m:t>
                    </m:r>
                  </m:oMath>
                </a14:m>
                <a:r>
                  <a:rPr lang="en-US" sz="2800" dirty="0"/>
                  <a:t> can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-approximated by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800" dirty="0"/>
                  <a:t>, then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dirty="0"/>
                  <a:t> collapses to approximate sum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281B9A-E3D7-46B0-879B-1FFABC1E0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70" y="1290469"/>
                <a:ext cx="6666737" cy="1618456"/>
              </a:xfrm>
              <a:prstGeom prst="rect">
                <a:avLst/>
              </a:prstGeom>
              <a:blipFill>
                <a:blip r:embed="rId5"/>
                <a:stretch>
                  <a:fillRect l="-1826" b="-9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E273D4-7DD2-42C9-B1A1-B03DEC61BE21}"/>
                  </a:ext>
                </a:extLst>
              </p:cNvPr>
              <p:cNvSpPr txBox="1"/>
              <p:nvPr/>
            </p:nvSpPr>
            <p:spPr>
              <a:xfrm>
                <a:off x="458070" y="3032179"/>
                <a:ext cx="6666737" cy="140448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2. [Chen-Williams, 2019]: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𝑵𝑸𝑷</m:t>
                    </m:r>
                  </m:oMath>
                </a14:m>
                <a:r>
                  <a:rPr lang="en-US" sz="2800" dirty="0"/>
                  <a:t> is not in approximate sum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800" dirty="0"/>
                  <a:t>. Hence,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𝑵𝑸𝑷</m:t>
                    </m:r>
                  </m:oMath>
                </a14:m>
                <a:r>
                  <a:rPr lang="en-US" sz="2800" dirty="0"/>
                  <a:t> is not in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dirty="0"/>
                  <a:t> (also not in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𝑴𝑨𝑱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800" dirty="0"/>
                  <a:t>).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E273D4-7DD2-42C9-B1A1-B03DEC61B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70" y="3032179"/>
                <a:ext cx="6666737" cy="1404487"/>
              </a:xfrm>
              <a:prstGeom prst="rect">
                <a:avLst/>
              </a:prstGeom>
              <a:blipFill>
                <a:blip r:embed="rId6"/>
                <a:stretch>
                  <a:fillRect l="-1826" t="-3879" b="-107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6DCEDD-8DE2-41D3-9C9E-15C669FBA834}"/>
                  </a:ext>
                </a:extLst>
              </p:cNvPr>
              <p:cNvSpPr txBox="1"/>
              <p:nvPr/>
            </p:nvSpPr>
            <p:spPr>
              <a:xfrm>
                <a:off x="458070" y="4559920"/>
                <a:ext cx="6666737" cy="202985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3. </a:t>
                </a: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𝑵𝑸𝑷</m:t>
                    </m:r>
                  </m:oMath>
                </a14:m>
                <a:r>
                  <a:rPr lang="en-US" sz="2800" dirty="0"/>
                  <a:t> cannot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-approximated by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800" dirty="0"/>
                  <a:t>, then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𝑵𝑸𝑷</m:t>
                    </m:r>
                  </m:oMath>
                </a14:m>
                <a:r>
                  <a:rPr lang="en-US" sz="2800" dirty="0"/>
                  <a:t> cannot be computed by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𝑴𝑨𝑱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  <a:p>
                <a:r>
                  <a:rPr lang="en-US" sz="2800" b="1" dirty="0"/>
                  <a:t>(The Discriminator Lemma)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6DCEDD-8DE2-41D3-9C9E-15C669FB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70" y="4559920"/>
                <a:ext cx="6666737" cy="2029851"/>
              </a:xfrm>
              <a:prstGeom prst="rect">
                <a:avLst/>
              </a:prstGeom>
              <a:blipFill>
                <a:blip r:embed="rId7"/>
                <a:stretch>
                  <a:fillRect l="-1826" b="-8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15">
                <a:extLst>
                  <a:ext uri="{FF2B5EF4-FFF2-40B4-BE49-F238E27FC236}">
                    <a16:creationId xmlns:a16="http://schemas.microsoft.com/office/drawing/2014/main" id="{55ABE568-04AC-4B4B-9046-F88D4D0EDE06}"/>
                  </a:ext>
                </a:extLst>
              </p:cNvPr>
              <p:cNvSpPr/>
              <p:nvPr/>
            </p:nvSpPr>
            <p:spPr>
              <a:xfrm>
                <a:off x="8766535" y="1230467"/>
                <a:ext cx="1844565" cy="58477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𝑴𝑨𝑱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Oval 15">
                <a:extLst>
                  <a:ext uri="{FF2B5EF4-FFF2-40B4-BE49-F238E27FC236}">
                    <a16:creationId xmlns:a16="http://schemas.microsoft.com/office/drawing/2014/main" id="{55ABE568-04AC-4B4B-9046-F88D4D0ED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535" y="1230467"/>
                <a:ext cx="1844565" cy="58477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16">
                <a:extLst>
                  <a:ext uri="{FF2B5EF4-FFF2-40B4-BE49-F238E27FC236}">
                    <a16:creationId xmlns:a16="http://schemas.microsoft.com/office/drawing/2014/main" id="{7B942633-1F25-4AB3-9989-D1BAEE9B32AC}"/>
                  </a:ext>
                </a:extLst>
              </p:cNvPr>
              <p:cNvSpPr/>
              <p:nvPr/>
            </p:nvSpPr>
            <p:spPr>
              <a:xfrm>
                <a:off x="7452743" y="2300619"/>
                <a:ext cx="1255986" cy="58477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𝑨𝑪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Oval 16">
                <a:extLst>
                  <a:ext uri="{FF2B5EF4-FFF2-40B4-BE49-F238E27FC236}">
                    <a16:creationId xmlns:a16="http://schemas.microsoft.com/office/drawing/2014/main" id="{7B942633-1F25-4AB3-9989-D1BAEE9B3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743" y="2300619"/>
                <a:ext cx="1255986" cy="58477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E601CAA6-DE2E-441F-9818-845DA3EF30DA}"/>
                  </a:ext>
                </a:extLst>
              </p:cNvPr>
              <p:cNvSpPr/>
              <p:nvPr/>
            </p:nvSpPr>
            <p:spPr>
              <a:xfrm>
                <a:off x="9060825" y="2300620"/>
                <a:ext cx="1255986" cy="58477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𝑨𝑪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E601CAA6-DE2E-441F-9818-845DA3EF3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825" y="2300620"/>
                <a:ext cx="1255986" cy="58477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B6C42594-EAE2-49E7-8164-C68B9536A1A8}"/>
                  </a:ext>
                </a:extLst>
              </p:cNvPr>
              <p:cNvSpPr/>
              <p:nvPr/>
            </p:nvSpPr>
            <p:spPr>
              <a:xfrm>
                <a:off x="10758246" y="2300619"/>
                <a:ext cx="1255986" cy="58477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𝑨𝑪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B6C42594-EAE2-49E7-8164-C68B9536A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246" y="2300619"/>
                <a:ext cx="1255986" cy="58477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A0F7736B-713C-434A-B40B-2E9FC41F8580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8080736" y="1729604"/>
            <a:ext cx="955929" cy="5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0">
            <a:extLst>
              <a:ext uri="{FF2B5EF4-FFF2-40B4-BE49-F238E27FC236}">
                <a16:creationId xmlns:a16="http://schemas.microsoft.com/office/drawing/2014/main" id="{CB3C0E56-2FCF-446B-89DD-B8CC46FD5E3A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9688818" y="1815242"/>
            <a:ext cx="0" cy="4853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1">
            <a:extLst>
              <a:ext uri="{FF2B5EF4-FFF2-40B4-BE49-F238E27FC236}">
                <a16:creationId xmlns:a16="http://schemas.microsoft.com/office/drawing/2014/main" id="{51D0A397-B312-4F07-8F48-9F327B0C0B30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10340970" y="1729604"/>
            <a:ext cx="1045269" cy="5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CB35DF2-62DD-4060-93D8-DB43B91DDAFA}"/>
              </a:ext>
            </a:extLst>
          </p:cNvPr>
          <p:cNvGrpSpPr/>
          <p:nvPr/>
        </p:nvGrpSpPr>
        <p:grpSpPr>
          <a:xfrm>
            <a:off x="7240384" y="3164052"/>
            <a:ext cx="4896865" cy="3114955"/>
            <a:chOff x="7365443" y="3235569"/>
            <a:chExt cx="4648790" cy="31149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FCC66132-8A32-4E40-87B4-492356F0A123}"/>
                    </a:ext>
                  </a:extLst>
                </p:cNvPr>
                <p:cNvSpPr txBox="1"/>
                <p:nvPr/>
              </p:nvSpPr>
              <p:spPr>
                <a:xfrm>
                  <a:off x="7365443" y="3235569"/>
                  <a:ext cx="4648790" cy="311495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200" b="1" dirty="0"/>
                    <a:t>Discriminator Lemma</a:t>
                  </a:r>
                </a:p>
                <a:p>
                  <a:pPr algn="ctr"/>
                  <a:r>
                    <a:rPr lang="en-US" altLang="zh-CN" sz="2000" b="1" dirty="0"/>
                    <a:t>[</a:t>
                  </a:r>
                  <a:r>
                    <a:rPr lang="en-US" altLang="zh-CN" sz="2000" b="1" dirty="0" err="1"/>
                    <a:t>Hajnal</a:t>
                  </a:r>
                  <a:r>
                    <a:rPr lang="en-US" altLang="zh-CN" sz="2000" b="1" dirty="0"/>
                    <a:t> et al.’93], a variant</a:t>
                  </a:r>
                </a:p>
                <a:p>
                  <a:pPr>
                    <a:spcBef>
                      <a:spcPts val="1200"/>
                    </a:spcBef>
                  </a:pPr>
                  <a:r>
                    <a:rPr lang="en-US" altLang="zh-CN" sz="2400" dirty="0"/>
                    <a:t>Let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CN" sz="2400" dirty="0"/>
                    <a:t> </a:t>
                  </a:r>
                  <a:r>
                    <a:rPr lang="en-US" altLang="zh-CN" sz="2400" dirty="0" err="1"/>
                    <a:t>fanin</a:t>
                  </a:r>
                  <a:r>
                    <a:rPr lang="en-US" altLang="zh-CN" sz="2400" dirty="0"/>
                    <a:t> of                              , then</a:t>
                  </a:r>
                </a:p>
                <a:p>
                  <a:endParaRPr lang="en-US" altLang="zh-CN" sz="2400" dirty="0"/>
                </a:p>
                <a:p>
                  <a:r>
                    <a:rPr lang="en-US" altLang="zh-CN" sz="2400" dirty="0"/>
                    <a:t>there is some                      </a:t>
                  </a:r>
                  <a:r>
                    <a:rPr lang="en-US" altLang="zh-CN" sz="2400" dirty="0" err="1"/>
                    <a:t>subcircuit</a:t>
                  </a:r>
                  <a:r>
                    <a:rPr lang="en-US" altLang="zh-CN" sz="2400" dirty="0"/>
                    <a:t> that can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a14:m>
                  <a:r>
                    <a:rPr lang="en-US" altLang="zh-CN" sz="2400" dirty="0"/>
                    <a:t>-approximate the whole function.</a:t>
                  </a: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FCC66132-8A32-4E40-87B4-492356F0A1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5443" y="3235569"/>
                  <a:ext cx="4648790" cy="3114955"/>
                </a:xfrm>
                <a:prstGeom prst="rect">
                  <a:avLst/>
                </a:prstGeom>
                <a:blipFill>
                  <a:blip r:embed="rId12"/>
                  <a:stretch>
                    <a:fillRect l="-1990" t="-2539" r="-1244" b="-29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7">
                  <a:extLst>
                    <a:ext uri="{FF2B5EF4-FFF2-40B4-BE49-F238E27FC236}">
                      <a16:creationId xmlns:a16="http://schemas.microsoft.com/office/drawing/2014/main" id="{024DFD70-8367-4BAC-97C8-2EC6B7F1F20E}"/>
                    </a:ext>
                  </a:extLst>
                </p:cNvPr>
                <p:cNvSpPr/>
                <p:nvPr/>
              </p:nvSpPr>
              <p:spPr>
                <a:xfrm>
                  <a:off x="9137106" y="4863835"/>
                  <a:ext cx="1255986" cy="58477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𝑨𝑪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7">
                  <a:extLst>
                    <a:ext uri="{FF2B5EF4-FFF2-40B4-BE49-F238E27FC236}">
                      <a16:creationId xmlns:a16="http://schemas.microsoft.com/office/drawing/2014/main" id="{024DFD70-8367-4BAC-97C8-2EC6B7F1F2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7106" y="4863835"/>
                  <a:ext cx="1255986" cy="584775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D496E92-7C09-4740-AA34-B04A519BB445}"/>
                    </a:ext>
                  </a:extLst>
                </p:cNvPr>
                <p:cNvSpPr/>
                <p:nvPr/>
              </p:nvSpPr>
              <p:spPr>
                <a:xfrm>
                  <a:off x="9313588" y="4136269"/>
                  <a:ext cx="1844565" cy="58477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𝑴𝑨𝑱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D496E92-7C09-4740-AA34-B04A519BB4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3588" y="4136269"/>
                  <a:ext cx="1844565" cy="584775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00966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0" y="22667"/>
            <a:ext cx="11909715" cy="967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FF0000"/>
                </a:solidFill>
                <a:latin typeface="+mn-lt"/>
              </a:rPr>
              <a:t>The Final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DD8B54-D9EC-433C-93ED-F7A6BA181491}"/>
                  </a:ext>
                </a:extLst>
              </p:cNvPr>
              <p:cNvSpPr txBox="1"/>
              <p:nvPr/>
            </p:nvSpPr>
            <p:spPr>
              <a:xfrm>
                <a:off x="1547444" y="1335313"/>
                <a:ext cx="9355015" cy="117782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Step I: </a:t>
                </a:r>
                <a:r>
                  <a:rPr lang="en-US" sz="2800" dirty="0"/>
                  <a:t>Assuming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can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-approximated by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800" dirty="0"/>
                  <a:t>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rgbClr val="FFFF00"/>
                    </a:solidFill>
                  </a:rPr>
                  <a:t> </a:t>
                </a:r>
                <a:r>
                  <a:rPr lang="en-US" sz="2800" dirty="0">
                    <a:solidFill>
                      <a:srgbClr val="FFFF00"/>
                    </a:solidFill>
                  </a:rPr>
                  <a:t>can be simulated by </a:t>
                </a:r>
                <a:r>
                  <a:rPr lang="en-US" sz="2800" dirty="0" err="1">
                    <a:solidFill>
                      <a:srgbClr val="FFFF00"/>
                    </a:solidFill>
                  </a:rPr>
                  <a:t>approx</a:t>
                </a:r>
                <a:r>
                  <a:rPr lang="en-US" sz="2800" dirty="0">
                    <a:solidFill>
                      <a:srgbClr val="FFFF00"/>
                    </a:solidFill>
                  </a:rPr>
                  <a:t>-sum of</a:t>
                </a:r>
                <a:r>
                  <a:rPr lang="en-US" sz="2800" b="1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DD8B54-D9EC-433C-93ED-F7A6BA181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444" y="1335313"/>
                <a:ext cx="9355015" cy="1177823"/>
              </a:xfrm>
              <a:prstGeom prst="rect">
                <a:avLst/>
              </a:prstGeom>
              <a:blipFill>
                <a:blip r:embed="rId4"/>
                <a:stretch>
                  <a:fillRect b="-13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4C55A5-A371-4451-9BE5-2D49A5122766}"/>
                  </a:ext>
                </a:extLst>
              </p:cNvPr>
              <p:cNvSpPr txBox="1"/>
              <p:nvPr/>
            </p:nvSpPr>
            <p:spPr>
              <a:xfrm>
                <a:off x="1547444" y="2785722"/>
                <a:ext cx="9355015" cy="9638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Step II: </a:t>
                </a:r>
                <a:r>
                  <a:rPr lang="en-US" sz="2800" dirty="0"/>
                  <a:t>Using a nontrivial (circuit analysis) algorithm for </a:t>
                </a:r>
                <a:r>
                  <a:rPr lang="en-US" sz="2800" dirty="0" err="1"/>
                  <a:t>approx</a:t>
                </a:r>
                <a:r>
                  <a:rPr lang="en-US" sz="2800" dirty="0"/>
                  <a:t>-sum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800" dirty="0"/>
                  <a:t>, construct a nontrivial algorithm 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  <a:r>
                  <a:rPr lang="en-US" sz="2800" b="1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4C55A5-A371-4451-9BE5-2D49A5122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444" y="2785722"/>
                <a:ext cx="9355015" cy="963854"/>
              </a:xfrm>
              <a:prstGeom prst="rect">
                <a:avLst/>
              </a:prstGeom>
              <a:blipFill>
                <a:blip r:embed="rId5"/>
                <a:stretch>
                  <a:fillRect l="-1368" t="-6289" r="-1173" b="-16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EF6F55-78CE-47BC-B426-FD8A90EC5DE0}"/>
                  </a:ext>
                </a:extLst>
              </p:cNvPr>
              <p:cNvSpPr/>
              <p:nvPr/>
            </p:nvSpPr>
            <p:spPr>
              <a:xfrm>
                <a:off x="1547443" y="4022162"/>
                <a:ext cx="9355015" cy="117782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/>
                  <a:t>Step III: </a:t>
                </a:r>
                <a:r>
                  <a:rPr lang="en-US" sz="2800" dirty="0"/>
                  <a:t>If there is a nontrivial algorithm 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dirty="0"/>
                  <a:t>,</a:t>
                </a:r>
              </a:p>
              <a:p>
                <a:pPr algn="ctr"/>
                <a:r>
                  <a:rPr lang="en-US" sz="2800" dirty="0"/>
                  <a:t>then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𝑵𝑸𝑷</m:t>
                    </m:r>
                  </m:oMath>
                </a14:m>
                <a:r>
                  <a:rPr lang="en-US" sz="2800" dirty="0"/>
                  <a:t> cannot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-approximated by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EF6F55-78CE-47BC-B426-FD8A90EC5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443" y="4022162"/>
                <a:ext cx="9355015" cy="1177823"/>
              </a:xfrm>
              <a:prstGeom prst="rect">
                <a:avLst/>
              </a:prstGeom>
              <a:blipFill>
                <a:blip r:embed="rId6"/>
                <a:stretch>
                  <a:fillRect t="-4124" b="-5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61D738-76D1-4A3B-BB85-6E173043A1F5}"/>
                  </a:ext>
                </a:extLst>
              </p:cNvPr>
              <p:cNvSpPr txBox="1"/>
              <p:nvPr/>
            </p:nvSpPr>
            <p:spPr>
              <a:xfrm>
                <a:off x="1547443" y="5518906"/>
                <a:ext cx="9355015" cy="73718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/>
                  <a:t>Conclusion: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𝑵𝑸𝑷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cannot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sz="2800" dirty="0"/>
                  <a:t>-approximated by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61D738-76D1-4A3B-BB85-6E173043A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443" y="5518906"/>
                <a:ext cx="9355015" cy="737189"/>
              </a:xfrm>
              <a:prstGeom prst="rect">
                <a:avLst/>
              </a:prstGeom>
              <a:blipFill>
                <a:blip r:embed="rId7"/>
                <a:stretch>
                  <a:fillRect l="-195" r="-65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3623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628946" y="206151"/>
            <a:ext cx="10232957" cy="902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>
                <a:solidFill>
                  <a:srgbClr val="FF0000"/>
                </a:solidFill>
                <a:latin typeface="+mn-lt"/>
              </a:rPr>
              <a:t>New Developments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0F3B46B-F3B7-41AD-8804-E84B9A40D7EC}"/>
                  </a:ext>
                </a:extLst>
              </p:cNvPr>
              <p:cNvSpPr txBox="1"/>
              <p:nvPr/>
            </p:nvSpPr>
            <p:spPr>
              <a:xfrm>
                <a:off x="229439" y="1607734"/>
                <a:ext cx="7445827" cy="406002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/>
                  <a:t>[Chen-</a:t>
                </a:r>
                <a:r>
                  <a:rPr lang="en-US" altLang="zh-CN" sz="4000" b="1" dirty="0" err="1"/>
                  <a:t>Lyu</a:t>
                </a:r>
                <a:r>
                  <a:rPr lang="en-US" altLang="zh-CN" sz="4000" b="1" dirty="0"/>
                  <a:t>-Williams ’20]:</a:t>
                </a:r>
              </a:p>
              <a:p>
                <a:pPr algn="ctr"/>
                <a:endParaRPr lang="en-US" altLang="zh-CN" sz="32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𝑵𝑷</m:t>
                        </m:r>
                      </m:sup>
                    </m:sSup>
                  </m:oMath>
                </a14:m>
                <a:r>
                  <a:rPr lang="zh-CN" altLang="en-US" sz="3200" b="1" dirty="0"/>
                  <a:t> </a:t>
                </a:r>
                <a:r>
                  <a:rPr lang="en-US" altLang="zh-CN" sz="3200" dirty="0"/>
                  <a:t>cannot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altLang="zh-C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d>
                                      <m:dPr>
                                        <m:ctrlPr>
                                          <a:rPr lang="en-US" altLang="zh-CN" sz="3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sz="3200" dirty="0"/>
                  <a:t>-approximated by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circuits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size!</a:t>
                </a:r>
              </a:p>
              <a:p>
                <a:pPr algn="ctr"/>
                <a:endParaRPr lang="en-US" altLang="zh-CN" sz="3200" dirty="0"/>
              </a:p>
              <a:p>
                <a:pPr algn="ctr"/>
                <a:r>
                  <a:rPr lang="en-US" altLang="zh-CN" sz="3200" dirty="0"/>
                  <a:t>Moreover, this lower bound holds for </a:t>
                </a:r>
                <a:r>
                  <a:rPr lang="en-US" altLang="zh-CN" sz="3200" b="1" dirty="0">
                    <a:solidFill>
                      <a:srgbClr val="FF0000"/>
                    </a:solidFill>
                  </a:rPr>
                  <a:t>almost every</a:t>
                </a:r>
                <a:r>
                  <a:rPr lang="en-US" altLang="zh-CN" sz="3200" dirty="0"/>
                  <a:t> input length!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0F3B46B-F3B7-41AD-8804-E84B9A40D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39" y="1607734"/>
                <a:ext cx="7445827" cy="4060022"/>
              </a:xfrm>
              <a:prstGeom prst="rect">
                <a:avLst/>
              </a:prstGeom>
              <a:blipFill>
                <a:blip r:embed="rId4"/>
                <a:stretch>
                  <a:fillRect t="-2699" r="-736" b="-3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注: 线形(带边框和强调线) 2">
                <a:extLst>
                  <a:ext uri="{FF2B5EF4-FFF2-40B4-BE49-F238E27FC236}">
                    <a16:creationId xmlns:a16="http://schemas.microsoft.com/office/drawing/2014/main" id="{63C101CA-BE88-4E55-B793-75B055C53C92}"/>
                  </a:ext>
                </a:extLst>
              </p:cNvPr>
              <p:cNvSpPr/>
              <p:nvPr/>
            </p:nvSpPr>
            <p:spPr>
              <a:xfrm>
                <a:off x="8010209" y="2170444"/>
                <a:ext cx="3952352" cy="2672860"/>
              </a:xfrm>
              <a:prstGeom prst="accentBorderCallout1">
                <a:avLst>
                  <a:gd name="adj1" fmla="val 54068"/>
                  <a:gd name="adj2" fmla="val -3146"/>
                  <a:gd name="adj3" fmla="val 64680"/>
                  <a:gd name="adj4" fmla="val -35555"/>
                </a:avLst>
              </a:prstGeom>
              <a:ln w="38100"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For comparison, this work: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𝑵𝑷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 </a:t>
                </a:r>
                <a:r>
                  <a:rPr lang="en-US" altLang="zh-CN" sz="2400" dirty="0"/>
                  <a:t>cannot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zh-CN" sz="2400" dirty="0"/>
                  <a:t>-approximated by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/>
                  <a:t>,</a:t>
                </a:r>
              </a:p>
              <a:p>
                <a:pPr algn="ctr"/>
                <a:r>
                  <a:rPr lang="en-US" altLang="zh-CN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for every constant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标注: 线形(带边框和强调线) 2">
                <a:extLst>
                  <a:ext uri="{FF2B5EF4-FFF2-40B4-BE49-F238E27FC236}">
                    <a16:creationId xmlns:a16="http://schemas.microsoft.com/office/drawing/2014/main" id="{63C101CA-BE88-4E55-B793-75B055C53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209" y="2170444"/>
                <a:ext cx="3952352" cy="2672860"/>
              </a:xfrm>
              <a:prstGeom prst="accentBorderCallout1">
                <a:avLst>
                  <a:gd name="adj1" fmla="val 54068"/>
                  <a:gd name="adj2" fmla="val -3146"/>
                  <a:gd name="adj3" fmla="val 64680"/>
                  <a:gd name="adj4" fmla="val -35555"/>
                </a:avLst>
              </a:prstGeom>
              <a:blipFill>
                <a:blip r:embed="rId5"/>
                <a:stretch>
                  <a:fillRect r="-2147"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6245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B851-7601-4F99-940A-BDBBC61E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rgbClr val="FF0000"/>
                </a:solidFill>
                <a:latin typeface="+mn-lt"/>
              </a:rPr>
              <a:t>Thanks!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70475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D759B27-FD34-4EFF-A7F8-05BAD0DD4F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29778" y="341262"/>
                <a:ext cx="11532444" cy="827581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6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6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6000" b="1" dirty="0">
                    <a:solidFill>
                      <a:srgbClr val="FF0000"/>
                    </a:solidFill>
                    <a:latin typeface="+mn-lt"/>
                  </a:rPr>
                  <a:t> circuits</a:t>
                </a:r>
                <a:endParaRPr lang="en-US" sz="60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D759B27-FD34-4EFF-A7F8-05BAD0DD4F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9778" y="341262"/>
                <a:ext cx="11532444" cy="827581"/>
              </a:xfrm>
              <a:blipFill>
                <a:blip r:embed="rId4"/>
                <a:stretch>
                  <a:fillRect t="-28676" b="-47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Image result for AC^0 circuits">
            <a:extLst>
              <a:ext uri="{FF2B5EF4-FFF2-40B4-BE49-F238E27FC236}">
                <a16:creationId xmlns:a16="http://schemas.microsoft.com/office/drawing/2014/main" id="{B06FC0FE-804C-477C-A1BC-560FE7920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525" y="1317613"/>
            <a:ext cx="4417816" cy="466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3DCF03FE-5453-4F52-B124-591AD744C4AD}"/>
                  </a:ext>
                </a:extLst>
              </p:cNvPr>
              <p:cNvSpPr txBox="1"/>
              <p:nvPr/>
            </p:nvSpPr>
            <p:spPr>
              <a:xfrm>
                <a:off x="633637" y="1520039"/>
                <a:ext cx="6551469" cy="9638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800" dirty="0"/>
                  <a:t>: constant depth, AND/OR/NOT circuits</a:t>
                </a:r>
              </a:p>
              <a:p>
                <a:pPr algn="ctr"/>
                <a:r>
                  <a:rPr lang="en-US" sz="2800" dirty="0"/>
                  <a:t>(</a:t>
                </a:r>
                <a:r>
                  <a:rPr lang="en-US" sz="2800" b="1" dirty="0"/>
                  <a:t>unbounded fan-in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3DCF03FE-5453-4F52-B124-591AD744C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37" y="1520039"/>
                <a:ext cx="6551469" cy="963854"/>
              </a:xfrm>
              <a:prstGeom prst="rect">
                <a:avLst/>
              </a:prstGeom>
              <a:blipFill>
                <a:blip r:embed="rId6"/>
                <a:stretch>
                  <a:fillRect t="-4403" b="-163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3">
                <a:extLst>
                  <a:ext uri="{FF2B5EF4-FFF2-40B4-BE49-F238E27FC236}">
                    <a16:creationId xmlns:a16="http://schemas.microsoft.com/office/drawing/2014/main" id="{39AD1B5A-F94E-453A-9A17-8C41BE7BB09A}"/>
                  </a:ext>
                </a:extLst>
              </p:cNvPr>
              <p:cNvSpPr txBox="1"/>
              <p:nvPr/>
            </p:nvSpPr>
            <p:spPr>
              <a:xfrm>
                <a:off x="1392305" y="2947073"/>
                <a:ext cx="4426405" cy="96385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/>
                  <a:t>[Ajt83,FSS84,Yao85,Has89]</a:t>
                </a:r>
              </a:p>
              <a:p>
                <a:pPr algn="ctr"/>
                <a:r>
                  <a:rPr lang="en-US" sz="2800" dirty="0"/>
                  <a:t>Strong lower bounds 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1" name="TextBox 13">
                <a:extLst>
                  <a:ext uri="{FF2B5EF4-FFF2-40B4-BE49-F238E27FC236}">
                    <a16:creationId xmlns:a16="http://schemas.microsoft.com/office/drawing/2014/main" id="{39AD1B5A-F94E-453A-9A17-8C41BE7BB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305" y="2947073"/>
                <a:ext cx="4426405" cy="963854"/>
              </a:xfrm>
              <a:prstGeom prst="rect">
                <a:avLst/>
              </a:prstGeom>
              <a:blipFill>
                <a:blip r:embed="rId7"/>
                <a:stretch>
                  <a:fillRect l="-2335" t="-5625" b="-1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5">
                <a:extLst>
                  <a:ext uri="{FF2B5EF4-FFF2-40B4-BE49-F238E27FC236}">
                    <a16:creationId xmlns:a16="http://schemas.microsoft.com/office/drawing/2014/main" id="{EB25AEC4-7D5B-472E-87EA-001EB3E7AB1C}"/>
                  </a:ext>
                </a:extLst>
              </p:cNvPr>
              <p:cNvSpPr txBox="1"/>
              <p:nvPr/>
            </p:nvSpPr>
            <p:spPr>
              <a:xfrm>
                <a:off x="1104895" y="4390420"/>
                <a:ext cx="5084889" cy="138499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The hard function: </a:t>
                </a:r>
                <a:r>
                  <a:rPr lang="en-US" sz="2800" b="1" i="1" dirty="0"/>
                  <a:t>PARITY!</a:t>
                </a:r>
              </a:p>
              <a:p>
                <a:pPr algn="ctr"/>
                <a:r>
                  <a:rPr lang="en-US" sz="2800" dirty="0"/>
                  <a:t>PARITY: outputs 1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800" dirty="0"/>
                  <a:t> number of 1 in the input is odd</a:t>
                </a:r>
              </a:p>
            </p:txBody>
          </p:sp>
        </mc:Choice>
        <mc:Fallback xmlns="">
          <p:sp>
            <p:nvSpPr>
              <p:cNvPr id="12" name="TextBox 15">
                <a:extLst>
                  <a:ext uri="{FF2B5EF4-FFF2-40B4-BE49-F238E27FC236}">
                    <a16:creationId xmlns:a16="http://schemas.microsoft.com/office/drawing/2014/main" id="{EB25AEC4-7D5B-472E-87EA-001EB3E7A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895" y="4390420"/>
                <a:ext cx="5084889" cy="1384995"/>
              </a:xfrm>
              <a:prstGeom prst="rect">
                <a:avLst/>
              </a:prstGeom>
              <a:blipFill>
                <a:blip r:embed="rId8"/>
                <a:stretch>
                  <a:fillRect l="-1796" t="-3947" r="-3473" b="-11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483A4AB8-7E91-46B1-A74B-17D872C1E649}"/>
              </a:ext>
            </a:extLst>
          </p:cNvPr>
          <p:cNvSpPr txBox="1"/>
          <p:nvPr/>
        </p:nvSpPr>
        <p:spPr>
          <a:xfrm>
            <a:off x="7702169" y="6063905"/>
            <a:ext cx="3142527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1200" dirty="0"/>
              <a:t>Picture from </a:t>
            </a:r>
            <a:r>
              <a:rPr lang="en-US" altLang="zh-CN" sz="1200" dirty="0">
                <a:hlinkClick r:id="rId9"/>
              </a:rPr>
              <a:t>https://en.wikipedia.org/wiki/AC0</a:t>
            </a:r>
            <a:endParaRPr lang="zh-CN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300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D759B27-FD34-4EFF-A7F8-05BAD0DD4F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29778" y="358232"/>
                <a:ext cx="11532444" cy="827581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6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6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6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r>
                  <a:rPr lang="en-US" sz="6000" b="1" dirty="0">
                    <a:solidFill>
                      <a:srgbClr val="FF0000"/>
                    </a:solidFill>
                    <a:latin typeface="+mn-lt"/>
                  </a:rPr>
                  <a:t> circuits</a:t>
                </a:r>
                <a:endParaRPr lang="en-US" sz="60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D759B27-FD34-4EFF-A7F8-05BAD0DD4F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9778" y="358232"/>
                <a:ext cx="11532444" cy="827581"/>
              </a:xfrm>
              <a:blipFill>
                <a:blip r:embed="rId4"/>
                <a:stretch>
                  <a:fillRect t="-28676" b="-47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5">
                <a:extLst>
                  <a:ext uri="{FF2B5EF4-FFF2-40B4-BE49-F238E27FC236}">
                    <a16:creationId xmlns:a16="http://schemas.microsoft.com/office/drawing/2014/main" id="{8E98013C-D803-427D-ADA2-0E11D773563F}"/>
                  </a:ext>
                </a:extLst>
              </p:cNvPr>
              <p:cNvSpPr txBox="1"/>
              <p:nvPr/>
            </p:nvSpPr>
            <p:spPr>
              <a:xfrm>
                <a:off x="2730770" y="1522139"/>
                <a:ext cx="6730459" cy="9736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i="0" dirty="0"/>
                  <a:t>Okay, now we know PARITY is hard 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800" dirty="0"/>
                  <a:t>. What about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with PARITY</a:t>
                </a:r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13" name="TextBox 5">
                <a:extLst>
                  <a:ext uri="{FF2B5EF4-FFF2-40B4-BE49-F238E27FC236}">
                    <a16:creationId xmlns:a16="http://schemas.microsoft.com/office/drawing/2014/main" id="{8E98013C-D803-427D-ADA2-0E11D7735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770" y="1522139"/>
                <a:ext cx="6730459" cy="973600"/>
              </a:xfrm>
              <a:prstGeom prst="rect">
                <a:avLst/>
              </a:prstGeom>
              <a:blipFill>
                <a:blip r:embed="rId5"/>
                <a:stretch>
                  <a:fillRect t="-5000" r="-995" b="-16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5">
                <a:extLst>
                  <a:ext uri="{FF2B5EF4-FFF2-40B4-BE49-F238E27FC236}">
                    <a16:creationId xmlns:a16="http://schemas.microsoft.com/office/drawing/2014/main" id="{27FB15E2-6CA0-4818-BCC9-1F7B02A561C4}"/>
                  </a:ext>
                </a:extLst>
              </p:cNvPr>
              <p:cNvSpPr txBox="1"/>
              <p:nvPr/>
            </p:nvSpPr>
            <p:spPr>
              <a:xfrm>
                <a:off x="2688079" y="2701436"/>
                <a:ext cx="6815840" cy="139474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800" dirty="0"/>
                  <a:t> extended with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𝑴𝑶𝑫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gates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𝑴𝑶𝑫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b="1" dirty="0"/>
                  <a:t>: </a:t>
                </a:r>
                <a:r>
                  <a:rPr lang="en-US" sz="2800" dirty="0"/>
                  <a:t>outputs 1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does not divide the </a:t>
                </a:r>
              </a:p>
              <a:p>
                <a:pPr algn="l"/>
                <a:r>
                  <a:rPr lang="en-US" sz="2800" dirty="0"/>
                  <a:t>number of ones in the input</a:t>
                </a:r>
              </a:p>
            </p:txBody>
          </p:sp>
        </mc:Choice>
        <mc:Fallback xmlns="">
          <p:sp>
            <p:nvSpPr>
              <p:cNvPr id="9" name="TextBox 5">
                <a:extLst>
                  <a:ext uri="{FF2B5EF4-FFF2-40B4-BE49-F238E27FC236}">
                    <a16:creationId xmlns:a16="http://schemas.microsoft.com/office/drawing/2014/main" id="{27FB15E2-6CA0-4818-BCC9-1F7B02A56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079" y="2701436"/>
                <a:ext cx="6815840" cy="1394741"/>
              </a:xfrm>
              <a:prstGeom prst="rect">
                <a:avLst/>
              </a:prstGeom>
              <a:blipFill>
                <a:blip r:embed="rId6"/>
                <a:stretch>
                  <a:fillRect l="-1877" t="-3043" r="-715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6">
                <a:extLst>
                  <a:ext uri="{FF2B5EF4-FFF2-40B4-BE49-F238E27FC236}">
                    <a16:creationId xmlns:a16="http://schemas.microsoft.com/office/drawing/2014/main" id="{ED098D47-B9F1-4E58-8ECF-B3433965F805}"/>
                  </a:ext>
                </a:extLst>
              </p:cNvPr>
              <p:cNvSpPr txBox="1"/>
              <p:nvPr/>
            </p:nvSpPr>
            <p:spPr>
              <a:xfrm>
                <a:off x="801107" y="4540413"/>
                <a:ext cx="4975094" cy="138499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[Raz87,Smo87]</a:t>
                </a:r>
              </a:p>
              <a:p>
                <a:pPr algn="ctr"/>
                <a:r>
                  <a:rPr lang="en-US" sz="2800" dirty="0"/>
                  <a:t>Strong lower bounds 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sz="2800" b="1" i="1" dirty="0"/>
              </a:p>
              <a:p>
                <a:pPr algn="ctr"/>
                <a:r>
                  <a:rPr lang="en-US" sz="2800" dirty="0"/>
                  <a:t>for a prime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0" name="TextBox 6">
                <a:extLst>
                  <a:ext uri="{FF2B5EF4-FFF2-40B4-BE49-F238E27FC236}">
                    <a16:creationId xmlns:a16="http://schemas.microsoft.com/office/drawing/2014/main" id="{ED098D47-B9F1-4E58-8ECF-B3433965F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07" y="4540413"/>
                <a:ext cx="4975094" cy="1384995"/>
              </a:xfrm>
              <a:prstGeom prst="rect">
                <a:avLst/>
              </a:prstGeom>
              <a:blipFill>
                <a:blip r:embed="rId7"/>
                <a:stretch>
                  <a:fillRect l="-1222" t="-4386"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0">
                <a:extLst>
                  <a:ext uri="{FF2B5EF4-FFF2-40B4-BE49-F238E27FC236}">
                    <a16:creationId xmlns:a16="http://schemas.microsoft.com/office/drawing/2014/main" id="{80A89B4B-768F-4B2A-92CE-C5598B9009EB}"/>
                  </a:ext>
                </a:extLst>
              </p:cNvPr>
              <p:cNvSpPr txBox="1"/>
              <p:nvPr/>
            </p:nvSpPr>
            <p:spPr>
              <a:xfrm>
                <a:off x="6743792" y="4750983"/>
                <a:ext cx="4773038" cy="9638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hard function 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is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𝑴𝑶𝑫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4" name="TextBox 10">
                <a:extLst>
                  <a:ext uri="{FF2B5EF4-FFF2-40B4-BE49-F238E27FC236}">
                    <a16:creationId xmlns:a16="http://schemas.microsoft.com/office/drawing/2014/main" id="{80A89B4B-768F-4B2A-92CE-C5598B900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92" y="4750983"/>
                <a:ext cx="4773038" cy="963854"/>
              </a:xfrm>
              <a:prstGeom prst="rect">
                <a:avLst/>
              </a:prstGeom>
              <a:blipFill>
                <a:blip r:embed="rId8"/>
                <a:stretch>
                  <a:fillRect l="-2041" t="-4403" r="-1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9332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  <p:bldP spid="10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D759B27-FD34-4EFF-A7F8-05BAD0DD4F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29778" y="368281"/>
                <a:ext cx="11532444" cy="827581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6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6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6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r>
                  <a:rPr lang="en-US" sz="6000" b="1" dirty="0">
                    <a:solidFill>
                      <a:srgbClr val="FF0000"/>
                    </a:solidFill>
                    <a:latin typeface="+mn-lt"/>
                  </a:rPr>
                  <a:t> circuits</a:t>
                </a:r>
                <a:endParaRPr lang="en-US" sz="60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D759B27-FD34-4EFF-A7F8-05BAD0DD4F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9778" y="368281"/>
                <a:ext cx="11532444" cy="827581"/>
              </a:xfrm>
              <a:blipFill>
                <a:blip r:embed="rId4"/>
                <a:stretch>
                  <a:fillRect t="-27941" b="-47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5">
                <a:extLst>
                  <a:ext uri="{FF2B5EF4-FFF2-40B4-BE49-F238E27FC236}">
                    <a16:creationId xmlns:a16="http://schemas.microsoft.com/office/drawing/2014/main" id="{8E98013C-D803-427D-ADA2-0E11D773563F}"/>
                  </a:ext>
                </a:extLst>
              </p:cNvPr>
              <p:cNvSpPr txBox="1"/>
              <p:nvPr/>
            </p:nvSpPr>
            <p:spPr>
              <a:xfrm>
                <a:off x="2367579" y="1451799"/>
                <a:ext cx="7456839" cy="53296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What about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r>
                  <a:rPr lang="en-US" sz="2800" dirty="0"/>
                  <a:t>, i.e.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𝑴𝑶𝑫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13" name="TextBox 5">
                <a:extLst>
                  <a:ext uri="{FF2B5EF4-FFF2-40B4-BE49-F238E27FC236}">
                    <a16:creationId xmlns:a16="http://schemas.microsoft.com/office/drawing/2014/main" id="{8E98013C-D803-427D-ADA2-0E11D7735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579" y="1451799"/>
                <a:ext cx="7456839" cy="532966"/>
              </a:xfrm>
              <a:prstGeom prst="rect">
                <a:avLst/>
              </a:prstGeom>
              <a:blipFill>
                <a:blip r:embed="rId5"/>
                <a:stretch>
                  <a:fillRect t="-7865" b="-30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5">
                <a:extLst>
                  <a:ext uri="{FF2B5EF4-FFF2-40B4-BE49-F238E27FC236}">
                    <a16:creationId xmlns:a16="http://schemas.microsoft.com/office/drawing/2014/main" id="{27FB15E2-6CA0-4818-BCC9-1F7B02A561C4}"/>
                  </a:ext>
                </a:extLst>
              </p:cNvPr>
              <p:cNvSpPr txBox="1"/>
              <p:nvPr/>
            </p:nvSpPr>
            <p:spPr>
              <a:xfrm>
                <a:off x="2829014" y="2243262"/>
                <a:ext cx="6924011" cy="53296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i="0" dirty="0"/>
                  <a:t>Shouldn’t be much </a:t>
                </a:r>
                <a:r>
                  <a:rPr lang="en-US" altLang="zh-CN" sz="2800" i="0" dirty="0"/>
                  <a:t>stronger</a:t>
                </a:r>
                <a:r>
                  <a:rPr lang="en-US" sz="2800" i="0" dirty="0"/>
                  <a:t> than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2800" dirty="0"/>
                  <a:t>…???</a:t>
                </a:r>
              </a:p>
            </p:txBody>
          </p:sp>
        </mc:Choice>
        <mc:Fallback xmlns="">
          <p:sp>
            <p:nvSpPr>
              <p:cNvPr id="9" name="TextBox 5">
                <a:extLst>
                  <a:ext uri="{FF2B5EF4-FFF2-40B4-BE49-F238E27FC236}">
                    <a16:creationId xmlns:a16="http://schemas.microsoft.com/office/drawing/2014/main" id="{27FB15E2-6CA0-4818-BCC9-1F7B02A56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014" y="2243262"/>
                <a:ext cx="6924011" cy="532966"/>
              </a:xfrm>
              <a:prstGeom prst="rect">
                <a:avLst/>
              </a:prstGeom>
              <a:blipFill>
                <a:blip r:embed="rId6"/>
                <a:stretch>
                  <a:fillRect l="-1759" t="-9091" r="-704" b="-3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5">
                <a:extLst>
                  <a:ext uri="{FF2B5EF4-FFF2-40B4-BE49-F238E27FC236}">
                    <a16:creationId xmlns:a16="http://schemas.microsoft.com/office/drawing/2014/main" id="{46B0EE29-BD3C-4287-9B0F-B1408E2EA3F8}"/>
                  </a:ext>
                </a:extLst>
              </p:cNvPr>
              <p:cNvSpPr txBox="1"/>
              <p:nvPr/>
            </p:nvSpPr>
            <p:spPr>
              <a:xfrm>
                <a:off x="2028987" y="3653703"/>
                <a:ext cx="8134023" cy="182562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i="0" dirty="0"/>
                  <a:t>Unfortunately, it</a:t>
                </a:r>
                <a:r>
                  <a:rPr lang="en-US" sz="2800" dirty="0"/>
                  <a:t> had</a:t>
                </a:r>
                <a:r>
                  <a:rPr lang="en-US" sz="2800" i="0" dirty="0"/>
                  <a:t> been open for 20+ years </a:t>
                </a:r>
                <a:r>
                  <a:rPr lang="en-US" sz="2800" dirty="0"/>
                  <a:t>whether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𝑵𝑬𝑿𝑷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(a gigantic class)</a:t>
                </a:r>
                <a:r>
                  <a:rPr lang="en-US" sz="2800" dirty="0"/>
                  <a:t> contains a function</a:t>
                </a:r>
              </a:p>
              <a:p>
                <a:pPr algn="ctr"/>
                <a:r>
                  <a:rPr lang="en-US" sz="2800" dirty="0"/>
                  <a:t>that cannot be computed by</a:t>
                </a:r>
              </a:p>
              <a:p>
                <a:pPr algn="ctr"/>
                <a:r>
                  <a:rPr lang="en-US" sz="2800" dirty="0">
                    <a:solidFill>
                      <a:srgbClr val="FF0000"/>
                    </a:solidFill>
                  </a:rPr>
                  <a:t>poly-size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r>
                  <a:rPr lang="en-US" sz="2800" dirty="0"/>
                  <a:t> circuits of </a:t>
                </a:r>
                <a:r>
                  <a:rPr lang="en-US" sz="2800" dirty="0">
                    <a:solidFill>
                      <a:srgbClr val="FF0000"/>
                    </a:solidFill>
                  </a:rPr>
                  <a:t>depth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/>
                  <a:t>!</a:t>
                </a:r>
              </a:p>
            </p:txBody>
          </p:sp>
        </mc:Choice>
        <mc:Fallback xmlns="">
          <p:sp>
            <p:nvSpPr>
              <p:cNvPr id="8" name="TextBox 5">
                <a:extLst>
                  <a:ext uri="{FF2B5EF4-FFF2-40B4-BE49-F238E27FC236}">
                    <a16:creationId xmlns:a16="http://schemas.microsoft.com/office/drawing/2014/main" id="{46B0EE29-BD3C-4287-9B0F-B1408E2EA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987" y="3653703"/>
                <a:ext cx="8134023" cy="1825628"/>
              </a:xfrm>
              <a:prstGeom prst="rect">
                <a:avLst/>
              </a:prstGeom>
              <a:blipFill>
                <a:blip r:embed="rId7"/>
                <a:stretch>
                  <a:fillRect l="-1049" t="-2990" r="-824" b="-8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5">
            <a:extLst>
              <a:ext uri="{FF2B5EF4-FFF2-40B4-BE49-F238E27FC236}">
                <a16:creationId xmlns:a16="http://schemas.microsoft.com/office/drawing/2014/main" id="{D10C1281-C34C-48F6-95D0-BDE7490E3AAB}"/>
              </a:ext>
            </a:extLst>
          </p:cNvPr>
          <p:cNvSpPr txBox="1"/>
          <p:nvPr/>
        </p:nvSpPr>
        <p:spPr>
          <a:xfrm>
            <a:off x="3321809" y="5816150"/>
            <a:ext cx="554837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2800" i="0" dirty="0"/>
              <a:t>Progress basically stops here, until…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注: 双弯曲线形(带边框和强调线) 2">
                <a:extLst>
                  <a:ext uri="{FF2B5EF4-FFF2-40B4-BE49-F238E27FC236}">
                    <a16:creationId xmlns:a16="http://schemas.microsoft.com/office/drawing/2014/main" id="{D609E22E-3F85-46E6-9A0D-0B071D9AAFD0}"/>
                  </a:ext>
                </a:extLst>
              </p:cNvPr>
              <p:cNvSpPr/>
              <p:nvPr/>
            </p:nvSpPr>
            <p:spPr>
              <a:xfrm>
                <a:off x="511851" y="2090280"/>
                <a:ext cx="2085437" cy="1371895"/>
              </a:xfrm>
              <a:prstGeom prst="accentBorderCallout3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161579"/>
                  <a:gd name="adj6" fmla="val -16185"/>
                  <a:gd name="adj7" fmla="val 163231"/>
                  <a:gd name="adj8" fmla="val 116052"/>
                </a:avLst>
              </a:prstGeom>
              <a:ln w="38100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𝑵𝑬𝑿𝑷</m:t>
                    </m:r>
                  </m:oMath>
                </a14:m>
                <a:r>
                  <a:rPr lang="en-US" altLang="zh-CN" dirty="0"/>
                  <a:t>: nondeterministic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exponential</a:t>
                </a:r>
                <a:r>
                  <a:rPr lang="en-US" altLang="zh-CN" dirty="0"/>
                  <a:t> time (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𝑵𝑻𝑰𝑴𝑬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𝑝𝑜𝑙𝑦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标注: 双弯曲线形(带边框和强调线) 2">
                <a:extLst>
                  <a:ext uri="{FF2B5EF4-FFF2-40B4-BE49-F238E27FC236}">
                    <a16:creationId xmlns:a16="http://schemas.microsoft.com/office/drawing/2014/main" id="{D609E22E-3F85-46E6-9A0D-0B071D9AAF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51" y="2090280"/>
                <a:ext cx="2085437" cy="1371895"/>
              </a:xfrm>
              <a:prstGeom prst="accentBorderCallout3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161579"/>
                  <a:gd name="adj6" fmla="val -16185"/>
                  <a:gd name="adj7" fmla="val 163231"/>
                  <a:gd name="adj8" fmla="val 116052"/>
                </a:avLst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3902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  <p:bldP spid="8" grpId="0" animBg="1"/>
      <p:bldP spid="7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38CFA2-187D-42C0-B18F-61C08E3B76B8}"/>
                  </a:ext>
                </a:extLst>
              </p:cNvPr>
              <p:cNvSpPr txBox="1"/>
              <p:nvPr/>
            </p:nvSpPr>
            <p:spPr>
              <a:xfrm>
                <a:off x="2727097" y="1641193"/>
                <a:ext cx="6737807" cy="96385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In 2011, R. Williams proved that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𝑵𝑬𝑿𝑷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algn="ctr"/>
                <a:r>
                  <a:rPr lang="en-US" sz="2800" dirty="0"/>
                  <a:t>does not have polynomial-size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800" dirty="0"/>
                  <a:t> circuits.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38CFA2-187D-42C0-B18F-61C08E3B7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097" y="1641193"/>
                <a:ext cx="6737807" cy="963854"/>
              </a:xfrm>
              <a:prstGeom prst="rect">
                <a:avLst/>
              </a:prstGeom>
              <a:blipFill>
                <a:blip r:embed="rId4"/>
                <a:stretch>
                  <a:fillRect l="-1265" t="-5660" r="-1174" b="-16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A83B6DE9-690C-4519-9AB8-AA11C1DDC5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142" y="254531"/>
                <a:ext cx="11909715" cy="95643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𝑵𝑬𝑿𝑷</m:t>
                      </m:r>
                      <m:r>
                        <a:rPr lang="en-US" sz="5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⊈</m:t>
                      </m:r>
                      <m:r>
                        <a:rPr lang="en-US" sz="5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𝑨𝑪</m:t>
                      </m:r>
                      <m:sSup>
                        <m:sSupPr>
                          <m:ctrlPr>
                            <a:rPr lang="en-US" sz="5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5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sz="3600" b="1" i="1" dirty="0">
                  <a:solidFill>
                    <a:srgbClr val="00B0F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A83B6DE9-690C-4519-9AB8-AA11C1DD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42" y="254531"/>
                <a:ext cx="11909715" cy="9564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DB6446-BA4D-4579-9FC9-23681C5914E1}"/>
                  </a:ext>
                </a:extLst>
              </p:cNvPr>
              <p:cNvSpPr txBox="1"/>
              <p:nvPr/>
            </p:nvSpPr>
            <p:spPr>
              <a:xfrm>
                <a:off x="2178196" y="3005957"/>
                <a:ext cx="7835607" cy="141474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𝑨𝑪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sz="2800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800" dirty="0"/>
                  <a:t>: </a:t>
                </a:r>
                <a:r>
                  <a:rPr lang="en-US" sz="2800" i="1" dirty="0"/>
                  <a:t>(constant-depth, AND/OR/NOT/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𝑴𝑶𝑫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800" i="1" dirty="0"/>
                  <a:t>).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800" dirty="0"/>
                  <a:t>: the union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800" dirty="0"/>
                  <a:t> for all constants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DB6446-BA4D-4579-9FC9-23681C591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196" y="3005957"/>
                <a:ext cx="7835607" cy="1414746"/>
              </a:xfrm>
              <a:prstGeom prst="rect">
                <a:avLst/>
              </a:prstGeom>
              <a:blipFill>
                <a:blip r:embed="rId6"/>
                <a:stretch>
                  <a:fillRect r="-544" b="-1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://people.csail.mit.edu/rrw/me.jpg">
            <a:extLst>
              <a:ext uri="{FF2B5EF4-FFF2-40B4-BE49-F238E27FC236}">
                <a16:creationId xmlns:a16="http://schemas.microsoft.com/office/drawing/2014/main" id="{43788354-15C9-4409-B85F-2F8205B88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255" y="1425443"/>
            <a:ext cx="2065704" cy="137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C0171DB-EB99-4B06-9BDA-023D324C38F7}"/>
              </a:ext>
            </a:extLst>
          </p:cNvPr>
          <p:cNvSpPr txBox="1"/>
          <p:nvPr/>
        </p:nvSpPr>
        <p:spPr>
          <a:xfrm>
            <a:off x="991818" y="4810062"/>
            <a:ext cx="3656835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Proven by the so-called</a:t>
            </a:r>
          </a:p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Algorithmic Method</a:t>
            </a:r>
            <a:r>
              <a:rPr lang="en-US" altLang="zh-CN" sz="2800" dirty="0"/>
              <a:t>!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521607-7BFB-44E3-AB21-CDA2FDC403BC}"/>
              </a:ext>
            </a:extLst>
          </p:cNvPr>
          <p:cNvSpPr txBox="1"/>
          <p:nvPr/>
        </p:nvSpPr>
        <p:spPr>
          <a:xfrm>
            <a:off x="5406013" y="4893547"/>
            <a:ext cx="5717512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Nontrivial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7030A0"/>
                </a:solidFill>
              </a:rPr>
              <a:t>circuit-analysis algorithms</a:t>
            </a:r>
            <a:r>
              <a:rPr lang="en-US" altLang="zh-CN" sz="2800" dirty="0"/>
              <a:t> imply </a:t>
            </a:r>
            <a:r>
              <a:rPr lang="en-US" altLang="zh-CN" sz="2800" dirty="0">
                <a:solidFill>
                  <a:srgbClr val="FF0000"/>
                </a:solidFill>
              </a:rPr>
              <a:t>circuit lower bounds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82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4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371" y="135726"/>
            <a:ext cx="9653752" cy="119817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Circuit Analysis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AFDEC6-6400-4ECF-9B59-71F36231C164}"/>
                  </a:ext>
                </a:extLst>
              </p:cNvPr>
              <p:cNvSpPr txBox="1"/>
              <p:nvPr/>
            </p:nvSpPr>
            <p:spPr>
              <a:xfrm>
                <a:off x="1098330" y="1765738"/>
                <a:ext cx="16396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-SAT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AFDEC6-6400-4ECF-9B59-71F36231C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330" y="1765738"/>
                <a:ext cx="1639611" cy="707886"/>
              </a:xfrm>
              <a:prstGeom prst="rect">
                <a:avLst/>
              </a:prstGeom>
              <a:blipFill>
                <a:blip r:embed="rId4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5664BEFE-FD42-4D33-ACB4-632804767579}"/>
                  </a:ext>
                </a:extLst>
              </p:cNvPr>
              <p:cNvSpPr/>
              <p:nvPr/>
            </p:nvSpPr>
            <p:spPr>
              <a:xfrm>
                <a:off x="798785" y="2874579"/>
                <a:ext cx="2117834" cy="193390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5664BEFE-FD42-4D33-ACB4-632804767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85" y="2874579"/>
                <a:ext cx="2117834" cy="1933904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51C4D9-E1A1-44C1-9FC7-C2337C3BDF1C}"/>
              </a:ext>
            </a:extLst>
          </p:cNvPr>
          <p:cNvCxnSpPr>
            <a:endCxn id="5" idx="2"/>
          </p:cNvCxnSpPr>
          <p:nvPr/>
        </p:nvCxnSpPr>
        <p:spPr>
          <a:xfrm flipV="1">
            <a:off x="798785" y="480848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E58141-2FBB-46B7-8668-CC9160BFF817}"/>
              </a:ext>
            </a:extLst>
          </p:cNvPr>
          <p:cNvCxnSpPr/>
          <p:nvPr/>
        </p:nvCxnSpPr>
        <p:spPr>
          <a:xfrm flipV="1">
            <a:off x="1093076" y="480848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5DF9FA-F0E5-45FC-AF07-65E6138DE83C}"/>
              </a:ext>
            </a:extLst>
          </p:cNvPr>
          <p:cNvCxnSpPr/>
          <p:nvPr/>
        </p:nvCxnSpPr>
        <p:spPr>
          <a:xfrm flipV="1">
            <a:off x="951185" y="481636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52139E-CD86-4965-AC2B-96FEF2D09B2A}"/>
              </a:ext>
            </a:extLst>
          </p:cNvPr>
          <p:cNvCxnSpPr/>
          <p:nvPr/>
        </p:nvCxnSpPr>
        <p:spPr>
          <a:xfrm flipV="1">
            <a:off x="1240220" y="480848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2B9B86-26F2-4C22-8B03-94C7D5DF2EA5}"/>
              </a:ext>
            </a:extLst>
          </p:cNvPr>
          <p:cNvCxnSpPr/>
          <p:nvPr/>
        </p:nvCxnSpPr>
        <p:spPr>
          <a:xfrm flipV="1">
            <a:off x="1534511" y="480848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4C1E50-5D0E-45F1-A9D1-DEE05821DD63}"/>
              </a:ext>
            </a:extLst>
          </p:cNvPr>
          <p:cNvCxnSpPr/>
          <p:nvPr/>
        </p:nvCxnSpPr>
        <p:spPr>
          <a:xfrm flipV="1">
            <a:off x="1392620" y="481636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929B30-8B1D-44FD-8293-11502A7EEAF0}"/>
              </a:ext>
            </a:extLst>
          </p:cNvPr>
          <p:cNvCxnSpPr/>
          <p:nvPr/>
        </p:nvCxnSpPr>
        <p:spPr>
          <a:xfrm flipV="1">
            <a:off x="1676399" y="480848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84663D-2AE0-45A1-AFAF-FAC10A2C29E0}"/>
              </a:ext>
            </a:extLst>
          </p:cNvPr>
          <p:cNvCxnSpPr/>
          <p:nvPr/>
        </p:nvCxnSpPr>
        <p:spPr>
          <a:xfrm flipV="1">
            <a:off x="1970690" y="480848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06C29B-5B5C-4BDF-A399-429C80A4C611}"/>
              </a:ext>
            </a:extLst>
          </p:cNvPr>
          <p:cNvCxnSpPr/>
          <p:nvPr/>
        </p:nvCxnSpPr>
        <p:spPr>
          <a:xfrm flipV="1">
            <a:off x="1828799" y="481636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1B9B7E-AA73-4889-B199-1231BF08CBFC}"/>
              </a:ext>
            </a:extLst>
          </p:cNvPr>
          <p:cNvCxnSpPr/>
          <p:nvPr/>
        </p:nvCxnSpPr>
        <p:spPr>
          <a:xfrm flipV="1">
            <a:off x="2117834" y="480848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A5149B-C3D1-4D5D-BF82-CABF932D1FCC}"/>
              </a:ext>
            </a:extLst>
          </p:cNvPr>
          <p:cNvCxnSpPr/>
          <p:nvPr/>
        </p:nvCxnSpPr>
        <p:spPr>
          <a:xfrm flipV="1">
            <a:off x="2412125" y="480848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71553F-75B0-434C-84DC-60A306265705}"/>
              </a:ext>
            </a:extLst>
          </p:cNvPr>
          <p:cNvCxnSpPr/>
          <p:nvPr/>
        </p:nvCxnSpPr>
        <p:spPr>
          <a:xfrm flipV="1">
            <a:off x="2270234" y="481636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1660D0-C1CD-48CC-92AF-34EE2D64BCD1}"/>
              </a:ext>
            </a:extLst>
          </p:cNvPr>
          <p:cNvCxnSpPr/>
          <p:nvPr/>
        </p:nvCxnSpPr>
        <p:spPr>
          <a:xfrm flipV="1">
            <a:off x="2554014" y="480848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A1C0C2-4718-4155-ADE6-A8F7FC9AF027}"/>
              </a:ext>
            </a:extLst>
          </p:cNvPr>
          <p:cNvCxnSpPr/>
          <p:nvPr/>
        </p:nvCxnSpPr>
        <p:spPr>
          <a:xfrm flipV="1">
            <a:off x="2701158" y="480848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462E64-F292-4604-9990-68DC8FC6CCFB}"/>
              </a:ext>
            </a:extLst>
          </p:cNvPr>
          <p:cNvCxnSpPr/>
          <p:nvPr/>
        </p:nvCxnSpPr>
        <p:spPr>
          <a:xfrm flipV="1">
            <a:off x="2853558" y="481636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5EA6B9-0442-4975-93D1-EDBA0C26A983}"/>
                  </a:ext>
                </a:extLst>
              </p:cNvPr>
              <p:cNvSpPr txBox="1"/>
              <p:nvPr/>
            </p:nvSpPr>
            <p:spPr>
              <a:xfrm>
                <a:off x="1353232" y="5264230"/>
                <a:ext cx="1058893" cy="58477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?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5EA6B9-0442-4975-93D1-EDBA0C26A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32" y="5264230"/>
                <a:ext cx="1058893" cy="584775"/>
              </a:xfrm>
              <a:prstGeom prst="rect">
                <a:avLst/>
              </a:prstGeom>
              <a:blipFill>
                <a:blip r:embed="rId6"/>
                <a:stretch>
                  <a:fillRect t="-12500" r="-171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69D44C-9463-417E-A4A0-1D3B88E03AEB}"/>
                  </a:ext>
                </a:extLst>
              </p:cNvPr>
              <p:cNvSpPr txBox="1"/>
              <p:nvPr/>
            </p:nvSpPr>
            <p:spPr>
              <a:xfrm>
                <a:off x="2785242" y="3438776"/>
                <a:ext cx="2823273" cy="52322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=1?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69D44C-9463-417E-A4A0-1D3B88E03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242" y="3438776"/>
                <a:ext cx="2823273" cy="523220"/>
              </a:xfrm>
              <a:prstGeom prst="rect">
                <a:avLst/>
              </a:prstGeom>
              <a:blipFill>
                <a:blip r:embed="rId7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4438A1A-5FDA-4A88-9471-C9F90E0EB3F4}"/>
                  </a:ext>
                </a:extLst>
              </p:cNvPr>
              <p:cNvSpPr txBox="1"/>
              <p:nvPr/>
            </p:nvSpPr>
            <p:spPr>
              <a:xfrm>
                <a:off x="6872758" y="1764433"/>
                <a:ext cx="4662397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-CAPP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(Circuit Acceptance Probability Problem)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4438A1A-5FDA-4A88-9471-C9F90E0E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758" y="1764433"/>
                <a:ext cx="4662397" cy="984885"/>
              </a:xfrm>
              <a:prstGeom prst="rect">
                <a:avLst/>
              </a:prstGeom>
              <a:blipFill>
                <a:blip r:embed="rId8"/>
                <a:stretch>
                  <a:fillRect l="-1046" t="-11111" b="-8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E8977FBE-4B90-4A80-B2A1-610084DB09B5}"/>
                  </a:ext>
                </a:extLst>
              </p:cNvPr>
              <p:cNvSpPr/>
              <p:nvPr/>
            </p:nvSpPr>
            <p:spPr>
              <a:xfrm>
                <a:off x="6636955" y="2874579"/>
                <a:ext cx="2117834" cy="193390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E8977FBE-4B90-4A80-B2A1-610084DB0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955" y="2874579"/>
                <a:ext cx="2117834" cy="1933904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D1BDCD-30A8-4B2E-8429-E4DF6E52F214}"/>
              </a:ext>
            </a:extLst>
          </p:cNvPr>
          <p:cNvCxnSpPr>
            <a:endCxn id="37" idx="2"/>
          </p:cNvCxnSpPr>
          <p:nvPr/>
        </p:nvCxnSpPr>
        <p:spPr>
          <a:xfrm flipV="1">
            <a:off x="6636955" y="480848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A9C686-3613-4E9D-92DB-5EFA30AF2770}"/>
              </a:ext>
            </a:extLst>
          </p:cNvPr>
          <p:cNvCxnSpPr/>
          <p:nvPr/>
        </p:nvCxnSpPr>
        <p:spPr>
          <a:xfrm flipV="1">
            <a:off x="6931246" y="480848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74BC8B-78F5-4446-83A5-CFD9CF078D1F}"/>
              </a:ext>
            </a:extLst>
          </p:cNvPr>
          <p:cNvCxnSpPr/>
          <p:nvPr/>
        </p:nvCxnSpPr>
        <p:spPr>
          <a:xfrm flipV="1">
            <a:off x="6789355" y="481636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86C66A0-AEE4-4AA3-A433-09C893047DC4}"/>
              </a:ext>
            </a:extLst>
          </p:cNvPr>
          <p:cNvCxnSpPr/>
          <p:nvPr/>
        </p:nvCxnSpPr>
        <p:spPr>
          <a:xfrm flipV="1">
            <a:off x="7078390" y="480848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C337D8B-FAEB-4397-BD09-761A53B1FFD0}"/>
              </a:ext>
            </a:extLst>
          </p:cNvPr>
          <p:cNvCxnSpPr/>
          <p:nvPr/>
        </p:nvCxnSpPr>
        <p:spPr>
          <a:xfrm flipV="1">
            <a:off x="7372681" y="480848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CCDEF3-7C99-4CB5-8D4A-47034A83D785}"/>
              </a:ext>
            </a:extLst>
          </p:cNvPr>
          <p:cNvCxnSpPr/>
          <p:nvPr/>
        </p:nvCxnSpPr>
        <p:spPr>
          <a:xfrm flipV="1">
            <a:off x="7230790" y="481636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AAE9B7-73C6-4041-946B-BAE8604210F1}"/>
              </a:ext>
            </a:extLst>
          </p:cNvPr>
          <p:cNvCxnSpPr/>
          <p:nvPr/>
        </p:nvCxnSpPr>
        <p:spPr>
          <a:xfrm flipV="1">
            <a:off x="7514569" y="480848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107513-F662-48A5-823F-146753D8818F}"/>
              </a:ext>
            </a:extLst>
          </p:cNvPr>
          <p:cNvCxnSpPr/>
          <p:nvPr/>
        </p:nvCxnSpPr>
        <p:spPr>
          <a:xfrm flipV="1">
            <a:off x="7808860" y="480848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25913B-0810-4740-8697-C7A895782CF5}"/>
              </a:ext>
            </a:extLst>
          </p:cNvPr>
          <p:cNvCxnSpPr/>
          <p:nvPr/>
        </p:nvCxnSpPr>
        <p:spPr>
          <a:xfrm flipV="1">
            <a:off x="7666969" y="481636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8F24CEA-776B-4A88-ADE4-7577E5E84A4E}"/>
              </a:ext>
            </a:extLst>
          </p:cNvPr>
          <p:cNvCxnSpPr/>
          <p:nvPr/>
        </p:nvCxnSpPr>
        <p:spPr>
          <a:xfrm flipV="1">
            <a:off x="7956004" y="480848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EA02853-FD0C-4AE2-949D-AF3B9CE8FC0D}"/>
              </a:ext>
            </a:extLst>
          </p:cNvPr>
          <p:cNvCxnSpPr/>
          <p:nvPr/>
        </p:nvCxnSpPr>
        <p:spPr>
          <a:xfrm flipV="1">
            <a:off x="8250295" y="480848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689877-9966-4A05-A260-6E531734CC49}"/>
              </a:ext>
            </a:extLst>
          </p:cNvPr>
          <p:cNvCxnSpPr/>
          <p:nvPr/>
        </p:nvCxnSpPr>
        <p:spPr>
          <a:xfrm flipV="1">
            <a:off x="8108404" y="481636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91D7B13-55FF-43D1-887E-950BA65DAA23}"/>
              </a:ext>
            </a:extLst>
          </p:cNvPr>
          <p:cNvCxnSpPr/>
          <p:nvPr/>
        </p:nvCxnSpPr>
        <p:spPr>
          <a:xfrm flipV="1">
            <a:off x="8392184" y="480848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BA2FA0C-AD4D-46EF-9E5E-31D8315EF5D0}"/>
              </a:ext>
            </a:extLst>
          </p:cNvPr>
          <p:cNvCxnSpPr/>
          <p:nvPr/>
        </p:nvCxnSpPr>
        <p:spPr>
          <a:xfrm flipV="1">
            <a:off x="8539328" y="480848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54D931D-AA25-4FAA-A73E-54904982BAE4}"/>
              </a:ext>
            </a:extLst>
          </p:cNvPr>
          <p:cNvCxnSpPr/>
          <p:nvPr/>
        </p:nvCxnSpPr>
        <p:spPr>
          <a:xfrm flipV="1">
            <a:off x="8691728" y="481636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ED11A66-DFEE-413B-A3B6-24A97DA9DA6C}"/>
                  </a:ext>
                </a:extLst>
              </p:cNvPr>
              <p:cNvSpPr txBox="1"/>
              <p:nvPr/>
            </p:nvSpPr>
            <p:spPr>
              <a:xfrm>
                <a:off x="8932538" y="2900094"/>
                <a:ext cx="3158750" cy="156831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Estimate quantity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=1]</m:t>
                        </m:r>
                      </m:e>
                    </m:func>
                  </m:oMath>
                </a14:m>
                <a:r>
                  <a:rPr lang="en-US" sz="2800" dirty="0"/>
                  <a:t>,</a:t>
                </a:r>
              </a:p>
              <a:p>
                <a:r>
                  <a:rPr lang="en-US" sz="2800" dirty="0"/>
                  <a:t>with additive error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ED11A66-DFEE-413B-A3B6-24A97DA9D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538" y="2900094"/>
                <a:ext cx="3158750" cy="1568314"/>
              </a:xfrm>
              <a:prstGeom prst="rect">
                <a:avLst/>
              </a:prstGeom>
              <a:blipFill>
                <a:blip r:embed="rId10"/>
                <a:stretch>
                  <a:fillRect l="-3854" t="-3876" b="-10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810B66-EE04-4382-8F92-B32DE582EEA4}"/>
                  </a:ext>
                </a:extLst>
              </p:cNvPr>
              <p:cNvSpPr txBox="1"/>
              <p:nvPr/>
            </p:nvSpPr>
            <p:spPr>
              <a:xfrm>
                <a:off x="6931246" y="5332549"/>
                <a:ext cx="1683278" cy="58477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810B66-EE04-4382-8F92-B32DE582E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246" y="5332549"/>
                <a:ext cx="1683278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E5F0F6E-DE45-437D-AB23-7EDCEE2CF4CC}"/>
                  </a:ext>
                </a:extLst>
              </p:cNvPr>
              <p:cNvSpPr txBox="1"/>
              <p:nvPr/>
            </p:nvSpPr>
            <p:spPr>
              <a:xfrm>
                <a:off x="1353232" y="2620342"/>
                <a:ext cx="9921768" cy="233140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36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𝑝𝑜𝑙𝑦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600" dirty="0"/>
                  <a:t> time is </a:t>
                </a:r>
                <a:r>
                  <a:rPr lang="en-US" sz="3600" dirty="0">
                    <a:solidFill>
                      <a:srgbClr val="FF0000"/>
                    </a:solidFill>
                  </a:rPr>
                  <a:t>trivial</a:t>
                </a:r>
                <a:r>
                  <a:rPr lang="en-US" sz="3600" dirty="0"/>
                  <a:t> for both case!</a:t>
                </a:r>
              </a:p>
              <a:p>
                <a:r>
                  <a:rPr lang="en-US" sz="3600" dirty="0"/>
                  <a:t>(simply try every possible assignments)</a:t>
                </a:r>
              </a:p>
              <a:p>
                <a:endParaRPr lang="en-US" sz="3600" dirty="0"/>
              </a:p>
              <a:p>
                <a:r>
                  <a:rPr lang="en-US" sz="3600" dirty="0">
                    <a:solidFill>
                      <a:srgbClr val="FF0000"/>
                    </a:solidFill>
                  </a:rPr>
                  <a:t>Non-trivial</a:t>
                </a:r>
                <a:r>
                  <a:rPr lang="en-US" sz="3600" dirty="0"/>
                  <a:t>: running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36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sz="36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E5F0F6E-DE45-437D-AB23-7EDCEE2CF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32" y="2620342"/>
                <a:ext cx="9921768" cy="2331407"/>
              </a:xfrm>
              <a:prstGeom prst="rect">
                <a:avLst/>
              </a:prstGeom>
              <a:blipFill>
                <a:blip r:embed="rId12"/>
                <a:stretch>
                  <a:fillRect l="-1903" t="-4178" b="-966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0159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26" grpId="0" animBg="1"/>
      <p:bldP spid="31" grpId="0" animBg="1"/>
      <p:bldP spid="36" grpId="0"/>
      <p:bldP spid="37" grpId="0" animBg="1"/>
      <p:bldP spid="54" grpId="0" animBg="1"/>
      <p:bldP spid="59" grpId="0" animBg="1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371" y="-75655"/>
            <a:ext cx="9653752" cy="119817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Algorithmic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0BB7AFE-494B-45D2-8363-00F5C1293C76}"/>
                  </a:ext>
                </a:extLst>
              </p:cNvPr>
              <p:cNvSpPr txBox="1"/>
              <p:nvPr/>
            </p:nvSpPr>
            <p:spPr>
              <a:xfrm>
                <a:off x="1269124" y="1992431"/>
                <a:ext cx="9653752" cy="98315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800" dirty="0"/>
                  <a:t> time SAT or CAPP for poly-size </a:t>
                </a:r>
                <a14:m>
                  <m:oMath xmlns:m="http://schemas.openxmlformats.org/officeDocument/2006/math"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800" dirty="0"/>
                  <a:t> circuits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𝑵𝑬𝑿𝑷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</m:oMath>
                </a14:m>
                <a:r>
                  <a:rPr lang="en-US" altLang="zh-CN" sz="2800" i="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en-US" altLang="zh-CN" sz="2800" i="0" dirty="0">
                    <a:ea typeface="Cambria Math" panose="02040503050406030204" pitchFamily="18" charset="0"/>
                  </a:rPr>
                  <a:t>poly-size</a:t>
                </a:r>
                <a:r>
                  <a:rPr lang="en-US" altLang="zh-CN" sz="2800" i="0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0BB7AFE-494B-45D2-8363-00F5C1293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124" y="1992431"/>
                <a:ext cx="9653752" cy="983154"/>
              </a:xfrm>
              <a:prstGeom prst="rect">
                <a:avLst/>
              </a:prstGeom>
              <a:blipFill>
                <a:blip r:embed="rId4"/>
                <a:stretch>
                  <a:fillRect t="-3086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A3C3B67-4EF2-474E-B7A6-BDCB72F861BA}"/>
                  </a:ext>
                </a:extLst>
              </p:cNvPr>
              <p:cNvSpPr txBox="1"/>
              <p:nvPr/>
            </p:nvSpPr>
            <p:spPr>
              <a:xfrm>
                <a:off x="1903379" y="3496046"/>
                <a:ext cx="8385242" cy="104881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0" dirty="0"/>
                  <a:t>[Wil’11]: There is an algorithm solving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altLang="zh-CN" sz="2800" dirty="0"/>
                  <a:t>-SAT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sz="2800" dirty="0"/>
                  <a:t> time where the size of the input circuit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A3C3B67-4EF2-474E-B7A6-BDCB72F86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379" y="3496046"/>
                <a:ext cx="8385242" cy="1048813"/>
              </a:xfrm>
              <a:prstGeom prst="rect">
                <a:avLst/>
              </a:prstGeom>
              <a:blipFill>
                <a:blip r:embed="rId5"/>
                <a:stretch>
                  <a:fillRect t="-4023" b="-14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注: 弯曲线形 5">
                <a:extLst>
                  <a:ext uri="{FF2B5EF4-FFF2-40B4-BE49-F238E27FC236}">
                    <a16:creationId xmlns:a16="http://schemas.microsoft.com/office/drawing/2014/main" id="{CE71F2A1-AFF4-4A9B-BABB-0E0A85B8345D}"/>
                  </a:ext>
                </a:extLst>
              </p:cNvPr>
              <p:cNvSpPr/>
              <p:nvPr/>
            </p:nvSpPr>
            <p:spPr>
              <a:xfrm>
                <a:off x="8799646" y="1149292"/>
                <a:ext cx="2678991" cy="535021"/>
              </a:xfrm>
              <a:prstGeom prst="borderCallout2">
                <a:avLst>
                  <a:gd name="adj1" fmla="val 47841"/>
                  <a:gd name="adj2" fmla="val 745"/>
                  <a:gd name="adj3" fmla="val 47841"/>
                  <a:gd name="adj4" fmla="val -11221"/>
                  <a:gd name="adj5" fmla="val 174319"/>
                  <a:gd name="adj6" fmla="val -12487"/>
                </a:avLst>
              </a:prstGeom>
              <a:ln w="38100"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For “typical” </a:t>
                </a:r>
                <a14:m>
                  <m:oMath xmlns:m="http://schemas.openxmlformats.org/officeDocument/2006/math"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800" dirty="0"/>
                  <a:t>!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6" name="标注: 弯曲线形 5">
                <a:extLst>
                  <a:ext uri="{FF2B5EF4-FFF2-40B4-BE49-F238E27FC236}">
                    <a16:creationId xmlns:a16="http://schemas.microsoft.com/office/drawing/2014/main" id="{CE71F2A1-AFF4-4A9B-BABB-0E0A85B834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9646" y="1149292"/>
                <a:ext cx="2678991" cy="535021"/>
              </a:xfrm>
              <a:prstGeom prst="borderCallout2">
                <a:avLst>
                  <a:gd name="adj1" fmla="val 47841"/>
                  <a:gd name="adj2" fmla="val 745"/>
                  <a:gd name="adj3" fmla="val 47841"/>
                  <a:gd name="adj4" fmla="val -11221"/>
                  <a:gd name="adj5" fmla="val 174319"/>
                  <a:gd name="adj6" fmla="val -12487"/>
                </a:avLst>
              </a:prstGeom>
              <a:blipFill>
                <a:blip r:embed="rId6"/>
                <a:stretch>
                  <a:fillRect t="-3871"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20CC751-7684-4EBF-9988-D24D4B176713}"/>
                  </a:ext>
                </a:extLst>
              </p:cNvPr>
              <p:cNvSpPr txBox="1"/>
              <p:nvPr/>
            </p:nvSpPr>
            <p:spPr>
              <a:xfrm>
                <a:off x="3924949" y="5145662"/>
                <a:ext cx="4342101" cy="78476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4400" b="1" i="1" smtClean="0">
                        <a:latin typeface="Cambria Math" panose="02040503050406030204" pitchFamily="18" charset="0"/>
                      </a:rPr>
                      <m:t>𝑵𝑬𝑿𝑷</m:t>
                    </m:r>
                    <m:r>
                      <a:rPr lang="en-US" altLang="zh-CN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r>
                      <a:rPr lang="en-US" altLang="zh-CN" sz="4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altLang="zh-CN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altLang="zh-CN" sz="4400" dirty="0"/>
                  <a:t>!!</a:t>
                </a:r>
                <a:endParaRPr lang="zh-CN" altLang="en-US" sz="4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20CC751-7684-4EBF-9988-D24D4B176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949" y="5145662"/>
                <a:ext cx="4342101" cy="784767"/>
              </a:xfrm>
              <a:prstGeom prst="rect">
                <a:avLst/>
              </a:prstGeom>
              <a:blipFill>
                <a:blip r:embed="rId7"/>
                <a:stretch>
                  <a:fillRect t="-13077" r="-3506" b="-3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3093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83B6DE9-690C-4519-9AB8-AA11C1DDC520}"/>
              </a:ext>
            </a:extLst>
          </p:cNvPr>
          <p:cNvSpPr txBox="1">
            <a:spLocks/>
          </p:cNvSpPr>
          <p:nvPr/>
        </p:nvSpPr>
        <p:spPr>
          <a:xfrm>
            <a:off x="141142" y="171108"/>
            <a:ext cx="11909715" cy="956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FF0000"/>
                </a:solidFill>
                <a:latin typeface="+mn-lt"/>
              </a:rPr>
              <a:t>Subsequent Developments</a:t>
            </a:r>
            <a:endParaRPr lang="en-US" sz="4000" b="1" i="1" dirty="0">
              <a:solidFill>
                <a:srgbClr val="00B0F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46A71C-C1B8-46F7-9C37-BA7AE07DAF76}"/>
                  </a:ext>
                </a:extLst>
              </p:cNvPr>
              <p:cNvSpPr txBox="1"/>
              <p:nvPr/>
            </p:nvSpPr>
            <p:spPr>
              <a:xfrm>
                <a:off x="1659652" y="1299444"/>
                <a:ext cx="8872693" cy="136274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In 2017, </a:t>
                </a:r>
                <a:r>
                  <a:rPr lang="en-US" sz="2400" b="1" dirty="0"/>
                  <a:t>R.</a:t>
                </a:r>
                <a:r>
                  <a:rPr lang="en-US" sz="2400" dirty="0"/>
                  <a:t> </a:t>
                </a:r>
                <a:r>
                  <a:rPr lang="en-US" sz="2400" b="1" dirty="0"/>
                  <a:t>Chen, Oliveira and Santhanam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𝑵𝑬𝑿𝑷</m:t>
                    </m:r>
                  </m:oMath>
                </a14:m>
                <a:r>
                  <a:rPr lang="en-US" sz="2400" dirty="0"/>
                  <a:t> cannot be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𝒑𝒐𝒍𝒚𝒍𝒐𝒈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approximated by polynomial-size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400" dirty="0"/>
                  <a:t> circuits.</a:t>
                </a:r>
              </a:p>
              <a:p>
                <a:pPr algn="ctr"/>
                <a:r>
                  <a:rPr lang="en-US" sz="2400" dirty="0"/>
                  <a:t>(extending to </a:t>
                </a:r>
                <a:r>
                  <a:rPr lang="en-US" sz="2400" b="1" dirty="0"/>
                  <a:t>average-case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46A71C-C1B8-46F7-9C37-BA7AE07DA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652" y="1299444"/>
                <a:ext cx="8872693" cy="1362745"/>
              </a:xfrm>
              <a:prstGeom prst="rect">
                <a:avLst/>
              </a:prstGeom>
              <a:blipFill>
                <a:blip r:embed="rId4"/>
                <a:stretch>
                  <a:fillRect t="-3556" b="-8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772048-0DB0-4A1A-86FE-80E60C84E9AF}"/>
                  </a:ext>
                </a:extLst>
              </p:cNvPr>
              <p:cNvSpPr txBox="1"/>
              <p:nvPr/>
            </p:nvSpPr>
            <p:spPr>
              <a:xfrm>
                <a:off x="1659650" y="3094006"/>
                <a:ext cx="8872693" cy="12156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In 2018, </a:t>
                </a:r>
                <a:r>
                  <a:rPr lang="en-US" sz="2400" b="1" dirty="0"/>
                  <a:t>Murray and R. Williams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𝑵𝑸𝑷</m:t>
                    </m:r>
                  </m:oMath>
                </a14:m>
                <a:r>
                  <a:rPr lang="en-US" sz="2400" dirty="0"/>
                  <a:t> (non-deterministic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𝑝𝑜𝑙𝑦𝑙𝑜𝑔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time) does not have polynomial-size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400" dirty="0"/>
                  <a:t> circuits.</a:t>
                </a:r>
              </a:p>
              <a:p>
                <a:pPr algn="ctr"/>
                <a:r>
                  <a:rPr lang="en-US" sz="2400" dirty="0"/>
                  <a:t>(making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𝑵𝑬𝑿𝑷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much smaller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772048-0DB0-4A1A-86FE-80E60C84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650" y="3094006"/>
                <a:ext cx="8872693" cy="1215654"/>
              </a:xfrm>
              <a:prstGeom prst="rect">
                <a:avLst/>
              </a:prstGeom>
              <a:blipFill>
                <a:blip r:embed="rId5"/>
                <a:stretch>
                  <a:fillRect l="-755" t="-2500" b="-1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89DD50-E0A4-4116-8FC9-0A7E63E6C858}"/>
                  </a:ext>
                </a:extLst>
              </p:cNvPr>
              <p:cNvSpPr txBox="1"/>
              <p:nvPr/>
            </p:nvSpPr>
            <p:spPr>
              <a:xfrm>
                <a:off x="1659651" y="4741478"/>
                <a:ext cx="8872692" cy="137807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In 2019, </a:t>
                </a:r>
                <a:r>
                  <a:rPr lang="en-US" sz="2400" b="1" dirty="0"/>
                  <a:t>L. Chen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𝑵𝑸𝑷</m:t>
                    </m:r>
                  </m:oMath>
                </a14:m>
                <a:r>
                  <a:rPr lang="en-US" sz="2400" dirty="0"/>
                  <a:t> (non-deterministic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𝑝𝑜𝑙𝑦𝑙𝑜𝑔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time) cannot be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𝒑𝒐𝒍𝒚𝒍𝒐𝒈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approximated by polynomial-size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𝑨𝑪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400" dirty="0"/>
                  <a:t> circuits. (improving </a:t>
                </a:r>
                <a:r>
                  <a:rPr lang="en-US" sz="2400" b="1" dirty="0"/>
                  <a:t>all the above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89DD50-E0A4-4116-8FC9-0A7E63E6C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651" y="4741478"/>
                <a:ext cx="8872692" cy="1378070"/>
              </a:xfrm>
              <a:prstGeom prst="rect">
                <a:avLst/>
              </a:prstGeom>
              <a:blipFill>
                <a:blip r:embed="rId6"/>
                <a:stretch>
                  <a:fillRect l="-686" t="-2203" r="-618" b="-8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Speech Bubble: Oval 1">
                <a:extLst>
                  <a:ext uri="{FF2B5EF4-FFF2-40B4-BE49-F238E27FC236}">
                    <a16:creationId xmlns:a16="http://schemas.microsoft.com/office/drawing/2014/main" id="{5462498A-96EE-4218-8A1B-E86D420145F9}"/>
                  </a:ext>
                </a:extLst>
              </p:cNvPr>
              <p:cNvSpPr/>
              <p:nvPr/>
            </p:nvSpPr>
            <p:spPr>
              <a:xfrm>
                <a:off x="2112845" y="2756929"/>
                <a:ext cx="4101483" cy="2237173"/>
              </a:xfrm>
              <a:prstGeom prst="wedgeEllipse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Can this be improved to 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+1/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𝑝𝑜𝑙𝑦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2" name="Speech Bubble: Oval 1">
                <a:extLst>
                  <a:ext uri="{FF2B5EF4-FFF2-40B4-BE49-F238E27FC236}">
                    <a16:creationId xmlns:a16="http://schemas.microsoft.com/office/drawing/2014/main" id="{5462498A-96EE-4218-8A1B-E86D42014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845" y="2756929"/>
                <a:ext cx="4101483" cy="2237173"/>
              </a:xfrm>
              <a:prstGeom prst="wedgeEllipseCallou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8552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7" grpId="0" animBg="1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7.3|21.6|3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2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6.5|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6.5|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4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3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4.3|14|3.8|28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42.5|17|25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7.2|18.9|14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6.5|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3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6|38.3|5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8.6|4.3|13.9|2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7.9|2.8|31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9.4|18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14.6|9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5.3|64.5|16.7|13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2.3|1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11|7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none" rtlCol="0">
        <a:spAutoFit/>
      </a:bodyPr>
      <a:lstStyle>
        <a:defPPr algn="ctr">
          <a:defRPr sz="2800" b="1" dirty="0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30781</TotalTime>
  <Words>1931</Words>
  <Application>Microsoft Office PowerPoint</Application>
  <PresentationFormat>宽屏</PresentationFormat>
  <Paragraphs>266</Paragraphs>
  <Slides>23</Slides>
  <Notes>23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Strong Average-Case Circuit Lower Bounds from Non-trivial Derandomization</vt:lpstr>
      <vt:lpstr>Motivation 1: Circuit Lower Bounds</vt:lpstr>
      <vt:lpstr>AC^0 circuits</vt:lpstr>
      <vt:lpstr>AC^0 [p] circuits</vt:lpstr>
      <vt:lpstr>AC^0 [6] circuits</vt:lpstr>
      <vt:lpstr>PowerPoint 演示文稿</vt:lpstr>
      <vt:lpstr>Circuit Analysis Problems</vt:lpstr>
      <vt:lpstr>Algorithmic Method</vt:lpstr>
      <vt:lpstr>PowerPoint 演示文稿</vt:lpstr>
      <vt:lpstr>Motivation 2: Derandomization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Average-case Circuit Lower Bounds from Nontrivial Derandomization</dc:title>
  <dc:creator>Lijie Chen;Hanlin Ren</dc:creator>
  <cp:lastModifiedBy>r_64</cp:lastModifiedBy>
  <cp:revision>916</cp:revision>
  <dcterms:created xsi:type="dcterms:W3CDTF">2019-01-19T18:59:03Z</dcterms:created>
  <dcterms:modified xsi:type="dcterms:W3CDTF">2020-05-28T22:54:49Z</dcterms:modified>
</cp:coreProperties>
</file>