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8" r:id="rId3"/>
    <p:sldId id="328" r:id="rId4"/>
    <p:sldId id="406" r:id="rId5"/>
    <p:sldId id="407" r:id="rId6"/>
    <p:sldId id="410" r:id="rId7"/>
    <p:sldId id="404" r:id="rId8"/>
    <p:sldId id="412" r:id="rId9"/>
    <p:sldId id="411" r:id="rId10"/>
    <p:sldId id="443" r:id="rId11"/>
    <p:sldId id="420" r:id="rId12"/>
    <p:sldId id="428" r:id="rId13"/>
    <p:sldId id="414" r:id="rId14"/>
    <p:sldId id="415" r:id="rId15"/>
    <p:sldId id="416" r:id="rId16"/>
    <p:sldId id="417" r:id="rId17"/>
    <p:sldId id="429" r:id="rId18"/>
    <p:sldId id="418" r:id="rId19"/>
    <p:sldId id="419" r:id="rId20"/>
    <p:sldId id="427" r:id="rId21"/>
    <p:sldId id="422" r:id="rId22"/>
    <p:sldId id="421" r:id="rId23"/>
    <p:sldId id="426" r:id="rId24"/>
    <p:sldId id="424" r:id="rId25"/>
    <p:sldId id="430" r:id="rId26"/>
    <p:sldId id="425" r:id="rId27"/>
    <p:sldId id="433" r:id="rId28"/>
    <p:sldId id="434" r:id="rId29"/>
    <p:sldId id="435" r:id="rId30"/>
    <p:sldId id="437" r:id="rId31"/>
    <p:sldId id="438" r:id="rId32"/>
    <p:sldId id="439" r:id="rId33"/>
    <p:sldId id="440" r:id="rId34"/>
    <p:sldId id="441" r:id="rId35"/>
    <p:sldId id="442" r:id="rId36"/>
    <p:sldId id="431" r:id="rId37"/>
    <p:sldId id="43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Range Avoidance" id="{DE597270-50EF-4A22-A7D9-FC658F83E57A}">
          <p14:sldIdLst>
            <p14:sldId id="338"/>
            <p14:sldId id="328"/>
            <p14:sldId id="406"/>
            <p14:sldId id="407"/>
            <p14:sldId id="410"/>
            <p14:sldId id="404"/>
            <p14:sldId id="412"/>
            <p14:sldId id="411"/>
            <p14:sldId id="443"/>
            <p14:sldId id="420"/>
          </p14:sldIdLst>
        </p14:section>
        <p14:section name="Algorithmic method" id="{660D8A9E-00E2-4D82-9596-20AC499CF781}">
          <p14:sldIdLst>
            <p14:sldId id="428"/>
            <p14:sldId id="414"/>
            <p14:sldId id="415"/>
            <p14:sldId id="416"/>
            <p14:sldId id="417"/>
          </p14:sldIdLst>
        </p14:section>
        <p14:section name="our results" id="{BE3DD7E5-F97C-43B5-AE0F-3EEFA3C9D05E}">
          <p14:sldIdLst>
            <p14:sldId id="429"/>
            <p14:sldId id="418"/>
            <p14:sldId id="419"/>
            <p14:sldId id="427"/>
            <p14:sldId id="422"/>
            <p14:sldId id="421"/>
            <p14:sldId id="426"/>
            <p14:sldId id="424"/>
          </p14:sldIdLst>
        </p14:section>
        <p14:section name="Proof Ideas" id="{15A3A9DB-4692-4CAE-A6BE-04CB98D2F078}">
          <p14:sldIdLst>
            <p14:sldId id="430"/>
            <p14:sldId id="425"/>
            <p14:sldId id="433"/>
            <p14:sldId id="434"/>
            <p14:sldId id="435"/>
            <p14:sldId id="437"/>
            <p14:sldId id="438"/>
            <p14:sldId id="439"/>
            <p14:sldId id="440"/>
            <p14:sldId id="441"/>
            <p14:sldId id="442"/>
          </p14:sldIdLst>
        </p14:section>
        <p14:section name="Summary" id="{94FA698D-2096-44FB-89B3-DC57A0B59B2C}">
          <p14:sldIdLst>
            <p14:sldId id="431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3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2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70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57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9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1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3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48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01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60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58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86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85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87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26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5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4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42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63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64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4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2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2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5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1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8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3.png"/><Relationship Id="rId5" Type="http://schemas.openxmlformats.org/officeDocument/2006/relationships/image" Target="../media/image38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1.png"/><Relationship Id="rId18" Type="http://schemas.openxmlformats.org/officeDocument/2006/relationships/image" Target="../media/image560.png"/><Relationship Id="rId3" Type="http://schemas.openxmlformats.org/officeDocument/2006/relationships/image" Target="../media/image24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5.png"/><Relationship Id="rId5" Type="http://schemas.openxmlformats.org/officeDocument/2006/relationships/image" Target="../media/image430.png"/><Relationship Id="rId15" Type="http://schemas.openxmlformats.org/officeDocument/2006/relationships/image" Target="../media/image53.png"/><Relationship Id="rId10" Type="http://schemas.openxmlformats.org/officeDocument/2006/relationships/image" Target="../media/image54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92.gif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gif"/><Relationship Id="rId13" Type="http://schemas.openxmlformats.org/officeDocument/2006/relationships/image" Target="../media/image124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5" Type="http://schemas.openxmlformats.org/officeDocument/2006/relationships/image" Target="../media/image117.png"/><Relationship Id="rId10" Type="http://schemas.openxmlformats.org/officeDocument/2006/relationships/image" Target="../media/image121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gif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31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92.gif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gif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38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6.png"/><Relationship Id="rId5" Type="http://schemas.openxmlformats.org/officeDocument/2006/relationships/image" Target="../media/image136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39.png"/><Relationship Id="rId14" Type="http://schemas.openxmlformats.org/officeDocument/2006/relationships/image" Target="../media/image14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7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Range Avoidance Problem for Circuits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62061"/>
            <a:ext cx="9144000" cy="86328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August 4, 2022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1699591" y="3587644"/>
            <a:ext cx="19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7EF816-2F40-40BB-A496-6D80AC2F5239}"/>
              </a:ext>
            </a:extLst>
          </p:cNvPr>
          <p:cNvSpPr txBox="1"/>
          <p:nvPr/>
        </p:nvSpPr>
        <p:spPr>
          <a:xfrm>
            <a:off x="4491658" y="3587643"/>
            <a:ext cx="3009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EA728E-E788-4EAA-9E2A-9F3898D110EE}"/>
              </a:ext>
            </a:extLst>
          </p:cNvPr>
          <p:cNvSpPr txBox="1"/>
          <p:nvPr/>
        </p:nvSpPr>
        <p:spPr>
          <a:xfrm>
            <a:off x="8295860" y="3614338"/>
            <a:ext cx="262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Zhikun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Xi’an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Jiaotong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B4E04-54EC-42ED-BFD1-1305986D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477" y="5104754"/>
            <a:ext cx="3886783" cy="1247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41A35A-D230-C814-E9AF-4CA0541AE5F2}"/>
              </a:ext>
            </a:extLst>
          </p:cNvPr>
          <p:cNvGrpSpPr/>
          <p:nvPr/>
        </p:nvGrpSpPr>
        <p:grpSpPr>
          <a:xfrm>
            <a:off x="1523999" y="5049577"/>
            <a:ext cx="2362202" cy="1351275"/>
            <a:chOff x="1007163" y="4407886"/>
            <a:chExt cx="3687419" cy="210935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4C2786-FB6B-D9F4-6FCA-85F0B73D66C4}"/>
                </a:ext>
              </a:extLst>
            </p:cNvPr>
            <p:cNvSpPr/>
            <p:nvPr/>
          </p:nvSpPr>
          <p:spPr>
            <a:xfrm>
              <a:off x="1514058" y="6237962"/>
              <a:ext cx="2673627" cy="279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FBDB538-4126-80FB-6840-626D312FC9AE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65EFE0-F210-CE5E-335F-AC37EAEA4F4D}"/>
                </a:ext>
              </a:extLst>
            </p:cNvPr>
            <p:cNvSpPr/>
            <p:nvPr/>
          </p:nvSpPr>
          <p:spPr>
            <a:xfrm>
              <a:off x="1007163" y="4407886"/>
              <a:ext cx="3687419" cy="2722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/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65968-F3B5-23F7-1BF5-0CB54CFDC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7" y="5074334"/>
                  <a:ext cx="904009" cy="8167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Why add this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Significance of studying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32D831-CA7B-C61B-ABBC-548E9D7AEE7A}"/>
                  </a:ext>
                </a:extLst>
              </p:cNvPr>
              <p:cNvSpPr txBox="1"/>
              <p:nvPr/>
            </p:nvSpPr>
            <p:spPr>
              <a:xfrm>
                <a:off x="942559" y="2928745"/>
                <a:ext cx="10306879" cy="16442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 1: Easiest Open Problem?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(one of) the largest complexity class for which we don’t know how to solve avoidance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(one of) the largest class without super-poly circuit lower bounds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432D831-CA7B-C61B-ABBC-548E9D7A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59" y="2928745"/>
                <a:ext cx="10306879" cy="1644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04F36D-8D07-B3D5-0BE3-8731CD4B3524}"/>
                  </a:ext>
                </a:extLst>
              </p:cNvPr>
              <p:cNvSpPr txBox="1"/>
              <p:nvPr/>
            </p:nvSpPr>
            <p:spPr>
              <a:xfrm>
                <a:off x="942560" y="4848579"/>
                <a:ext cx="10306878" cy="16442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 2: A More Elegant Theory!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structure of explicit constructions is much cleaner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reductions (KKMP’21, Korten’21)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 tools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-explicit constructions! (this work)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04F36D-8D07-B3D5-0BE3-8731CD4B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848579"/>
                <a:ext cx="10306878" cy="1644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53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for Restricted Circuits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for restricted circuit classes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Why study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63B8B9-F6A2-85F7-E1FD-6091ACB08006}"/>
                  </a:ext>
                </a:extLst>
              </p:cNvPr>
              <p:cNvSpPr txBox="1"/>
              <p:nvPr/>
            </p:nvSpPr>
            <p:spPr>
              <a:xfrm>
                <a:off x="1194426" y="2924206"/>
                <a:ext cx="5943601" cy="12618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 1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Interesting explicit construction problems reduce to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for restricted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63B8B9-F6A2-85F7-E1FD-6091ACB08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26" y="2924206"/>
                <a:ext cx="5943601" cy="1261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023F81C0-3554-38EF-08DC-AF642A1714C6}"/>
              </a:ext>
            </a:extLst>
          </p:cNvPr>
          <p:cNvGrpSpPr/>
          <p:nvPr/>
        </p:nvGrpSpPr>
        <p:grpSpPr>
          <a:xfrm>
            <a:off x="1847274" y="5112049"/>
            <a:ext cx="863445" cy="326100"/>
            <a:chOff x="1261309" y="5571773"/>
            <a:chExt cx="2639003" cy="99668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D053953-0F20-E564-D7F8-25EBCD555532}"/>
                </a:ext>
              </a:extLst>
            </p:cNvPr>
            <p:cNvGrpSpPr/>
            <p:nvPr/>
          </p:nvGrpSpPr>
          <p:grpSpPr>
            <a:xfrm>
              <a:off x="1719469" y="5883600"/>
              <a:ext cx="343780" cy="363436"/>
              <a:chOff x="1789043" y="4542183"/>
              <a:chExt cx="1350694" cy="142792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EC6618F-746C-79E8-CBCC-41CAFE7978DD}"/>
                  </a:ext>
                </a:extLst>
              </p:cNvPr>
              <p:cNvSpPr/>
              <p:nvPr/>
            </p:nvSpPr>
            <p:spPr>
              <a:xfrm>
                <a:off x="1789043" y="4542183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C5E2C67-F299-5AF0-97ED-F492F60CB2E3}"/>
                  </a:ext>
                </a:extLst>
              </p:cNvPr>
              <p:cNvSpPr/>
              <p:nvPr/>
            </p:nvSpPr>
            <p:spPr>
              <a:xfrm>
                <a:off x="1789043" y="513455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882F27A-06FE-4D78-2505-B29F15E1DAC9}"/>
                  </a:ext>
                </a:extLst>
              </p:cNvPr>
              <p:cNvSpPr/>
              <p:nvPr/>
            </p:nvSpPr>
            <p:spPr>
              <a:xfrm>
                <a:off x="2208772" y="471114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B1EE34D-36C9-31EF-9A78-A12A100A3184}"/>
                  </a:ext>
                </a:extLst>
              </p:cNvPr>
              <p:cNvSpPr/>
              <p:nvPr/>
            </p:nvSpPr>
            <p:spPr>
              <a:xfrm>
                <a:off x="2470502" y="553940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601B144-D12D-6124-4E79-4D12523B22DC}"/>
                  </a:ext>
                </a:extLst>
              </p:cNvPr>
              <p:cNvSpPr/>
              <p:nvPr/>
            </p:nvSpPr>
            <p:spPr>
              <a:xfrm>
                <a:off x="2970772" y="498329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F541947-B4E9-13DD-0DFC-2EF1A5CE44A5}"/>
                  </a:ext>
                </a:extLst>
              </p:cNvPr>
              <p:cNvSpPr/>
              <p:nvPr/>
            </p:nvSpPr>
            <p:spPr>
              <a:xfrm>
                <a:off x="2798492" y="4977155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DF3984E-A43E-C4EE-8CB1-7CDB0DD2D7F6}"/>
                  </a:ext>
                </a:extLst>
              </p:cNvPr>
              <p:cNvSpPr/>
              <p:nvPr/>
            </p:nvSpPr>
            <p:spPr>
              <a:xfrm>
                <a:off x="2470502" y="5370444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7038D9D-7D7B-77F5-DFD2-846E9D1504AE}"/>
                  </a:ext>
                </a:extLst>
              </p:cNvPr>
              <p:cNvSpPr/>
              <p:nvPr/>
            </p:nvSpPr>
            <p:spPr>
              <a:xfrm>
                <a:off x="1995709" y="580113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549E9EC-B928-27C8-BC0D-5225A72B8D4B}"/>
                  </a:ext>
                </a:extLst>
              </p:cNvPr>
              <p:cNvSpPr/>
              <p:nvPr/>
            </p:nvSpPr>
            <p:spPr>
              <a:xfrm>
                <a:off x="2967457" y="580113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EFEB77-97C4-FBC7-5212-458FBB229283}"/>
                </a:ext>
              </a:extLst>
            </p:cNvPr>
            <p:cNvSpPr/>
            <p:nvPr/>
          </p:nvSpPr>
          <p:spPr>
            <a:xfrm>
              <a:off x="2462459" y="5774732"/>
              <a:ext cx="284133" cy="562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96614F-96CF-2E18-2C44-CD5004F0D08E}"/>
                </a:ext>
              </a:extLst>
            </p:cNvPr>
            <p:cNvSpPr/>
            <p:nvPr/>
          </p:nvSpPr>
          <p:spPr>
            <a:xfrm rot="5400000">
              <a:off x="3272745" y="5844666"/>
              <a:ext cx="217639" cy="4306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F0F5D7B-2BE6-3C15-BE27-AFD5CBB5A35D}"/>
                    </a:ext>
                  </a:extLst>
                </p:cNvPr>
                <p:cNvSpPr txBox="1"/>
                <p:nvPr/>
              </p:nvSpPr>
              <p:spPr>
                <a:xfrm>
                  <a:off x="1261309" y="5571773"/>
                  <a:ext cx="472303" cy="940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⟨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F0F5D7B-2BE6-3C15-BE27-AFD5CBB5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309" y="5571773"/>
                  <a:ext cx="472303" cy="940680"/>
                </a:xfrm>
                <a:prstGeom prst="rect">
                  <a:avLst/>
                </a:prstGeom>
                <a:blipFill>
                  <a:blip r:embed="rId5"/>
                  <a:stretch>
                    <a:fillRect l="-4000" r="-44000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DA6B542-12BE-142C-3C8B-AFC7331F147F}"/>
                    </a:ext>
                  </a:extLst>
                </p:cNvPr>
                <p:cNvSpPr txBox="1"/>
                <p:nvPr/>
              </p:nvSpPr>
              <p:spPr>
                <a:xfrm>
                  <a:off x="1909008" y="5624067"/>
                  <a:ext cx="472303" cy="940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DA6B542-12BE-142C-3C8B-AFC7331F1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008" y="5624067"/>
                  <a:ext cx="472303" cy="940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812EDA4-E9D7-5F1F-3492-9F548487B6CB}"/>
                    </a:ext>
                  </a:extLst>
                </p:cNvPr>
                <p:cNvSpPr txBox="1"/>
                <p:nvPr/>
              </p:nvSpPr>
              <p:spPr>
                <a:xfrm>
                  <a:off x="2617339" y="5627775"/>
                  <a:ext cx="472303" cy="940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812EDA4-E9D7-5F1F-3492-9F548487B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39" y="5627775"/>
                  <a:ext cx="472303" cy="9406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6AD2CE0-9086-88B4-9A74-87ABBABEF6D7}"/>
                    </a:ext>
                  </a:extLst>
                </p:cNvPr>
                <p:cNvSpPr txBox="1"/>
                <p:nvPr/>
              </p:nvSpPr>
              <p:spPr>
                <a:xfrm>
                  <a:off x="3428009" y="5571773"/>
                  <a:ext cx="472303" cy="940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6AD2CE0-9086-88B4-9A74-87ABBABEF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009" y="5571773"/>
                  <a:ext cx="472303" cy="940680"/>
                </a:xfrm>
                <a:prstGeom prst="rect">
                  <a:avLst/>
                </a:prstGeom>
                <a:blipFill>
                  <a:blip r:embed="rId8"/>
                  <a:stretch>
                    <a:fillRect l="-3846" r="-3846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梯形 24">
            <a:extLst>
              <a:ext uri="{FF2B5EF4-FFF2-40B4-BE49-F238E27FC236}">
                <a16:creationId xmlns:a16="http://schemas.microsoft.com/office/drawing/2014/main" id="{2E07BC78-BBD7-0929-F7B9-328DE694D48B}"/>
              </a:ext>
            </a:extLst>
          </p:cNvPr>
          <p:cNvSpPr/>
          <p:nvPr/>
        </p:nvSpPr>
        <p:spPr>
          <a:xfrm rot="10800000">
            <a:off x="1695158" y="4693309"/>
            <a:ext cx="1206472" cy="42302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13F1D-2882-4FD6-B141-3F1D4D00EF89}"/>
              </a:ext>
            </a:extLst>
          </p:cNvPr>
          <p:cNvSpPr/>
          <p:nvPr/>
        </p:nvSpPr>
        <p:spPr>
          <a:xfrm>
            <a:off x="2136457" y="4321026"/>
            <a:ext cx="296650" cy="296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5AEE68-40F6-5477-6807-D4E5EE17C69F}"/>
                  </a:ext>
                </a:extLst>
              </p:cNvPr>
              <p:cNvSpPr txBox="1"/>
              <p:nvPr/>
            </p:nvSpPr>
            <p:spPr>
              <a:xfrm>
                <a:off x="916678" y="5535816"/>
                <a:ext cx="29467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Rigidity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(the upper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may not be tight)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85AEE68-40F6-5477-6807-D4E5EE17C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8" y="5535816"/>
                <a:ext cx="2946769" cy="830997"/>
              </a:xfrm>
              <a:prstGeom prst="rect">
                <a:avLst/>
              </a:prstGeom>
              <a:blipFill>
                <a:blip r:embed="rId9"/>
                <a:stretch>
                  <a:fillRect l="-1033" t="-2206" r="-247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CA2DA97E-0723-2622-09E4-C9A0A7676D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8948" y="5174610"/>
            <a:ext cx="298816" cy="315417"/>
          </a:xfrm>
          <a:prstGeom prst="rect">
            <a:avLst/>
          </a:prstGeom>
        </p:spPr>
      </p:pic>
      <p:sp>
        <p:nvSpPr>
          <p:cNvPr id="32" name="梯形 31">
            <a:extLst>
              <a:ext uri="{FF2B5EF4-FFF2-40B4-BE49-F238E27FC236}">
                <a16:creationId xmlns:a16="http://schemas.microsoft.com/office/drawing/2014/main" id="{0A119A6F-89F4-9AA7-F04B-1992AEE0DC7F}"/>
              </a:ext>
            </a:extLst>
          </p:cNvPr>
          <p:cNvSpPr/>
          <p:nvPr/>
        </p:nvSpPr>
        <p:spPr>
          <a:xfrm rot="10800000">
            <a:off x="5451152" y="4693308"/>
            <a:ext cx="1206468" cy="423022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148DA7-62A2-3F9D-74F7-09DF850B8354}"/>
                  </a:ext>
                </a:extLst>
              </p:cNvPr>
              <p:cNvSpPr txBox="1"/>
              <p:nvPr/>
            </p:nvSpPr>
            <p:spPr>
              <a:xfrm>
                <a:off x="5393799" y="4525343"/>
                <a:ext cx="1309114" cy="923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01100010011………………001010</m:t>
                      </m:r>
                    </m:oMath>
                  </m:oMathPara>
                </a14:m>
                <a:endParaRPr lang="zh-CN" altLang="en-US" sz="6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148DA7-62A2-3F9D-74F7-09DF850B8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99" y="4525343"/>
                <a:ext cx="1309114" cy="92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352A6C-DCD0-F413-37F7-D41550DE704E}"/>
                  </a:ext>
                </a:extLst>
              </p:cNvPr>
              <p:cNvSpPr txBox="1"/>
              <p:nvPr/>
            </p:nvSpPr>
            <p:spPr>
              <a:xfrm>
                <a:off x="4723161" y="5531850"/>
                <a:ext cx="25457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reduces to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352A6C-DCD0-F413-37F7-D41550DE7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61" y="5531850"/>
                <a:ext cx="2545742" cy="584775"/>
              </a:xfrm>
              <a:prstGeom prst="rect">
                <a:avLst/>
              </a:prstGeom>
              <a:blipFill>
                <a:blip r:embed="rId12"/>
                <a:stretch>
                  <a:fillRect l="-1439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1020A29A-A929-C57C-D23E-CDE1FE8EA988}"/>
              </a:ext>
            </a:extLst>
          </p:cNvPr>
          <p:cNvSpPr txBox="1"/>
          <p:nvPr/>
        </p:nvSpPr>
        <p:spPr>
          <a:xfrm>
            <a:off x="8205055" y="2924206"/>
            <a:ext cx="3170497" cy="1261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Reason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Reveals some new phenomena…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E2F0E46-C07D-5BA7-C807-C1DB3BF64A16}"/>
                  </a:ext>
                </a:extLst>
              </p:cNvPr>
              <p:cNvSpPr txBox="1"/>
              <p:nvPr/>
            </p:nvSpPr>
            <p:spPr>
              <a:xfrm>
                <a:off x="7740361" y="4891847"/>
                <a:ext cx="4214046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 (for very small stretch)!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E2F0E46-C07D-5BA7-C807-C1DB3BF64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61" y="4891847"/>
                <a:ext cx="4214046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44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7" grpId="0" animBg="1"/>
      <p:bldP spid="6" grpId="0"/>
      <p:bldP spid="32" grpId="0" animBg="1"/>
      <p:bldP spid="33" grpId="0" animBg="1"/>
      <p:bldP spid="34" grpId="0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Circuit lower bounds from algorithms!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339616" y="33743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2681148" y="337426"/>
            <a:ext cx="2068304" cy="861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B25AC-5EF3-4DC7-ABC0-56441F5E8E2A}"/>
              </a:ext>
            </a:extLst>
          </p:cNvPr>
          <p:cNvSpPr/>
          <p:nvPr/>
        </p:nvSpPr>
        <p:spPr>
          <a:xfrm>
            <a:off x="5022680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C5EC49-29C8-439E-BCE6-1317B77A6721}"/>
              </a:ext>
            </a:extLst>
          </p:cNvPr>
          <p:cNvSpPr/>
          <p:nvPr/>
        </p:nvSpPr>
        <p:spPr>
          <a:xfrm>
            <a:off x="7364212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Proof Ideas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705744" y="337425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1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Circuit Lower Bounds via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“Algorithmic Method”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[Williams’11]: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steps in the proof: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admits a non-trivial algorithm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Such algorithms imply circuit lower bounds!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connection between algorithm and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bounds is very general, applicable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other classes besides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http://people.csail.mit.edu/rrw/me.jpg">
            <a:extLst>
              <a:ext uri="{FF2B5EF4-FFF2-40B4-BE49-F238E27FC236}">
                <a16:creationId xmlns:a16="http://schemas.microsoft.com/office/drawing/2014/main" id="{BA5D5058-670A-BF28-3C3A-C71A21F1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541" y="1690688"/>
            <a:ext cx="1636904" cy="10926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AAEEE8-82E1-09EA-7CFD-BE202F5D2EF9}"/>
                  </a:ext>
                </a:extLst>
              </p:cNvPr>
              <p:cNvSpPr txBox="1"/>
              <p:nvPr/>
            </p:nvSpPr>
            <p:spPr>
              <a:xfrm>
                <a:off x="5663046" y="1728172"/>
                <a:ext cx="3711284" cy="929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a frontier circuit class that we don’t know how to prove lower bounds otherwise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AAEEE8-82E1-09EA-7CFD-BE202F5D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46" y="1728172"/>
                <a:ext cx="3711284" cy="929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F0F75E-31E0-BDE9-9388-178F3E5938B4}"/>
                  </a:ext>
                </a:extLst>
              </p:cNvPr>
              <p:cNvSpPr txBox="1"/>
              <p:nvPr/>
            </p:nvSpPr>
            <p:spPr>
              <a:xfrm>
                <a:off x="7799885" y="3216282"/>
                <a:ext cx="3973644" cy="387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Nontrivial: Running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F0F75E-31E0-BDE9-9388-178F3E59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885" y="3216282"/>
                <a:ext cx="3973644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79CD26-D099-DEB8-7644-86E71C9256A2}"/>
                  </a:ext>
                </a:extLst>
              </p:cNvPr>
              <p:cNvSpPr txBox="1"/>
              <p:nvPr/>
            </p:nvSpPr>
            <p:spPr>
              <a:xfrm>
                <a:off x="7852380" y="4200279"/>
                <a:ext cx="4124272" cy="1723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-CAPP (Circuit Acceptance Probability Problem):</a:t>
                </a:r>
              </a:p>
              <a:p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79CD26-D099-DEB8-7644-86E71C92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80" y="4200279"/>
                <a:ext cx="4124272" cy="172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44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 for Rigid Matrices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[Williams’11], we prove stronger and stronger lower bounds via the “Algorithmic Method”.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else could we do?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[Alman-Chen’19]: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of rigid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with parameters much better than previously known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treat low-rank matrices as a special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circuit class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Rigid matrices = (average-case) circuit lower bounds against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Turns out there are good CAPP algorithms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FD7501-85E9-3AA7-F0A4-54CBE34A9795}"/>
              </a:ext>
            </a:extLst>
          </p:cNvPr>
          <p:cNvGrpSpPr/>
          <p:nvPr/>
        </p:nvGrpSpPr>
        <p:grpSpPr>
          <a:xfrm>
            <a:off x="9175797" y="2345016"/>
            <a:ext cx="2597731" cy="1606844"/>
            <a:chOff x="5214938" y="2633870"/>
            <a:chExt cx="3595273" cy="2223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26" name="Picture 2" descr="joshalman">
              <a:extLst>
                <a:ext uri="{FF2B5EF4-FFF2-40B4-BE49-F238E27FC236}">
                  <a16:creationId xmlns:a16="http://schemas.microsoft.com/office/drawing/2014/main" id="{B95AB92A-D0A4-6978-F62C-4AAB7D73F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2633870"/>
              <a:ext cx="1371393" cy="222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ijie Chen">
              <a:extLst>
                <a:ext uri="{FF2B5EF4-FFF2-40B4-BE49-F238E27FC236}">
                  <a16:creationId xmlns:a16="http://schemas.microsoft.com/office/drawing/2014/main" id="{78B9E22A-104D-41F9-E024-1593BACDB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331" y="2633870"/>
              <a:ext cx="2223880" cy="222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453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Range Avoidance Interpretation?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265CAF-3A45-D78D-89B4-7E9C942E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13" y="4338860"/>
            <a:ext cx="841684" cy="888444"/>
          </a:xfrm>
          <a:prstGeom prst="rect">
            <a:avLst/>
          </a:prstGeom>
        </p:spPr>
      </p:pic>
      <p:sp>
        <p:nvSpPr>
          <p:cNvPr id="11" name="梯形 10">
            <a:extLst>
              <a:ext uri="{FF2B5EF4-FFF2-40B4-BE49-F238E27FC236}">
                <a16:creationId xmlns:a16="http://schemas.microsoft.com/office/drawing/2014/main" id="{DE0DA359-8DF8-6BA1-DABF-6052FB70D7E8}"/>
              </a:ext>
            </a:extLst>
          </p:cNvPr>
          <p:cNvSpPr/>
          <p:nvPr/>
        </p:nvSpPr>
        <p:spPr>
          <a:xfrm rot="10800000">
            <a:off x="1258573" y="302256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9914E0-6D2F-6E26-FDF6-E2140AFE867E}"/>
                  </a:ext>
                </a:extLst>
              </p:cNvPr>
              <p:cNvSpPr txBox="1"/>
              <p:nvPr/>
            </p:nvSpPr>
            <p:spPr>
              <a:xfrm>
                <a:off x="2570537" y="3380825"/>
                <a:ext cx="1063487" cy="59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0" smtClean="0">
                                  <a:latin typeface="Cambria Math" panose="02040503050406030204" pitchFamily="18" charset="0"/>
                                </a:rPr>
                                <m:t>𝐀𝐂𝐂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9914E0-6D2F-6E26-FDF6-E2140AFE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37" y="3380825"/>
                <a:ext cx="1063487" cy="591637"/>
              </a:xfrm>
              <a:prstGeom prst="rect">
                <a:avLst/>
              </a:prstGeom>
              <a:blipFill>
                <a:blip r:embed="rId4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DCB50-9153-BBEC-C8B6-A542CF48A3B7}"/>
                  </a:ext>
                </a:extLst>
              </p:cNvPr>
              <p:cNvSpPr txBox="1"/>
              <p:nvPr/>
            </p:nvSpPr>
            <p:spPr>
              <a:xfrm>
                <a:off x="653864" y="4468170"/>
                <a:ext cx="20215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DCB50-9153-BBEC-C8B6-A542CF48A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4" y="4468170"/>
                <a:ext cx="2021587" cy="646331"/>
              </a:xfrm>
              <a:prstGeom prst="rect">
                <a:avLst/>
              </a:prstGeom>
              <a:blipFill>
                <a:blip r:embed="rId5"/>
                <a:stretch>
                  <a:fillRect l="-241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E8E994-223E-22E5-3B5F-66C5534980D1}"/>
                  </a:ext>
                </a:extLst>
              </p:cNvPr>
              <p:cNvSpPr txBox="1"/>
              <p:nvPr/>
            </p:nvSpPr>
            <p:spPr>
              <a:xfrm>
                <a:off x="1258570" y="2630245"/>
                <a:ext cx="3687419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01100010011………………001010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E8E994-223E-22E5-3B5F-66C55349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70" y="2630245"/>
                <a:ext cx="36874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676E4F-D67B-26B1-2245-ED95CF78A9C0}"/>
                  </a:ext>
                </a:extLst>
              </p:cNvPr>
              <p:cNvSpPr txBox="1"/>
              <p:nvPr/>
            </p:nvSpPr>
            <p:spPr>
              <a:xfrm>
                <a:off x="548950" y="2313403"/>
                <a:ext cx="176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Truth table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676E4F-D67B-26B1-2245-ED95CF78A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0" y="2313403"/>
                <a:ext cx="1760231" cy="369332"/>
              </a:xfrm>
              <a:prstGeom prst="rect">
                <a:avLst/>
              </a:prstGeom>
              <a:blipFill>
                <a:blip r:embed="rId7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619634-6433-D754-0BFF-D408E935F375}"/>
                  </a:ext>
                </a:extLst>
              </p:cNvPr>
              <p:cNvSpPr txBox="1"/>
              <p:nvPr/>
            </p:nvSpPr>
            <p:spPr>
              <a:xfrm>
                <a:off x="4513345" y="4224006"/>
                <a:ext cx="1505392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619634-6433-D754-0BFF-D408E935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45" y="4224006"/>
                <a:ext cx="1505392" cy="379656"/>
              </a:xfrm>
              <a:prstGeom prst="rect">
                <a:avLst/>
              </a:prstGeom>
              <a:blipFill>
                <a:blip r:embed="rId8"/>
                <a:stretch>
                  <a:fillRect l="-1215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D8146F-57BC-0157-4174-68423D04D2A9}"/>
                  </a:ext>
                </a:extLst>
              </p:cNvPr>
              <p:cNvSpPr txBox="1"/>
              <p:nvPr/>
            </p:nvSpPr>
            <p:spPr>
              <a:xfrm>
                <a:off x="5027995" y="288764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D8146F-57BC-0157-4174-68423D04D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95" y="2887640"/>
                <a:ext cx="903547" cy="369332"/>
              </a:xfrm>
              <a:prstGeom prst="rect">
                <a:avLst/>
              </a:prstGeom>
              <a:blipFill>
                <a:blip r:embed="rId9"/>
                <a:stretch>
                  <a:fillRect t="-10000" r="-67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AF3AB0-97AD-F7C7-596B-19B4F58EAF4B}"/>
                  </a:ext>
                </a:extLst>
              </p:cNvPr>
              <p:cNvSpPr txBox="1"/>
              <p:nvPr/>
            </p:nvSpPr>
            <p:spPr>
              <a:xfrm>
                <a:off x="621328" y="5248222"/>
                <a:ext cx="5066566" cy="120481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range avoidance problem, for the specific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AF3AB0-97AD-F7C7-596B-19B4F58E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" y="5248222"/>
                <a:ext cx="5066566" cy="1204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8B5548-6594-61C8-084A-42C3EE27909F}"/>
              </a:ext>
            </a:extLst>
          </p:cNvPr>
          <p:cNvCxnSpPr/>
          <p:nvPr/>
        </p:nvCxnSpPr>
        <p:spPr>
          <a:xfrm>
            <a:off x="6096000" y="1848678"/>
            <a:ext cx="0" cy="4880113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33A71B-1A1D-7F0C-4D47-DD955E0E025D}"/>
                  </a:ext>
                </a:extLst>
              </p:cNvPr>
              <p:cNvSpPr txBox="1"/>
              <p:nvPr/>
            </p:nvSpPr>
            <p:spPr>
              <a:xfrm>
                <a:off x="838200" y="1758886"/>
                <a:ext cx="4873446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33A71B-1A1D-7F0C-4D47-DD955E0E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8886"/>
                <a:ext cx="4873446" cy="532966"/>
              </a:xfrm>
              <a:prstGeom prst="rect">
                <a:avLst/>
              </a:prstGeom>
              <a:blipFill>
                <a:blip r:embed="rId11"/>
                <a:stretch>
                  <a:fillRect t="-11494" r="-1001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0DDF682E-F5D0-636D-4E2F-13BF4384FCA7}"/>
              </a:ext>
            </a:extLst>
          </p:cNvPr>
          <p:cNvSpPr txBox="1"/>
          <p:nvPr/>
        </p:nvSpPr>
        <p:spPr>
          <a:xfrm>
            <a:off x="7841974" y="1765944"/>
            <a:ext cx="27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Rigid Matrices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B89D64-1C65-5ABE-BAD4-3AFBD7C374AA}"/>
              </a:ext>
            </a:extLst>
          </p:cNvPr>
          <p:cNvGrpSpPr/>
          <p:nvPr/>
        </p:nvGrpSpPr>
        <p:grpSpPr>
          <a:xfrm>
            <a:off x="7294118" y="4267483"/>
            <a:ext cx="2801720" cy="892562"/>
            <a:chOff x="1311715" y="5600313"/>
            <a:chExt cx="2801720" cy="89256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CB1581-529B-7608-10D6-099EA5D49B5D}"/>
                </a:ext>
              </a:extLst>
            </p:cNvPr>
            <p:cNvGrpSpPr/>
            <p:nvPr/>
          </p:nvGrpSpPr>
          <p:grpSpPr>
            <a:xfrm>
              <a:off x="1719469" y="5883600"/>
              <a:ext cx="343780" cy="363436"/>
              <a:chOff x="1789043" y="4542183"/>
              <a:chExt cx="1350694" cy="142792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B304FC7-82CC-5167-CCEA-CED3EACE7F4B}"/>
                  </a:ext>
                </a:extLst>
              </p:cNvPr>
              <p:cNvSpPr/>
              <p:nvPr/>
            </p:nvSpPr>
            <p:spPr>
              <a:xfrm>
                <a:off x="1789043" y="4542183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79D3716-7E5C-7D83-878F-6A8386458F16}"/>
                  </a:ext>
                </a:extLst>
              </p:cNvPr>
              <p:cNvSpPr/>
              <p:nvPr/>
            </p:nvSpPr>
            <p:spPr>
              <a:xfrm>
                <a:off x="1789043" y="513455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5BE0559-444E-BA38-5C0A-F6B2DAB820B5}"/>
                  </a:ext>
                </a:extLst>
              </p:cNvPr>
              <p:cNvSpPr/>
              <p:nvPr/>
            </p:nvSpPr>
            <p:spPr>
              <a:xfrm>
                <a:off x="2208772" y="471114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4AA8CEA-B731-7625-99EF-808F00E0756F}"/>
                  </a:ext>
                </a:extLst>
              </p:cNvPr>
              <p:cNvSpPr/>
              <p:nvPr/>
            </p:nvSpPr>
            <p:spPr>
              <a:xfrm>
                <a:off x="2470502" y="553940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8A335BF-5C4B-0A20-9350-B2262E24BA85}"/>
                  </a:ext>
                </a:extLst>
              </p:cNvPr>
              <p:cNvSpPr/>
              <p:nvPr/>
            </p:nvSpPr>
            <p:spPr>
              <a:xfrm>
                <a:off x="2970772" y="498329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976C728-BB46-C507-BBB1-F23E27274153}"/>
                  </a:ext>
                </a:extLst>
              </p:cNvPr>
              <p:cNvSpPr/>
              <p:nvPr/>
            </p:nvSpPr>
            <p:spPr>
              <a:xfrm>
                <a:off x="2798492" y="4977155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6FE0198-513B-EA67-5067-FB14F5792E43}"/>
                  </a:ext>
                </a:extLst>
              </p:cNvPr>
              <p:cNvSpPr/>
              <p:nvPr/>
            </p:nvSpPr>
            <p:spPr>
              <a:xfrm>
                <a:off x="2470502" y="5370444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3A0CAAC-8853-F1E7-6082-BF261DD58ED8}"/>
                  </a:ext>
                </a:extLst>
              </p:cNvPr>
              <p:cNvSpPr/>
              <p:nvPr/>
            </p:nvSpPr>
            <p:spPr>
              <a:xfrm>
                <a:off x="1995709" y="580113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154027E-C2A1-302E-8D66-88369F92904F}"/>
                  </a:ext>
                </a:extLst>
              </p:cNvPr>
              <p:cNvSpPr/>
              <p:nvPr/>
            </p:nvSpPr>
            <p:spPr>
              <a:xfrm>
                <a:off x="2967457" y="580113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19A5F0-C15B-1F69-D289-5FFFEE1EB7B0}"/>
                </a:ext>
              </a:extLst>
            </p:cNvPr>
            <p:cNvSpPr/>
            <p:nvPr/>
          </p:nvSpPr>
          <p:spPr>
            <a:xfrm>
              <a:off x="2462459" y="5774732"/>
              <a:ext cx="284133" cy="562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A66D55-066E-0A22-37F4-97430621E89C}"/>
                </a:ext>
              </a:extLst>
            </p:cNvPr>
            <p:cNvSpPr/>
            <p:nvPr/>
          </p:nvSpPr>
          <p:spPr>
            <a:xfrm rot="5400000">
              <a:off x="3272745" y="5844666"/>
              <a:ext cx="217639" cy="4306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1F7AA51-F6B4-AEDD-405A-907C8A9CF58C}"/>
                    </a:ext>
                  </a:extLst>
                </p:cNvPr>
                <p:cNvSpPr txBox="1"/>
                <p:nvPr/>
              </p:nvSpPr>
              <p:spPr>
                <a:xfrm>
                  <a:off x="1311715" y="5600313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⟨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1F7AA51-F6B4-AEDD-405A-907C8A9CF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715" y="5600313"/>
                  <a:ext cx="472303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91776F2-470F-C548-FD07-386F6D916FA9}"/>
                    </a:ext>
                  </a:extLst>
                </p:cNvPr>
                <p:cNvSpPr txBox="1"/>
                <p:nvPr/>
              </p:nvSpPr>
              <p:spPr>
                <a:xfrm>
                  <a:off x="1975551" y="5661878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91776F2-470F-C548-FD07-386F6D916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551" y="5661878"/>
                  <a:ext cx="472303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28FCB77-CC5F-A276-1CC0-B0F52BD5734B}"/>
                    </a:ext>
                  </a:extLst>
                </p:cNvPr>
                <p:cNvSpPr txBox="1"/>
                <p:nvPr/>
              </p:nvSpPr>
              <p:spPr>
                <a:xfrm>
                  <a:off x="2678558" y="5640374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28FCB77-CC5F-A276-1CC0-B0F52BD57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58" y="5640374"/>
                  <a:ext cx="472303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A21B150-902D-5DF6-AB6F-FBD83B70C680}"/>
                    </a:ext>
                  </a:extLst>
                </p:cNvPr>
                <p:cNvSpPr txBox="1"/>
                <p:nvPr/>
              </p:nvSpPr>
              <p:spPr>
                <a:xfrm>
                  <a:off x="3641132" y="5600313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A21B150-902D-5DF6-AB6F-FBD83B70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132" y="5600313"/>
                  <a:ext cx="472303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梯形 41">
            <a:extLst>
              <a:ext uri="{FF2B5EF4-FFF2-40B4-BE49-F238E27FC236}">
                <a16:creationId xmlns:a16="http://schemas.microsoft.com/office/drawing/2014/main" id="{96C73010-E64F-F6DA-5B87-E78FBCBB33BB}"/>
              </a:ext>
            </a:extLst>
          </p:cNvPr>
          <p:cNvSpPr/>
          <p:nvPr/>
        </p:nvSpPr>
        <p:spPr>
          <a:xfrm rot="10800000">
            <a:off x="6885286" y="302256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1BA8D3-13F8-FC5F-3259-A6AF6A1E153C}"/>
                  </a:ext>
                </a:extLst>
              </p:cNvPr>
              <p:cNvSpPr txBox="1"/>
              <p:nvPr/>
            </p:nvSpPr>
            <p:spPr>
              <a:xfrm>
                <a:off x="7481386" y="3358184"/>
                <a:ext cx="2565569" cy="63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rigidity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1BA8D3-13F8-FC5F-3259-A6AF6A1E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86" y="3358184"/>
                <a:ext cx="2565569" cy="631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D0BCAE2B-02D1-C28D-2C22-B312B449578E}"/>
              </a:ext>
            </a:extLst>
          </p:cNvPr>
          <p:cNvSpPr/>
          <p:nvPr/>
        </p:nvSpPr>
        <p:spPr>
          <a:xfrm>
            <a:off x="8261359" y="2279841"/>
            <a:ext cx="729147" cy="729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09E356A-30B5-0B2E-06BE-8B0FADB6601E}"/>
              </a:ext>
            </a:extLst>
          </p:cNvPr>
          <p:cNvSpPr txBox="1"/>
          <p:nvPr/>
        </p:nvSpPr>
        <p:spPr>
          <a:xfrm>
            <a:off x="9039613" y="2364420"/>
            <a:ext cx="1978940" cy="3693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non-rigid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8C6E020-F8D0-DB2C-4663-D3A38A226491}"/>
                  </a:ext>
                </a:extLst>
              </p:cNvPr>
              <p:cNvSpPr txBox="1"/>
              <p:nvPr/>
            </p:nvSpPr>
            <p:spPr>
              <a:xfrm>
                <a:off x="10140058" y="4224006"/>
                <a:ext cx="1502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8C6E020-F8D0-DB2C-4663-D3A38A22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058" y="4224006"/>
                <a:ext cx="1502992" cy="369332"/>
              </a:xfrm>
              <a:prstGeom prst="rect">
                <a:avLst/>
              </a:prstGeom>
              <a:blipFill>
                <a:blip r:embed="rId1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9297235-BF30-9EF7-155E-852A24B8DB89}"/>
                  </a:ext>
                </a:extLst>
              </p:cNvPr>
              <p:cNvSpPr txBox="1"/>
              <p:nvPr/>
            </p:nvSpPr>
            <p:spPr>
              <a:xfrm>
                <a:off x="10654708" y="288764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9297235-BF30-9EF7-155E-852A24B8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708" y="2887640"/>
                <a:ext cx="903547" cy="369332"/>
              </a:xfrm>
              <a:prstGeom prst="rect">
                <a:avLst/>
              </a:prstGeom>
              <a:blipFill>
                <a:blip r:embed="rId1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18ABE5-3278-72A1-FD01-6321CC1F70F0}"/>
                  </a:ext>
                </a:extLst>
              </p:cNvPr>
              <p:cNvSpPr txBox="1"/>
              <p:nvPr/>
            </p:nvSpPr>
            <p:spPr>
              <a:xfrm>
                <a:off x="6506330" y="5248222"/>
                <a:ext cx="5066566" cy="123694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range avoidance problem, for the specific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rigidity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has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18ABE5-3278-72A1-FD01-6321CC1F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30" y="5248222"/>
                <a:ext cx="5066566" cy="123694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1ECDEA3-4388-98C3-1EC1-7F35B440F86F}"/>
              </a:ext>
            </a:extLst>
          </p:cNvPr>
          <p:cNvSpPr txBox="1"/>
          <p:nvPr/>
        </p:nvSpPr>
        <p:spPr>
          <a:xfrm>
            <a:off x="6514286" y="6481017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(for different parameters)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9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 animBg="1"/>
      <p:bldP spid="16" grpId="0"/>
      <p:bldP spid="17" grpId="0"/>
      <p:bldP spid="18" grpId="0"/>
      <p:bldP spid="19" grpId="0" animBg="1"/>
      <p:bldP spid="42" grpId="0" animBg="1"/>
      <p:bldP spid="43" grpId="0"/>
      <p:bldP spid="44" grpId="0" animBg="1"/>
      <p:bldP spid="45" grpId="0" animBg="1"/>
      <p:bldP spid="46" grpId="0"/>
      <p:bldP spid="47" grpId="0"/>
      <p:bldP spid="48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Is it just circuit lower bounds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&amp; rigid matrices, or…?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AF6D41-57B7-19A5-74A5-11C15CB057E3}"/>
              </a:ext>
            </a:extLst>
          </p:cNvPr>
          <p:cNvSpPr txBox="1"/>
          <p:nvPr/>
        </p:nvSpPr>
        <p:spPr>
          <a:xfrm>
            <a:off x="2385391" y="2405270"/>
            <a:ext cx="4542184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Is there a general “Algorithmic Method” for range avoidance?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EDA19C8-2D67-3871-59A7-E721A0D2413E}"/>
                  </a:ext>
                </a:extLst>
              </p:cNvPr>
              <p:cNvSpPr txBox="1"/>
              <p:nvPr/>
            </p:nvSpPr>
            <p:spPr>
              <a:xfrm>
                <a:off x="3273287" y="4495801"/>
                <a:ext cx="6765236" cy="96180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What analogue of “CAPP algorithms” imply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algorithms for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𝕮</m:t>
                    </m:r>
                  </m:oMath>
                </a14:m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-Avoid?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EDA19C8-2D67-3871-59A7-E721A0D2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87" y="4495801"/>
                <a:ext cx="6765236" cy="961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74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Algorithmic method is for range avoidance;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circuit lower bounds are just one application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339616" y="33743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2681148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B25AC-5EF3-4DC7-ABC0-56441F5E8E2A}"/>
              </a:ext>
            </a:extLst>
          </p:cNvPr>
          <p:cNvSpPr/>
          <p:nvPr/>
        </p:nvSpPr>
        <p:spPr>
          <a:xfrm>
            <a:off x="5022680" y="337426"/>
            <a:ext cx="2068304" cy="861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C5EC49-29C8-439E-BCE6-1317B77A6721}"/>
              </a:ext>
            </a:extLst>
          </p:cNvPr>
          <p:cNvSpPr/>
          <p:nvPr/>
        </p:nvSpPr>
        <p:spPr>
          <a:xfrm>
            <a:off x="7364212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Proof Ideas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705744" y="337425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0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Results: Algorithmic Method for 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data structures 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25C67B60-244F-843B-4E98-886D55B2BD19}"/>
              </a:ext>
            </a:extLst>
          </p:cNvPr>
          <p:cNvSpPr/>
          <p:nvPr/>
        </p:nvSpPr>
        <p:spPr>
          <a:xfrm rot="10800000">
            <a:off x="902883" y="3401236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5DAB50-2E63-DD20-1AF2-AB64EDC666A4}"/>
              </a:ext>
            </a:extLst>
          </p:cNvPr>
          <p:cNvSpPr txBox="1"/>
          <p:nvPr/>
        </p:nvSpPr>
        <p:spPr>
          <a:xfrm>
            <a:off x="902880" y="3008920"/>
            <a:ext cx="3687419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779384-1FB5-CE91-77A2-C34E4ADB5407}"/>
              </a:ext>
            </a:extLst>
          </p:cNvPr>
          <p:cNvSpPr txBox="1"/>
          <p:nvPr/>
        </p:nvSpPr>
        <p:spPr>
          <a:xfrm>
            <a:off x="1413089" y="4809468"/>
            <a:ext cx="2681833" cy="27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/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compute a data structure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Hamming weight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deterministic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with oracle access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DS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50BAC7-E70F-53A2-681E-86E5703E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63" y="2924456"/>
                <a:ext cx="6798365" cy="2476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/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8BF897-2FA2-0433-46C6-6BDD8369C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18" y="3687418"/>
                <a:ext cx="75537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/>
              <p:nvPr/>
            </p:nvSpPr>
            <p:spPr>
              <a:xfrm>
                <a:off x="902880" y="5697943"/>
                <a:ext cx="4708703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Remark: CAPP = Hamming Weight Est.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𝑇𝑇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(the truth table generator)!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FC788A-DAE6-E0BF-2245-EF09EB50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0" y="5697943"/>
                <a:ext cx="470870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5FF16C0-BCD9-CCB0-D150-AF7353A71B7D}"/>
              </a:ext>
            </a:extLst>
          </p:cNvPr>
          <p:cNvSpPr txBox="1"/>
          <p:nvPr/>
        </p:nvSpPr>
        <p:spPr>
          <a:xfrm>
            <a:off x="6146681" y="5798166"/>
            <a:ext cx="403241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result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generalises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Williams’s Algorithmic Method!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6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the</a:t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2C3CEC-3334-2672-3526-395B4ED3794B}"/>
              </a:ext>
            </a:extLst>
          </p:cNvPr>
          <p:cNvSpPr txBox="1"/>
          <p:nvPr/>
        </p:nvSpPr>
        <p:spPr>
          <a:xfrm>
            <a:off x="4760838" y="233874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Algorithmic Method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B9DF5C-927F-6246-24CE-5D5D6111DF72}"/>
              </a:ext>
            </a:extLst>
          </p:cNvPr>
          <p:cNvSpPr txBox="1"/>
          <p:nvPr/>
        </p:nvSpPr>
        <p:spPr>
          <a:xfrm>
            <a:off x="8332298" y="233874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7AE718-3699-0664-7D04-535AE2D2A937}"/>
              </a:ext>
            </a:extLst>
          </p:cNvPr>
          <p:cNvSpPr txBox="1"/>
          <p:nvPr/>
        </p:nvSpPr>
        <p:spPr>
          <a:xfrm>
            <a:off x="1189377" y="334596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Non-trivial algorithms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5BEBB4-C2AA-C313-B893-CDE4D6BBFB08}"/>
                  </a:ext>
                </a:extLst>
              </p:cNvPr>
              <p:cNvSpPr txBox="1"/>
              <p:nvPr/>
            </p:nvSpPr>
            <p:spPr>
              <a:xfrm>
                <a:off x="4760838" y="3198167"/>
                <a:ext cx="2604053" cy="6649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(running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5BEBB4-C2AA-C313-B893-CDE4D6BBF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3198167"/>
                <a:ext cx="260405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C6A11E-2A4F-3E4E-515C-EEA7B6E5CC5C}"/>
                  </a:ext>
                </a:extLst>
              </p:cNvPr>
              <p:cNvSpPr txBox="1"/>
              <p:nvPr/>
            </p:nvSpPr>
            <p:spPr>
              <a:xfrm>
                <a:off x="8332299" y="3059668"/>
                <a:ext cx="2604053" cy="941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(running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C6A11E-2A4F-3E4E-515C-EEA7B6E5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9" y="3059668"/>
                <a:ext cx="2604053" cy="941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B19D729-1987-6EFC-AA6B-ADFCD94EAB8F}"/>
              </a:ext>
            </a:extLst>
          </p:cNvPr>
          <p:cNvSpPr txBox="1"/>
          <p:nvPr/>
        </p:nvSpPr>
        <p:spPr>
          <a:xfrm>
            <a:off x="1189377" y="4491684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 for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B7D0E0-1390-AF9B-2178-5007E9B7DC21}"/>
                  </a:ext>
                </a:extLst>
              </p:cNvPr>
              <p:cNvSpPr txBox="1"/>
              <p:nvPr/>
            </p:nvSpPr>
            <p:spPr>
              <a:xfrm>
                <a:off x="4760838" y="4491684"/>
                <a:ext cx="260405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CAPP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B7D0E0-1390-AF9B-2178-5007E9B7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4491684"/>
                <a:ext cx="26040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FCC7DC-2680-CAB1-4FD6-0CBA9504D9B1}"/>
                  </a:ext>
                </a:extLst>
              </p:cNvPr>
              <p:cNvSpPr txBox="1"/>
              <p:nvPr/>
            </p:nvSpPr>
            <p:spPr>
              <a:xfrm>
                <a:off x="8332297" y="4353185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FCC7DC-2680-CAB1-4FD6-0CBA9504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7" y="4353185"/>
                <a:ext cx="260405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AF6450E-68C5-3904-F2B5-12004DAEFF9A}"/>
              </a:ext>
            </a:extLst>
          </p:cNvPr>
          <p:cNvSpPr txBox="1"/>
          <p:nvPr/>
        </p:nvSpPr>
        <p:spPr>
          <a:xfrm>
            <a:off x="1189377" y="5482258"/>
            <a:ext cx="260405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… implies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B5607F-3BFB-34F4-58B9-4180CC6C59DD}"/>
                  </a:ext>
                </a:extLst>
              </p:cNvPr>
              <p:cNvSpPr txBox="1"/>
              <p:nvPr/>
            </p:nvSpPr>
            <p:spPr>
              <a:xfrm>
                <a:off x="1432885" y="5992119"/>
                <a:ext cx="2117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(Assuming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“typical”)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B5607F-3BFB-34F4-58B9-4180CC6C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85" y="5992119"/>
                <a:ext cx="2117036" cy="307777"/>
              </a:xfrm>
              <a:prstGeom prst="rect">
                <a:avLst/>
              </a:prstGeom>
              <a:blipFill>
                <a:blip r:embed="rId7"/>
                <a:stretch>
                  <a:fillRect l="-86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C7FDE5-8B14-4995-F650-0EF8638A789A}"/>
                  </a:ext>
                </a:extLst>
              </p:cNvPr>
              <p:cNvSpPr txBox="1"/>
              <p:nvPr/>
            </p:nvSpPr>
            <p:spPr>
              <a:xfrm>
                <a:off x="4760838" y="5345788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Circuit lower bounds against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C7FDE5-8B14-4995-F650-0EF8638A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38" y="5345788"/>
                <a:ext cx="26040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A4483A-593D-B0FC-7706-B51B0D2B5AC2}"/>
                  </a:ext>
                </a:extLst>
              </p:cNvPr>
              <p:cNvSpPr txBox="1"/>
              <p:nvPr/>
            </p:nvSpPr>
            <p:spPr>
              <a:xfrm>
                <a:off x="8332297" y="5345788"/>
                <a:ext cx="260405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ℭ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-Avoid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A4483A-593D-B0FC-7706-B51B0D2B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97" y="5345788"/>
                <a:ext cx="260405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6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Finding a hay in the haystack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339616" y="337431"/>
            <a:ext cx="2068304" cy="861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2681148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B25AC-5EF3-4DC7-ABC0-56441F5E8E2A}"/>
              </a:ext>
            </a:extLst>
          </p:cNvPr>
          <p:cNvSpPr/>
          <p:nvPr/>
        </p:nvSpPr>
        <p:spPr>
          <a:xfrm>
            <a:off x="5022680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C5EC49-29C8-439E-BCE6-1317B77A6721}"/>
              </a:ext>
            </a:extLst>
          </p:cNvPr>
          <p:cNvSpPr/>
          <p:nvPr/>
        </p:nvSpPr>
        <p:spPr>
          <a:xfrm>
            <a:off x="7364212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Proof Ideas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705744" y="337425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8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 Is For Avoidance!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3" name="Picture 4" descr="http://people.csail.mit.edu/rrw/me.jpg">
            <a:extLst>
              <a:ext uri="{FF2B5EF4-FFF2-40B4-BE49-F238E27FC236}">
                <a16:creationId xmlns:a16="http://schemas.microsoft.com/office/drawing/2014/main" id="{ED43AFF1-D142-89D7-88BE-28F7615F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40" y="2355964"/>
            <a:ext cx="2843460" cy="18979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8FD660-3D5D-C4F8-6B82-44595AF7676E}"/>
              </a:ext>
            </a:extLst>
          </p:cNvPr>
          <p:cNvGrpSpPr/>
          <p:nvPr/>
        </p:nvGrpSpPr>
        <p:grpSpPr>
          <a:xfrm>
            <a:off x="4457558" y="2355964"/>
            <a:ext cx="3069212" cy="1898482"/>
            <a:chOff x="5214938" y="2633870"/>
            <a:chExt cx="3595273" cy="2223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6" name="Picture 2" descr="joshalman">
              <a:extLst>
                <a:ext uri="{FF2B5EF4-FFF2-40B4-BE49-F238E27FC236}">
                  <a16:creationId xmlns:a16="http://schemas.microsoft.com/office/drawing/2014/main" id="{4C449526-EB47-F6B3-8FCD-4F93BAA55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2633870"/>
              <a:ext cx="1371393" cy="222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Lijie Chen">
              <a:extLst>
                <a:ext uri="{FF2B5EF4-FFF2-40B4-BE49-F238E27FC236}">
                  <a16:creationId xmlns:a16="http://schemas.microsoft.com/office/drawing/2014/main" id="{851E4FFE-DA80-697D-28BB-4E7B5D973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6331" y="2633870"/>
              <a:ext cx="2223880" cy="222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5B5E6B9-2313-CBA3-1CC0-210868979A2D}"/>
              </a:ext>
            </a:extLst>
          </p:cNvPr>
          <p:cNvSpPr/>
          <p:nvPr/>
        </p:nvSpPr>
        <p:spPr>
          <a:xfrm>
            <a:off x="8140148" y="2355964"/>
            <a:ext cx="3009112" cy="1897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This work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4F98D2C-2EFA-80FD-AC5D-E69842BABE1A}"/>
              </a:ext>
            </a:extLst>
          </p:cNvPr>
          <p:cNvSpPr/>
          <p:nvPr/>
        </p:nvSpPr>
        <p:spPr>
          <a:xfrm>
            <a:off x="1082931" y="4908637"/>
            <a:ext cx="2763078" cy="1461052"/>
          </a:xfrm>
          <a:prstGeom prst="wedgeRoundRectCallout">
            <a:avLst>
              <a:gd name="adj1" fmla="val -38966"/>
              <a:gd name="adj2" fmla="val -88521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Method can prove lower bounds!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DCDE11-1494-D01D-9110-F84EFBBC7EB2}"/>
              </a:ext>
            </a:extLst>
          </p:cNvPr>
          <p:cNvSpPr txBox="1"/>
          <p:nvPr/>
        </p:nvSpPr>
        <p:spPr>
          <a:xfrm>
            <a:off x="1042740" y="1997765"/>
            <a:ext cx="151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Williams’11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25EAC5-BE20-E657-53BE-1A639A931C32}"/>
              </a:ext>
            </a:extLst>
          </p:cNvPr>
          <p:cNvSpPr txBox="1"/>
          <p:nvPr/>
        </p:nvSpPr>
        <p:spPr>
          <a:xfrm>
            <a:off x="4457558" y="1997765"/>
            <a:ext cx="18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Alman-Chen’19</a:t>
            </a: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496922A0-9FE7-5C72-8EE1-620893961973}"/>
              </a:ext>
            </a:extLst>
          </p:cNvPr>
          <p:cNvSpPr/>
          <p:nvPr/>
        </p:nvSpPr>
        <p:spPr>
          <a:xfrm>
            <a:off x="4398895" y="4908637"/>
            <a:ext cx="3160645" cy="1461052"/>
          </a:xfrm>
          <a:prstGeom prst="wedgeRoundRectCallout">
            <a:avLst>
              <a:gd name="adj1" fmla="val -38966"/>
              <a:gd name="adj2" fmla="val -88521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Treat explicit construction problems as lower bounds, and use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Method!</a:t>
            </a:r>
          </a:p>
        </p:txBody>
      </p:sp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2C490D03-848E-EF2A-1A51-64B3417B7E12}"/>
              </a:ext>
            </a:extLst>
          </p:cNvPr>
          <p:cNvSpPr/>
          <p:nvPr/>
        </p:nvSpPr>
        <p:spPr>
          <a:xfrm>
            <a:off x="8064381" y="4919223"/>
            <a:ext cx="3160645" cy="1461052"/>
          </a:xfrm>
          <a:prstGeom prst="wedgeRoundRectCallout">
            <a:avLst>
              <a:gd name="adj1" fmla="val -38966"/>
              <a:gd name="adj2" fmla="val -88521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is essentially about explicit constructions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; lower bounds are just its 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689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28" grpId="0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 of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Immediate corollary of the previous result: non-trivial CAPP algorithms,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imply lower bounds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17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7B82A0-D8A4-4B76-71D0-9D41CC901756}"/>
                  </a:ext>
                </a:extLst>
              </p:cNvPr>
              <p:cNvSpPr txBox="1"/>
              <p:nvPr/>
            </p:nvSpPr>
            <p:spPr>
              <a:xfrm>
                <a:off x="215345" y="2665981"/>
                <a:ext cx="6057272" cy="274690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with an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oracle, produce a data structure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𝐷𝑆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a circuit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oracle access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𝐷𝑆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estimate the accept probability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non-trivial time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7B82A0-D8A4-4B76-71D0-9D41CC90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5" y="2665981"/>
                <a:ext cx="6057272" cy="2746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87D48-9F4B-4292-1E9F-CA433252D65B}"/>
                  </a:ext>
                </a:extLst>
              </p:cNvPr>
              <p:cNvSpPr txBox="1"/>
              <p:nvPr/>
            </p:nvSpPr>
            <p:spPr>
              <a:xfrm>
                <a:off x="6562110" y="2809803"/>
                <a:ext cx="5414542" cy="24592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-computable PRGs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0.9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Query: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A87D48-9F4B-4292-1E9F-CA433252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10" y="2809803"/>
                <a:ext cx="5414542" cy="2459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0DCE91-E75B-4548-626F-C366082AB2EF}"/>
                  </a:ext>
                </a:extLst>
              </p:cNvPr>
              <p:cNvSpPr txBox="1"/>
              <p:nvPr/>
            </p:nvSpPr>
            <p:spPr>
              <a:xfrm>
                <a:off x="1204055" y="5579881"/>
                <a:ext cx="8975037" cy="10949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Our second result: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</a:t>
                </a:r>
                <a:r>
                  <a:rPr lang="en-US" altLang="zh-CN" sz="32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characterises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lower bounds!</a:t>
                </a:r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0DCE91-E75B-4548-626F-C366082A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55" y="5579881"/>
                <a:ext cx="8975037" cy="109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2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 of Circuit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78472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Theorem: the following are equivalent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18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7EC397-2FC8-F2E3-F7A2-A33A6FC02AF1}"/>
                  </a:ext>
                </a:extLst>
              </p:cNvPr>
              <p:cNvSpPr txBox="1"/>
              <p:nvPr/>
            </p:nvSpPr>
            <p:spPr>
              <a:xfrm>
                <a:off x="6867933" y="2658130"/>
                <a:ext cx="2411897" cy="4061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𝐍𝐏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poly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7EC397-2FC8-F2E3-F7A2-A33A6FC0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33" y="2658130"/>
                <a:ext cx="2411897" cy="406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A0924-110F-B342-875A-06238D8C23E0}"/>
                  </a:ext>
                </a:extLst>
              </p:cNvPr>
              <p:cNvSpPr txBox="1"/>
              <p:nvPr/>
            </p:nvSpPr>
            <p:spPr>
              <a:xfrm>
                <a:off x="2553209" y="2399533"/>
                <a:ext cx="2411897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CAPP algorithm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2A0924-110F-B342-875A-06238D8C2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09" y="2399533"/>
                <a:ext cx="241189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EE6D1-A728-75AF-2ECB-B6A21851D79F}"/>
                  </a:ext>
                </a:extLst>
              </p:cNvPr>
              <p:cNvSpPr txBox="1"/>
              <p:nvPr/>
            </p:nvSpPr>
            <p:spPr>
              <a:xfrm>
                <a:off x="748135" y="4517628"/>
                <a:ext cx="2411897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Subexponential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CAPP algorithm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EE6D1-A728-75AF-2ECB-B6A21851D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5" y="4517628"/>
                <a:ext cx="241189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4165E-F7EE-ED2E-4792-3333E0272DD5}"/>
                  </a:ext>
                </a:extLst>
              </p:cNvPr>
              <p:cNvSpPr txBox="1"/>
              <p:nvPr/>
            </p:nvSpPr>
            <p:spPr>
              <a:xfrm>
                <a:off x="4498606" y="4522887"/>
                <a:ext cx="2411897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-computable PRG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34165E-F7EE-ED2E-4792-3333E027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606" y="4522887"/>
                <a:ext cx="2411897" cy="928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69F96D-3AD8-98E9-7C7D-9EE4553A0DD0}"/>
                  </a:ext>
                </a:extLst>
              </p:cNvPr>
              <p:cNvSpPr txBox="1"/>
              <p:nvPr/>
            </p:nvSpPr>
            <p:spPr>
              <a:xfrm>
                <a:off x="9279829" y="4517628"/>
                <a:ext cx="2199864" cy="9894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cannot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1/2+1/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</a:t>
                </a:r>
                <a:r>
                  <a:rPr lang="en-US" altLang="zh-CN" b="0" i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b="0" i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69F96D-3AD8-98E9-7C7D-9EE4553A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29" y="4517628"/>
                <a:ext cx="2199864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C9C2F75-89E0-FC41-4618-DF24BF95180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3160032" y="4979293"/>
            <a:ext cx="1338574" cy="77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A78AA410-58BA-7209-4071-E9080C2E0848}"/>
              </a:ext>
            </a:extLst>
          </p:cNvPr>
          <p:cNvGrpSpPr/>
          <p:nvPr/>
        </p:nvGrpSpPr>
        <p:grpSpPr>
          <a:xfrm>
            <a:off x="4965106" y="2512495"/>
            <a:ext cx="1902827" cy="369332"/>
            <a:chOff x="4965106" y="2512495"/>
            <a:chExt cx="1902827" cy="36933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8372F63-9907-074A-28CF-8A73C49C43B9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4965106" y="2861198"/>
              <a:ext cx="19028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C668E14-A1D6-84F8-32E5-6C39A1FAFE20}"/>
                </a:ext>
              </a:extLst>
            </p:cNvPr>
            <p:cNvSpPr txBox="1"/>
            <p:nvPr/>
          </p:nvSpPr>
          <p:spPr>
            <a:xfrm>
              <a:off x="5317637" y="251249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Our result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DA1EB8-5162-9C3E-4DCA-D1D60763C15B}"/>
              </a:ext>
            </a:extLst>
          </p:cNvPr>
          <p:cNvGrpSpPr/>
          <p:nvPr/>
        </p:nvGrpSpPr>
        <p:grpSpPr>
          <a:xfrm>
            <a:off x="8073882" y="3064267"/>
            <a:ext cx="2720824" cy="1453361"/>
            <a:chOff x="8073882" y="3064267"/>
            <a:chExt cx="2720824" cy="1453361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B28950E-6E95-29ED-4032-5862AB454854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8073882" y="3064267"/>
              <a:ext cx="2305879" cy="14533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8E27FC-D5C7-3753-C6C6-C1A3E995340B}"/>
                </a:ext>
              </a:extLst>
            </p:cNvPr>
            <p:cNvSpPr txBox="1"/>
            <p:nvPr/>
          </p:nvSpPr>
          <p:spPr>
            <a:xfrm>
              <a:off x="9327638" y="3362019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Hardness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amplification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490256-C6C0-BDDE-9B9C-F768A44FA283}"/>
              </a:ext>
            </a:extLst>
          </p:cNvPr>
          <p:cNvGrpSpPr/>
          <p:nvPr/>
        </p:nvGrpSpPr>
        <p:grpSpPr>
          <a:xfrm>
            <a:off x="6910503" y="4660953"/>
            <a:ext cx="2369326" cy="369332"/>
            <a:chOff x="6910503" y="4660953"/>
            <a:chExt cx="2369326" cy="36933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FD714B7-6ED8-DE1D-2790-DFB25D4F3D3D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 flipH="1" flipV="1">
              <a:off x="6910503" y="4987021"/>
              <a:ext cx="2369326" cy="253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62C2F0-E928-5C96-01BE-13FDA55D4E3F}"/>
                </a:ext>
              </a:extLst>
            </p:cNvPr>
            <p:cNvSpPr txBox="1"/>
            <p:nvPr/>
          </p:nvSpPr>
          <p:spPr>
            <a:xfrm>
              <a:off x="7139259" y="466095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Nisan-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Wigderson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A12D68B-469F-75B8-EEB6-126555FEBA9E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954084" y="3322863"/>
            <a:ext cx="1805074" cy="1194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4367576F-D854-D500-1F01-CC4E7AC854FD}"/>
              </a:ext>
            </a:extLst>
          </p:cNvPr>
          <p:cNvGrpSpPr/>
          <p:nvPr/>
        </p:nvGrpSpPr>
        <p:grpSpPr>
          <a:xfrm>
            <a:off x="2267539" y="3564131"/>
            <a:ext cx="4874387" cy="646331"/>
            <a:chOff x="2267539" y="3564131"/>
            <a:chExt cx="4874387" cy="646331"/>
          </a:xfrm>
        </p:grpSpPr>
        <p:sp>
          <p:nvSpPr>
            <p:cNvPr id="84" name="箭头: 右 83">
              <a:extLst>
                <a:ext uri="{FF2B5EF4-FFF2-40B4-BE49-F238E27FC236}">
                  <a16:creationId xmlns:a16="http://schemas.microsoft.com/office/drawing/2014/main" id="{34A349F3-E9CC-C783-A726-20DAA2717315}"/>
                </a:ext>
              </a:extLst>
            </p:cNvPr>
            <p:cNvSpPr/>
            <p:nvPr/>
          </p:nvSpPr>
          <p:spPr>
            <a:xfrm rot="8778130">
              <a:off x="2267539" y="3718893"/>
              <a:ext cx="2157361" cy="402706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0F6E2CC-F8DD-1E2A-350B-ABDEDA5799A6}"/>
                    </a:ext>
                  </a:extLst>
                </p:cNvPr>
                <p:cNvSpPr txBox="1"/>
                <p:nvPr/>
              </p:nvSpPr>
              <p:spPr>
                <a:xfrm>
                  <a:off x="3669612" y="3564131"/>
                  <a:ext cx="34723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Unconditional speedup for “CAPP with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𝐍𝐏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-preprocessing!”</a:t>
                  </a:r>
                  <a:endPara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0F6E2CC-F8DD-1E2A-350B-ABDEDA579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612" y="3564131"/>
                  <a:ext cx="3472314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579" t="-5660" r="-702"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469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IKW’02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19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C60E340-A1D3-70FE-6195-982515F53DC0}"/>
                  </a:ext>
                </a:extLst>
              </p:cNvPr>
              <p:cNvSpPr txBox="1"/>
              <p:nvPr/>
            </p:nvSpPr>
            <p:spPr>
              <a:xfrm>
                <a:off x="705678" y="4023539"/>
                <a:ext cx="4820479" cy="211769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non-trivial 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</a:t>
                </a: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subexp. time 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C60E340-A1D3-70FE-6195-982515F5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" y="4023539"/>
                <a:ext cx="4820479" cy="2117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CBEEA8-FD66-6F67-194D-AA54EEF5C752}"/>
                  </a:ext>
                </a:extLst>
              </p:cNvPr>
              <p:cNvSpPr txBox="1"/>
              <p:nvPr/>
            </p:nvSpPr>
            <p:spPr>
              <a:xfrm>
                <a:off x="1249167" y="2071577"/>
                <a:ext cx="3733500" cy="13574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[IKW02]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subexp. time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derand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of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𝐌𝐀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CBEEA8-FD66-6F67-194D-AA54EEF5C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67" y="2071577"/>
                <a:ext cx="3733500" cy="13574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FC20A4CD-93E4-E96B-D9B2-1F6FF9D1A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6157" y="1825624"/>
                <a:ext cx="5827643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Both are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characterisations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circuit lower bounds by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derandomisation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Compared with IKW02, we think our results have the following additional advantages: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results scale to larger size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quasi-poly time 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results holds for both infinitely-often and almost-everywhere settings</a:t>
                </a:r>
              </a:p>
            </p:txBody>
          </p:sp>
        </mc:Choice>
        <mc:Fallback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FC20A4CD-93E4-E96B-D9B2-1F6FF9D1A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6157" y="1825624"/>
                <a:ext cx="5827643" cy="4784725"/>
              </a:xfrm>
              <a:blipFill>
                <a:blip r:embed="rId5"/>
                <a:stretch>
                  <a:fillRect l="-1883" t="-2166" r="-1360" b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3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Other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reduction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the randomised encoding tricks of Applebaum-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Ishai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Kushilevitz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Characterising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and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particular,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Avoid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𝐅𝐍𝐏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connected to proof complexity generators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See the paper! </a:t>
                </a:r>
              </a:p>
              <a:p>
                <a:pPr lvl="1"/>
                <a:r>
                  <a:rPr lang="en-US" altLang="zh-CN" sz="2000" dirty="0">
                    <a:solidFill>
                      <a:srgbClr val="F359D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https://eccc.weizmann.ac.il/report/2022/048</a:t>
                </a:r>
                <a:endParaRPr lang="en-US" altLang="zh-CN" sz="3200" dirty="0">
                  <a:solidFill>
                    <a:srgbClr val="F359D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20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DB9F58-3CF9-1EB2-16C6-BAAEAC22E172}"/>
              </a:ext>
            </a:extLst>
          </p:cNvPr>
          <p:cNvSpPr txBox="1"/>
          <p:nvPr/>
        </p:nvSpPr>
        <p:spPr>
          <a:xfrm>
            <a:off x="8304447" y="2715485"/>
            <a:ext cx="2121701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Reason 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Reveals some new phenomena…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AB0EA-E9BA-F877-6C52-E81FAFEFE2D2}"/>
                  </a:ext>
                </a:extLst>
              </p:cNvPr>
              <p:cNvSpPr txBox="1"/>
              <p:nvPr/>
            </p:nvSpPr>
            <p:spPr>
              <a:xfrm>
                <a:off x="6050970" y="2715485"/>
                <a:ext cx="2375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Why study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Avoid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AB0EA-E9BA-F877-6C52-E81FAFEFE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70" y="2715485"/>
                <a:ext cx="2375452" cy="369332"/>
              </a:xfrm>
              <a:prstGeom prst="rect">
                <a:avLst/>
              </a:prstGeom>
              <a:blipFill>
                <a:blip r:embed="rId4"/>
                <a:stretch>
                  <a:fillRect l="-23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94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Proof Ideas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Rectangular PCP (of proximity)!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339616" y="33743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2681148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B25AC-5EF3-4DC7-ABC0-56441F5E8E2A}"/>
              </a:ext>
            </a:extLst>
          </p:cNvPr>
          <p:cNvSpPr/>
          <p:nvPr/>
        </p:nvSpPr>
        <p:spPr>
          <a:xfrm>
            <a:off x="5022680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C5EC49-29C8-439E-BCE6-1317B77A6721}"/>
              </a:ext>
            </a:extLst>
          </p:cNvPr>
          <p:cNvSpPr/>
          <p:nvPr/>
        </p:nvSpPr>
        <p:spPr>
          <a:xfrm>
            <a:off x="7364212" y="337426"/>
            <a:ext cx="2068304" cy="861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Proof Ideas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705744" y="337425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6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4E298AA-E5E3-D182-1BC2-E90F951DD23C}"/>
                  </a:ext>
                </a:extLst>
              </p:cNvPr>
              <p:cNvSpPr txBox="1"/>
              <p:nvPr/>
            </p:nvSpPr>
            <p:spPr>
              <a:xfrm>
                <a:off x="9147313" y="3893397"/>
                <a:ext cx="296517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the non-trivial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4E298AA-E5E3-D182-1BC2-E90F951D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313" y="3893397"/>
                <a:ext cx="296517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Recap: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How would you prove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Ingredient 1: nondeterministic time hierarchy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Plan: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“easy witness”, then speed up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5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21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标注: 双弯曲线形 11">
            <a:extLst>
              <a:ext uri="{FF2B5EF4-FFF2-40B4-BE49-F238E27FC236}">
                <a16:creationId xmlns:a16="http://schemas.microsoft.com/office/drawing/2014/main" id="{FB81E5D1-ECC9-A12E-0399-9A7AE325B388}"/>
              </a:ext>
            </a:extLst>
          </p:cNvPr>
          <p:cNvSpPr/>
          <p:nvPr/>
        </p:nvSpPr>
        <p:spPr>
          <a:xfrm>
            <a:off x="3399183" y="3180522"/>
            <a:ext cx="2087217" cy="417443"/>
          </a:xfrm>
          <a:prstGeom prst="borderCallout3">
            <a:avLst>
              <a:gd name="adj1" fmla="val 97321"/>
              <a:gd name="adj2" fmla="val 42619"/>
              <a:gd name="adj3" fmla="val 173512"/>
              <a:gd name="adj4" fmla="val 33809"/>
              <a:gd name="adj5" fmla="val 250000"/>
              <a:gd name="adj6" fmla="val 23333"/>
              <a:gd name="adj7" fmla="val 251058"/>
              <a:gd name="adj8" fmla="val -500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D85828F-F2FA-F915-2AF3-903F03E2417E}"/>
                  </a:ext>
                </a:extLst>
              </p:cNvPr>
              <p:cNvSpPr txBox="1"/>
              <p:nvPr/>
            </p:nvSpPr>
            <p:spPr>
              <a:xfrm>
                <a:off x="606287" y="3894820"/>
                <a:ext cx="272332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Witnesses that are truth tables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D85828F-F2FA-F915-2AF3-903F03E24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7" y="3894820"/>
                <a:ext cx="272332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标注: 双弯曲线形 14">
            <a:extLst>
              <a:ext uri="{FF2B5EF4-FFF2-40B4-BE49-F238E27FC236}">
                <a16:creationId xmlns:a16="http://schemas.microsoft.com/office/drawing/2014/main" id="{7FE290AE-664D-97CA-E78C-3C8E0248BE46}"/>
              </a:ext>
            </a:extLst>
          </p:cNvPr>
          <p:cNvSpPr/>
          <p:nvPr/>
        </p:nvSpPr>
        <p:spPr>
          <a:xfrm>
            <a:off x="6215270" y="3180521"/>
            <a:ext cx="4051852" cy="417443"/>
          </a:xfrm>
          <a:prstGeom prst="borderCallout3">
            <a:avLst>
              <a:gd name="adj1" fmla="val 97321"/>
              <a:gd name="adj2" fmla="val 42619"/>
              <a:gd name="adj3" fmla="val 156845"/>
              <a:gd name="adj4" fmla="val 50323"/>
              <a:gd name="adj5" fmla="val 247619"/>
              <a:gd name="adj6" fmla="val 60614"/>
              <a:gd name="adj7" fmla="val 246296"/>
              <a:gd name="adj8" fmla="val 72344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549B328-0061-902F-D179-5931C7B00EAB}"/>
                  </a:ext>
                </a:extLst>
              </p:cNvPr>
              <p:cNvSpPr txBox="1"/>
              <p:nvPr/>
            </p:nvSpPr>
            <p:spPr>
              <a:xfrm>
                <a:off x="4263887" y="4363278"/>
                <a:ext cx="4043965" cy="20005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Speed-up attempt for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witness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indeed a witness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549B328-0061-902F-D179-5931C7B00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87" y="4363278"/>
                <a:ext cx="4043965" cy="2000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42340C7-48BD-08C6-4F83-F01A41B95ECE}"/>
                  </a:ext>
                </a:extLst>
              </p:cNvPr>
              <p:cNvSpPr txBox="1"/>
              <p:nvPr/>
            </p:nvSpPr>
            <p:spPr>
              <a:xfrm>
                <a:off x="402536" y="4954432"/>
                <a:ext cx="364103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this algorithm runs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then it must fail to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42340C7-48BD-08C6-4F83-F01A41B95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6" y="4954432"/>
                <a:ext cx="364103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93E4B5-B66F-2BB0-BA4E-0177C6736CAC}"/>
                  </a:ext>
                </a:extLst>
              </p:cNvPr>
              <p:cNvSpPr txBox="1"/>
              <p:nvPr/>
            </p:nvSpPr>
            <p:spPr>
              <a:xfrm>
                <a:off x="344555" y="6125630"/>
                <a:ext cx="3756993" cy="4070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bound!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93E4B5-B66F-2BB0-BA4E-0177C673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5" y="6125630"/>
                <a:ext cx="3756993" cy="4070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下 19">
            <a:extLst>
              <a:ext uri="{FF2B5EF4-FFF2-40B4-BE49-F238E27FC236}">
                <a16:creationId xmlns:a16="http://schemas.microsoft.com/office/drawing/2014/main" id="{D182FDD8-6F78-0A72-4FDD-DDBE1BDA4CA6}"/>
              </a:ext>
            </a:extLst>
          </p:cNvPr>
          <p:cNvSpPr/>
          <p:nvPr/>
        </p:nvSpPr>
        <p:spPr>
          <a:xfrm>
            <a:off x="2059057" y="5620641"/>
            <a:ext cx="327991" cy="52486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8DC69B-BA64-C615-1919-A01B330776E6}"/>
              </a:ext>
            </a:extLst>
          </p:cNvPr>
          <p:cNvSpPr txBox="1"/>
          <p:nvPr/>
        </p:nvSpPr>
        <p:spPr>
          <a:xfrm>
            <a:off x="8627165" y="4954432"/>
            <a:ext cx="3485322" cy="954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How to implement step (2)?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7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Speed-Up via PCP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516158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verify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witness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Ingredient 2: the PCP theorem!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Verify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PCP proof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seed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seed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Completeness: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 proof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s.t.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Soundness: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for any proof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≤1/2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truth table of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circuit,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also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check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valid PCP proof, we simply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the non-trivial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circuits!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5161585"/>
              </a:xfrm>
              <a:blipFill>
                <a:blip r:embed="rId3"/>
                <a:stretch>
                  <a:fillRect l="-986" t="-2007" b="-1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22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9028E18-5408-C48C-7F91-2D7D9C0F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62" y="3070664"/>
            <a:ext cx="1638311" cy="11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AB2003-8D86-D926-2761-51F1C4FEEBC8}"/>
              </a:ext>
            </a:extLst>
          </p:cNvPr>
          <p:cNvSpPr txBox="1"/>
          <p:nvPr/>
        </p:nvSpPr>
        <p:spPr>
          <a:xfrm>
            <a:off x="9519632" y="2701332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PCP verifier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91CFB3-49D0-C138-978A-964BA1694C89}"/>
                  </a:ext>
                </a:extLst>
              </p:cNvPr>
              <p:cNvSpPr/>
              <p:nvPr/>
            </p:nvSpPr>
            <p:spPr>
              <a:xfrm>
                <a:off x="8150087" y="4447234"/>
                <a:ext cx="3806687" cy="2300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PCP proof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91CFB3-49D0-C138-978A-964BA1694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87" y="4447234"/>
                <a:ext cx="3806687" cy="230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84E8AEE5-17AF-CA2C-93AE-EFEB0C025B18}"/>
              </a:ext>
            </a:extLst>
          </p:cNvPr>
          <p:cNvSpPr/>
          <p:nvPr/>
        </p:nvSpPr>
        <p:spPr>
          <a:xfrm>
            <a:off x="10053430" y="4192906"/>
            <a:ext cx="154057" cy="23000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7CD01D4-0AE3-BEF1-6C59-3AB826B74AE8}"/>
              </a:ext>
            </a:extLst>
          </p:cNvPr>
          <p:cNvSpPr/>
          <p:nvPr/>
        </p:nvSpPr>
        <p:spPr>
          <a:xfrm>
            <a:off x="9178786" y="4447234"/>
            <a:ext cx="1903343" cy="1257827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5F8591-DB77-8AF2-B764-4C3987EB8CC9}"/>
                  </a:ext>
                </a:extLst>
              </p:cNvPr>
              <p:cNvSpPr txBox="1"/>
              <p:nvPr/>
            </p:nvSpPr>
            <p:spPr>
              <a:xfrm>
                <a:off x="9678226" y="4953828"/>
                <a:ext cx="904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45F8591-DB77-8AF2-B764-4C3987EB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226" y="4953828"/>
                <a:ext cx="90446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EE064B-3751-72BF-87C1-965DDCA7C2D1}"/>
                  </a:ext>
                </a:extLst>
              </p:cNvPr>
              <p:cNvSpPr txBox="1"/>
              <p:nvPr/>
            </p:nvSpPr>
            <p:spPr>
              <a:xfrm>
                <a:off x="11018553" y="3329609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EE064B-3751-72BF-87C1-965DDCA7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53" y="3329609"/>
                <a:ext cx="10475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C9736C5-8010-3EFE-4D5F-C5E3520335E0}"/>
              </a:ext>
            </a:extLst>
          </p:cNvPr>
          <p:cNvSpPr/>
          <p:nvPr/>
        </p:nvSpPr>
        <p:spPr>
          <a:xfrm>
            <a:off x="8925340" y="2604052"/>
            <a:ext cx="2246244" cy="3438939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7" grpId="0" animBg="1"/>
      <p:bldP spid="8" grpId="0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Wrap Up: Proof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Ingredient 1: nondeterministic time hierarchy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\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Ingredient 2: PCP theorem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step (2), it suffices to distinguish between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≤1/2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use the non-trivial algorithm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4"/>
                <a:stretch>
                  <a:fillRect l="-986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23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EB9BD9-2082-3C6A-16CC-93C27C0B47A3}"/>
                  </a:ext>
                </a:extLst>
              </p:cNvPr>
              <p:cNvSpPr txBox="1"/>
              <p:nvPr/>
            </p:nvSpPr>
            <p:spPr>
              <a:xfrm>
                <a:off x="752962" y="4217986"/>
                <a:ext cx="4427806" cy="20005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Speed-up attempt for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PCP witness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indeed a witness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by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𝒂𝒄𝒄</m:t>
                        </m:r>
                      </m:sub>
                    </m:sSub>
                  </m:oMath>
                </a14:m>
                <a:endParaRPr lang="zh-CN" altLang="en-US" sz="20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EB9BD9-2082-3C6A-16CC-93C27C0B4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2" y="4217986"/>
                <a:ext cx="4427806" cy="2000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C06E62-FA49-C0B7-D916-200124B2F58B}"/>
                  </a:ext>
                </a:extLst>
              </p:cNvPr>
              <p:cNvSpPr txBox="1"/>
              <p:nvPr/>
            </p:nvSpPr>
            <p:spPr>
              <a:xfrm>
                <a:off x="6096000" y="4217986"/>
                <a:ext cx="364103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algorithm runs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so it must fail to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C06E62-FA49-C0B7-D916-200124B2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17986"/>
                <a:ext cx="364103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AF4497-A488-C906-399D-9172FA609A81}"/>
                  </a:ext>
                </a:extLst>
              </p:cNvPr>
              <p:cNvSpPr txBox="1"/>
              <p:nvPr/>
            </p:nvSpPr>
            <p:spPr>
              <a:xfrm>
                <a:off x="6038019" y="5389184"/>
                <a:ext cx="3756993" cy="4070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bound!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AF4497-A488-C906-399D-9172FA60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019" y="5389184"/>
                <a:ext cx="3756993" cy="407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下 15">
            <a:extLst>
              <a:ext uri="{FF2B5EF4-FFF2-40B4-BE49-F238E27FC236}">
                <a16:creationId xmlns:a16="http://schemas.microsoft.com/office/drawing/2014/main" id="{77E62865-E218-774D-EFCA-BA30F48FC331}"/>
              </a:ext>
            </a:extLst>
          </p:cNvPr>
          <p:cNvSpPr/>
          <p:nvPr/>
        </p:nvSpPr>
        <p:spPr>
          <a:xfrm>
            <a:off x="7752521" y="4884195"/>
            <a:ext cx="327991" cy="52486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29E2F2-A29C-50EA-EC3D-DA8201425867}"/>
                  </a:ext>
                </a:extLst>
              </p:cNvPr>
              <p:cNvSpPr txBox="1"/>
              <p:nvPr/>
            </p:nvSpPr>
            <p:spPr>
              <a:xfrm>
                <a:off x="5562598" y="5892526"/>
                <a:ext cx="579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I’m cheating a bit: this only gives you a </a:t>
                </a:r>
                <a:r>
                  <a:rPr lang="en-US" altLang="zh-CN" sz="1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witness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lower bound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To derive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</a:rPr>
                      <m:t>𝐍𝐄𝐗𝐏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𝐀𝐂</m:t>
                        </m:r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need to use the </a:t>
                </a:r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easy witness lemma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(But EWL is not needed in this talk.)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29E2F2-A29C-50EA-EC3D-DA8201425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8" y="5892526"/>
                <a:ext cx="5791200" cy="830997"/>
              </a:xfrm>
              <a:prstGeom prst="rect">
                <a:avLst/>
              </a:prstGeom>
              <a:blipFill>
                <a:blip r:embed="rId8"/>
                <a:stretch>
                  <a:fillRect l="-526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00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Adapting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𝐍𝐄𝐗𝐏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𝐀𝐂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 Avoidance?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24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we want to find a non-output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Again, we start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\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Plan: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“easy witness”, then speed up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注: 双弯曲线形 16">
            <a:extLst>
              <a:ext uri="{FF2B5EF4-FFF2-40B4-BE49-F238E27FC236}">
                <a16:creationId xmlns:a16="http://schemas.microsoft.com/office/drawing/2014/main" id="{F224CE1B-EDB9-0FC9-E87C-B56BC1F069D1}"/>
              </a:ext>
            </a:extLst>
          </p:cNvPr>
          <p:cNvSpPr/>
          <p:nvPr/>
        </p:nvSpPr>
        <p:spPr>
          <a:xfrm>
            <a:off x="3399183" y="2862464"/>
            <a:ext cx="2087217" cy="417443"/>
          </a:xfrm>
          <a:prstGeom prst="borderCallout3">
            <a:avLst>
              <a:gd name="adj1" fmla="val 102083"/>
              <a:gd name="adj2" fmla="val 44048"/>
              <a:gd name="adj3" fmla="val 106846"/>
              <a:gd name="adj4" fmla="val 43334"/>
              <a:gd name="adj5" fmla="val 250000"/>
              <a:gd name="adj6" fmla="val 23333"/>
              <a:gd name="adj7" fmla="val 251058"/>
              <a:gd name="adj8" fmla="val -500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8582DF-E02A-A47B-9C50-7A49B8A74EAE}"/>
                  </a:ext>
                </a:extLst>
              </p:cNvPr>
              <p:cNvSpPr txBox="1"/>
              <p:nvPr/>
            </p:nvSpPr>
            <p:spPr>
              <a:xfrm>
                <a:off x="606287" y="3576762"/>
                <a:ext cx="272332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Witnesses that are of the 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8582DF-E02A-A47B-9C50-7A49B8A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7" y="3576762"/>
                <a:ext cx="27233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注: 双弯曲线形 18">
            <a:extLst>
              <a:ext uri="{FF2B5EF4-FFF2-40B4-BE49-F238E27FC236}">
                <a16:creationId xmlns:a16="http://schemas.microsoft.com/office/drawing/2014/main" id="{E6A65D2D-472C-E719-8552-0FD9E63B3E3C}"/>
              </a:ext>
            </a:extLst>
          </p:cNvPr>
          <p:cNvSpPr/>
          <p:nvPr/>
        </p:nvSpPr>
        <p:spPr>
          <a:xfrm>
            <a:off x="6215269" y="2862463"/>
            <a:ext cx="4489173" cy="417443"/>
          </a:xfrm>
          <a:prstGeom prst="borderCallout3">
            <a:avLst>
              <a:gd name="adj1" fmla="val 97321"/>
              <a:gd name="adj2" fmla="val 42619"/>
              <a:gd name="adj3" fmla="val 99702"/>
              <a:gd name="adj4" fmla="val 42796"/>
              <a:gd name="adj5" fmla="val 247619"/>
              <a:gd name="adj6" fmla="val 57736"/>
              <a:gd name="adj7" fmla="val 248677"/>
              <a:gd name="adj8" fmla="val 65181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47475F-D716-D569-E9A1-D7FA72EDE575}"/>
              </a:ext>
            </a:extLst>
          </p:cNvPr>
          <p:cNvSpPr txBox="1"/>
          <p:nvPr/>
        </p:nvSpPr>
        <p:spPr>
          <a:xfrm>
            <a:off x="9147313" y="3576762"/>
            <a:ext cx="29651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the non-trivial data structure!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CDD3FF-63FA-C47C-048C-65A698522426}"/>
                  </a:ext>
                </a:extLst>
              </p:cNvPr>
              <p:cNvSpPr txBox="1"/>
              <p:nvPr/>
            </p:nvSpPr>
            <p:spPr>
              <a:xfrm>
                <a:off x="4157474" y="3647667"/>
                <a:ext cx="4231152" cy="20005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Speed-up attempt for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PCP witness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indeed a witness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CDD3FF-63FA-C47C-048C-65A69852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74" y="3647667"/>
                <a:ext cx="4231152" cy="2000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1CA09-0C31-5E2A-E709-933CDB3107F0}"/>
                  </a:ext>
                </a:extLst>
              </p:cNvPr>
              <p:cNvSpPr txBox="1"/>
              <p:nvPr/>
            </p:nvSpPr>
            <p:spPr>
              <a:xfrm>
                <a:off x="8502928" y="4359102"/>
                <a:ext cx="2126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1CA09-0C31-5E2A-E709-933CDB31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28" y="4359102"/>
                <a:ext cx="2126972" cy="369332"/>
              </a:xfrm>
              <a:prstGeom prst="rect">
                <a:avLst/>
              </a:prstGeom>
              <a:blipFill>
                <a:blip r:embed="rId7"/>
                <a:stretch>
                  <a:fillRect l="-257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253E04-46A7-44A2-4B5F-6E03894D7157}"/>
                  </a:ext>
                </a:extLst>
              </p:cNvPr>
              <p:cNvSpPr txBox="1"/>
              <p:nvPr/>
            </p:nvSpPr>
            <p:spPr>
              <a:xfrm>
                <a:off x="284526" y="4930873"/>
                <a:ext cx="3756992" cy="6819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this algorithm runs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then it must fail to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253E04-46A7-44A2-4B5F-6E03894D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26" y="4930873"/>
                <a:ext cx="3756992" cy="6819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30E691A-4511-82A2-43DA-B7E6AEFEB2AA}"/>
              </a:ext>
            </a:extLst>
          </p:cNvPr>
          <p:cNvSpPr txBox="1"/>
          <p:nvPr/>
        </p:nvSpPr>
        <p:spPr>
          <a:xfrm>
            <a:off x="47446" y="6128050"/>
            <a:ext cx="4231152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Find a hard witness!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0B91A95-72CD-A3D7-9D8A-9FC150044F64}"/>
              </a:ext>
            </a:extLst>
          </p:cNvPr>
          <p:cNvSpPr/>
          <p:nvPr/>
        </p:nvSpPr>
        <p:spPr>
          <a:xfrm>
            <a:off x="1999026" y="5625699"/>
            <a:ext cx="327991" cy="52486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4FE22F-A8C6-F5C6-8EFA-41418045F677}"/>
                  </a:ext>
                </a:extLst>
              </p:cNvPr>
              <p:cNvSpPr txBox="1"/>
              <p:nvPr/>
            </p:nvSpPr>
            <p:spPr>
              <a:xfrm>
                <a:off x="149037" y="4614831"/>
                <a:ext cx="3533359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Big obstacle: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itself requires more than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bits to describe!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4FE22F-A8C6-F5C6-8EFA-41418045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7" y="4614831"/>
                <a:ext cx="3533359" cy="1077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F9CC58-6575-D2A3-D271-2BD0C13A496E}"/>
                  </a:ext>
                </a:extLst>
              </p:cNvPr>
              <p:cNvSpPr txBox="1"/>
              <p:nvPr/>
            </p:nvSpPr>
            <p:spPr>
              <a:xfrm>
                <a:off x="3023233" y="5888037"/>
                <a:ext cx="3966596" cy="7475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could the speed-up algorithm run in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𝒐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time?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F9CC58-6575-D2A3-D271-2BD0C13A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233" y="5888037"/>
                <a:ext cx="3966596" cy="7475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>
            <a:extLst>
              <a:ext uri="{FF2B5EF4-FFF2-40B4-BE49-F238E27FC236}">
                <a16:creationId xmlns:a16="http://schemas.microsoft.com/office/drawing/2014/main" id="{9005A56C-187C-2239-D17F-BD0F66F5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127" y="4928120"/>
            <a:ext cx="1095659" cy="75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4C2F353-B878-F0B7-AC89-A7FA81617A3C}"/>
              </a:ext>
            </a:extLst>
          </p:cNvPr>
          <p:cNvSpPr txBox="1"/>
          <p:nvPr/>
        </p:nvSpPr>
        <p:spPr>
          <a:xfrm>
            <a:off x="8576399" y="4914681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PCP verifier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1D318126-965A-CF4A-6DE2-68672422D729}"/>
              </a:ext>
            </a:extLst>
          </p:cNvPr>
          <p:cNvSpPr/>
          <p:nvPr/>
        </p:nvSpPr>
        <p:spPr>
          <a:xfrm>
            <a:off x="10126904" y="5682046"/>
            <a:ext cx="92103" cy="13751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5F2174-D149-046A-FC84-36890E938C10}"/>
              </a:ext>
            </a:extLst>
          </p:cNvPr>
          <p:cNvSpPr/>
          <p:nvPr/>
        </p:nvSpPr>
        <p:spPr>
          <a:xfrm>
            <a:off x="9665329" y="6581234"/>
            <a:ext cx="1015258" cy="106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6C278043-5118-B800-91D5-E17819CBB81A}"/>
              </a:ext>
            </a:extLst>
          </p:cNvPr>
          <p:cNvSpPr/>
          <p:nvPr/>
        </p:nvSpPr>
        <p:spPr>
          <a:xfrm rot="10800000">
            <a:off x="9472845" y="6039980"/>
            <a:ext cx="1400226" cy="490959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DA97B6-2038-4CE7-7AE2-E23EEF938AE8}"/>
              </a:ext>
            </a:extLst>
          </p:cNvPr>
          <p:cNvSpPr/>
          <p:nvPr/>
        </p:nvSpPr>
        <p:spPr>
          <a:xfrm>
            <a:off x="9472845" y="5886298"/>
            <a:ext cx="1400226" cy="103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E69AAA-130A-B9E3-7B45-D1B2A07F9036}"/>
                  </a:ext>
                </a:extLst>
              </p:cNvPr>
              <p:cNvSpPr txBox="1"/>
              <p:nvPr/>
            </p:nvSpPr>
            <p:spPr>
              <a:xfrm>
                <a:off x="10001318" y="6139369"/>
                <a:ext cx="3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E69AAA-130A-B9E3-7B45-D1B2A07F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18" y="6139369"/>
                <a:ext cx="3432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6892C1-E303-E181-1527-4F6B2C8D30B9}"/>
                  </a:ext>
                </a:extLst>
              </p:cNvPr>
              <p:cNvSpPr txBox="1"/>
              <p:nvPr/>
            </p:nvSpPr>
            <p:spPr>
              <a:xfrm>
                <a:off x="8015909" y="5801390"/>
                <a:ext cx="15505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</m:d>
                    <m:r>
                      <a:rPr lang="en-US" altLang="zh-CN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witness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6892C1-E303-E181-1527-4F6B2C8D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909" y="5801390"/>
                <a:ext cx="1550505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052B63E-2CD6-1948-5030-490C2E9D21E0}"/>
                  </a:ext>
                </a:extLst>
              </p:cNvPr>
              <p:cNvSpPr txBox="1"/>
              <p:nvPr/>
            </p:nvSpPr>
            <p:spPr>
              <a:xfrm>
                <a:off x="9142110" y="6444694"/>
                <a:ext cx="60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052B63E-2CD6-1948-5030-490C2E9D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110" y="6444694"/>
                <a:ext cx="60451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9DB174-5657-685A-17FF-76791B8FD659}"/>
                  </a:ext>
                </a:extLst>
              </p:cNvPr>
              <p:cNvSpPr txBox="1"/>
              <p:nvPr/>
            </p:nvSpPr>
            <p:spPr>
              <a:xfrm>
                <a:off x="10774966" y="5168678"/>
                <a:ext cx="665289" cy="2154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9DB174-5657-685A-17FF-76791B8F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966" y="5168678"/>
                <a:ext cx="665289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8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8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10" grpId="0" animBg="1"/>
      <p:bldP spid="26" grpId="0" animBg="1"/>
      <p:bldP spid="28" grpId="0"/>
      <p:bldP spid="30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Motivation: The Empty Pigeonhole Principle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an empty pigeonhole.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version: if you throw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pigeons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holes, and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there is an empty pigeonhole.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 r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6CAE3-ED2C-E455-2251-B844DC6B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31" y="3635874"/>
            <a:ext cx="1224170" cy="1153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CBCB6F-9B85-123A-F96D-57620CE20287}"/>
              </a:ext>
            </a:extLst>
          </p:cNvPr>
          <p:cNvSpPr txBox="1"/>
          <p:nvPr/>
        </p:nvSpPr>
        <p:spPr>
          <a:xfrm>
            <a:off x="7394601" y="4560312"/>
            <a:ext cx="280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(These are REAL pigeons in Oxford)</a:t>
            </a:r>
            <a:endParaRPr lang="zh-CN" alt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053B9-B514-EB05-D226-2A4A2EF0C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526" y="3635872"/>
            <a:ext cx="1262446" cy="1153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F24863-DDFD-5028-0D41-7080240C7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897" y="3635871"/>
            <a:ext cx="1072967" cy="11535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CD90073D-0543-DA26-6A17-78501CE0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5271862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BA1C17FC-9699-0460-F98D-83D331ED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2" y="5271862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D5AEA1-6AD8-CF2E-E1CB-12BCA787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4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5BEFBF06-A1F2-0754-0105-0DF64085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06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4013F839-D1C0-1720-33B6-12CDAA2C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88" y="5271861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87E91437-2533-F30F-3B8F-72FCC09A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0" y="5271860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ackness of space with black marked as centre of donut of orange and red gases">
            <a:extLst>
              <a:ext uri="{FF2B5EF4-FFF2-40B4-BE49-F238E27FC236}">
                <a16:creationId xmlns:a16="http://schemas.microsoft.com/office/drawing/2014/main" id="{08FD9D15-24B8-6A01-F697-406B2A07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52" y="5257819"/>
            <a:ext cx="1153545" cy="1153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ABD3-4642-2AFC-447E-D5E5A09D238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045516" y="4789419"/>
            <a:ext cx="4793445" cy="482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62545B6-2B5F-BCA8-08D3-F1F539CA8C6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393397" y="4789417"/>
            <a:ext cx="541352" cy="48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95A249-F2BB-F204-7285-745AFE6DF62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748381" y="4789416"/>
            <a:ext cx="4536144" cy="468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47A69E4-5923-D649-9435-AC3E0DCD440D}"/>
              </a:ext>
            </a:extLst>
          </p:cNvPr>
          <p:cNvSpPr txBox="1"/>
          <p:nvPr/>
        </p:nvSpPr>
        <p:spPr>
          <a:xfrm>
            <a:off x="540155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87E2E9-E5A3-D764-705E-503B544280D2}"/>
              </a:ext>
            </a:extLst>
          </p:cNvPr>
          <p:cNvSpPr txBox="1"/>
          <p:nvPr/>
        </p:nvSpPr>
        <p:spPr>
          <a:xfrm>
            <a:off x="2295713" y="6425683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15D05F-4620-24B7-C972-0E35A09E59B9}"/>
              </a:ext>
            </a:extLst>
          </p:cNvPr>
          <p:cNvSpPr txBox="1"/>
          <p:nvPr/>
        </p:nvSpPr>
        <p:spPr>
          <a:xfrm>
            <a:off x="5712552" y="6414997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760319-0195-B8E6-7CA5-03B43290B883}"/>
              </a:ext>
            </a:extLst>
          </p:cNvPr>
          <p:cNvSpPr txBox="1"/>
          <p:nvPr/>
        </p:nvSpPr>
        <p:spPr>
          <a:xfrm>
            <a:off x="9156253" y="6411364"/>
            <a:ext cx="81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2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7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Idea 1: Make Copies!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25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Instead of avoidance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let’s solve avoidance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we find a non-output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we can find a non-output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using an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Now, 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Pr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accepts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less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  <a:blipFill>
                <a:blip r:embed="rId3"/>
                <a:stretch>
                  <a:fillRect l="-1043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8679BCA1-0D25-6F88-9F63-CD1E45E2A814}"/>
              </a:ext>
            </a:extLst>
          </p:cNvPr>
          <p:cNvGrpSpPr/>
          <p:nvPr/>
        </p:nvGrpSpPr>
        <p:grpSpPr>
          <a:xfrm>
            <a:off x="2012169" y="4390004"/>
            <a:ext cx="1400226" cy="800986"/>
            <a:chOff x="2313508" y="3922417"/>
            <a:chExt cx="1400226" cy="80098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F5F2174-D149-046A-FC84-36890E938C10}"/>
                </a:ext>
              </a:extLst>
            </p:cNvPr>
            <p:cNvSpPr/>
            <p:nvPr/>
          </p:nvSpPr>
          <p:spPr>
            <a:xfrm>
              <a:off x="2505992" y="4617353"/>
              <a:ext cx="1015258" cy="106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6C278043-5118-B800-91D5-E17819CBB81A}"/>
                </a:ext>
              </a:extLst>
            </p:cNvPr>
            <p:cNvSpPr/>
            <p:nvPr/>
          </p:nvSpPr>
          <p:spPr>
            <a:xfrm rot="10800000">
              <a:off x="2313508" y="4076099"/>
              <a:ext cx="1400226" cy="490959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5E69AAA-130A-B9E3-7B45-D1B2A07F9036}"/>
                    </a:ext>
                  </a:extLst>
                </p:cNvPr>
                <p:cNvSpPr txBox="1"/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5E69AAA-130A-B9E3-7B45-D1B2A07F9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35510D8-99A1-08B9-9C2A-F474E8702046}"/>
                </a:ext>
              </a:extLst>
            </p:cNvPr>
            <p:cNvSpPr/>
            <p:nvPr/>
          </p:nvSpPr>
          <p:spPr>
            <a:xfrm>
              <a:off x="2313508" y="3922417"/>
              <a:ext cx="1400226" cy="1033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944CC12-9FBB-CF1D-B944-8ED06F7C7DEC}"/>
              </a:ext>
            </a:extLst>
          </p:cNvPr>
          <p:cNvGrpSpPr/>
          <p:nvPr/>
        </p:nvGrpSpPr>
        <p:grpSpPr>
          <a:xfrm>
            <a:off x="3679961" y="4390004"/>
            <a:ext cx="1400226" cy="800986"/>
            <a:chOff x="2313508" y="3922417"/>
            <a:chExt cx="1400226" cy="80098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CEBAE2-AA4D-58FD-F603-83A7BAA0AC09}"/>
                </a:ext>
              </a:extLst>
            </p:cNvPr>
            <p:cNvSpPr/>
            <p:nvPr/>
          </p:nvSpPr>
          <p:spPr>
            <a:xfrm>
              <a:off x="2505992" y="4617353"/>
              <a:ext cx="1015258" cy="106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3D199D48-14BA-961E-5256-015A5D72E367}"/>
                </a:ext>
              </a:extLst>
            </p:cNvPr>
            <p:cNvSpPr/>
            <p:nvPr/>
          </p:nvSpPr>
          <p:spPr>
            <a:xfrm rot="10800000">
              <a:off x="2313508" y="4076099"/>
              <a:ext cx="1400226" cy="490959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2FAEA83-9430-DD44-1A38-280710D0ECEE}"/>
                    </a:ext>
                  </a:extLst>
                </p:cNvPr>
                <p:cNvSpPr txBox="1"/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2FAEA83-9430-DD44-1A38-280710D0E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DB87D65-6B7A-4CC9-7E6D-A2CD186809C8}"/>
                </a:ext>
              </a:extLst>
            </p:cNvPr>
            <p:cNvSpPr/>
            <p:nvPr/>
          </p:nvSpPr>
          <p:spPr>
            <a:xfrm>
              <a:off x="2313508" y="3922417"/>
              <a:ext cx="1400226" cy="1033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F67D4CD-ED6F-045E-2B49-79921FB53898}"/>
              </a:ext>
            </a:extLst>
          </p:cNvPr>
          <p:cNvGrpSpPr/>
          <p:nvPr/>
        </p:nvGrpSpPr>
        <p:grpSpPr>
          <a:xfrm>
            <a:off x="5347752" y="4388672"/>
            <a:ext cx="1400226" cy="800986"/>
            <a:chOff x="2313508" y="3922417"/>
            <a:chExt cx="1400226" cy="8009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D9E4047-1374-86CD-4FE1-CCFE4BEAF66E}"/>
                </a:ext>
              </a:extLst>
            </p:cNvPr>
            <p:cNvSpPr/>
            <p:nvPr/>
          </p:nvSpPr>
          <p:spPr>
            <a:xfrm>
              <a:off x="2505992" y="4617353"/>
              <a:ext cx="1015258" cy="106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44" name="梯形 43">
              <a:extLst>
                <a:ext uri="{FF2B5EF4-FFF2-40B4-BE49-F238E27FC236}">
                  <a16:creationId xmlns:a16="http://schemas.microsoft.com/office/drawing/2014/main" id="{B1D09E7F-FB46-3B3A-43DE-8BFE2F29C1F4}"/>
                </a:ext>
              </a:extLst>
            </p:cNvPr>
            <p:cNvSpPr/>
            <p:nvPr/>
          </p:nvSpPr>
          <p:spPr>
            <a:xfrm rot="10800000">
              <a:off x="2313508" y="4076099"/>
              <a:ext cx="1400226" cy="490959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A4D581F-E218-B3FE-3E57-0006C07814E4}"/>
                    </a:ext>
                  </a:extLst>
                </p:cNvPr>
                <p:cNvSpPr txBox="1"/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A4D581F-E218-B3FE-3E57-0006C078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3E8B6D8-7702-3AC4-FED8-96E1E2628B09}"/>
                </a:ext>
              </a:extLst>
            </p:cNvPr>
            <p:cNvSpPr/>
            <p:nvPr/>
          </p:nvSpPr>
          <p:spPr>
            <a:xfrm>
              <a:off x="2313508" y="3922417"/>
              <a:ext cx="1400226" cy="1033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E826153-8FBA-19B5-53D7-FC20C7E79A93}"/>
              </a:ext>
            </a:extLst>
          </p:cNvPr>
          <p:cNvGrpSpPr/>
          <p:nvPr/>
        </p:nvGrpSpPr>
        <p:grpSpPr>
          <a:xfrm>
            <a:off x="8998480" y="4383051"/>
            <a:ext cx="1400226" cy="800986"/>
            <a:chOff x="2313508" y="3922417"/>
            <a:chExt cx="1400226" cy="80098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A401987-D990-EB64-9D9C-228E6DCC08B8}"/>
                </a:ext>
              </a:extLst>
            </p:cNvPr>
            <p:cNvSpPr/>
            <p:nvPr/>
          </p:nvSpPr>
          <p:spPr>
            <a:xfrm>
              <a:off x="2505992" y="4617353"/>
              <a:ext cx="1015258" cy="106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02B02C57-C84E-51F0-6FEB-1F2CCECC9B56}"/>
                </a:ext>
              </a:extLst>
            </p:cNvPr>
            <p:cNvSpPr/>
            <p:nvPr/>
          </p:nvSpPr>
          <p:spPr>
            <a:xfrm rot="10800000">
              <a:off x="2313508" y="4076099"/>
              <a:ext cx="1400226" cy="490959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D7874C0-F776-3FF5-A535-F107ED170EF9}"/>
                    </a:ext>
                  </a:extLst>
                </p:cNvPr>
                <p:cNvSpPr txBox="1"/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BD7874C0-F776-3FF5-A535-F107ED170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981" y="4175488"/>
                  <a:ext cx="3432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566EE9A-0362-1B0B-F474-7C2C3CE317B5}"/>
                </a:ext>
              </a:extLst>
            </p:cNvPr>
            <p:cNvSpPr/>
            <p:nvPr/>
          </p:nvSpPr>
          <p:spPr>
            <a:xfrm>
              <a:off x="2313508" y="3922417"/>
              <a:ext cx="1400226" cy="1033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94C0FF5F-6701-B4A0-F8E1-151A5E333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58" y="3015980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2D421AE-30A5-9DF9-31D4-A6C7D197878E}"/>
              </a:ext>
            </a:extLst>
          </p:cNvPr>
          <p:cNvSpPr txBox="1"/>
          <p:nvPr/>
        </p:nvSpPr>
        <p:spPr>
          <a:xfrm>
            <a:off x="4380073" y="3056528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PCP verifier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9513E82-59BD-5075-EA40-DEF6DD3A49A0}"/>
                  </a:ext>
                </a:extLst>
              </p:cNvPr>
              <p:cNvSpPr/>
              <p:nvPr/>
            </p:nvSpPr>
            <p:spPr>
              <a:xfrm>
                <a:off x="2012168" y="4006327"/>
                <a:ext cx="8386538" cy="2300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PCP witness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9513E82-59BD-5075-EA40-DEF6DD3A4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68" y="4006327"/>
                <a:ext cx="8386538" cy="230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箭头: 下 54">
            <a:extLst>
              <a:ext uri="{FF2B5EF4-FFF2-40B4-BE49-F238E27FC236}">
                <a16:creationId xmlns:a16="http://schemas.microsoft.com/office/drawing/2014/main" id="{D1147D05-0372-3379-C9E0-ABBE0818DEC0}"/>
              </a:ext>
            </a:extLst>
          </p:cNvPr>
          <p:cNvSpPr/>
          <p:nvPr/>
        </p:nvSpPr>
        <p:spPr>
          <a:xfrm>
            <a:off x="6142475" y="3768036"/>
            <a:ext cx="154057" cy="23000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57B07F-D325-7BC4-B1AE-F4FD24DEAB7A}"/>
                  </a:ext>
                </a:extLst>
              </p:cNvPr>
              <p:cNvSpPr txBox="1"/>
              <p:nvPr/>
            </p:nvSpPr>
            <p:spPr>
              <a:xfrm>
                <a:off x="6142540" y="5964353"/>
                <a:ext cx="3048424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length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≈ℓ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length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⋅ℓ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57B07F-D325-7BC4-B1AE-F4FD24DEA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540" y="5964353"/>
                <a:ext cx="304842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DA153BA-EBA6-9481-5D8D-CDCDEBC09667}"/>
              </a:ext>
            </a:extLst>
          </p:cNvPr>
          <p:cNvSpPr txBox="1"/>
          <p:nvPr/>
        </p:nvSpPr>
        <p:spPr>
          <a:xfrm>
            <a:off x="9292913" y="5807296"/>
            <a:ext cx="231717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Possible in principle!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标注: 弯曲线形(带边框和强调线) 8">
                <a:extLst>
                  <a:ext uri="{FF2B5EF4-FFF2-40B4-BE49-F238E27FC236}">
                    <a16:creationId xmlns:a16="http://schemas.microsoft.com/office/drawing/2014/main" id="{486F0F4D-BB79-FABD-183D-869D3F4FDE41}"/>
                  </a:ext>
                </a:extLst>
              </p:cNvPr>
              <p:cNvSpPr/>
              <p:nvPr/>
            </p:nvSpPr>
            <p:spPr>
              <a:xfrm>
                <a:off x="8366149" y="4983920"/>
                <a:ext cx="2741935" cy="347789"/>
              </a:xfrm>
              <a:prstGeom prst="accentBorderCallout2">
                <a:avLst>
                  <a:gd name="adj1" fmla="val 50186"/>
                  <a:gd name="adj2" fmla="val -1446"/>
                  <a:gd name="adj3" fmla="val 50186"/>
                  <a:gd name="adj4" fmla="val -8330"/>
                  <a:gd name="adj5" fmla="val 135363"/>
                  <a:gd name="adj6" fmla="val -16580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标注: 弯曲线形(带边框和强调线) 8">
                <a:extLst>
                  <a:ext uri="{FF2B5EF4-FFF2-40B4-BE49-F238E27FC236}">
                    <a16:creationId xmlns:a16="http://schemas.microsoft.com/office/drawing/2014/main" id="{486F0F4D-BB79-FABD-183D-869D3F4FD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49" y="4983920"/>
                <a:ext cx="2741935" cy="347789"/>
              </a:xfrm>
              <a:prstGeom prst="accentBorderCallout2">
                <a:avLst>
                  <a:gd name="adj1" fmla="val 50186"/>
                  <a:gd name="adj2" fmla="val -1446"/>
                  <a:gd name="adj3" fmla="val 50186"/>
                  <a:gd name="adj4" fmla="val -8330"/>
                  <a:gd name="adj5" fmla="val 135363"/>
                  <a:gd name="adj6" fmla="val -16580"/>
                </a:avLst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3A41C0-893E-F783-777B-48FAD5E1F1C0}"/>
                  </a:ext>
                </a:extLst>
              </p:cNvPr>
              <p:cNvSpPr txBox="1"/>
              <p:nvPr/>
            </p:nvSpPr>
            <p:spPr>
              <a:xfrm>
                <a:off x="7455522" y="4630297"/>
                <a:ext cx="764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3A41C0-893E-F783-777B-48FAD5E1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22" y="4630297"/>
                <a:ext cx="76430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78FBC02-EF21-F314-518E-7C589B96CEA0}"/>
                  </a:ext>
                </a:extLst>
              </p:cNvPr>
              <p:cNvSpPr txBox="1"/>
              <p:nvPr/>
            </p:nvSpPr>
            <p:spPr>
              <a:xfrm>
                <a:off x="6790125" y="3261315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78FBC02-EF21-F314-518E-7C589B96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25" y="3261315"/>
                <a:ext cx="104755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4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 animBg="1"/>
      <p:bldP spid="4" grpId="0" animBg="1"/>
      <p:bldP spid="5" grpId="0" animBg="1"/>
      <p:bldP spid="9" grpId="0" animBg="1"/>
      <p:bldP spid="11" grpId="0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Idea 2: Rectangular PCP!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26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Pr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accepts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PCP proof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solution: rectangular PCPs! [BHPT’20]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is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partitioned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row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col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Rectangularity roughly means: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row indices only depend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row</m:t>
                    </m:r>
                  </m:oMath>
                </a14:m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column indices only depend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col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  <a:blipFill>
                <a:blip r:embed="rId3"/>
                <a:stretch>
                  <a:fillRect l="-1043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3D69CFC-1716-CE33-373F-ABA85D42E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42" y="3517377"/>
            <a:ext cx="1230149" cy="160634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0001AC-E209-B9A9-ACC4-9AAEDB25DB26}"/>
              </a:ext>
            </a:extLst>
          </p:cNvPr>
          <p:cNvGrpSpPr/>
          <p:nvPr/>
        </p:nvGrpSpPr>
        <p:grpSpPr>
          <a:xfrm>
            <a:off x="9242411" y="2259150"/>
            <a:ext cx="2792896" cy="1166053"/>
            <a:chOff x="8859542" y="2205417"/>
            <a:chExt cx="2792896" cy="1166053"/>
          </a:xfrm>
        </p:grpSpPr>
        <p:sp>
          <p:nvSpPr>
            <p:cNvPr id="9" name="对话气泡: 椭圆形 8">
              <a:extLst>
                <a:ext uri="{FF2B5EF4-FFF2-40B4-BE49-F238E27FC236}">
                  <a16:creationId xmlns:a16="http://schemas.microsoft.com/office/drawing/2014/main" id="{E7D9ECF2-4E90-9581-5840-7F74BA15D740}"/>
                </a:ext>
              </a:extLst>
            </p:cNvPr>
            <p:cNvSpPr/>
            <p:nvPr/>
          </p:nvSpPr>
          <p:spPr>
            <a:xfrm>
              <a:off x="8859542" y="2205417"/>
              <a:ext cx="2792896" cy="1166053"/>
            </a:xfrm>
            <a:prstGeom prst="wedgeEllipseCallout">
              <a:avLst>
                <a:gd name="adj1" fmla="val -36491"/>
                <a:gd name="adj2" fmla="val 66762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BAF087-7F3A-40A6-F82F-F8EAA73B453A}"/>
                </a:ext>
              </a:extLst>
            </p:cNvPr>
            <p:cNvSpPr txBox="1"/>
            <p:nvPr/>
          </p:nvSpPr>
          <p:spPr>
            <a:xfrm>
              <a:off x="9094072" y="2465277"/>
              <a:ext cx="2409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The PCP should have some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structures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9703EB-C76D-777A-0CD7-919E4AA96634}"/>
                  </a:ext>
                </a:extLst>
              </p:cNvPr>
              <p:cNvSpPr txBox="1"/>
              <p:nvPr/>
            </p:nvSpPr>
            <p:spPr>
              <a:xfrm>
                <a:off x="998239" y="5123720"/>
                <a:ext cx="4460846" cy="132382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How the PCP verifier generates queries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sub>
                    </m:sSub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col</m:t>
                        </m:r>
                      </m:sub>
                    </m:sSub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col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9703EB-C76D-777A-0CD7-919E4AA9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9" y="5123720"/>
                <a:ext cx="4460846" cy="1323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699CA5E-C95D-F763-9A19-41942C52985E}"/>
              </a:ext>
            </a:extLst>
          </p:cNvPr>
          <p:cNvSpPr txBox="1"/>
          <p:nvPr/>
        </p:nvSpPr>
        <p:spPr>
          <a:xfrm>
            <a:off x="515789" y="6523652"/>
            <a:ext cx="689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I’m cheating (again): this is perfect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PCP, but we only have “almost”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PCP…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765740E-7511-4EB0-AEA2-B0536075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28" y="5215894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A860028A-FEC9-1FAE-8EC7-2194DE1CE58F}"/>
              </a:ext>
            </a:extLst>
          </p:cNvPr>
          <p:cNvSpPr txBox="1"/>
          <p:nvPr/>
        </p:nvSpPr>
        <p:spPr>
          <a:xfrm>
            <a:off x="7975871" y="5983565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PCP verifier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F9EAEC6-2A52-07AD-243E-7206AAA9003C}"/>
                  </a:ext>
                </a:extLst>
              </p:cNvPr>
              <p:cNvSpPr/>
              <p:nvPr/>
            </p:nvSpPr>
            <p:spPr>
              <a:xfrm>
                <a:off x="6400800" y="5134734"/>
                <a:ext cx="1420708" cy="13359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144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F9EAEC6-2A52-07AD-243E-7206AAA90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34734"/>
                <a:ext cx="1420708" cy="1335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BB1C2FF-5E66-5BEF-0DB4-19BB1B4265B6}"/>
                  </a:ext>
                </a:extLst>
              </p:cNvPr>
              <p:cNvSpPr txBox="1"/>
              <p:nvPr/>
            </p:nvSpPr>
            <p:spPr>
              <a:xfrm>
                <a:off x="9410336" y="5214269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row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BB1C2FF-5E66-5BEF-0DB4-19BB1B42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6" y="5214269"/>
                <a:ext cx="10475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9067257-4DA3-7EDD-EACF-0F95A6611448}"/>
                  </a:ext>
                </a:extLst>
              </p:cNvPr>
              <p:cNvSpPr txBox="1"/>
              <p:nvPr/>
            </p:nvSpPr>
            <p:spPr>
              <a:xfrm>
                <a:off x="10457887" y="5214268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9067257-4DA3-7EDD-EACF-0F95A661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887" y="5214268"/>
                <a:ext cx="10475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头: 下 63">
            <a:extLst>
              <a:ext uri="{FF2B5EF4-FFF2-40B4-BE49-F238E27FC236}">
                <a16:creationId xmlns:a16="http://schemas.microsoft.com/office/drawing/2014/main" id="{55FA13E7-398F-3CF5-28F0-407D739CFEED}"/>
              </a:ext>
            </a:extLst>
          </p:cNvPr>
          <p:cNvSpPr/>
          <p:nvPr/>
        </p:nvSpPr>
        <p:spPr>
          <a:xfrm rot="5400000">
            <a:off x="7898843" y="5401338"/>
            <a:ext cx="154057" cy="23000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0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Idea 2: Rectangular PCP!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27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60157" cy="49492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Pr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accepts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row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row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Then the verifier only looks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row.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60157" cy="4949248"/>
              </a:xfrm>
              <a:blipFill>
                <a:blip r:embed="rId3"/>
                <a:stretch>
                  <a:fillRect l="-954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2">
            <a:extLst>
              <a:ext uri="{FF2B5EF4-FFF2-40B4-BE49-F238E27FC236}">
                <a16:creationId xmlns:a16="http://schemas.microsoft.com/office/drawing/2014/main" id="{694BE2F2-4191-7080-CC07-A10779C6F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28" y="5215894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C303714-3F1F-6667-923F-2408FC59059A}"/>
              </a:ext>
            </a:extLst>
          </p:cNvPr>
          <p:cNvSpPr txBox="1"/>
          <p:nvPr/>
        </p:nvSpPr>
        <p:spPr>
          <a:xfrm>
            <a:off x="7975871" y="5983565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PCP verifier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2D80FB-B430-C52E-00AF-5E7C7E5F8116}"/>
                  </a:ext>
                </a:extLst>
              </p:cNvPr>
              <p:cNvSpPr/>
              <p:nvPr/>
            </p:nvSpPr>
            <p:spPr>
              <a:xfrm>
                <a:off x="6400800" y="5134734"/>
                <a:ext cx="1420708" cy="13359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14400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2D80FB-B430-C52E-00AF-5E7C7E5F8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34734"/>
                <a:ext cx="1420708" cy="1335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8937B7-66F8-3B79-1ED2-239B68C98E89}"/>
                  </a:ext>
                </a:extLst>
              </p:cNvPr>
              <p:cNvSpPr txBox="1"/>
              <p:nvPr/>
            </p:nvSpPr>
            <p:spPr>
              <a:xfrm>
                <a:off x="9410336" y="5214269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row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8937B7-66F8-3B79-1ED2-239B68C9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6" y="5214269"/>
                <a:ext cx="10475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箭头: 下 56">
            <a:extLst>
              <a:ext uri="{FF2B5EF4-FFF2-40B4-BE49-F238E27FC236}">
                <a16:creationId xmlns:a16="http://schemas.microsoft.com/office/drawing/2014/main" id="{A3E2BBCD-8EAD-91F4-82F0-7885AFA25348}"/>
              </a:ext>
            </a:extLst>
          </p:cNvPr>
          <p:cNvSpPr/>
          <p:nvPr/>
        </p:nvSpPr>
        <p:spPr>
          <a:xfrm rot="5400000">
            <a:off x="7898843" y="5401338"/>
            <a:ext cx="154057" cy="23000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9703EB-C76D-777A-0CD7-919E4AA96634}"/>
                  </a:ext>
                </a:extLst>
              </p:cNvPr>
              <p:cNvSpPr txBox="1"/>
              <p:nvPr/>
            </p:nvSpPr>
            <p:spPr>
              <a:xfrm>
                <a:off x="998239" y="5123720"/>
                <a:ext cx="4460846" cy="132382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How the PCP verifier generates queries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sub>
                    </m:sSub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col</m:t>
                        </m:r>
                      </m:sub>
                    </m:sSub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col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9703EB-C76D-777A-0CD7-919E4AA9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9" y="5123720"/>
                <a:ext cx="4460846" cy="1323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EA7144-CC4A-71A5-3109-C6D493208785}"/>
                  </a:ext>
                </a:extLst>
              </p:cNvPr>
              <p:cNvSpPr txBox="1"/>
              <p:nvPr/>
            </p:nvSpPr>
            <p:spPr>
              <a:xfrm>
                <a:off x="6400800" y="5134734"/>
                <a:ext cx="1460068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EA7144-CC4A-71A5-3109-C6D49320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34734"/>
                <a:ext cx="14600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AEFA8A-C525-F356-A431-238C178C1D8D}"/>
                  </a:ext>
                </a:extLst>
              </p:cNvPr>
              <p:cNvSpPr txBox="1"/>
              <p:nvPr/>
            </p:nvSpPr>
            <p:spPr>
              <a:xfrm>
                <a:off x="6400800" y="5415408"/>
                <a:ext cx="1460068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AEFA8A-C525-F356-A431-238C178C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415408"/>
                <a:ext cx="14600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D075EB-9634-F9B4-72BE-EC0A795A876D}"/>
                  </a:ext>
                </a:extLst>
              </p:cNvPr>
              <p:cNvSpPr/>
              <p:nvPr/>
            </p:nvSpPr>
            <p:spPr>
              <a:xfrm>
                <a:off x="6400800" y="5702346"/>
                <a:ext cx="1460068" cy="4864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D075EB-9634-F9B4-72BE-EC0A795A8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702346"/>
                <a:ext cx="1460068" cy="4864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34750F-5751-3101-E149-B31C49681749}"/>
                  </a:ext>
                </a:extLst>
              </p:cNvPr>
              <p:cNvSpPr txBox="1"/>
              <p:nvPr/>
            </p:nvSpPr>
            <p:spPr>
              <a:xfrm>
                <a:off x="6400800" y="6191238"/>
                <a:ext cx="1460068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34750F-5751-3101-E149-B31C49681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6191238"/>
                <a:ext cx="146006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A2C711-EB54-EF02-87CF-31F8DAB221F2}"/>
                  </a:ext>
                </a:extLst>
              </p:cNvPr>
              <p:cNvSpPr txBox="1"/>
              <p:nvPr/>
            </p:nvSpPr>
            <p:spPr>
              <a:xfrm>
                <a:off x="2712814" y="4519392"/>
                <a:ext cx="1460068" cy="3205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A2C711-EB54-EF02-87CF-31F8DAB2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14" y="4519392"/>
                <a:ext cx="1460068" cy="3205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A9BEE9-890B-54E0-834A-296AA80D654D}"/>
                  </a:ext>
                </a:extLst>
              </p:cNvPr>
              <p:cNvSpPr txBox="1"/>
              <p:nvPr/>
            </p:nvSpPr>
            <p:spPr>
              <a:xfrm>
                <a:off x="4940732" y="4519392"/>
                <a:ext cx="1460068" cy="3205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A9BEE9-890B-54E0-834A-296AA80D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32" y="4519392"/>
                <a:ext cx="1460068" cy="3205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3FDCE9-0E2B-A56A-A47F-EC9368CD83B3}"/>
                  </a:ext>
                </a:extLst>
              </p:cNvPr>
              <p:cNvSpPr txBox="1"/>
              <p:nvPr/>
            </p:nvSpPr>
            <p:spPr>
              <a:xfrm>
                <a:off x="8129508" y="4425392"/>
                <a:ext cx="1460068" cy="4145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3FDCE9-0E2B-A56A-A47F-EC9368CD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8" y="4425392"/>
                <a:ext cx="1460068" cy="4145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>
            <a:extLst>
              <a:ext uri="{FF2B5EF4-FFF2-40B4-BE49-F238E27FC236}">
                <a16:creationId xmlns:a16="http://schemas.microsoft.com/office/drawing/2014/main" id="{60FD1503-0AA5-83DB-4655-7A20EF4D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09" y="3429000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37EBE38-CCD3-F8BC-7662-C26978DCD8FF}"/>
                  </a:ext>
                </a:extLst>
              </p:cNvPr>
              <p:cNvSpPr txBox="1"/>
              <p:nvPr/>
            </p:nvSpPr>
            <p:spPr>
              <a:xfrm>
                <a:off x="7708019" y="3355470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37EBE38-CCD3-F8BC-7662-C26978DCD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19" y="3355470"/>
                <a:ext cx="104755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911E627-2548-7103-FEFB-4E4923663C3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751118" y="4196671"/>
            <a:ext cx="336003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D10617-2678-D3D0-87F3-37945BE0AB7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431136" y="4196671"/>
            <a:ext cx="1680018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4AE9686-720C-B7AF-03FD-6AE4CAED0C9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111154" y="4196671"/>
            <a:ext cx="1356826" cy="1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B21514E-98C1-4DFC-9EEA-4FA0A4BFB9AD}"/>
                  </a:ext>
                </a:extLst>
              </p:cNvPr>
              <p:cNvSpPr txBox="1"/>
              <p:nvPr/>
            </p:nvSpPr>
            <p:spPr>
              <a:xfrm>
                <a:off x="3426692" y="4154587"/>
                <a:ext cx="449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B21514E-98C1-4DFC-9EEA-4FA0A4BF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2" y="4154587"/>
                <a:ext cx="4493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88B02A-46F6-2238-792B-1BD1ACCE0002}"/>
                  </a:ext>
                </a:extLst>
              </p:cNvPr>
              <p:cNvSpPr txBox="1"/>
              <p:nvPr/>
            </p:nvSpPr>
            <p:spPr>
              <a:xfrm>
                <a:off x="5060909" y="4203443"/>
                <a:ext cx="4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88B02A-46F6-2238-792B-1BD1ACCE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09" y="4203443"/>
                <a:ext cx="4546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BAE2BD4-4C35-0225-9A18-FE7B64B3A2E6}"/>
                  </a:ext>
                </a:extLst>
              </p:cNvPr>
              <p:cNvSpPr txBox="1"/>
              <p:nvPr/>
            </p:nvSpPr>
            <p:spPr>
              <a:xfrm>
                <a:off x="8429323" y="4069596"/>
                <a:ext cx="46294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BAE2BD4-4C35-0225-9A18-FE7B64B3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323" y="4069596"/>
                <a:ext cx="462947" cy="390748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E880D06-DC11-5BC6-CFCB-4105DB56F559}"/>
                  </a:ext>
                </a:extLst>
              </p:cNvPr>
              <p:cNvSpPr txBox="1"/>
              <p:nvPr/>
            </p:nvSpPr>
            <p:spPr>
              <a:xfrm>
                <a:off x="6883000" y="4510063"/>
                <a:ext cx="764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E880D06-DC11-5BC6-CFCB-4105DB56F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00" y="4510063"/>
                <a:ext cx="76430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1F49EFA-46B7-8B52-DD99-8BA302E50422}"/>
                  </a:ext>
                </a:extLst>
              </p:cNvPr>
              <p:cNvSpPr txBox="1"/>
              <p:nvPr/>
            </p:nvSpPr>
            <p:spPr>
              <a:xfrm>
                <a:off x="10457887" y="5214268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1F49EFA-46B7-8B52-DD99-8BA302E5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887" y="5214268"/>
                <a:ext cx="104755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10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 animBg="1"/>
      <p:bldP spid="17" grpId="0" animBg="1"/>
      <p:bldP spid="20" grpId="0" animBg="1"/>
      <p:bldP spid="21" grpId="0" animBg="1"/>
      <p:bldP spid="22" grpId="0" animBg="1"/>
      <p:bldP spid="24" grpId="0" animBg="1"/>
      <p:bldP spid="29" grpId="0"/>
      <p:bldP spid="37" grpId="0"/>
      <p:bldP spid="40" grpId="0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8F806E4-62F7-F9B7-EF6C-ABDBD0407F0C}"/>
                  </a:ext>
                </a:extLst>
              </p:cNvPr>
              <p:cNvSpPr txBox="1"/>
              <p:nvPr/>
            </p:nvSpPr>
            <p:spPr>
              <a:xfrm>
                <a:off x="6883000" y="4510063"/>
                <a:ext cx="764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8F806E4-62F7-F9B7-EF6C-ABDBD0407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000" y="4510063"/>
                <a:ext cx="764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Idea 2: Rectangular PCP!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28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974" cy="49492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row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col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if we feed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col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output is 1 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iff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Furthermore,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col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many outputs.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974" cy="4949248"/>
              </a:xfrm>
              <a:blipFill>
                <a:blip r:embed="rId4"/>
                <a:stretch>
                  <a:fillRect l="-1008" t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A2C711-EB54-EF02-87CF-31F8DAB221F2}"/>
                  </a:ext>
                </a:extLst>
              </p:cNvPr>
              <p:cNvSpPr txBox="1"/>
              <p:nvPr/>
            </p:nvSpPr>
            <p:spPr>
              <a:xfrm>
                <a:off x="2712814" y="4519392"/>
                <a:ext cx="1460068" cy="3205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A2C711-EB54-EF02-87CF-31F8DAB2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14" y="4519392"/>
                <a:ext cx="1460068" cy="320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A9BEE9-890B-54E0-834A-296AA80D654D}"/>
                  </a:ext>
                </a:extLst>
              </p:cNvPr>
              <p:cNvSpPr txBox="1"/>
              <p:nvPr/>
            </p:nvSpPr>
            <p:spPr>
              <a:xfrm>
                <a:off x="4940732" y="4519392"/>
                <a:ext cx="1460068" cy="3205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A9BEE9-890B-54E0-834A-296AA80D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32" y="4519392"/>
                <a:ext cx="1460068" cy="3205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3FDCE9-0E2B-A56A-A47F-EC9368CD83B3}"/>
                  </a:ext>
                </a:extLst>
              </p:cNvPr>
              <p:cNvSpPr txBox="1"/>
              <p:nvPr/>
            </p:nvSpPr>
            <p:spPr>
              <a:xfrm>
                <a:off x="8129508" y="4425392"/>
                <a:ext cx="1460068" cy="4145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3FDCE9-0E2B-A56A-A47F-EC9368CD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8" y="4425392"/>
                <a:ext cx="1460068" cy="4145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>
            <a:extLst>
              <a:ext uri="{FF2B5EF4-FFF2-40B4-BE49-F238E27FC236}">
                <a16:creationId xmlns:a16="http://schemas.microsoft.com/office/drawing/2014/main" id="{60FD1503-0AA5-83DB-4655-7A20EF4D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809" y="3429000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37EBE38-CCD3-F8BC-7662-C26978DCD8FF}"/>
                  </a:ext>
                </a:extLst>
              </p:cNvPr>
              <p:cNvSpPr txBox="1"/>
              <p:nvPr/>
            </p:nvSpPr>
            <p:spPr>
              <a:xfrm>
                <a:off x="7708019" y="3355470"/>
                <a:ext cx="1047551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37EBE38-CCD3-F8BC-7662-C26978DCD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19" y="3355470"/>
                <a:ext cx="10475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911E627-2548-7103-FEFB-4E4923663C3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751118" y="4196671"/>
            <a:ext cx="336003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D10617-2678-D3D0-87F3-37945BE0AB7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431136" y="4196671"/>
            <a:ext cx="1680018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4AE9686-720C-B7AF-03FD-6AE4CAED0C9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111154" y="4196671"/>
            <a:ext cx="1356826" cy="1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789D302C-035A-47FB-6344-FA6E50B4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02" y="3428999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94F09D4-C436-8A04-3DCC-7E61492179B5}"/>
                  </a:ext>
                </a:extLst>
              </p:cNvPr>
              <p:cNvSpPr txBox="1"/>
              <p:nvPr/>
            </p:nvSpPr>
            <p:spPr>
              <a:xfrm>
                <a:off x="2954716" y="3168479"/>
                <a:ext cx="2189230" cy="29411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94F09D4-C436-8A04-3DCC-7E614921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16" y="3168479"/>
                <a:ext cx="2189230" cy="294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>
            <a:extLst>
              <a:ext uri="{FF2B5EF4-FFF2-40B4-BE49-F238E27FC236}">
                <a16:creationId xmlns:a16="http://schemas.microsoft.com/office/drawing/2014/main" id="{5247497F-501A-42F9-DE91-D34A67A6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029" y="3435772"/>
            <a:ext cx="1120689" cy="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EC82F1D-53FE-BFD5-AEF2-A18BB2787196}"/>
                  </a:ext>
                </a:extLst>
              </p:cNvPr>
              <p:cNvSpPr txBox="1"/>
              <p:nvPr/>
            </p:nvSpPr>
            <p:spPr>
              <a:xfrm>
                <a:off x="9679550" y="3054319"/>
                <a:ext cx="2189230" cy="29411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72000" tIns="0" rIns="7200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seed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seed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col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EC82F1D-53FE-BFD5-AEF2-A18BB278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550" y="3054319"/>
                <a:ext cx="2189230" cy="2941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81D9BED3-996E-9497-57EC-62274ABC3A8A}"/>
              </a:ext>
            </a:extLst>
          </p:cNvPr>
          <p:cNvGrpSpPr/>
          <p:nvPr/>
        </p:nvGrpSpPr>
        <p:grpSpPr>
          <a:xfrm>
            <a:off x="2431947" y="4196670"/>
            <a:ext cx="6760138" cy="319084"/>
            <a:chOff x="2431947" y="4196670"/>
            <a:chExt cx="6760138" cy="319084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D42CF4F-D6E1-4160-192D-F18E92AF6F3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431947" y="4196670"/>
              <a:ext cx="688912" cy="31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7AAD39D-25D8-2AFD-3DF8-86D7C6FA172E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431947" y="4196670"/>
              <a:ext cx="3510927" cy="235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3628F93-1EFC-9D8B-39A0-9FC8F7157B70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431947" y="4196670"/>
              <a:ext cx="6760138" cy="142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92C0823-4923-B121-4B1B-FD521DD4EF6B}"/>
              </a:ext>
            </a:extLst>
          </p:cNvPr>
          <p:cNvGrpSpPr/>
          <p:nvPr/>
        </p:nvGrpSpPr>
        <p:grpSpPr>
          <a:xfrm>
            <a:off x="3345873" y="4203443"/>
            <a:ext cx="7248501" cy="256901"/>
            <a:chOff x="3345873" y="4203443"/>
            <a:chExt cx="7248501" cy="256901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1F52A87-9BB5-CE04-0337-87C62CDF0ACA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9344685" y="4203443"/>
              <a:ext cx="1249689" cy="152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DE8A554-066E-2557-45E2-E603B961AE73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6141538" y="4203443"/>
              <a:ext cx="4452836" cy="256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230B5C8-62D1-99A4-CF32-8E10FA9A7B22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3345873" y="4203443"/>
              <a:ext cx="7248501" cy="24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7DD0299-6EE5-42EC-C08B-A9E8AA8ED4EE}"/>
                  </a:ext>
                </a:extLst>
              </p:cNvPr>
              <p:cNvSpPr/>
              <p:nvPr/>
            </p:nvSpPr>
            <p:spPr>
              <a:xfrm>
                <a:off x="2916028" y="5506124"/>
                <a:ext cx="1053638" cy="2939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7DD0299-6EE5-42EC-C08B-A9E8AA8ED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28" y="5506124"/>
                <a:ext cx="1053638" cy="293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梯形 51">
            <a:extLst>
              <a:ext uri="{FF2B5EF4-FFF2-40B4-BE49-F238E27FC236}">
                <a16:creationId xmlns:a16="http://schemas.microsoft.com/office/drawing/2014/main" id="{3759CDBE-C86C-B049-CB6D-D2F31FF1133B}"/>
              </a:ext>
            </a:extLst>
          </p:cNvPr>
          <p:cNvSpPr/>
          <p:nvPr/>
        </p:nvSpPr>
        <p:spPr>
          <a:xfrm rot="10800000">
            <a:off x="2712814" y="4933432"/>
            <a:ext cx="1460068" cy="490959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30AD844-DA08-445D-AF90-052EF81B0DE6}"/>
                  </a:ext>
                </a:extLst>
              </p:cNvPr>
              <p:cNvSpPr txBox="1"/>
              <p:nvPr/>
            </p:nvSpPr>
            <p:spPr>
              <a:xfrm>
                <a:off x="3271207" y="5033213"/>
                <a:ext cx="3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30AD844-DA08-445D-AF90-052EF81B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07" y="5033213"/>
                <a:ext cx="3432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7F5D91F-C1F4-1F51-DCEE-AEC7EFBBB88F}"/>
                  </a:ext>
                </a:extLst>
              </p:cNvPr>
              <p:cNvSpPr/>
              <p:nvPr/>
            </p:nvSpPr>
            <p:spPr>
              <a:xfrm>
                <a:off x="5143946" y="5502050"/>
                <a:ext cx="1053638" cy="2939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7F5D91F-C1F4-1F51-DCEE-AEC7EFBBB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46" y="5502050"/>
                <a:ext cx="1053638" cy="293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梯形 57">
            <a:extLst>
              <a:ext uri="{FF2B5EF4-FFF2-40B4-BE49-F238E27FC236}">
                <a16:creationId xmlns:a16="http://schemas.microsoft.com/office/drawing/2014/main" id="{02A4A2B0-201D-AF5D-01E8-27F317043FEB}"/>
              </a:ext>
            </a:extLst>
          </p:cNvPr>
          <p:cNvSpPr/>
          <p:nvPr/>
        </p:nvSpPr>
        <p:spPr>
          <a:xfrm rot="10800000">
            <a:off x="4940732" y="4929358"/>
            <a:ext cx="1460068" cy="490959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A75F8CE-C6A3-C28A-F2C6-5D030C59E2F8}"/>
                  </a:ext>
                </a:extLst>
              </p:cNvPr>
              <p:cNvSpPr txBox="1"/>
              <p:nvPr/>
            </p:nvSpPr>
            <p:spPr>
              <a:xfrm>
                <a:off x="5499125" y="5029139"/>
                <a:ext cx="3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A75F8CE-C6A3-C28A-F2C6-5D030C59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25" y="5029139"/>
                <a:ext cx="3432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6CD4386-1875-985D-24C2-D531C4B4CFEC}"/>
                  </a:ext>
                </a:extLst>
              </p:cNvPr>
              <p:cNvSpPr/>
              <p:nvPr/>
            </p:nvSpPr>
            <p:spPr>
              <a:xfrm>
                <a:off x="8332722" y="5511514"/>
                <a:ext cx="1053638" cy="2939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6CD4386-1875-985D-24C2-D531C4B4C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722" y="5511514"/>
                <a:ext cx="1053638" cy="293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梯形 60">
            <a:extLst>
              <a:ext uri="{FF2B5EF4-FFF2-40B4-BE49-F238E27FC236}">
                <a16:creationId xmlns:a16="http://schemas.microsoft.com/office/drawing/2014/main" id="{48025BA8-581B-0D58-43BE-B2C3C1F10950}"/>
              </a:ext>
            </a:extLst>
          </p:cNvPr>
          <p:cNvSpPr/>
          <p:nvPr/>
        </p:nvSpPr>
        <p:spPr>
          <a:xfrm rot="10800000">
            <a:off x="8129508" y="4938822"/>
            <a:ext cx="1460068" cy="490959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F27CC7-F80B-2B59-7017-6E6450BB2445}"/>
                  </a:ext>
                </a:extLst>
              </p:cNvPr>
              <p:cNvSpPr txBox="1"/>
              <p:nvPr/>
            </p:nvSpPr>
            <p:spPr>
              <a:xfrm>
                <a:off x="8687901" y="5038603"/>
                <a:ext cx="343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AF27CC7-F80B-2B59-7017-6E6450BB2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01" y="5038603"/>
                <a:ext cx="3432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梯形 47">
            <a:extLst>
              <a:ext uri="{FF2B5EF4-FFF2-40B4-BE49-F238E27FC236}">
                <a16:creationId xmlns:a16="http://schemas.microsoft.com/office/drawing/2014/main" id="{C21276AD-10E0-C3F6-2DE9-604AE6870B55}"/>
              </a:ext>
            </a:extLst>
          </p:cNvPr>
          <p:cNvSpPr/>
          <p:nvPr/>
        </p:nvSpPr>
        <p:spPr>
          <a:xfrm rot="10800000">
            <a:off x="1362992" y="4042763"/>
            <a:ext cx="9557092" cy="1443008"/>
          </a:xfrm>
          <a:prstGeom prst="trapezoid">
            <a:avLst>
              <a:gd name="adj" fmla="val 78286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4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0920808-D621-FDF7-CCF2-B3CAA799F5EA}"/>
                  </a:ext>
                </a:extLst>
              </p:cNvPr>
              <p:cNvSpPr txBox="1"/>
              <p:nvPr/>
            </p:nvSpPr>
            <p:spPr>
              <a:xfrm>
                <a:off x="10367815" y="5058677"/>
                <a:ext cx="1460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0920808-D621-FDF7-CCF2-B3CAA799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15" y="5058677"/>
                <a:ext cx="1460068" cy="369332"/>
              </a:xfrm>
              <a:prstGeom prst="rect">
                <a:avLst/>
              </a:prstGeom>
              <a:blipFill>
                <a:blip r:embed="rId18"/>
                <a:stretch>
                  <a:fillRect l="-376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9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51" grpId="0" animBg="1"/>
      <p:bldP spid="52" grpId="0" animBg="1"/>
      <p:bldP spid="53" grpId="0"/>
      <p:bldP spid="55" grpId="0" animBg="1"/>
      <p:bldP spid="58" grpId="0" animBg="1"/>
      <p:bldP spid="59" grpId="0"/>
      <p:bldP spid="60" grpId="0" animBg="1"/>
      <p:bldP spid="61" grpId="0" animBg="1"/>
      <p:bldP spid="62" grpId="0"/>
      <p:bldP spid="48" grpId="0" animBg="1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𝒂𝒄𝒄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via Rectangular PCP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29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9366" cy="49492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row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col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if we feed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col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output is 1 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iff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Furthermore,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col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many outputs.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Pr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accepts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using the data structure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Enumerate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row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let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row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Hamming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𝑎𝑐𝑐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row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𝑎𝑐𝑐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row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non-trivial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seed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row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seed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col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9366" cy="4949248"/>
              </a:xfrm>
              <a:blipFill>
                <a:blip r:embed="rId4"/>
                <a:stretch>
                  <a:fillRect l="-999" t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梯形 47">
            <a:extLst>
              <a:ext uri="{FF2B5EF4-FFF2-40B4-BE49-F238E27FC236}">
                <a16:creationId xmlns:a16="http://schemas.microsoft.com/office/drawing/2014/main" id="{C21276AD-10E0-C3F6-2DE9-604AE6870B55}"/>
              </a:ext>
            </a:extLst>
          </p:cNvPr>
          <p:cNvSpPr/>
          <p:nvPr/>
        </p:nvSpPr>
        <p:spPr>
          <a:xfrm rot="10800000">
            <a:off x="8526732" y="3414856"/>
            <a:ext cx="2491821" cy="673863"/>
          </a:xfrm>
          <a:prstGeom prst="trapezoid">
            <a:avLst>
              <a:gd name="adj" fmla="val 7828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0920808-D621-FDF7-CCF2-B3CAA799F5EA}"/>
                  </a:ext>
                </a:extLst>
              </p:cNvPr>
              <p:cNvSpPr txBox="1"/>
              <p:nvPr/>
            </p:nvSpPr>
            <p:spPr>
              <a:xfrm>
                <a:off x="9453624" y="3490177"/>
                <a:ext cx="638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0920808-D621-FDF7-CCF2-B3CAA799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24" y="3490177"/>
                <a:ext cx="638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86B57C-DF79-C244-B063-121ECCEEAE2D}"/>
                  </a:ext>
                </a:extLst>
              </p:cNvPr>
              <p:cNvSpPr/>
              <p:nvPr/>
            </p:nvSpPr>
            <p:spPr>
              <a:xfrm>
                <a:off x="8938203" y="4196489"/>
                <a:ext cx="645832" cy="29628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86B57C-DF79-C244-B063-121ECCEEA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03" y="4196489"/>
                <a:ext cx="645832" cy="296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D1526E-DDB7-F4A2-DDF1-925C3EA8EE06}"/>
                  </a:ext>
                </a:extLst>
              </p:cNvPr>
              <p:cNvSpPr/>
              <p:nvPr/>
            </p:nvSpPr>
            <p:spPr>
              <a:xfrm>
                <a:off x="10120225" y="4190384"/>
                <a:ext cx="571501" cy="3023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CD1526E-DDB7-F4A2-DDF1-925C3EA8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25" y="4190384"/>
                <a:ext cx="571501" cy="3023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D85397-AC97-2370-0CD5-9AF1F35522EC}"/>
                  </a:ext>
                </a:extLst>
              </p:cNvPr>
              <p:cNvSpPr txBox="1"/>
              <p:nvPr/>
            </p:nvSpPr>
            <p:spPr>
              <a:xfrm>
                <a:off x="9587162" y="4173959"/>
                <a:ext cx="5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D85397-AC97-2370-0CD5-9AF1F355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62" y="4173959"/>
                <a:ext cx="571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A2B2B9-DC3C-2FD1-9606-E6834946D5F8}"/>
              </a:ext>
            </a:extLst>
          </p:cNvPr>
          <p:cNvGrpSpPr/>
          <p:nvPr/>
        </p:nvGrpSpPr>
        <p:grpSpPr>
          <a:xfrm>
            <a:off x="5476461" y="4631622"/>
            <a:ext cx="6239727" cy="1063876"/>
            <a:chOff x="5337315" y="4611744"/>
            <a:chExt cx="6239727" cy="106387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262A7E-77CB-C3C2-8635-5CDBA43FA1F8}"/>
                </a:ext>
              </a:extLst>
            </p:cNvPr>
            <p:cNvSpPr txBox="1"/>
            <p:nvPr/>
          </p:nvSpPr>
          <p:spPr>
            <a:xfrm>
              <a:off x="9663547" y="5090845"/>
              <a:ext cx="1913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Use the non-trivial data structure!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标注: 弯曲线形(带边框和强调线) 9">
              <a:extLst>
                <a:ext uri="{FF2B5EF4-FFF2-40B4-BE49-F238E27FC236}">
                  <a16:creationId xmlns:a16="http://schemas.microsoft.com/office/drawing/2014/main" id="{D67934B5-4F81-D1D5-234C-1BADEEFFC262}"/>
                </a:ext>
              </a:extLst>
            </p:cNvPr>
            <p:cNvSpPr/>
            <p:nvPr/>
          </p:nvSpPr>
          <p:spPr>
            <a:xfrm>
              <a:off x="5337315" y="4611744"/>
              <a:ext cx="3776869" cy="617767"/>
            </a:xfrm>
            <a:prstGeom prst="accentBorderCallout2">
              <a:avLst>
                <a:gd name="adj1" fmla="val 28842"/>
                <a:gd name="adj2" fmla="val 103531"/>
                <a:gd name="adj3" fmla="val 30524"/>
                <a:gd name="adj4" fmla="val 114406"/>
                <a:gd name="adj5" fmla="val 82224"/>
                <a:gd name="adj6" fmla="val 124802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E4B9937-BDA6-3249-E5EA-FE09C533915A}"/>
              </a:ext>
            </a:extLst>
          </p:cNvPr>
          <p:cNvGrpSpPr/>
          <p:nvPr/>
        </p:nvGrpSpPr>
        <p:grpSpPr>
          <a:xfrm>
            <a:off x="6331226" y="5675620"/>
            <a:ext cx="4341312" cy="991903"/>
            <a:chOff x="6331226" y="5675620"/>
            <a:chExt cx="4341312" cy="991903"/>
          </a:xfrm>
        </p:grpSpPr>
        <p:sp>
          <p:nvSpPr>
            <p:cNvPr id="44" name="标注: 弯曲线形(带边框和强调线) 43">
              <a:extLst>
                <a:ext uri="{FF2B5EF4-FFF2-40B4-BE49-F238E27FC236}">
                  <a16:creationId xmlns:a16="http://schemas.microsoft.com/office/drawing/2014/main" id="{241860EC-224E-8DE1-6DCA-5CD9AC1D6289}"/>
                </a:ext>
              </a:extLst>
            </p:cNvPr>
            <p:cNvSpPr/>
            <p:nvPr/>
          </p:nvSpPr>
          <p:spPr>
            <a:xfrm rot="16200000">
              <a:off x="7002305" y="5004541"/>
              <a:ext cx="407128" cy="1749286"/>
            </a:xfrm>
            <a:prstGeom prst="accentBorderCallout2">
              <a:avLst>
                <a:gd name="adj1" fmla="val 38883"/>
                <a:gd name="adj2" fmla="val -19788"/>
                <a:gd name="adj3" fmla="val 57798"/>
                <a:gd name="adj4" fmla="val -71132"/>
                <a:gd name="adj5" fmla="val 114042"/>
                <a:gd name="adj6" fmla="val -70500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CEBE14-532A-5EC6-9841-508C1638A285}"/>
                </a:ext>
              </a:extLst>
            </p:cNvPr>
            <p:cNvSpPr txBox="1"/>
            <p:nvPr/>
          </p:nvSpPr>
          <p:spPr>
            <a:xfrm>
              <a:off x="8280054" y="6082748"/>
              <a:ext cx="2392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(Non-trivial) query time of the data structure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55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Wrap-Up: Non-trivial Data Structures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Avoidance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30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6100" cy="49492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Ingredient 1: nondeterministic time hierarchy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\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Ingredient 2: rectangular PCP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6100" cy="4949248"/>
              </a:xfrm>
              <a:blipFill>
                <a:blip r:embed="rId4"/>
                <a:stretch>
                  <a:fillRect l="-1025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BB387C-FB0C-165F-EB7C-56EB2EBC2F86}"/>
                  </a:ext>
                </a:extLst>
              </p:cNvPr>
              <p:cNvSpPr txBox="1"/>
              <p:nvPr/>
            </p:nvSpPr>
            <p:spPr>
              <a:xfrm>
                <a:off x="355277" y="4184551"/>
                <a:ext cx="5594512" cy="230832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Speed-up attempt for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PCP proof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Both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 the proofs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by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u="sng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𝒂𝒄𝒄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construct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enumerate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seed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row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use the non-trivial data structure.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BB387C-FB0C-165F-EB7C-56EB2EBC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" y="4184551"/>
                <a:ext cx="5594512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3FA951-D11A-434F-F16C-CAF576BB410B}"/>
                  </a:ext>
                </a:extLst>
              </p:cNvPr>
              <p:cNvSpPr txBox="1"/>
              <p:nvPr/>
            </p:nvSpPr>
            <p:spPr>
              <a:xfrm>
                <a:off x="7419109" y="2348345"/>
                <a:ext cx="3934691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 cheated a bit: we actually need an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𝐍𝐓𝐈𝐌𝐄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hierarchy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-refuter [CLW’20] and against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advice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3FA951-D11A-434F-F16C-CAF576BB4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09" y="2348345"/>
                <a:ext cx="3934691" cy="928267"/>
              </a:xfrm>
              <a:prstGeom prst="rect">
                <a:avLst/>
              </a:prstGeom>
              <a:blipFill>
                <a:blip r:embed="rId6"/>
                <a:stretch>
                  <a:fillRect l="-1238" t="-3268" b="-9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127E856-27F2-07BB-92AA-1467C23CF4D5}"/>
              </a:ext>
            </a:extLst>
          </p:cNvPr>
          <p:cNvSpPr txBox="1"/>
          <p:nvPr/>
        </p:nvSpPr>
        <p:spPr>
          <a:xfrm>
            <a:off x="2186609" y="3192253"/>
            <a:ext cx="405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 cheated two bits: we actually need a rectangular PCP </a:t>
            </a: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of proximity</a:t>
            </a:r>
            <a:endParaRPr lang="zh-CN" alt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0B5999-3171-0643-0CC8-7ED4F43E2E96}"/>
                  </a:ext>
                </a:extLst>
              </p:cNvPr>
              <p:cNvSpPr txBox="1"/>
              <p:nvPr/>
            </p:nvSpPr>
            <p:spPr>
              <a:xfrm>
                <a:off x="6242213" y="3318081"/>
                <a:ext cx="5509906" cy="3107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Avoidance algorithm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 the speed-up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speed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Use the refuter to find (in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speed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It must be the case that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but doesn’t have “easy witness”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Use the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 to find any witness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cut it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pieces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must be one piece that is a non-output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use the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 to find out which.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0B5999-3171-0643-0CC8-7ED4F43E2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13" y="3318081"/>
                <a:ext cx="5509906" cy="3107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3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talk in one slide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E3298D-3472-4319-ABFF-61C39BB1BEA3}"/>
              </a:ext>
            </a:extLst>
          </p:cNvPr>
          <p:cNvSpPr/>
          <p:nvPr/>
        </p:nvSpPr>
        <p:spPr>
          <a:xfrm>
            <a:off x="339616" y="337431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Range Avoidance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529D04-4FA6-4F79-B9F0-AD8F16E7FD19}"/>
              </a:ext>
            </a:extLst>
          </p:cNvPr>
          <p:cNvSpPr/>
          <p:nvPr/>
        </p:nvSpPr>
        <p:spPr>
          <a:xfrm>
            <a:off x="2681148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Algorithmic Method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1B25AC-5EF3-4DC7-ABC0-56441F5E8E2A}"/>
              </a:ext>
            </a:extLst>
          </p:cNvPr>
          <p:cNvSpPr/>
          <p:nvPr/>
        </p:nvSpPr>
        <p:spPr>
          <a:xfrm>
            <a:off x="5022680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C5EC49-29C8-439E-BCE6-1317B77A6721}"/>
              </a:ext>
            </a:extLst>
          </p:cNvPr>
          <p:cNvSpPr/>
          <p:nvPr/>
        </p:nvSpPr>
        <p:spPr>
          <a:xfrm>
            <a:off x="7364212" y="337426"/>
            <a:ext cx="2068304" cy="861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Proof Ideas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C4451-1FED-4D74-A174-457480A170C0}"/>
              </a:ext>
            </a:extLst>
          </p:cNvPr>
          <p:cNvSpPr/>
          <p:nvPr/>
        </p:nvSpPr>
        <p:spPr>
          <a:xfrm>
            <a:off x="9705744" y="337425"/>
            <a:ext cx="2068304" cy="861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Grinning Face with Big Eyes on Apple iOS 15.4">
            <a:extLst>
              <a:ext uri="{FF2B5EF4-FFF2-40B4-BE49-F238E27FC236}">
                <a16:creationId xmlns:a16="http://schemas.microsoft.com/office/drawing/2014/main" id="{A642217A-8146-4156-6149-82840650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819" y="4624319"/>
            <a:ext cx="313083" cy="3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31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Range Avoidance: given a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), find a non-output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Captures many explicit construction problems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Want deterministic algorithms (or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ones!)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 I: non-trivial data structures for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Hamming Weight Estimation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algorithms for range avoidance!</a:t>
                </a:r>
              </a:p>
              <a:p>
                <a:pPr lvl="1"/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Generalising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Ryan Williams’s Algorithmic Method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Take-home msg: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Alg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method is for range avoidance;</a:t>
                </a:r>
                <a:b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lower bounds are just one application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Our result II: Lower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 “CAPP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preprocessing”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FE5ADD4-86A3-21AB-2E8F-77233ABF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1958" r="-464" b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413D85-3AF2-9971-ABC1-03FC59D49A7A}"/>
              </a:ext>
            </a:extLst>
          </p:cNvPr>
          <p:cNvGrpSpPr/>
          <p:nvPr/>
        </p:nvGrpSpPr>
        <p:grpSpPr>
          <a:xfrm>
            <a:off x="9170502" y="2276562"/>
            <a:ext cx="2014609" cy="1152438"/>
            <a:chOff x="1007163" y="4407886"/>
            <a:chExt cx="3687419" cy="210935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9528511-BAAC-0C51-6CD9-6A8A05D9236E}"/>
                </a:ext>
              </a:extLst>
            </p:cNvPr>
            <p:cNvSpPr/>
            <p:nvPr/>
          </p:nvSpPr>
          <p:spPr>
            <a:xfrm>
              <a:off x="1514058" y="6237962"/>
              <a:ext cx="2673627" cy="279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0851F9E6-6DFD-62F5-2593-0E5D9D426E73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7D6C818-C17C-C00A-3D7D-25587D1728AF}"/>
                </a:ext>
              </a:extLst>
            </p:cNvPr>
            <p:cNvSpPr/>
            <p:nvPr/>
          </p:nvSpPr>
          <p:spPr>
            <a:xfrm>
              <a:off x="1007163" y="4407886"/>
              <a:ext cx="3687419" cy="27226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4AFCF7A-7733-77E2-C3D5-93B0DF60223D}"/>
                    </a:ext>
                  </a:extLst>
                </p:cNvPr>
                <p:cNvSpPr txBox="1"/>
                <p:nvPr/>
              </p:nvSpPr>
              <p:spPr>
                <a:xfrm>
                  <a:off x="2398866" y="5038449"/>
                  <a:ext cx="904008" cy="845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4AFCF7A-7733-77E2-C3D5-93B0DF602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6" y="5038449"/>
                  <a:ext cx="904008" cy="845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1FB5DBC-6B1F-F0B9-5D90-167D15B26D16}"/>
              </a:ext>
            </a:extLst>
          </p:cNvPr>
          <p:cNvSpPr txBox="1"/>
          <p:nvPr/>
        </p:nvSpPr>
        <p:spPr>
          <a:xfrm>
            <a:off x="8996833" y="4432690"/>
            <a:ext cx="24331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Technical ingredient: rectangular PCPs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96F0CC8-BD9C-F07F-D744-D6CB1EF799DF}"/>
              </a:ext>
            </a:extLst>
          </p:cNvPr>
          <p:cNvSpPr/>
          <p:nvPr/>
        </p:nvSpPr>
        <p:spPr>
          <a:xfrm>
            <a:off x="4358308" y="5969756"/>
            <a:ext cx="34753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4400" b="1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F7178D-DD36-D331-2E52-73D6FD6F4BDF}"/>
              </a:ext>
            </a:extLst>
          </p:cNvPr>
          <p:cNvSpPr txBox="1"/>
          <p:nvPr/>
        </p:nvSpPr>
        <p:spPr>
          <a:xfrm>
            <a:off x="7699852" y="6364662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Range Avoidance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a (multi-output) 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Range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I.e.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Trivial randomised algorithm: Output a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deterministic algorithms?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1911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D063C-611E-1519-2DF9-4219F4D58FB6}"/>
              </a:ext>
            </a:extLst>
          </p:cNvPr>
          <p:cNvSpPr txBox="1"/>
          <p:nvPr/>
        </p:nvSpPr>
        <p:spPr>
          <a:xfrm>
            <a:off x="5765818" y="4547614"/>
            <a:ext cx="466412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problem that captures the complexity of weak empty pigeonhole principle!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/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“non-output”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2DEDC5-AA31-DFF7-B306-06934868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43" y="2611069"/>
                <a:ext cx="21902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5822A8-6EC7-9C0D-1C2B-0B4D5E557627}"/>
                  </a:ext>
                </a:extLst>
              </p:cNvPr>
              <p:cNvSpPr txBox="1"/>
              <p:nvPr/>
            </p:nvSpPr>
            <p:spPr>
              <a:xfrm>
                <a:off x="6096000" y="3449094"/>
                <a:ext cx="4052756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index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pigeon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index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hole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empty hole!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5822A8-6EC7-9C0D-1C2B-0B4D5E557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49094"/>
                <a:ext cx="405275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012AA6-8E08-A88D-5261-DD562431F4AD}"/>
              </a:ext>
            </a:extLst>
          </p:cNvPr>
          <p:cNvGrpSpPr/>
          <p:nvPr/>
        </p:nvGrpSpPr>
        <p:grpSpPr>
          <a:xfrm>
            <a:off x="1007163" y="3404035"/>
            <a:ext cx="3687419" cy="2109353"/>
            <a:chOff x="1007163" y="4407886"/>
            <a:chExt cx="3687419" cy="210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/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4BF5AAA-8AF5-D76D-CD07-BB985509A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058" y="6237962"/>
                  <a:ext cx="2673627" cy="2792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4B307C8-AE73-FF85-6ED7-DD9D5557D0ED}"/>
                </a:ext>
              </a:extLst>
            </p:cNvPr>
            <p:cNvSpPr/>
            <p:nvPr/>
          </p:nvSpPr>
          <p:spPr>
            <a:xfrm rot="10800000">
              <a:off x="1007164" y="4812598"/>
              <a:ext cx="3687418" cy="1292914"/>
            </a:xfrm>
            <a:prstGeom prst="trapezoid">
              <a:avLst>
                <a:gd name="adj" fmla="val 3883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/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B731F1C-EE23-87B8-17BA-EA6E4EB5B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63" y="4407886"/>
                  <a:ext cx="3687419" cy="2722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/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246A3A6-AFA7-C6E3-F521-35AFACD9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866" y="5074334"/>
                  <a:ext cx="904009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57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Rigid Matrices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is rigid, if we need to change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entries to make its rank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Equivalently: it is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-far” from every matrix of rank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rigid matrices exist.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Long-standing open Q: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rigid matrices?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non-rigid matrix can be compressed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bits.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37EBF6-4C4C-C745-3849-4000F4AC1CF5}"/>
                  </a:ext>
                </a:extLst>
              </p:cNvPr>
              <p:cNvSpPr txBox="1"/>
              <p:nvPr/>
            </p:nvSpPr>
            <p:spPr>
              <a:xfrm>
                <a:off x="8630478" y="2236304"/>
                <a:ext cx="272332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say rank is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37EBF6-4C4C-C745-3849-4000F4AC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478" y="2236304"/>
                <a:ext cx="27233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5BFCAEFD-17D4-59E2-C927-4D797268E24F}"/>
              </a:ext>
            </a:extLst>
          </p:cNvPr>
          <p:cNvSpPr/>
          <p:nvPr/>
        </p:nvSpPr>
        <p:spPr>
          <a:xfrm>
            <a:off x="1443461" y="4585730"/>
            <a:ext cx="1868556" cy="1868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18BA4E8-78D0-20E2-F1EC-FF61891F9856}"/>
              </a:ext>
            </a:extLst>
          </p:cNvPr>
          <p:cNvGrpSpPr/>
          <p:nvPr/>
        </p:nvGrpSpPr>
        <p:grpSpPr>
          <a:xfrm>
            <a:off x="1789043" y="4909927"/>
            <a:ext cx="1350694" cy="1427921"/>
            <a:chOff x="1789043" y="4542183"/>
            <a:chExt cx="1350694" cy="142792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101AD6-717E-62FD-350B-66EF525B74C7}"/>
                </a:ext>
              </a:extLst>
            </p:cNvPr>
            <p:cNvSpPr/>
            <p:nvPr/>
          </p:nvSpPr>
          <p:spPr>
            <a:xfrm>
              <a:off x="1789043" y="4542183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74154A-07D8-396F-5AF1-8B3489203625}"/>
                </a:ext>
              </a:extLst>
            </p:cNvPr>
            <p:cNvSpPr/>
            <p:nvPr/>
          </p:nvSpPr>
          <p:spPr>
            <a:xfrm>
              <a:off x="1789043" y="513455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49B606-FA29-99E0-32C2-C22BE859BE2B}"/>
                </a:ext>
              </a:extLst>
            </p:cNvPr>
            <p:cNvSpPr/>
            <p:nvPr/>
          </p:nvSpPr>
          <p:spPr>
            <a:xfrm>
              <a:off x="2208772" y="4711148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A2C290-17F3-F089-8D1A-057D8DFD9493}"/>
                </a:ext>
              </a:extLst>
            </p:cNvPr>
            <p:cNvSpPr/>
            <p:nvPr/>
          </p:nvSpPr>
          <p:spPr>
            <a:xfrm>
              <a:off x="2470502" y="553940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A9EFB9-45F0-8786-498E-93307B60209E}"/>
                </a:ext>
              </a:extLst>
            </p:cNvPr>
            <p:cNvSpPr/>
            <p:nvPr/>
          </p:nvSpPr>
          <p:spPr>
            <a:xfrm>
              <a:off x="2970772" y="498329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E58074A-70EB-49EF-5C78-8175C89E136C}"/>
                </a:ext>
              </a:extLst>
            </p:cNvPr>
            <p:cNvSpPr/>
            <p:nvPr/>
          </p:nvSpPr>
          <p:spPr>
            <a:xfrm>
              <a:off x="2798492" y="4977155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F7B228C-EDD6-71C7-AC94-351B1A8CF5BF}"/>
                </a:ext>
              </a:extLst>
            </p:cNvPr>
            <p:cNvSpPr/>
            <p:nvPr/>
          </p:nvSpPr>
          <p:spPr>
            <a:xfrm>
              <a:off x="2470502" y="5370444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1724228-4CFC-6539-8346-BE8C0318FDFD}"/>
                </a:ext>
              </a:extLst>
            </p:cNvPr>
            <p:cNvSpPr/>
            <p:nvPr/>
          </p:nvSpPr>
          <p:spPr>
            <a:xfrm>
              <a:off x="1995709" y="5801139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23B33F-05AA-95F0-C631-DE8C6A0ADA38}"/>
                </a:ext>
              </a:extLst>
            </p:cNvPr>
            <p:cNvSpPr/>
            <p:nvPr/>
          </p:nvSpPr>
          <p:spPr>
            <a:xfrm>
              <a:off x="2967457" y="5801138"/>
              <a:ext cx="168965" cy="1689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36D517E0-E959-51A5-8FF0-63AABCDED99A}"/>
              </a:ext>
            </a:extLst>
          </p:cNvPr>
          <p:cNvSpPr/>
          <p:nvPr/>
        </p:nvSpPr>
        <p:spPr>
          <a:xfrm>
            <a:off x="4452730" y="4585730"/>
            <a:ext cx="944218" cy="1868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608F676-F988-92DE-3005-38D48CA7A296}"/>
              </a:ext>
            </a:extLst>
          </p:cNvPr>
          <p:cNvSpPr/>
          <p:nvPr/>
        </p:nvSpPr>
        <p:spPr>
          <a:xfrm rot="5400000">
            <a:off x="6968987" y="4568025"/>
            <a:ext cx="944218" cy="1868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30E3A37-E6B4-D2DF-CE8D-AF3E70C7AB07}"/>
                  </a:ext>
                </a:extLst>
              </p:cNvPr>
              <p:cNvSpPr txBox="1"/>
              <p:nvPr/>
            </p:nvSpPr>
            <p:spPr>
              <a:xfrm>
                <a:off x="3509769" y="5179137"/>
                <a:ext cx="8040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30E3A37-E6B4-D2DF-CE8D-AF3E70C7A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769" y="5179137"/>
                <a:ext cx="80403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8DC11F9-43CF-FA68-F2B1-F4DEBCA79A57}"/>
                  </a:ext>
                </a:extLst>
              </p:cNvPr>
              <p:cNvSpPr txBox="1"/>
              <p:nvPr/>
            </p:nvSpPr>
            <p:spPr>
              <a:xfrm>
                <a:off x="5531530" y="5180903"/>
                <a:ext cx="8040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8DC11F9-43CF-FA68-F2B1-F4DEBCA7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30" y="5180903"/>
                <a:ext cx="80403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8EB76C2-C42B-3522-6EEB-98A8D5D057DB}"/>
                  </a:ext>
                </a:extLst>
              </p:cNvPr>
              <p:cNvSpPr txBox="1"/>
              <p:nvPr/>
            </p:nvSpPr>
            <p:spPr>
              <a:xfrm>
                <a:off x="8815779" y="4721070"/>
                <a:ext cx="3143282" cy="70788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bits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0.1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+0.1⋅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⋅0.1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&lt;0.4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8EB76C2-C42B-3522-6EEB-98A8D5D0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779" y="4721070"/>
                <a:ext cx="314328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9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40" grpId="0" animBg="1"/>
      <p:bldP spid="41" grpId="0" animBg="1"/>
      <p:bldP spid="42" grpId="0"/>
      <p:bldP spid="42" grpId="1"/>
      <p:bldP spid="43" grpId="0"/>
      <p:bldP spid="43" grpId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Rigid Matrices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rigid matrices exist.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question: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rigid matrices?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DBE79B-B635-B3E9-BAB7-7E52AF35601D}"/>
              </a:ext>
            </a:extLst>
          </p:cNvPr>
          <p:cNvGrpSpPr/>
          <p:nvPr/>
        </p:nvGrpSpPr>
        <p:grpSpPr>
          <a:xfrm>
            <a:off x="1311715" y="5600313"/>
            <a:ext cx="2801720" cy="892562"/>
            <a:chOff x="1311715" y="5600313"/>
            <a:chExt cx="2801720" cy="8925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29F532D-2CCB-DB97-1891-5C606C300506}"/>
                </a:ext>
              </a:extLst>
            </p:cNvPr>
            <p:cNvGrpSpPr/>
            <p:nvPr/>
          </p:nvGrpSpPr>
          <p:grpSpPr>
            <a:xfrm>
              <a:off x="1719469" y="5883600"/>
              <a:ext cx="343780" cy="363436"/>
              <a:chOff x="1789043" y="4542183"/>
              <a:chExt cx="1350694" cy="142792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8101AD6-717E-62FD-350B-66EF525B74C7}"/>
                  </a:ext>
                </a:extLst>
              </p:cNvPr>
              <p:cNvSpPr/>
              <p:nvPr/>
            </p:nvSpPr>
            <p:spPr>
              <a:xfrm>
                <a:off x="1789043" y="4542183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374154A-07D8-396F-5AF1-8B3489203625}"/>
                  </a:ext>
                </a:extLst>
              </p:cNvPr>
              <p:cNvSpPr/>
              <p:nvPr/>
            </p:nvSpPr>
            <p:spPr>
              <a:xfrm>
                <a:off x="1789043" y="513455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C49B606-FA29-99E0-32C2-C22BE859BE2B}"/>
                  </a:ext>
                </a:extLst>
              </p:cNvPr>
              <p:cNvSpPr/>
              <p:nvPr/>
            </p:nvSpPr>
            <p:spPr>
              <a:xfrm>
                <a:off x="2208772" y="471114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EA2C290-17F3-F089-8D1A-057D8DFD9493}"/>
                  </a:ext>
                </a:extLst>
              </p:cNvPr>
              <p:cNvSpPr/>
              <p:nvPr/>
            </p:nvSpPr>
            <p:spPr>
              <a:xfrm>
                <a:off x="2470502" y="553940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FA9EFB9-45F0-8786-498E-93307B60209E}"/>
                  </a:ext>
                </a:extLst>
              </p:cNvPr>
              <p:cNvSpPr/>
              <p:nvPr/>
            </p:nvSpPr>
            <p:spPr>
              <a:xfrm>
                <a:off x="2970772" y="498329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E58074A-70EB-49EF-5C78-8175C89E136C}"/>
                  </a:ext>
                </a:extLst>
              </p:cNvPr>
              <p:cNvSpPr/>
              <p:nvPr/>
            </p:nvSpPr>
            <p:spPr>
              <a:xfrm>
                <a:off x="2798492" y="4977155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F7B228C-EDD6-71C7-AC94-351B1A8CF5BF}"/>
                  </a:ext>
                </a:extLst>
              </p:cNvPr>
              <p:cNvSpPr/>
              <p:nvPr/>
            </p:nvSpPr>
            <p:spPr>
              <a:xfrm>
                <a:off x="2470502" y="5370444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724228-4CFC-6539-8346-BE8C0318FDFD}"/>
                  </a:ext>
                </a:extLst>
              </p:cNvPr>
              <p:cNvSpPr/>
              <p:nvPr/>
            </p:nvSpPr>
            <p:spPr>
              <a:xfrm>
                <a:off x="1995709" y="5801139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123B33F-05AA-95F0-C631-DE8C6A0ADA38}"/>
                  </a:ext>
                </a:extLst>
              </p:cNvPr>
              <p:cNvSpPr/>
              <p:nvPr/>
            </p:nvSpPr>
            <p:spPr>
              <a:xfrm>
                <a:off x="2967457" y="5801138"/>
                <a:ext cx="168965" cy="1689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6D517E0-E959-51A5-8FF0-63AABCDED99A}"/>
                </a:ext>
              </a:extLst>
            </p:cNvPr>
            <p:cNvSpPr/>
            <p:nvPr/>
          </p:nvSpPr>
          <p:spPr>
            <a:xfrm>
              <a:off x="2462459" y="5774732"/>
              <a:ext cx="284133" cy="562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608F676-F988-92DE-3005-38D48CA7A296}"/>
                </a:ext>
              </a:extLst>
            </p:cNvPr>
            <p:cNvSpPr/>
            <p:nvPr/>
          </p:nvSpPr>
          <p:spPr>
            <a:xfrm rot="5400000">
              <a:off x="3272745" y="5844666"/>
              <a:ext cx="217639" cy="4306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89EB39A-3A9C-3515-1433-234AE8DC120C}"/>
                    </a:ext>
                  </a:extLst>
                </p:cNvPr>
                <p:cNvSpPr txBox="1"/>
                <p:nvPr/>
              </p:nvSpPr>
              <p:spPr>
                <a:xfrm>
                  <a:off x="1311715" y="5600313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⟨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89EB39A-3A9C-3515-1433-234AE8DC1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715" y="5600313"/>
                  <a:ext cx="47230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50302B0-B8CD-157B-A7F2-9FFED02017B1}"/>
                    </a:ext>
                  </a:extLst>
                </p:cNvPr>
                <p:cNvSpPr txBox="1"/>
                <p:nvPr/>
              </p:nvSpPr>
              <p:spPr>
                <a:xfrm>
                  <a:off x="1975551" y="5661878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50302B0-B8CD-157B-A7F2-9FFED0201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551" y="5661878"/>
                  <a:ext cx="47230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24A4A45-9FFD-C229-3816-BE2325E101F4}"/>
                    </a:ext>
                  </a:extLst>
                </p:cNvPr>
                <p:cNvSpPr txBox="1"/>
                <p:nvPr/>
              </p:nvSpPr>
              <p:spPr>
                <a:xfrm>
                  <a:off x="2678558" y="5640374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24A4A45-9FFD-C229-3816-BE2325E10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558" y="5640374"/>
                  <a:ext cx="472303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3094821-1714-4920-83F6-2FBE965A6171}"/>
                    </a:ext>
                  </a:extLst>
                </p:cNvPr>
                <p:cNvSpPr txBox="1"/>
                <p:nvPr/>
              </p:nvSpPr>
              <p:spPr>
                <a:xfrm>
                  <a:off x="3641132" y="5600313"/>
                  <a:ext cx="4723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3094821-1714-4920-83F6-2FBE965A6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132" y="5600313"/>
                  <a:ext cx="472303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梯形 25">
            <a:extLst>
              <a:ext uri="{FF2B5EF4-FFF2-40B4-BE49-F238E27FC236}">
                <a16:creationId xmlns:a16="http://schemas.microsoft.com/office/drawing/2014/main" id="{4B192C03-D7DE-C4A3-F25F-A7844BD500EC}"/>
              </a:ext>
            </a:extLst>
          </p:cNvPr>
          <p:cNvSpPr/>
          <p:nvPr/>
        </p:nvSpPr>
        <p:spPr>
          <a:xfrm rot="10800000">
            <a:off x="902883" y="435539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F8610-88A0-CB9F-BA89-EDC795479284}"/>
              </a:ext>
            </a:extLst>
          </p:cNvPr>
          <p:cNvSpPr txBox="1"/>
          <p:nvPr/>
        </p:nvSpPr>
        <p:spPr>
          <a:xfrm>
            <a:off x="1547866" y="4589802"/>
            <a:ext cx="2565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Decompressor for rigid matrices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8E7B10-001C-2227-64E5-AC6E5791DDE3}"/>
              </a:ext>
            </a:extLst>
          </p:cNvPr>
          <p:cNvSpPr/>
          <p:nvPr/>
        </p:nvSpPr>
        <p:spPr>
          <a:xfrm>
            <a:off x="2244190" y="3172622"/>
            <a:ext cx="906671" cy="906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0B9AC0-6470-B576-A5BD-43E3EE8344E6}"/>
              </a:ext>
            </a:extLst>
          </p:cNvPr>
          <p:cNvSpPr txBox="1"/>
          <p:nvPr/>
        </p:nvSpPr>
        <p:spPr>
          <a:xfrm>
            <a:off x="3381564" y="3806545"/>
            <a:ext cx="197894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non-rigid matrix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4D8057-8F06-CB63-9E15-735328AC0B95}"/>
                  </a:ext>
                </a:extLst>
              </p:cNvPr>
              <p:cNvSpPr txBox="1"/>
              <p:nvPr/>
            </p:nvSpPr>
            <p:spPr>
              <a:xfrm>
                <a:off x="4157655" y="5556836"/>
                <a:ext cx="1502992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4D8057-8F06-CB63-9E15-735328AC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55" y="5556836"/>
                <a:ext cx="1502992" cy="376129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510F3A3-441F-2C8B-7725-CEA8DAA9263B}"/>
                  </a:ext>
                </a:extLst>
              </p:cNvPr>
              <p:cNvSpPr txBox="1"/>
              <p:nvPr/>
            </p:nvSpPr>
            <p:spPr>
              <a:xfrm>
                <a:off x="4672305" y="422047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510F3A3-441F-2C8B-7725-CEA8DAA92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5" y="4220470"/>
                <a:ext cx="903547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85B6F9-BF8E-30E1-D6E3-006208030138}"/>
                  </a:ext>
                </a:extLst>
              </p:cNvPr>
              <p:cNvSpPr txBox="1"/>
              <p:nvPr/>
            </p:nvSpPr>
            <p:spPr>
              <a:xfrm>
                <a:off x="6287234" y="3204807"/>
                <a:ext cx="5066566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Range Avoidance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rigid matrices can be constructed in poly 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85B6F9-BF8E-30E1-D6E3-006208030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3204807"/>
                <a:ext cx="5066566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7D135D6-CCBF-16B8-8FE0-E4C95E23BAF5}"/>
                  </a:ext>
                </a:extLst>
              </p:cNvPr>
              <p:cNvSpPr txBox="1"/>
              <p:nvPr/>
            </p:nvSpPr>
            <p:spPr>
              <a:xfrm>
                <a:off x="6287234" y="4797536"/>
                <a:ext cx="5042787" cy="120686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Range Avoidance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rigid matrices can be constructed in poly time with an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7D135D6-CCBF-16B8-8FE0-E4C95E23B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4797536"/>
                <a:ext cx="5042787" cy="12068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9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/>
      <p:bldP spid="7" grpId="0" animBg="1"/>
      <p:bldP spid="8" grpId="0" animBg="1"/>
      <p:bldP spid="9" grpId="0"/>
      <p:bldP spid="39" grpId="0"/>
      <p:bldP spid="10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Circuit Lower Bounds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Find a Boolean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without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PHP: most Boolean functions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 circuits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function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can be compressed into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bits.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Embarrassing open questions: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Does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every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have size-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Does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every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have size-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Currently, we only know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 lower bounds [LY22]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26CC7-5AB2-4B65-BA3B-C4F034B7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897" y="1757704"/>
            <a:ext cx="1831808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B7DE3-4997-45A8-A2AC-606A04181D1B}"/>
                  </a:ext>
                </a:extLst>
              </p:cNvPr>
              <p:cNvSpPr/>
              <p:nvPr/>
            </p:nvSpPr>
            <p:spPr>
              <a:xfrm>
                <a:off x="9652575" y="3578698"/>
                <a:ext cx="2262451" cy="6318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circuit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[Arora-Barak]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B7DE3-4997-45A8-A2AC-606A04181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575" y="3578698"/>
                <a:ext cx="2262451" cy="631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0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Example: Circuit Lower Bounds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PHP: most Boolean functions require circuits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Embarrassing open 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𝐒𝐈𝐙𝐄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3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E26CC7-5AB2-4B65-BA3B-C4F034B7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246" y="5779564"/>
            <a:ext cx="841684" cy="888444"/>
          </a:xfrm>
          <a:prstGeom prst="rect">
            <a:avLst/>
          </a:prstGeom>
        </p:spPr>
      </p:pic>
      <p:sp>
        <p:nvSpPr>
          <p:cNvPr id="7" name="梯形 6">
            <a:extLst>
              <a:ext uri="{FF2B5EF4-FFF2-40B4-BE49-F238E27FC236}">
                <a16:creationId xmlns:a16="http://schemas.microsoft.com/office/drawing/2014/main" id="{DFDA8E2A-4E6B-DB45-CB53-80FA390EE196}"/>
              </a:ext>
            </a:extLst>
          </p:cNvPr>
          <p:cNvSpPr/>
          <p:nvPr/>
        </p:nvSpPr>
        <p:spPr>
          <a:xfrm rot="10800000">
            <a:off x="902883" y="4355391"/>
            <a:ext cx="3687418" cy="1292914"/>
          </a:xfrm>
          <a:prstGeom prst="trapezoid">
            <a:avLst>
              <a:gd name="adj" fmla="val 3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553132-EF99-43C6-97D8-B1D6BA7ACC2E}"/>
                  </a:ext>
                </a:extLst>
              </p:cNvPr>
              <p:cNvSpPr txBox="1"/>
              <p:nvPr/>
            </p:nvSpPr>
            <p:spPr>
              <a:xfrm>
                <a:off x="2214847" y="4713655"/>
                <a:ext cx="10634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𝑇𝑇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553132-EF99-43C6-97D8-B1D6BA7A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47" y="4713655"/>
                <a:ext cx="1063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8C22AC-A2A8-2981-80A9-64B5C4014F02}"/>
                  </a:ext>
                </a:extLst>
              </p:cNvPr>
              <p:cNvSpPr txBox="1"/>
              <p:nvPr/>
            </p:nvSpPr>
            <p:spPr>
              <a:xfrm>
                <a:off x="5267740" y="6241017"/>
                <a:ext cx="2802834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𝑇𝑇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stands for “truth table”.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8C22AC-A2A8-2981-80A9-64B5C401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40" y="6241017"/>
                <a:ext cx="28028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6EDE32-3DC2-5F89-4693-EF7D3E124810}"/>
                  </a:ext>
                </a:extLst>
              </p:cNvPr>
              <p:cNvSpPr txBox="1"/>
              <p:nvPr/>
            </p:nvSpPr>
            <p:spPr>
              <a:xfrm>
                <a:off x="298174" y="5801000"/>
                <a:ext cx="2021587" cy="65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 of a 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6EDE32-3DC2-5F89-4693-EF7D3E12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4" y="5801000"/>
                <a:ext cx="2021587" cy="656655"/>
              </a:xfrm>
              <a:prstGeom prst="rect">
                <a:avLst/>
              </a:prstGeom>
              <a:blipFill>
                <a:blip r:embed="rId7"/>
                <a:stretch>
                  <a:fillRect l="-2711" t="-5607" b="-14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5312AA-DF49-A060-6B61-327FDF4BB554}"/>
                  </a:ext>
                </a:extLst>
              </p:cNvPr>
              <p:cNvSpPr txBox="1"/>
              <p:nvPr/>
            </p:nvSpPr>
            <p:spPr>
              <a:xfrm>
                <a:off x="902880" y="3963075"/>
                <a:ext cx="3687419" cy="27699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01100010011………………001010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5312AA-DF49-A060-6B61-327FDF4BB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0" y="3963075"/>
                <a:ext cx="368741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668294-6811-70EE-2241-B7CF615DE5CB}"/>
                  </a:ext>
                </a:extLst>
              </p:cNvPr>
              <p:cNvSpPr txBox="1"/>
              <p:nvPr/>
            </p:nvSpPr>
            <p:spPr>
              <a:xfrm>
                <a:off x="193260" y="3646233"/>
                <a:ext cx="176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Truth table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3668294-6811-70EE-2241-B7CF615DE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0" y="3646233"/>
                <a:ext cx="1760231" cy="369332"/>
              </a:xfrm>
              <a:prstGeom prst="rect">
                <a:avLst/>
              </a:prstGeom>
              <a:blipFill>
                <a:blip r:embed="rId9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42478B-08C1-E526-C6EA-19A393E18708}"/>
                  </a:ext>
                </a:extLst>
              </p:cNvPr>
              <p:cNvSpPr txBox="1"/>
              <p:nvPr/>
            </p:nvSpPr>
            <p:spPr>
              <a:xfrm>
                <a:off x="4157654" y="5556836"/>
                <a:ext cx="1858681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42478B-08C1-E526-C6EA-19A393E1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54" y="5556836"/>
                <a:ext cx="1858681" cy="379656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FC64B4-60F4-C6C7-AF90-207F1D137FFE}"/>
                  </a:ext>
                </a:extLst>
              </p:cNvPr>
              <p:cNvSpPr txBox="1"/>
              <p:nvPr/>
            </p:nvSpPr>
            <p:spPr>
              <a:xfrm>
                <a:off x="4672305" y="4220470"/>
                <a:ext cx="903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FC64B4-60F4-C6C7-AF90-207F1D137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5" y="4220470"/>
                <a:ext cx="903547" cy="369332"/>
              </a:xfrm>
              <a:prstGeom prst="rect">
                <a:avLst/>
              </a:prstGeom>
              <a:blipFill>
                <a:blip r:embed="rId11"/>
                <a:stretch>
                  <a:fillRect t="-8197" r="-6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689D1C-C0BF-683F-7AA9-DEAC4B0BA845}"/>
                  </a:ext>
                </a:extLst>
              </p:cNvPr>
              <p:cNvSpPr txBox="1"/>
              <p:nvPr/>
            </p:nvSpPr>
            <p:spPr>
              <a:xfrm>
                <a:off x="6287234" y="3516537"/>
                <a:ext cx="5066566" cy="8785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Range Avoidance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𝐅𝐏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⊈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𝐒𝐈𝐙𝐄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689D1C-C0BF-683F-7AA9-DEAC4B0BA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3516537"/>
                <a:ext cx="5066566" cy="878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8FD3FA-7F83-0254-0ADB-D3A158B9B764}"/>
                  </a:ext>
                </a:extLst>
              </p:cNvPr>
              <p:cNvSpPr txBox="1"/>
              <p:nvPr/>
            </p:nvSpPr>
            <p:spPr>
              <a:xfrm>
                <a:off x="6287234" y="4780053"/>
                <a:ext cx="5066566" cy="8850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Range Avoidance is in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𝐅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𝐍𝐏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𝐄</m:t>
                          </m:r>
                        </m:e>
                        <m:sup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𝐍𝐏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⊈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𝐒𝐈𝐙𝐄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8FD3FA-7F83-0254-0ADB-D3A158B9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34" y="4780053"/>
                <a:ext cx="5066566" cy="8850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1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 animBg="1"/>
      <p:bldP spid="10" grpId="0"/>
      <p:bldP spid="9" grpId="0" animBg="1"/>
      <p:bldP spid="14" grpId="0"/>
      <p:bldP spid="15" grpId="0"/>
      <p:bldP spid="16" grpId="0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Explicit Constructions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general phenomenon: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Weak empty PHP (“the probabilistic method”) proves that a random object satisfies some property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a long-standing open problem to find an explicit construction of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object satisfying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[Korten’21]: Range avoidance captures explicit constructions!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Constructing an object satisfying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reduces to range avoidance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Also: a structural complexity theory for explicit constructions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599" cy="4784725"/>
              </a:xfrm>
              <a:blipFill>
                <a:blip r:embed="rId3"/>
                <a:stretch>
                  <a:fillRect l="-986" t="-2166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4C9EE3A-D987-4DE3-AA5C-A9F964B6D19A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31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53EF9C-7230-A662-31CC-CB242EE3DC6A}"/>
              </a:ext>
            </a:extLst>
          </p:cNvPr>
          <p:cNvSpPr txBox="1"/>
          <p:nvPr/>
        </p:nvSpPr>
        <p:spPr>
          <a:xfrm>
            <a:off x="4810990" y="3429000"/>
            <a:ext cx="654280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Rigid matrices, hard truth tables, Ramsey graphs, extractors, pseudorandom generators, hard data structure problems…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2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36477</TotalTime>
  <Words>3338</Words>
  <Application>Microsoft Office PowerPoint</Application>
  <PresentationFormat>宽屏</PresentationFormat>
  <Paragraphs>528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Arial</vt:lpstr>
      <vt:lpstr>Cambria Math</vt:lpstr>
      <vt:lpstr>Consolas</vt:lpstr>
      <vt:lpstr>Office 主题​​</vt:lpstr>
      <vt:lpstr>On the Range Avoidance Problem for Circuits</vt:lpstr>
      <vt:lpstr>Range Avoidance</vt:lpstr>
      <vt:lpstr>Motivation: The Empty Pigeonhole Principle</vt:lpstr>
      <vt:lpstr>Range Avoidance Problem</vt:lpstr>
      <vt:lpstr>Example: Rigid Matrices</vt:lpstr>
      <vt:lpstr>Example: Rigid Matrices</vt:lpstr>
      <vt:lpstr>Example: Circuit Lower Bounds</vt:lpstr>
      <vt:lpstr>Example: Circuit Lower Bounds</vt:lpstr>
      <vt:lpstr>Explicit Constructions</vt:lpstr>
      <vt:lpstr>〖FP〗^NP-Explicit Constructions</vt:lpstr>
      <vt:lpstr>Range Avoidance for Restricted Circuits</vt:lpstr>
      <vt:lpstr>Algorithmic Method</vt:lpstr>
      <vt:lpstr>Circuit Lower Bounds via “Algorithmic Method”</vt:lpstr>
      <vt:lpstr>Algorithmic Method for Rigid Matrices</vt:lpstr>
      <vt:lpstr>A Range Avoidance Interpretation?</vt:lpstr>
      <vt:lpstr>Is it just circuit lower bounds &amp; rigid matrices, or…?</vt:lpstr>
      <vt:lpstr>Our Results</vt:lpstr>
      <vt:lpstr>Our Results: Algorithmic Method for Range Avoidance</vt:lpstr>
      <vt:lpstr>Comparison with the Algorithmic Method</vt:lpstr>
      <vt:lpstr>Algorithmic Method Is For Avoidance!</vt:lpstr>
      <vt:lpstr>Characterisation of Circuit Lower Bounds for E^NP</vt:lpstr>
      <vt:lpstr>Characterisation of Circuit Lower Bounds for E^NP</vt:lpstr>
      <vt:lpstr>Comparison with IKW’02</vt:lpstr>
      <vt:lpstr>Other Results</vt:lpstr>
      <vt:lpstr>Proof Ideas</vt:lpstr>
      <vt:lpstr>Recap: NEXP⊈〖ACC〗^0</vt:lpstr>
      <vt:lpstr>Speed-Up via PCP</vt:lpstr>
      <vt:lpstr>Wrap Up: Proof of NEXP⊈〖ACC〗^0</vt:lpstr>
      <vt:lpstr>Adapting NEXP⊈〖ACC〗^0 To Avoidance?</vt:lpstr>
      <vt:lpstr>Idea 1: Make Copies!</vt:lpstr>
      <vt:lpstr>Idea 2: Rectangular PCP!</vt:lpstr>
      <vt:lpstr>Idea 2: Rectangular PCP!</vt:lpstr>
      <vt:lpstr>Idea 2: Rectangular PCP!</vt:lpstr>
      <vt:lpstr>Estimaing p_acc via Rectangular PCP</vt:lpstr>
      <vt:lpstr>Wrap-Up: Non-trivial Data Structures ⟹ Avoidance in 〖FP〗^NP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 Avoidance</dc:title>
  <dc:creator>Hanlin Ren</dc:creator>
  <cp:lastModifiedBy>Hanlin Ren</cp:lastModifiedBy>
  <cp:revision>2137</cp:revision>
  <dcterms:created xsi:type="dcterms:W3CDTF">2019-12-25T22:18:45Z</dcterms:created>
  <dcterms:modified xsi:type="dcterms:W3CDTF">2022-08-04T17:20:45Z</dcterms:modified>
</cp:coreProperties>
</file>