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97" r:id="rId3"/>
    <p:sldId id="500" r:id="rId4"/>
    <p:sldId id="482" r:id="rId5"/>
    <p:sldId id="483" r:id="rId6"/>
    <p:sldId id="484" r:id="rId7"/>
    <p:sldId id="498" r:id="rId8"/>
    <p:sldId id="478" r:id="rId9"/>
    <p:sldId id="485" r:id="rId10"/>
    <p:sldId id="411" r:id="rId11"/>
    <p:sldId id="487" r:id="rId12"/>
    <p:sldId id="488" r:id="rId13"/>
    <p:sldId id="450" r:id="rId14"/>
    <p:sldId id="418" r:id="rId15"/>
    <p:sldId id="419" r:id="rId16"/>
    <p:sldId id="455" r:id="rId17"/>
    <p:sldId id="490" r:id="rId18"/>
    <p:sldId id="491" r:id="rId19"/>
    <p:sldId id="464" r:id="rId20"/>
    <p:sldId id="499" r:id="rId21"/>
    <p:sldId id="422" r:id="rId22"/>
    <p:sldId id="489" r:id="rId23"/>
    <p:sldId id="502" r:id="rId24"/>
    <p:sldId id="5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  <p14:sldId id="497"/>
            <p14:sldId id="500"/>
            <p14:sldId id="482"/>
            <p14:sldId id="483"/>
            <p14:sldId id="484"/>
            <p14:sldId id="498"/>
            <p14:sldId id="478"/>
            <p14:sldId id="485"/>
            <p14:sldId id="411"/>
            <p14:sldId id="487"/>
            <p14:sldId id="488"/>
            <p14:sldId id="450"/>
            <p14:sldId id="418"/>
            <p14:sldId id="419"/>
            <p14:sldId id="455"/>
            <p14:sldId id="490"/>
            <p14:sldId id="491"/>
            <p14:sldId id="464"/>
            <p14:sldId id="499"/>
          </p14:sldIdLst>
        </p14:section>
        <p14:section name="Appendix" id="{4B33A038-2EDE-4521-B2E4-FF44FA050047}">
          <p14:sldIdLst>
            <p14:sldId id="422"/>
            <p14:sldId id="489"/>
            <p14:sldId id="502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451" autoAdjust="0"/>
  </p:normalViewPr>
  <p:slideViewPr>
    <p:cSldViewPr snapToGrid="0">
      <p:cViewPr varScale="1">
        <p:scale>
          <a:sx n="76" d="100"/>
          <a:sy n="76" d="100"/>
        </p:scale>
        <p:origin x="3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2:39:1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 24575,'-130'79'0,"-107"61"0,191-115 0,18-11 0,1 1 0,-41 32 0,68-47 0,-1 1 0,1-1 0,0 0 0,0 1 0,0-1 0,0 1 0,0-1 0,0 0 0,0 1 0,0-1 0,0 1 0,0-1 0,0 1 0,0-1 0,0 0 0,0 1 0,0-1 0,0 1 0,0-1 0,0 0 0,1 1 0,-1-1 0,0 0 0,0 1 0,0-1 0,1 1 0,-1-1 0,0 0 0,1 0 0,-1 1 0,0-1 0,0 0 0,1 1 0,-1-1 0,1 0 0,-1 0 0,0 0 0,1 0 0,-1 1 0,0-1 0,1 0 0,-1 0 0,1 0 0,-1 0 0,1 0 0,20 9 0,23 1 0,-21-4 0,1 0 0,30 13 0,-25-7 0,-17-8 0,0 1 0,0 0 0,-1 1 0,0 0 0,0 1 0,-1 0 0,10 9 0,-8-7 0,-1-1 0,1 0 0,1-1 0,-1-1 0,1 0 0,22 7 0,2 1 0,-18-7-1365,-2-1-5461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2:39:2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0 24575,'-1'3'0,"-1"0"0,0-1 0,0 1 0,0-1 0,0 1 0,0-1 0,0 0 0,-1 1 0,1-1 0,-1 0 0,0-1 0,-3 3 0,-5 4 0,8-6 0,-32 27 0,-1-1 0,-46 25 0,29-15 0,46-32 0,1 0 0,-1-1 0,0 0 0,-1 0 0,1-1 0,-1 0 0,0 0 0,0-1 0,0 0 0,-1 0 0,-10 2 0,-5-1 0,-1 2 0,-35 13 0,-17 4 0,60-19 0,0 1 0,-26 11 0,43-16 0,0 0 0,-1 0 0,1 1 0,0-1 0,0 0 0,0 0 0,0 0 0,0 1 0,0-1 0,0 0 0,0 0 0,0 1 0,-1-1 0,1 0 0,0 0 0,0 1 0,0-1 0,0 0 0,0 0 0,1 1 0,-1-1 0,0 0 0,0 0 0,0 1 0,0-1 0,0 0 0,0 0 0,0 0 0,0 1 0,0-1 0,1 0 0,-1 0 0,0 0 0,0 1 0,0-1 0,0 0 0,1 0 0,-1 0 0,0 0 0,0 1 0,1-1 0,-1 0 0,0 0 0,0 0 0,0 0 0,1 0 0,-1 0 0,0 0 0,0 0 0,1 0 0,-1 0 0,0 0 0,0 0 0,1 0 0,15 7 0,37 7 0,-40-11 0,1 0 0,-1 1 0,-1 0 0,1 1 0,-1 0 0,16 10 0,-18-9 0,17 13 0,1-2 0,59 28 0,-28-27 0,-40-12 0,1 0 0,-1 1 0,27 15 0,66 42-1365,-95-53-5461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4:22.063"/>
    </inkml:context>
    <inkml:brush xml:id="br0">
      <inkml:brushProperty name="width" value="0.15875" units="cm"/>
      <inkml:brushProperty name="height" value="0.15875" units="cm"/>
      <inkml:brushProperty name="color" value="#E71224"/>
    </inkml:brush>
  </inkml:definitions>
  <inkml:trace contextRef="#ctx0" brushRef="#br0">0 0 24575,'2'4'0,"0"0"0,0 0 0,1 0 0,-1 0 0,1 0 0,0-1 0,0 1 0,0-1 0,1 0 0,6 5 0,2 4 0,224 211 0,-11-12 0,-175-159 0,-21-24 0,48 64 0,-68-82 0,0 0 0,1 0 0,-1-1 0,2 0 0,0-1 0,0 0 0,21 11 0,-16-10 0,0 1 0,-1 1 0,18 16 0,-1 1 0,-21-19 0,-1-1 0,17 21 0,-18-18 0,-1 0 0,0 1 0,-1 0 0,0 0 0,-1 1 0,9 25 0,-4-11 0,1 0 0,2 0 0,21 33 0,4 5 0,-29-44 0,-1 0 0,11 40 0,-1 0 0,-3-6 0,-12-40 0,0 0 0,0-1 0,8 17 0,1-6 0,-1 0 0,-2 1 0,-1 0 0,7 28 0,-12-39 0,1 0 0,0-1 0,11 22 0,10 26 0,-6-6 0,-13-38 0,-1 0 0,0 0 0,-1 0 0,-1 1 0,1 20 0,-1-6 0,1 0 0,13 43 0,-1-2 0,-5-26 0,1-2 0,26 59 0,-11-13 0,-20-63 0,22 55 0,-19-57 0,-8-19 0,0-1 0,0 1 0,0-1 0,1 0 0,0 0 0,1 0 0,0-1 0,6 7 0,40 33 0,84 58 0,-86-70 0,-1 3 0,65 65 0,9 18 0,13 15 0,-109-106 0,-4-6 0,-1 2 0,26 39 0,-18-23 0,2-1 0,38 37 0,-56-62 0,21 24 0,-11-12 0,45 40 0,11 4 0,-42-36 0,2-2 0,59 40 0,-86-65 0,-1 1 0,0 0 0,0 1 0,11 14 0,-14-15 0,0 0 0,1 0 0,-1-1 0,2-1 0,-1 1 0,1-1 0,11 5 0,-10-7 0,1-1 0,0 0 0,0-1 0,0 0 0,1-1 0,-1 0 0,0-1 0,24-1 0,5-3 0,55-12 0,20-1 0,4 17 0,-86 1 0,-1-1 0,1-2 0,45-7 0,-61 4 0,-1-1 0,0-1 0,0-1 0,-1 0 0,24-14 0,74-55 0,-90 59 0,155-110 0,-139 100 0,1 1 0,1 3 0,75-31 0,-80 40 0,36-20 0,-37 16 0,40-13 0,-37 16 0,-24 9 0,0 0 0,0 1 0,0 1 0,22-3 0,-19 4 0,-1-1 0,0 0 0,0-1 0,22-9 0,-2 0 0,-12 7 0,35-7 0,-41 11 0,0-1 0,0-1 0,0-1 0,22-10 0,49-35 0,-58 32 0,1 0 0,41-15 0,304-86 0,-352 112 0,-1 0 0,0-1 0,26-15 0,-34 18 0,-1-1 0,1 2 0,28-6 0,28-8 0,-7-1 0,-44 14 0,1-1 0,34-17 0,31-18 0,68-38 0,122-98 0,-95 55 0,-96 61 0,135-71 0,-155 100 0,156-84 0,-54 38 0,-60 30 0,189-119 0,-156 65 0,164-102 0,-287 191-170,0 0-1,1 2 0,1 0 1,0 2-1,0 0 0,1 1 1,25-6-1,-28 12-6655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2:59.68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2874 606 24575,'-45'-16'0,"22"7"0,0 2 0,0 0 0,-39-5 0,-101-8 0,-243-18 0,371 37 0,-184 5 0,192-2 0,1 2 0,1 1 0,-1 1 0,1 1 0,0 2 0,-32 14 0,-156 76 0,156-76 0,-111 28 0,-203 51 0,284-74 0,40-15 0,1 3 0,0 1 0,-73 40 0,47-15 0,25-16 0,-45 34 0,78-49 0,0 0 0,1 2 0,0-1 0,1 1 0,0 1 0,1 1 0,-10 16 0,-11 31 0,3 1 0,3 1 0,2 2 0,-24 115 0,37-129 0,3 1 0,-3 83 0,13 108 0,2-80 0,-6-33 0,5 135 0,2-219 0,3-1 0,24 79 0,0-3 0,-11-41 0,4-1 0,58 128 0,-68-178 0,1 0 0,2-1 0,1-1 0,1-1 0,1 0 0,1-2 0,33 29 0,-3-9 0,2-2 0,92 55 0,-90-63 0,-6-3 0,97 46 0,-109-62 0,220 101 0,-198-89 0,120 39 0,71 2 0,-230-64 0,392 93 0,-367-90 0,1-2 0,93 1 0,-54-5 0,-29 4 0,0 2 0,104 30 0,27 5 0,-91-33 0,0-4 0,159-11 0,-219 1 0,-1-2 0,1-2 0,-1-1 0,-1-2 0,1-1 0,63-33 0,-78 33 0,0 0 0,-1-2 0,0 0 0,-1-1 0,0-1 0,-2-1 0,0-1 0,-1 0 0,26-38 0,4-16 0,52-115 0,-52 97 0,-31 61 0,61-128 0,-67 133 0,0 0 0,-2-1 0,0 0 0,5-46 0,19-461 0,-19 351 0,1 31 0,-8 98 0,2 1 0,2 0 0,18-56 0,3-15 0,-17 73 0,1 1 0,22-47 0,-19 60 0,1 0 0,2 1 0,1 1 0,26-30 0,-39 52 0,37-46 0,-2-1 0,-3-3 0,33-69 0,33-61 0,-23 46 0,-40 60 0,47-125 0,-49 95 0,70-233 0,-109 340 0,-1 0 0,0 0 0,0 0 0,-1 0 0,0 0 0,-1-1 0,0 1 0,0 0 0,0 0 0,-1 0 0,-1 1 0,1-1 0,-1 0 0,-1 1 0,1-1 0,-1 1 0,0 0 0,-1 1 0,0-1 0,-9-10 0,-7-4 0,0 1 0,-2 1 0,0 1 0,-36-22 0,20 14 0,-14-9 0,-77-38 0,112 65 0,-1 0 0,0 1 0,-1 1 0,0 0 0,0 2 0,0 1 0,0 0 0,-28 0 0,-9 4 0,-162 5 0,195-4 0,0 2 0,0 1 0,1 0 0,-44 18 0,-82 47 0,-2 2 0,90-44 0,-13 6 0,-9-1 0,-96 53 0,112-51 0,-18 11 0,57-28 0,-1-2 0,-1-2 0,0 0 0,-56 15 0,-42 12 0,92-27 0,0-2 0,-49 9 0,42-16-6,-1-3 1,-66-3-1,36-1-1342,50 2-5478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32.74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86 24575,'203'-16'0,"-167"11"0,71-3 0,140 8 0,-103 2 0,47-16 0,9-1 0,-149 15 0,-1-3 0,61-10 0,-37 5 0,-1 2 0,119 7 0,-67 2 0,-76-3 0,-1 3 0,0 2 0,0 2 0,58 15 0,-19 0 0,-38-11 0,94 35 0,-84-21 0,91 56 0,-125-65 0,0 2 0,-1 0 0,-1 1 0,0 2 0,33 39 0,-21-11 0,-3 1 0,51 107 0,-21-53 0,-26-46 0,106 198 0,36 61 0,-143-256 0,31 75 0,-57-116 0,8 11 0,1-1 0,1 0 0,44 50 0,-4-6 0,-26-33 0,-22-29 0,-1 0 0,0 1 0,-1 0 0,8 15 0,-11-15 0,2-2 0,-1 1 0,2-1 0,-1 0 0,1-1 0,1 0 0,15 12 0,2 3 0,8 16 0,-29-34 0,-1 0 0,1 0 0,0 0 0,1-1 0,0 0 0,0 0 0,0-1 0,1 1 0,-1-2 0,10 6 0,24 6 0,-25-8 0,1-1 0,0-1 0,0 0 0,0-2 0,1 0 0,26 3 0,-32-7 0,22 2 0,-1 1 0,36 8 0,-43-6 0,0-1 0,0-1 0,0-1 0,0-2 0,35-2 0,-46 0 0,0 0 0,0-1 0,-1 0 0,0-1 0,1-1 0,-1 0 0,-1-1 0,1 0 0,-1-1 0,21-16 0,22-20 0,-3-3 0,73-81 0,-98 98 0,47-38 0,-11 9 0,25-18 0,126-85 0,-125 96 0,121-98 0,-195 150 0,1 2 0,1 0 0,0 1 0,35-15 0,81-20 0,-55 21 0,14-11 0,-2-3 0,-1-5 0,126-82 0,-185 106 0,259-150 0,-191 113 0,-63 35 0,1 1 0,47-19 0,0 3 0,-53 22 0,1 1 0,38-11 0,11 0 0,-51 13 0,0 3 0,37-7 0,193-35 0,-227 45 0,1 3 0,0 0 0,-1 2 0,1 2 0,0 1 0,60 13 0,-86-14 0,0 1 0,-1 0 0,1 1 0,-1-1 0,0 1 0,0 1 0,0-1 0,0 1 0,-1 1 0,0-1 0,0 1 0,0 0 0,6 9 0,4 9 0,0 0 0,17 40 0,-23-44 0,150 338 0,-117-253 0,-31-76 0,-1 1 0,-1 1 0,-2-1 0,-2 1 0,0 1 0,-2-1 0,-1 1 0,-2 40 0,-2-35 0,0 0 0,-3 0 0,-1 0 0,-1 0 0,-2-1 0,-2 0 0,-16 40 0,17-58 0,0 1 0,-2-1 0,0-1 0,-1 0 0,-19 21 0,-77 67 0,81-81 0,-114 118 0,34-32 0,-67 46 0,143-129 0,21-18 0,0 1 0,0 1 0,1-1 0,1 2 0,0-1 0,-9 19 0,-30 77 0,3-5 0,6-34 0,-3-1 0,-2-3 0,-4-1 0,-101 105 0,134-154 0,-159 173 0,-121 146 0,263-302 0,-2-2 0,0-1 0,-2-2 0,-1-1 0,-1-1 0,-1-3 0,-1-1 0,-68 25 0,-6-9 0,-226 43 0,-119-22 0,0-52 0,255-7 0,170 2 0,-1-2 0,1-2 0,0 0 0,0-3 0,1 0 0,-1-2 0,-39-17 0,-7-9 0,-105-62 0,127 59 0,-88-76 0,126 98 0,-57-45 0,-55-48 0,116 95 0,0 2 0,-1 0 0,0 1 0,-1 0 0,-32-14 0,5 7 0,-55-16 0,-114-20 0,176 45 0,-1 2 0,-64-2 0,-33-6 0,-26-16 0,-318-48 0,395 73 0,41 4 0,1-2 0,-54-12 0,-280-73 0,343 79 0,1-2 0,1 0 0,-32-19 0,27 13 0,3 1 0,1-2 0,1-1 0,1-1 0,-28-26 0,-102-108 0,102 97 0,-165-185 0,208 222 0,1-1 0,0-1 0,-18-45 0,23 48 0,0 0 0,-1 1 0,-1 0 0,0 0 0,-2 1 0,-21-24 0,-21-18 0,3-2 0,2-2 0,-53-92 0,73 110 0,-49-77 0,-83-176 0,143 260 0,12 26 0,1 1 0,0-1 0,1-1 0,0 1 0,1-1 0,1 0 0,0 0 0,-2-22 0,6-59 0,1 54 0,-2 0 0,-11-76 0,2 42 0,2 1 0,6-120 0,2 101 0,-3 70 0,0 0 0,-2 0 0,-1 0 0,-14-43 0,-11-8 0,21 55 0,1 0 0,1-1 0,0 0 0,2 0 0,-5-30 0,8 35-455,0 0 0,-8-26 0,4 23-6371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41.219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1153 0 24575,'0'1'0,"0"0"0,-1 0 0,1 0 0,0 0 0,-1 0 0,1-1 0,-1 1 0,1 0 0,-1 0 0,1-1 0,-1 1 0,1 0 0,-1 0 0,0-1 0,1 1 0,-1-1 0,0 1 0,0-1 0,1 1 0,-1-1 0,0 1 0,0-1 0,-1 1 0,-26 8 0,17-5 0,-95 40 0,2 5 0,-157 100 0,215-118 0,2 2 0,1 3 0,1 1 0,2 1 0,-51 66 0,28-40 0,50-53 0,1 0 0,0 1 0,1 1 0,0 0 0,0 0 0,2 1 0,0 1 0,-11 22 0,-5 18 0,16-37 0,1 1 0,1 0 0,-6 22 0,-25 77 0,24-81 0,-11 54 0,19-53 0,3 1 0,1-1 0,4 60 0,1-20 0,-5 98 0,5 146 0,4-261 0,4 0 0,2-1 0,22 64 0,-23-91 0,1-1 0,29 49 0,-4-7 0,-17-24 0,12 24 0,35 69 0,-54-111 0,20 64 0,-13-34 0,-7-28 0,2-1 0,29 48 0,-41-75 0,12 24 0,14 36 0,-20-41 0,1 0 0,29 45 0,20 25 0,-36-55 0,45 57 0,-50-71 0,24 39 0,-4-3 0,-33-55 0,0-1 0,0 1 0,1-1 0,0 0 0,0 0 0,0-1 0,1 0 0,0-1 0,0 1 0,12 4 0,12 3 0,46 10 0,-70-20 0,35 6 0,0-2 0,1-1 0,0-3 0,68-5 0,-14 0 0,-62 3 0,0-2 0,-1-1 0,1-2 0,-1-1 0,0-2 0,36-13 0,20-9 0,1 5 0,1 4 0,116-11 0,-11 19 0,26-2 0,-174 9 0,1 2 0,-1 2 0,55 4 0,-79 3 0,0 1 0,-1 0 0,0 2 0,34 16 0,-12-6 0,-13-5 0,-21-7 0,0 0 0,1-2 0,0 0 0,0 0 0,0-1 0,17 1 0,181-3 0,-100-3 0,-82 0 0,0-1 0,-1-1 0,0-2 0,35-10 0,-21 4 0,-18 6 0,112-34 0,-70 18 0,-26 9 0,42-20 0,-62 24 0,43-11 0,-47 16 0,-1-1 0,0 0 0,0-1 0,-1-1 0,17-10 0,103-68 0,87-59 0,-159 99 0,79-73 0,-115 93 0,-16 16 0,0 0 0,-1-1 0,0 0 0,0 0 0,-1-1 0,-1-1 0,0 1 0,0-1 0,9-23 0,15-50 0,5-16 0,35-142 0,-71 235 0,31-178 0,-30 164 0,-1-1 0,-1 0 0,-1 1 0,-1-1 0,-1 0 0,-8-29 0,3 23 0,-74-241 0,62 215 0,-3 1 0,-54-94 0,-129-140 0,108 157 0,35 48 0,-3 3 0,-3 4 0,-4 2 0,-157-122 0,190 169 0,-2 3 0,-61-27 0,25 13 0,39 22 0,-1 1 0,0 3 0,-1 1 0,-67-9 0,38 7 0,-113-28 0,-142-23 0,190 52 0,-218 10 0,181 5 0,17-2 0,-210-3 0,315-3 0,1-3 0,-1-1 0,-63-22 0,48 13 0,-88-29 0,134 42 0,1 1 0,-1 0 0,-38-1 0,33 3 0,-44-8 0,22 2-21,0 2 0,0 2 0,0 3 0,-49 3 0,8 0-1239,63-2-5566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44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18 699 24575,'-1'1'0,"1"-1"0,-1 0 0,0 1 0,1-1 0,-1 1 0,1-1 0,-1 0 0,1 1 0,-1-1 0,1 1 0,-1 0 0,1-1 0,0 1 0,-1-1 0,1 1 0,-1 0 0,1-1 0,0 1 0,0-1 0,0 1 0,-1 0 0,1-1 0,0 1 0,0 0 0,0 1 0,-3 22 0,2-21 0,-1 41 0,1 1 0,9 80 0,26 90 0,-7-52 0,27 377 0,-29-279 0,-12-149 0,0 114 0,-13-207 0,1 0 0,1 0 0,5 24 0,11 93 0,2 3 0,-16-121 0,1 0 0,0 0 0,2-1 0,0 0 0,17 29 0,-14-30 0,2-1 0,0 0 0,0-1 0,2 0 0,19 15 0,80 54 0,9 1 0,177 115 0,-147-114 0,40 26 0,-130-76 0,105 45 0,-126-62 0,193 82 0,-155-59 0,-44-29 0,-4 0 0,60 14 0,-83-24 0,0 1 0,0 0 0,0 0 0,-1 0 0,0 1 0,0 1 0,0-1 0,0 1 0,-1 0 0,0 1 0,0-1 0,0 1 0,9 13 0,16 13 0,23 22 0,32 30 0,3 12 0,-28-30 0,-38-39 0,29 25 0,-49-49 0,21 18 0,31 22 0,-45-37 0,0 0 0,0-1 0,1 0 0,-1 0 0,1-1 0,20 5 0,25 4 0,-33-6 0,-1-2 0,1-1 0,40 3 0,-23-8 0,-1-1 0,48-9 0,-40 6 0,1 2 0,74 4 0,-29 2 0,-55-2 0,-1-1 0,1-3 0,-1 0 0,1-3 0,58-15 0,-49 6 0,-16 6 0,0-2 0,37-18 0,-59 24 0,-1-1 0,1-1 0,-1 1 0,-1-2 0,1 1 0,-1-1 0,0 0 0,-1 0 0,0-1 0,-1 0 0,1 0 0,7-19 0,12-19 0,10 0 0,-29 40 0,0 1 0,-1-2 0,0 1 0,0-1 0,0 0 0,-1 0 0,0 0 0,0 0 0,-1-1 0,-1 0 0,4-17 0,-1-7 0,2 1 0,15-49 0,0 5 0,34-101 0,-38 116 0,14-65 0,-23 79 0,3-1 0,1 2 0,23-52 0,68-167 0,1-28 0,-68 209 0,-26 61 0,-1 1 0,10-34 0,-10 17 0,2 0 0,2 1 0,24-49 0,5 14 0,-19 34 0,-2-1 0,22-54 0,-36 73 0,-2 6 0,0 0 0,-1 0 0,0-1 0,-2 0 0,0 0 0,2-26 0,4-25 0,-6 54 0,-1-1 0,0 0 0,0-22 0,-2 31 0,-1 1 0,1-1 0,-1 1 0,0-1 0,-1 1 0,1-1 0,-1 1 0,0 0 0,0 0 0,0 0 0,0 0 0,-1 0 0,1 0 0,-1 1 0,-4-5 0,-6-3 0,-1 0 0,0 0 0,-1 2 0,0 0 0,-26-12 0,15 8 0,12 7 0,0 1 0,0 0 0,-27-4 0,2-1 0,-65-10 0,15 4 0,58 9 0,4 1 0,0-1 0,1-1 0,-47-20 0,54 19 0,0 2 0,-37-11 0,-11-2 0,23 4 0,1-2 0,1-2 0,0-2 0,-48-34 0,58 31 0,0-2 0,2-2 0,0 0 0,3-2 0,0-1 0,2-1 0,2-2 0,1 0 0,-30-64 0,20 20 0,-27-101 0,40 116 0,0 10 0,-49-94 0,61 135 0,0 0 0,-1 0 0,0 1 0,-1 0 0,-1 1 0,0 0 0,0 0 0,-21-15 0,15 15 0,0 1 0,0 1 0,-1 0 0,-1 1 0,1 1 0,-28-6 0,-373-82 0,234 58 0,49 10 0,-82-18 0,96 20 0,-163-12 0,199 28 0,34 4 0,-1 2 0,0 2 0,1 3 0,-1 1 0,1 3 0,0 3 0,-88 25 0,62-4 0,2 2 0,-95 57 0,159-83 0,-3 2 0,1 1 0,-1 1 0,2 0 0,-1 0 0,-12 16 0,-50 64 0,4-2 0,26-41 0,-3 2 0,-79 108 0,123-151-76,0 1 1,0-1-1,-1 0 0,1 0 0,-1 0 0,-1-1 0,1 0 0,-1 0 1,0 0-1,0-1 0,0 0 0,-1 0 0,1 0 0,-1-1 1,0 0-1,0-1 0,-13 4 0,5-4-6750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1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6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1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9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9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18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1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2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92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52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67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2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7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7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5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9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62.png"/><Relationship Id="rId5" Type="http://schemas.openxmlformats.org/officeDocument/2006/relationships/image" Target="../media/image560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23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1.png"/><Relationship Id="rId10" Type="http://schemas.openxmlformats.org/officeDocument/2006/relationships/image" Target="../media/image75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76.png"/><Relationship Id="rId7" Type="http://schemas.openxmlformats.org/officeDocument/2006/relationships/image" Target="../media/image731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2.png"/><Relationship Id="rId11" Type="http://schemas.openxmlformats.org/officeDocument/2006/relationships/image" Target="../media/image79.png"/><Relationship Id="rId5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23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600.png"/><Relationship Id="rId4" Type="http://schemas.openxmlformats.org/officeDocument/2006/relationships/image" Target="../media/image5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20.png"/><Relationship Id="rId7" Type="http://schemas.openxmlformats.org/officeDocument/2006/relationships/image" Target="../media/image6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1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Relationship Id="rId9" Type="http://schemas.openxmlformats.org/officeDocument/2006/relationships/image" Target="../media/image6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71.png"/><Relationship Id="rId18" Type="http://schemas.openxmlformats.org/officeDocument/2006/relationships/image" Target="../media/image720.png"/><Relationship Id="rId26" Type="http://schemas.openxmlformats.org/officeDocument/2006/relationships/image" Target="../media/image800.png"/><Relationship Id="rId3" Type="http://schemas.openxmlformats.org/officeDocument/2006/relationships/image" Target="../media/image430.png"/><Relationship Id="rId21" Type="http://schemas.openxmlformats.org/officeDocument/2006/relationships/image" Target="../media/image750.png"/><Relationship Id="rId7" Type="http://schemas.openxmlformats.org/officeDocument/2006/relationships/image" Target="../media/image611.png"/><Relationship Id="rId12" Type="http://schemas.openxmlformats.org/officeDocument/2006/relationships/image" Target="../media/image92.png"/><Relationship Id="rId17" Type="http://schemas.openxmlformats.org/officeDocument/2006/relationships/image" Target="../media/image711.png"/><Relationship Id="rId25" Type="http://schemas.openxmlformats.org/officeDocument/2006/relationships/image" Target="../media/image79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01.png"/><Relationship Id="rId20" Type="http://schemas.openxmlformats.org/officeDocument/2006/relationships/image" Target="../media/image740.png"/><Relationship Id="rId29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91.png"/><Relationship Id="rId24" Type="http://schemas.openxmlformats.org/officeDocument/2006/relationships/image" Target="../media/image780.png"/><Relationship Id="rId5" Type="http://schemas.openxmlformats.org/officeDocument/2006/relationships/image" Target="../media/image89.png"/><Relationship Id="rId15" Type="http://schemas.openxmlformats.org/officeDocument/2006/relationships/image" Target="../media/image690.png"/><Relationship Id="rId23" Type="http://schemas.openxmlformats.org/officeDocument/2006/relationships/image" Target="../media/image770.png"/><Relationship Id="rId28" Type="http://schemas.openxmlformats.org/officeDocument/2006/relationships/image" Target="../media/image820.png"/><Relationship Id="rId10" Type="http://schemas.openxmlformats.org/officeDocument/2006/relationships/image" Target="../media/image90.png"/><Relationship Id="rId19" Type="http://schemas.openxmlformats.org/officeDocument/2006/relationships/image" Target="../media/image730.png"/><Relationship Id="rId4" Type="http://schemas.openxmlformats.org/officeDocument/2006/relationships/image" Target="../media/image260.png"/><Relationship Id="rId9" Type="http://schemas.openxmlformats.org/officeDocument/2006/relationships/image" Target="../media/image631.png"/><Relationship Id="rId14" Type="http://schemas.openxmlformats.org/officeDocument/2006/relationships/image" Target="../media/image680.png"/><Relationship Id="rId22" Type="http://schemas.openxmlformats.org/officeDocument/2006/relationships/image" Target="../media/image760.png"/><Relationship Id="rId27" Type="http://schemas.openxmlformats.org/officeDocument/2006/relationships/image" Target="../media/image812.png"/><Relationship Id="rId30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661.png"/><Relationship Id="rId18" Type="http://schemas.openxmlformats.org/officeDocument/2006/relationships/image" Target="../media/image711.png"/><Relationship Id="rId26" Type="http://schemas.openxmlformats.org/officeDocument/2006/relationships/image" Target="../media/image790.png"/><Relationship Id="rId3" Type="http://schemas.openxmlformats.org/officeDocument/2006/relationships/image" Target="../media/image900.png"/><Relationship Id="rId21" Type="http://schemas.openxmlformats.org/officeDocument/2006/relationships/image" Target="../media/image740.png"/><Relationship Id="rId7" Type="http://schemas.openxmlformats.org/officeDocument/2006/relationships/image" Target="../media/image590.png"/><Relationship Id="rId12" Type="http://schemas.openxmlformats.org/officeDocument/2006/relationships/image" Target="../media/image652.png"/><Relationship Id="rId17" Type="http://schemas.openxmlformats.org/officeDocument/2006/relationships/image" Target="../media/image701.png"/><Relationship Id="rId25" Type="http://schemas.openxmlformats.org/officeDocument/2006/relationships/image" Target="../media/image78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90.png"/><Relationship Id="rId20" Type="http://schemas.openxmlformats.org/officeDocument/2006/relationships/image" Target="../media/image730.png"/><Relationship Id="rId29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641.png"/><Relationship Id="rId24" Type="http://schemas.openxmlformats.org/officeDocument/2006/relationships/image" Target="../media/image770.png"/><Relationship Id="rId32" Type="http://schemas.openxmlformats.org/officeDocument/2006/relationships/image" Target="../media/image93.png"/><Relationship Id="rId5" Type="http://schemas.openxmlformats.org/officeDocument/2006/relationships/image" Target="../media/image260.png"/><Relationship Id="rId15" Type="http://schemas.openxmlformats.org/officeDocument/2006/relationships/image" Target="../media/image680.png"/><Relationship Id="rId23" Type="http://schemas.openxmlformats.org/officeDocument/2006/relationships/image" Target="../media/image760.png"/><Relationship Id="rId28" Type="http://schemas.openxmlformats.org/officeDocument/2006/relationships/image" Target="../media/image812.png"/><Relationship Id="rId10" Type="http://schemas.openxmlformats.org/officeDocument/2006/relationships/image" Target="../media/image631.png"/><Relationship Id="rId19" Type="http://schemas.openxmlformats.org/officeDocument/2006/relationships/image" Target="../media/image720.png"/><Relationship Id="rId31" Type="http://schemas.openxmlformats.org/officeDocument/2006/relationships/image" Target="../media/image280.png"/><Relationship Id="rId4" Type="http://schemas.openxmlformats.org/officeDocument/2006/relationships/image" Target="../media/image910.png"/><Relationship Id="rId9" Type="http://schemas.openxmlformats.org/officeDocument/2006/relationships/image" Target="../media/image621.png"/><Relationship Id="rId14" Type="http://schemas.openxmlformats.org/officeDocument/2006/relationships/image" Target="../media/image671.png"/><Relationship Id="rId22" Type="http://schemas.openxmlformats.org/officeDocument/2006/relationships/image" Target="../media/image750.png"/><Relationship Id="rId27" Type="http://schemas.openxmlformats.org/officeDocument/2006/relationships/image" Target="../media/image800.png"/><Relationship Id="rId30" Type="http://schemas.openxmlformats.org/officeDocument/2006/relationships/image" Target="../media/image9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customXml" Target="../ink/ink5.xml"/><Relationship Id="rId18" Type="http://schemas.openxmlformats.org/officeDocument/2006/relationships/image" Target="../media/image1010.png"/><Relationship Id="rId3" Type="http://schemas.openxmlformats.org/officeDocument/2006/relationships/image" Target="../media/image121.png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98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0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customXml" Target="../ink/ink4.xml"/><Relationship Id="rId5" Type="http://schemas.openxmlformats.org/officeDocument/2006/relationships/image" Target="../media/image920.png"/><Relationship Id="rId15" Type="http://schemas.openxmlformats.org/officeDocument/2006/relationships/customXml" Target="../ink/ink6.xml"/><Relationship Id="rId23" Type="http://schemas.openxmlformats.org/officeDocument/2006/relationships/image" Target="../media/image99.png"/><Relationship Id="rId10" Type="http://schemas.openxmlformats.org/officeDocument/2006/relationships/image" Target="../media/image970.png"/><Relationship Id="rId19" Type="http://schemas.openxmlformats.org/officeDocument/2006/relationships/customXml" Target="../ink/ink8.xml"/><Relationship Id="rId4" Type="http://schemas.openxmlformats.org/officeDocument/2006/relationships/image" Target="../media/image122.png"/><Relationship Id="rId9" Type="http://schemas.openxmlformats.org/officeDocument/2006/relationships/image" Target="../media/image960.png"/><Relationship Id="rId14" Type="http://schemas.openxmlformats.org/officeDocument/2006/relationships/image" Target="../media/image990.png"/><Relationship Id="rId22" Type="http://schemas.openxmlformats.org/officeDocument/2006/relationships/image" Target="../media/image10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11.png"/><Relationship Id="rId26" Type="http://schemas.openxmlformats.org/officeDocument/2006/relationships/image" Target="../media/image790.png"/><Relationship Id="rId3" Type="http://schemas.openxmlformats.org/officeDocument/2006/relationships/image" Target="../media/image991.png"/><Relationship Id="rId21" Type="http://schemas.openxmlformats.org/officeDocument/2006/relationships/image" Target="../media/image740.png"/><Relationship Id="rId34" Type="http://schemas.openxmlformats.org/officeDocument/2006/relationships/image" Target="../media/image30.jpeg"/><Relationship Id="rId7" Type="http://schemas.openxmlformats.org/officeDocument/2006/relationships/image" Target="../media/image103.png"/><Relationship Id="rId17" Type="http://schemas.openxmlformats.org/officeDocument/2006/relationships/image" Target="../media/image701.png"/><Relationship Id="rId25" Type="http://schemas.openxmlformats.org/officeDocument/2006/relationships/image" Target="../media/image780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90.png"/><Relationship Id="rId20" Type="http://schemas.openxmlformats.org/officeDocument/2006/relationships/image" Target="../media/image730.png"/><Relationship Id="rId29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770.png"/><Relationship Id="rId32" Type="http://schemas.openxmlformats.org/officeDocument/2006/relationships/image" Target="../media/image110.png"/><Relationship Id="rId5" Type="http://schemas.openxmlformats.org/officeDocument/2006/relationships/image" Target="../media/image101.png"/><Relationship Id="rId15" Type="http://schemas.openxmlformats.org/officeDocument/2006/relationships/image" Target="../media/image680.png"/><Relationship Id="rId23" Type="http://schemas.openxmlformats.org/officeDocument/2006/relationships/image" Target="../media/image760.png"/><Relationship Id="rId28" Type="http://schemas.openxmlformats.org/officeDocument/2006/relationships/image" Target="../media/image812.png"/><Relationship Id="rId36" Type="http://schemas.openxmlformats.org/officeDocument/2006/relationships/image" Target="../media/image112.png"/><Relationship Id="rId10" Type="http://schemas.openxmlformats.org/officeDocument/2006/relationships/image" Target="../media/image106.png"/><Relationship Id="rId19" Type="http://schemas.openxmlformats.org/officeDocument/2006/relationships/image" Target="../media/image720.png"/><Relationship Id="rId31" Type="http://schemas.openxmlformats.org/officeDocument/2006/relationships/image" Target="../media/image109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671.png"/><Relationship Id="rId22" Type="http://schemas.openxmlformats.org/officeDocument/2006/relationships/image" Target="../media/image750.png"/><Relationship Id="rId27" Type="http://schemas.openxmlformats.org/officeDocument/2006/relationships/image" Target="../media/image800.png"/><Relationship Id="rId30" Type="http://schemas.openxmlformats.org/officeDocument/2006/relationships/image" Target="../media/image108.png"/><Relationship Id="rId35" Type="http://schemas.openxmlformats.org/officeDocument/2006/relationships/image" Target="../media/image111.png"/><Relationship Id="rId8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700.png"/><Relationship Id="rId4" Type="http://schemas.openxmlformats.org/officeDocument/2006/relationships/image" Target="../media/image10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682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Relationship Id="rId9" Type="http://schemas.openxmlformats.org/officeDocument/2006/relationships/image" Target="../media/image7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22.png"/><Relationship Id="rId12" Type="http://schemas.openxmlformats.org/officeDocument/2006/relationships/image" Target="../media/image42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jpe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2.xml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710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38.png"/><Relationship Id="rId10" Type="http://schemas.openxmlformats.org/officeDocument/2006/relationships/image" Target="../media/image30.jpeg"/><Relationship Id="rId4" Type="http://schemas.openxmlformats.org/officeDocument/2006/relationships/image" Target="../media/image41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906363"/>
            <a:ext cx="10314523" cy="1518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Avoidance, Remote Point, and Hard Partial Truth Tables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612265"/>
            <a:ext cx="9144000" cy="123696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Feb 14         , 2023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Lower Bounds, Learning, and Average-Case Complexity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Meta-Complexity @ Simons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4451900" y="2575338"/>
            <a:ext cx="32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41A35A-D230-C814-E9AF-4CA0541AE5F2}"/>
              </a:ext>
            </a:extLst>
          </p:cNvPr>
          <p:cNvGrpSpPr/>
          <p:nvPr/>
        </p:nvGrpSpPr>
        <p:grpSpPr>
          <a:xfrm>
            <a:off x="295848" y="3268668"/>
            <a:ext cx="2362202" cy="1351275"/>
            <a:chOff x="1007163" y="4407886"/>
            <a:chExt cx="3687419" cy="210935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4C2786-FB6B-D9F4-6FCA-85F0B73D66C4}"/>
                </a:ext>
              </a:extLst>
            </p:cNvPr>
            <p:cNvSpPr/>
            <p:nvPr/>
          </p:nvSpPr>
          <p:spPr>
            <a:xfrm>
              <a:off x="1514058" y="6237962"/>
              <a:ext cx="2673627" cy="279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FBDB538-4126-80FB-6840-626D312FC9AE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65EFE0-F210-CE5E-335F-AC37EAEA4F4D}"/>
                </a:ext>
              </a:extLst>
            </p:cNvPr>
            <p:cNvSpPr/>
            <p:nvPr/>
          </p:nvSpPr>
          <p:spPr>
            <a:xfrm>
              <a:off x="1007163" y="4407886"/>
              <a:ext cx="3687419" cy="2722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/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41CCC11-93CB-E4DC-89E5-96490FCE2ADA}"/>
              </a:ext>
            </a:extLst>
          </p:cNvPr>
          <p:cNvSpPr txBox="1"/>
          <p:nvPr/>
        </p:nvSpPr>
        <p:spPr>
          <a:xfrm>
            <a:off x="2994655" y="3638967"/>
            <a:ext cx="550941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Yeyuan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Yizhi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Huang &amp;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Jiatu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ouple with Heart: Woman, Man on Google Noto Color Emoji 15.0">
            <a:extLst>
              <a:ext uri="{FF2B5EF4-FFF2-40B4-BE49-F238E27FC236}">
                <a16:creationId xmlns:a16="http://schemas.microsoft.com/office/drawing/2014/main" id="{7251F591-5471-8402-8C5C-5B5FBD32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38" y="4433973"/>
            <a:ext cx="530965" cy="5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B209FF-C639-B7BD-9E6B-B2C8CF76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51" y="5384726"/>
            <a:ext cx="1920364" cy="12225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83E351-C7F0-755B-B9A0-EBA2FD5F7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049" y="5458124"/>
            <a:ext cx="2942994" cy="931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8">
                <a:extLst>
                  <a:ext uri="{FF2B5EF4-FFF2-40B4-BE49-F238E27FC236}">
                    <a16:creationId xmlns:a16="http://schemas.microsoft.com/office/drawing/2014/main" id="{E93F4F37-4880-D3FC-C9C2-85171F845F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13992"/>
                  </p:ext>
                </p:extLst>
              </p:nvPr>
            </p:nvGraphicFramePr>
            <p:xfrm>
              <a:off x="9503461" y="2675509"/>
              <a:ext cx="1935406" cy="207934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96770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96770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231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8">
                <a:extLst>
                  <a:ext uri="{FF2B5EF4-FFF2-40B4-BE49-F238E27FC236}">
                    <a16:creationId xmlns:a16="http://schemas.microsoft.com/office/drawing/2014/main" id="{E93F4F37-4880-D3FC-C9C2-85171F845F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13992"/>
                  </p:ext>
                </p:extLst>
              </p:nvPr>
            </p:nvGraphicFramePr>
            <p:xfrm>
              <a:off x="9503461" y="2675509"/>
              <a:ext cx="1935406" cy="207934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96770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96770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231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113158" r="-110000" b="-7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213158" r="-110000" b="-6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313158" r="-110000" b="-5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413158" r="-110000" b="-4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513158" r="-110000" b="-3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613158" r="-110000" b="-2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713158" r="-110000" b="-1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231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6968" marR="56968" marT="28484" marB="28484">
                        <a:blipFill>
                          <a:blip r:embed="rId8"/>
                          <a:stretch>
                            <a:fillRect l="-2500" t="-813158" r="-110000" b="-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6968" marR="56968" marT="28484" marB="28484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ECA657-E52C-2C8E-2776-EAC72C76B3B5}"/>
              </a:ext>
            </a:extLst>
          </p:cNvPr>
          <p:cNvCxnSpPr>
            <a:cxnSpLocks/>
          </p:cNvCxnSpPr>
          <p:nvPr/>
        </p:nvCxnSpPr>
        <p:spPr>
          <a:xfrm>
            <a:off x="6692202" y="1366576"/>
            <a:ext cx="39757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 (“the probabilistic method”) proves that a random object satisfies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a long-standing open problem to find an explicit construction of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object satisfying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[Korten’21]: Range avoidance captures explicit constructions!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Constructing an object satisfying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reduces to range avoidance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464" b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2CBABB-D159-3A39-9CB1-AD8372562EDA}"/>
              </a:ext>
            </a:extLst>
          </p:cNvPr>
          <p:cNvGrpSpPr/>
          <p:nvPr/>
        </p:nvGrpSpPr>
        <p:grpSpPr>
          <a:xfrm>
            <a:off x="838199" y="3936591"/>
            <a:ext cx="2469853" cy="1457807"/>
            <a:chOff x="838199" y="5206591"/>
            <a:chExt cx="2469853" cy="145780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63E008-F154-D055-E4D7-87C06EC8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1038" y="6231224"/>
              <a:ext cx="410375" cy="4331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B20E8B2C-AD87-554D-40C0-439296247B64}"/>
                </a:ext>
              </a:extLst>
            </p:cNvPr>
            <p:cNvSpPr/>
            <p:nvPr/>
          </p:nvSpPr>
          <p:spPr>
            <a:xfrm rot="10800000">
              <a:off x="1547819" y="5721461"/>
              <a:ext cx="1760230" cy="433173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3FC519E-2EBE-347B-0FAB-2C72027A1D3C}"/>
                    </a:ext>
                  </a:extLst>
                </p:cNvPr>
                <p:cNvSpPr txBox="1"/>
                <p:nvPr/>
              </p:nvSpPr>
              <p:spPr>
                <a:xfrm>
                  <a:off x="838199" y="6161671"/>
                  <a:ext cx="1275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Description of a size-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circuit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3FC519E-2EBE-347B-0FAB-2C72027A1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6161671"/>
                  <a:ext cx="127582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16" r="-476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992BBA4-5E15-0B25-6CB0-B35DB2F925B8}"/>
                    </a:ext>
                  </a:extLst>
                </p:cNvPr>
                <p:cNvSpPr txBox="1"/>
                <p:nvPr/>
              </p:nvSpPr>
              <p:spPr>
                <a:xfrm>
                  <a:off x="1547820" y="5460204"/>
                  <a:ext cx="1760232" cy="18466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011000101………001010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992BBA4-5E15-0B25-6CB0-B35DB2F92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20" y="5460204"/>
                  <a:ext cx="1760232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B7DD9A-7FCB-3571-6FD6-CB64D0EA050F}"/>
                    </a:ext>
                  </a:extLst>
                </p:cNvPr>
                <p:cNvSpPr txBox="1"/>
                <p:nvPr/>
              </p:nvSpPr>
              <p:spPr>
                <a:xfrm>
                  <a:off x="838199" y="5206591"/>
                  <a:ext cx="17602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Truth table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B7DD9A-7FCB-3571-6FD6-CB64D0EA0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5206591"/>
                  <a:ext cx="1760231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42988C-4C92-87D7-3D39-0FBD31AF91A9}"/>
              </a:ext>
            </a:extLst>
          </p:cNvPr>
          <p:cNvGrpSpPr/>
          <p:nvPr/>
        </p:nvGrpSpPr>
        <p:grpSpPr>
          <a:xfrm>
            <a:off x="4384196" y="4017327"/>
            <a:ext cx="2674796" cy="1427519"/>
            <a:chOff x="11462462" y="3976587"/>
            <a:chExt cx="2674796" cy="142751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050640-6C5C-85E6-52AA-3EDE6F8A0850}"/>
                </a:ext>
              </a:extLst>
            </p:cNvPr>
            <p:cNvGrpSpPr/>
            <p:nvPr/>
          </p:nvGrpSpPr>
          <p:grpSpPr>
            <a:xfrm>
              <a:off x="12485310" y="4842478"/>
              <a:ext cx="1543664" cy="561628"/>
              <a:chOff x="1265099" y="5465446"/>
              <a:chExt cx="2721122" cy="99002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CE83E80-F080-8452-63E8-AF4CB83B5E9C}"/>
                  </a:ext>
                </a:extLst>
              </p:cNvPr>
              <p:cNvGrpSpPr/>
              <p:nvPr/>
            </p:nvGrpSpPr>
            <p:grpSpPr>
              <a:xfrm>
                <a:off x="1719469" y="5883600"/>
                <a:ext cx="343780" cy="363436"/>
                <a:chOff x="1789043" y="4542183"/>
                <a:chExt cx="1350694" cy="142792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BB09D33-4704-A55E-0A61-125CB2DDDD80}"/>
                    </a:ext>
                  </a:extLst>
                </p:cNvPr>
                <p:cNvSpPr/>
                <p:nvPr/>
              </p:nvSpPr>
              <p:spPr>
                <a:xfrm>
                  <a:off x="1789043" y="4542183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2956C2-72A6-88CA-1695-2DE63D31A7AC}"/>
                    </a:ext>
                  </a:extLst>
                </p:cNvPr>
                <p:cNvSpPr/>
                <p:nvPr/>
              </p:nvSpPr>
              <p:spPr>
                <a:xfrm>
                  <a:off x="1789043" y="513455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8C39C62-0BCA-90D6-871B-2958F4115816}"/>
                    </a:ext>
                  </a:extLst>
                </p:cNvPr>
                <p:cNvSpPr/>
                <p:nvPr/>
              </p:nvSpPr>
              <p:spPr>
                <a:xfrm>
                  <a:off x="2208772" y="4711148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AE879A-373B-EF32-D6B9-3B37E50E4D6D}"/>
                    </a:ext>
                  </a:extLst>
                </p:cNvPr>
                <p:cNvSpPr/>
                <p:nvPr/>
              </p:nvSpPr>
              <p:spPr>
                <a:xfrm>
                  <a:off x="2470502" y="553940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C7D23B3-7344-3C38-5D95-6514871B30BA}"/>
                    </a:ext>
                  </a:extLst>
                </p:cNvPr>
                <p:cNvSpPr/>
                <p:nvPr/>
              </p:nvSpPr>
              <p:spPr>
                <a:xfrm>
                  <a:off x="2970772" y="498329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2A3CF6B-F890-A259-8E01-987CF8079D73}"/>
                    </a:ext>
                  </a:extLst>
                </p:cNvPr>
                <p:cNvSpPr/>
                <p:nvPr/>
              </p:nvSpPr>
              <p:spPr>
                <a:xfrm>
                  <a:off x="2798492" y="4977155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F5B7CBC-7019-9E04-3CBB-3B00E149FC1A}"/>
                    </a:ext>
                  </a:extLst>
                </p:cNvPr>
                <p:cNvSpPr/>
                <p:nvPr/>
              </p:nvSpPr>
              <p:spPr>
                <a:xfrm>
                  <a:off x="2470502" y="5370444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FA1C02F-2C5B-E7CD-AFB6-57534B88C7F5}"/>
                    </a:ext>
                  </a:extLst>
                </p:cNvPr>
                <p:cNvSpPr/>
                <p:nvPr/>
              </p:nvSpPr>
              <p:spPr>
                <a:xfrm>
                  <a:off x="1995709" y="5801139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7C26058-77FF-3826-87DD-BB5D59C1ADF0}"/>
                    </a:ext>
                  </a:extLst>
                </p:cNvPr>
                <p:cNvSpPr/>
                <p:nvPr/>
              </p:nvSpPr>
              <p:spPr>
                <a:xfrm>
                  <a:off x="2967457" y="5801138"/>
                  <a:ext cx="168965" cy="1689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FE9034-B25F-FF42-40B5-747CF1F74416}"/>
                  </a:ext>
                </a:extLst>
              </p:cNvPr>
              <p:cNvSpPr/>
              <p:nvPr/>
            </p:nvSpPr>
            <p:spPr>
              <a:xfrm>
                <a:off x="2378190" y="5684752"/>
                <a:ext cx="284134" cy="562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C2E95FF-036E-3E6B-A558-5415C0DEB57F}"/>
                  </a:ext>
                </a:extLst>
              </p:cNvPr>
              <p:cNvSpPr/>
              <p:nvPr/>
            </p:nvSpPr>
            <p:spPr>
              <a:xfrm rot="5400000">
                <a:off x="3244178" y="5731707"/>
                <a:ext cx="217638" cy="4306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B279368-F95A-2C97-677A-CFB9DCA1E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5099" y="5465446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B279368-F95A-2C97-677A-CFB9DCA1E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5099" y="5465446"/>
                    <a:ext cx="472302" cy="9223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744D312E-E062-3E94-D483-4B09B5FAD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691" y="553315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744D312E-E062-3E94-D483-4B09B5FAD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0691" y="5533150"/>
                    <a:ext cx="472302" cy="9223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67301D1-3B40-9BBB-0E03-CD2CD18CAAE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9774" y="553315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67301D1-3B40-9BBB-0E03-CD2CD18CA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9774" y="5533150"/>
                    <a:ext cx="472302" cy="9223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B3742B2-B5CF-1177-DD84-0CCA88906BD5}"/>
                      </a:ext>
                    </a:extLst>
                  </p:cNvPr>
                  <p:cNvSpPr txBox="1"/>
                  <p:nvPr/>
                </p:nvSpPr>
                <p:spPr>
                  <a:xfrm>
                    <a:off x="3513919" y="5499430"/>
                    <a:ext cx="472302" cy="92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B3742B2-B5CF-1177-DD84-0CCA88906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3919" y="5499430"/>
                    <a:ext cx="472302" cy="9223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梯形 33">
              <a:extLst>
                <a:ext uri="{FF2B5EF4-FFF2-40B4-BE49-F238E27FC236}">
                  <a16:creationId xmlns:a16="http://schemas.microsoft.com/office/drawing/2014/main" id="{9B3B34B8-97A9-1DDE-D73F-33F41D9515A9}"/>
                </a:ext>
              </a:extLst>
            </p:cNvPr>
            <p:cNvSpPr/>
            <p:nvPr/>
          </p:nvSpPr>
          <p:spPr>
            <a:xfrm rot="10800000">
              <a:off x="12377028" y="4415008"/>
              <a:ext cx="1760230" cy="425627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11D5B27-9F97-4A0A-062F-A9848A20C76F}"/>
                </a:ext>
              </a:extLst>
            </p:cNvPr>
            <p:cNvSpPr/>
            <p:nvPr/>
          </p:nvSpPr>
          <p:spPr>
            <a:xfrm>
              <a:off x="13082175" y="3976587"/>
              <a:ext cx="349935" cy="349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1E5719-4258-1D32-D358-2B0E51686A43}"/>
                    </a:ext>
                  </a:extLst>
                </p:cNvPr>
                <p:cNvSpPr txBox="1"/>
                <p:nvPr/>
              </p:nvSpPr>
              <p:spPr>
                <a:xfrm>
                  <a:off x="11462462" y="4892137"/>
                  <a:ext cx="1127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“Compressed” version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1E5719-4258-1D32-D358-2B0E51686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2462" y="4892137"/>
                  <a:ext cx="1127869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316" r="-5946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F095D20-77A3-29E1-8AE4-E6560F796B71}"/>
                    </a:ext>
                  </a:extLst>
                </p:cNvPr>
                <p:cNvSpPr txBox="1"/>
                <p:nvPr/>
              </p:nvSpPr>
              <p:spPr>
                <a:xfrm>
                  <a:off x="11462462" y="4066092"/>
                  <a:ext cx="16075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non-rigid matrix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F095D20-77A3-29E1-8AE4-E6560F796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2462" y="4066092"/>
                  <a:ext cx="1607568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65ACFFA-AD5F-235D-1F45-9C9866AD9939}"/>
              </a:ext>
            </a:extLst>
          </p:cNvPr>
          <p:cNvGrpSpPr/>
          <p:nvPr/>
        </p:nvGrpSpPr>
        <p:grpSpPr>
          <a:xfrm>
            <a:off x="7884029" y="4075614"/>
            <a:ext cx="2886728" cy="1357457"/>
            <a:chOff x="8452989" y="5345614"/>
            <a:chExt cx="2886728" cy="1357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C56392D-F898-DA8E-6A80-74522D57ABCF}"/>
                    </a:ext>
                  </a:extLst>
                </p:cNvPr>
                <p:cNvSpPr txBox="1"/>
                <p:nvPr/>
              </p:nvSpPr>
              <p:spPr>
                <a:xfrm>
                  <a:off x="9824976" y="6262555"/>
                  <a:ext cx="1220732" cy="43088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Subset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bit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zh-CN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other edges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C56392D-F898-DA8E-6A80-74522D57A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4976" y="6262555"/>
                  <a:ext cx="1220732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602ED7-A23C-51C3-7E0D-B88D5A36D1F2}"/>
                </a:ext>
              </a:extLst>
            </p:cNvPr>
            <p:cNvGrpSpPr/>
            <p:nvPr/>
          </p:nvGrpSpPr>
          <p:grpSpPr>
            <a:xfrm>
              <a:off x="10288347" y="5345614"/>
              <a:ext cx="342509" cy="336381"/>
              <a:chOff x="8438322" y="2738385"/>
              <a:chExt cx="805541" cy="79113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3F5D811-D30A-91F6-44D3-FD7DBBB14AC3}"/>
                  </a:ext>
                </a:extLst>
              </p:cNvPr>
              <p:cNvSpPr/>
              <p:nvPr/>
            </p:nvSpPr>
            <p:spPr>
              <a:xfrm>
                <a:off x="8438322" y="2932043"/>
                <a:ext cx="178905" cy="1789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7776FE9-B04C-50E6-85BF-34415A2A6059}"/>
                  </a:ext>
                </a:extLst>
              </p:cNvPr>
              <p:cNvSpPr/>
              <p:nvPr/>
            </p:nvSpPr>
            <p:spPr>
              <a:xfrm>
                <a:off x="8743121" y="2738385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D3F3C5-8A8A-46F8-7F28-F3A8827ECFD0}"/>
                  </a:ext>
                </a:extLst>
              </p:cNvPr>
              <p:cNvSpPr/>
              <p:nvPr/>
            </p:nvSpPr>
            <p:spPr>
              <a:xfrm>
                <a:off x="8716617" y="3063814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EB67B08-E30F-B9BC-3609-9E622CE53618}"/>
                  </a:ext>
                </a:extLst>
              </p:cNvPr>
              <p:cNvSpPr/>
              <p:nvPr/>
            </p:nvSpPr>
            <p:spPr>
              <a:xfrm>
                <a:off x="9064958" y="2932042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E850229-A6D2-3491-F41A-C56C6279864B}"/>
                  </a:ext>
                </a:extLst>
              </p:cNvPr>
              <p:cNvSpPr/>
              <p:nvPr/>
            </p:nvSpPr>
            <p:spPr>
              <a:xfrm>
                <a:off x="8550964" y="3350611"/>
                <a:ext cx="178905" cy="1789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F44052E-0A2F-8E38-500E-3C90383F62A9}"/>
                  </a:ext>
                </a:extLst>
              </p:cNvPr>
              <p:cNvSpPr/>
              <p:nvPr/>
            </p:nvSpPr>
            <p:spPr>
              <a:xfrm>
                <a:off x="8928652" y="3244970"/>
                <a:ext cx="178905" cy="178905"/>
              </a:xfrm>
              <a:prstGeom prst="ellipse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30C9576-8EA3-42EC-F4A0-759EBA120DFE}"/>
                  </a:ext>
                </a:extLst>
              </p:cNvPr>
              <p:cNvCxnSpPr>
                <a:cxnSpLocks/>
                <a:stCxn id="47" idx="4"/>
                <a:endCxn id="48" idx="0"/>
              </p:cNvCxnSpPr>
              <p:nvPr/>
            </p:nvCxnSpPr>
            <p:spPr>
              <a:xfrm flipH="1">
                <a:off x="8806070" y="2917290"/>
                <a:ext cx="26504" cy="1465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82BC12F-57E3-AE22-F16A-31CFE23F2795}"/>
                  </a:ext>
                </a:extLst>
              </p:cNvPr>
              <p:cNvCxnSpPr>
                <a:stCxn id="47" idx="5"/>
                <a:endCxn id="49" idx="1"/>
              </p:cNvCxnSpPr>
              <p:nvPr/>
            </p:nvCxnSpPr>
            <p:spPr>
              <a:xfrm>
                <a:off x="8895826" y="2891090"/>
                <a:ext cx="195332" cy="6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2E5F077-E9D3-F9E3-4B4E-C2C95F8530D2}"/>
                  </a:ext>
                </a:extLst>
              </p:cNvPr>
              <p:cNvCxnSpPr>
                <a:stCxn id="48" idx="6"/>
                <a:endCxn id="49" idx="3"/>
              </p:cNvCxnSpPr>
              <p:nvPr/>
            </p:nvCxnSpPr>
            <p:spPr>
              <a:xfrm flipV="1">
                <a:off x="8895522" y="3084747"/>
                <a:ext cx="195636" cy="685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7E0B090-0B84-0DF6-9C3E-7703259CCB46}"/>
                  </a:ext>
                </a:extLst>
              </p:cNvPr>
              <p:cNvCxnSpPr>
                <a:stCxn id="47" idx="5"/>
                <a:endCxn id="51" idx="0"/>
              </p:cNvCxnSpPr>
              <p:nvPr/>
            </p:nvCxnSpPr>
            <p:spPr>
              <a:xfrm>
                <a:off x="8895826" y="2891090"/>
                <a:ext cx="122279" cy="353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392245D-BE5B-A79E-DFD8-7A0AD407B9D5}"/>
                  </a:ext>
                </a:extLst>
              </p:cNvPr>
              <p:cNvCxnSpPr>
                <a:stCxn id="48" idx="5"/>
                <a:endCxn id="51" idx="1"/>
              </p:cNvCxnSpPr>
              <p:nvPr/>
            </p:nvCxnSpPr>
            <p:spPr>
              <a:xfrm>
                <a:off x="8869322" y="3216519"/>
                <a:ext cx="85530" cy="54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38E22B-BED8-F286-7518-5F0B5ED8D35E}"/>
                  </a:ext>
                </a:extLst>
              </p:cNvPr>
              <p:cNvCxnSpPr>
                <a:stCxn id="49" idx="4"/>
                <a:endCxn id="51" idx="7"/>
              </p:cNvCxnSpPr>
              <p:nvPr/>
            </p:nvCxnSpPr>
            <p:spPr>
              <a:xfrm flipH="1">
                <a:off x="9081357" y="3110947"/>
                <a:ext cx="73054" cy="16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A59C5B-0C18-45F1-4BE0-5F7E2643FD79}"/>
                  </a:ext>
                </a:extLst>
              </p:cNvPr>
              <p:cNvCxnSpPr>
                <a:stCxn id="48" idx="2"/>
                <a:endCxn id="46" idx="5"/>
              </p:cNvCxnSpPr>
              <p:nvPr/>
            </p:nvCxnSpPr>
            <p:spPr>
              <a:xfrm flipH="1" flipV="1">
                <a:off x="8591027" y="3084748"/>
                <a:ext cx="125590" cy="685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5AA1C98-817B-E424-6577-020763A7F65D}"/>
                  </a:ext>
                </a:extLst>
              </p:cNvPr>
              <p:cNvCxnSpPr>
                <a:stCxn id="47" idx="2"/>
                <a:endCxn id="46" idx="7"/>
              </p:cNvCxnSpPr>
              <p:nvPr/>
            </p:nvCxnSpPr>
            <p:spPr>
              <a:xfrm flipH="1">
                <a:off x="8591027" y="2827838"/>
                <a:ext cx="152094" cy="130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ABC4F32-860D-0247-1217-F423DACAB765}"/>
                  </a:ext>
                </a:extLst>
              </p:cNvPr>
              <p:cNvCxnSpPr>
                <a:cxnSpLocks/>
                <a:stCxn id="48" idx="4"/>
                <a:endCxn id="50" idx="7"/>
              </p:cNvCxnSpPr>
              <p:nvPr/>
            </p:nvCxnSpPr>
            <p:spPr>
              <a:xfrm flipH="1">
                <a:off x="8703669" y="3242719"/>
                <a:ext cx="102401" cy="134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6E29E3A-94E6-4A99-C365-7D24EB5DD646}"/>
                  </a:ext>
                </a:extLst>
              </p:cNvPr>
              <p:cNvCxnSpPr>
                <a:stCxn id="46" idx="4"/>
                <a:endCxn id="50" idx="1"/>
              </p:cNvCxnSpPr>
              <p:nvPr/>
            </p:nvCxnSpPr>
            <p:spPr>
              <a:xfrm>
                <a:off x="8527775" y="3110948"/>
                <a:ext cx="49389" cy="265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01A4BA94-A3C2-5D2A-0137-579AD6BCED5A}"/>
                </a:ext>
              </a:extLst>
            </p:cNvPr>
            <p:cNvSpPr/>
            <p:nvPr/>
          </p:nvSpPr>
          <p:spPr>
            <a:xfrm rot="10800000">
              <a:off x="9579487" y="5736044"/>
              <a:ext cx="1760230" cy="425627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B811950-5ACA-00AA-578A-6F9F2B950950}"/>
                    </a:ext>
                  </a:extLst>
                </p:cNvPr>
                <p:cNvSpPr txBox="1"/>
                <p:nvPr/>
              </p:nvSpPr>
              <p:spPr>
                <a:xfrm>
                  <a:off x="8458756" y="6241406"/>
                  <a:ext cx="11423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“Compressed” version of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B811950-5ACA-00AA-578A-6F9F2B950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756" y="6241406"/>
                  <a:ext cx="1142349" cy="461665"/>
                </a:xfrm>
                <a:prstGeom prst="rect">
                  <a:avLst/>
                </a:prstGeom>
                <a:blipFill>
                  <a:blip r:embed="rId15"/>
                  <a:stretch>
                    <a:fillRect t="-2667" r="-4255"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EC8E9EA-7A9B-E16A-F424-D142528DF847}"/>
                    </a:ext>
                  </a:extLst>
                </p:cNvPr>
                <p:cNvSpPr txBox="1"/>
                <p:nvPr/>
              </p:nvSpPr>
              <p:spPr>
                <a:xfrm>
                  <a:off x="8452989" y="5436510"/>
                  <a:ext cx="19480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non-Ramsey graph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EC8E9EA-7A9B-E16A-F424-D142528DF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989" y="5436510"/>
                  <a:ext cx="1948052" cy="276999"/>
                </a:xfrm>
                <a:prstGeom prst="rect">
                  <a:avLst/>
                </a:prstGeom>
                <a:blipFill>
                  <a:blip r:embed="rId16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FF92DD26-CE34-5F5E-18CC-E55ADF570A51}"/>
              </a:ext>
            </a:extLst>
          </p:cNvPr>
          <p:cNvSpPr txBox="1"/>
          <p:nvPr/>
        </p:nvSpPr>
        <p:spPr>
          <a:xfrm>
            <a:off x="1568053" y="4509806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Hard truth tables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9F869EC-AE8F-CAAE-81DA-E97358C6BCBF}"/>
              </a:ext>
            </a:extLst>
          </p:cNvPr>
          <p:cNvSpPr txBox="1"/>
          <p:nvPr/>
        </p:nvSpPr>
        <p:spPr>
          <a:xfrm>
            <a:off x="5316521" y="4502198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Rigid matrices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948B84F-DE1A-42D1-A06C-B6092792D74E}"/>
              </a:ext>
            </a:extLst>
          </p:cNvPr>
          <p:cNvSpPr txBox="1"/>
          <p:nvPr/>
        </p:nvSpPr>
        <p:spPr>
          <a:xfrm>
            <a:off x="9082836" y="4494445"/>
            <a:ext cx="171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放大镜- Google Play 上的应用">
            <a:extLst>
              <a:ext uri="{FF2B5EF4-FFF2-40B4-BE49-F238E27FC236}">
                <a16:creationId xmlns:a16="http://schemas.microsoft.com/office/drawing/2014/main" id="{A76AAE01-9301-130F-A8B7-D1D3C466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31" y="3799303"/>
            <a:ext cx="3457674" cy="17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[Williams’11]: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steps in the proof: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admits a non-trivial algorithm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Such algorithms imply circuit lower bounds!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AF4959-3C82-21F7-6F5D-BBFFB2B1A0BC}"/>
              </a:ext>
            </a:extLst>
          </p:cNvPr>
          <p:cNvSpPr/>
          <p:nvPr/>
        </p:nvSpPr>
        <p:spPr>
          <a:xfrm>
            <a:off x="955040" y="3708400"/>
            <a:ext cx="6705600" cy="2621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CAPP (Circuit Acceptance Probability Problem)</a:t>
            </a:r>
            <a:endParaRPr lang="zh-CN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/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/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blipFill>
                <a:blip r:embed="rId7"/>
                <a:stretch>
                  <a:fillRect l="-297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/>
              <p:nvPr/>
            </p:nvSpPr>
            <p:spPr>
              <a:xfrm>
                <a:off x="4193178" y="4302998"/>
                <a:ext cx="285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estimation of the accept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within additive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1/6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78" y="4302998"/>
                <a:ext cx="2856708" cy="923330"/>
              </a:xfrm>
              <a:prstGeom prst="rect">
                <a:avLst/>
              </a:prstGeom>
              <a:blipFill>
                <a:blip r:embed="rId8"/>
                <a:stretch>
                  <a:fillRect l="-1923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/>
              <p:nvPr/>
            </p:nvSpPr>
            <p:spPr>
              <a:xfrm>
                <a:off x="4276206" y="5381339"/>
                <a:ext cx="2773680" cy="6140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06" y="5381339"/>
                <a:ext cx="2773680" cy="6140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038A24-C3E1-920E-08E6-A9FD144FB734}"/>
              </a:ext>
            </a:extLst>
          </p:cNvPr>
          <p:cNvCxnSpPr>
            <a:cxnSpLocks/>
          </p:cNvCxnSpPr>
          <p:nvPr/>
        </p:nvCxnSpPr>
        <p:spPr>
          <a:xfrm>
            <a:off x="3840480" y="4172370"/>
            <a:ext cx="0" cy="215731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/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algorithms: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randomized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F8EB50D-6C2C-7104-A9A5-14DB7AA9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12" y="1729457"/>
            <a:ext cx="983888" cy="10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FE5D9D-4BC8-5CFA-CD5A-8D45B66207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126" y="1573766"/>
            <a:ext cx="1381125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6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  <p:bldP spid="22" grpId="0"/>
      <p:bldP spid="23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[Williams’10, 11]: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there is a non-trivial algorithm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-CAPP,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𝐍𝐄𝐗𝐏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⊈</m:t>
                      </m:r>
                      <m:r>
                        <a:rPr lang="en-US" altLang="zh-CN" b="0" i="1" smtClean="0">
                          <a:solidFill>
                            <a:srgbClr val="F359D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AF4959-3C82-21F7-6F5D-BBFFB2B1A0BC}"/>
                  </a:ext>
                </a:extLst>
              </p:cNvPr>
              <p:cNvSpPr/>
              <p:nvPr/>
            </p:nvSpPr>
            <p:spPr>
              <a:xfrm>
                <a:off x="955040" y="3708400"/>
                <a:ext cx="6705600" cy="2621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000" b="1" i="0" u="sng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-CAPP (Circuit Acceptance Probability Problem)</a:t>
                </a:r>
                <a:endParaRPr lang="zh-CN" altLang="en-US" sz="20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AF4959-3C82-21F7-6F5D-BBFFB2B1A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" y="3708400"/>
                <a:ext cx="6705600" cy="2621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/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1EEDFDE4-3B3F-293C-115B-1C8907CA4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23" y="4975229"/>
                <a:ext cx="1375094" cy="1178560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/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1CAD8-12BB-FCCF-A7A1-F91A6887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2" y="4217986"/>
                <a:ext cx="1847374" cy="646331"/>
              </a:xfrm>
              <a:prstGeom prst="rect">
                <a:avLst/>
              </a:prstGeom>
              <a:blipFill>
                <a:blip r:embed="rId6"/>
                <a:stretch>
                  <a:fillRect l="-2970" t="-5660" r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/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estimation of the accept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within additive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1/6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7C69B0-55B6-BB37-D5BF-0A2CE3BE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78" y="4172370"/>
                <a:ext cx="2856708" cy="923330"/>
              </a:xfrm>
              <a:prstGeom prst="rect">
                <a:avLst/>
              </a:prstGeom>
              <a:blipFill>
                <a:blip r:embed="rId7"/>
                <a:stretch>
                  <a:fillRect l="-192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/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67649-A23F-263C-6C66-8FE05CB9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06" y="5250711"/>
                <a:ext cx="2773680" cy="6140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038A24-C3E1-920E-08E6-A9FD144FB734}"/>
              </a:ext>
            </a:extLst>
          </p:cNvPr>
          <p:cNvCxnSpPr>
            <a:cxnSpLocks/>
          </p:cNvCxnSpPr>
          <p:nvPr/>
        </p:nvCxnSpPr>
        <p:spPr>
          <a:xfrm>
            <a:off x="3840480" y="4172370"/>
            <a:ext cx="0" cy="215731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/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algorithms: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randomized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51D14E-E850-2F04-95EA-211D5FB2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67" y="3988490"/>
                <a:ext cx="3973644" cy="19598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623528-D548-E10D-D7E2-0FB8F4D4298F}"/>
              </a:ext>
            </a:extLst>
          </p:cNvPr>
          <p:cNvCxnSpPr/>
          <p:nvPr/>
        </p:nvCxnSpPr>
        <p:spPr>
          <a:xfrm>
            <a:off x="5059680" y="2672080"/>
            <a:ext cx="1564640" cy="2438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354B9E-6846-442B-4254-EA71739AF5F4}"/>
                  </a:ext>
                </a:extLst>
              </p:cNvPr>
              <p:cNvSpPr txBox="1"/>
              <p:nvPr/>
            </p:nvSpPr>
            <p:spPr>
              <a:xfrm>
                <a:off x="5175066" y="2943827"/>
                <a:ext cx="2394134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(for this talk)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354B9E-6846-442B-4254-EA71739AF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66" y="2943827"/>
                <a:ext cx="2394134" cy="468205"/>
              </a:xfrm>
              <a:prstGeom prst="rect">
                <a:avLst/>
              </a:prstGeom>
              <a:blipFill>
                <a:blip r:embed="rId11"/>
                <a:stretch>
                  <a:fillRect l="-763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2394BC-96E2-6800-3E44-714AB9240014}"/>
                  </a:ext>
                </a:extLst>
              </p:cNvPr>
              <p:cNvSpPr txBox="1"/>
              <p:nvPr/>
            </p:nvSpPr>
            <p:spPr>
              <a:xfrm>
                <a:off x="8451667" y="2876113"/>
                <a:ext cx="2394134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“typical”)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2394BC-96E2-6800-3E44-714AB924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67" y="2876113"/>
                <a:ext cx="239413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564B880F-1700-306D-86DC-B9C96EE16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3126" y="1573766"/>
            <a:ext cx="1381125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8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: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</a:t>
                </a:r>
                <a:b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37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3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 Avoidance for Truth Table Generator</a:t>
                </a:r>
                <a:endParaRPr lang="zh-CN" altLang="en-US" sz="3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7B27B7-6C61-8110-852E-B8B6181C82B7}"/>
              </a:ext>
            </a:extLst>
          </p:cNvPr>
          <p:cNvGrpSpPr/>
          <p:nvPr/>
        </p:nvGrpSpPr>
        <p:grpSpPr>
          <a:xfrm>
            <a:off x="472440" y="2316480"/>
            <a:ext cx="4998720" cy="3606800"/>
            <a:chOff x="838200" y="2082800"/>
            <a:chExt cx="4998720" cy="36068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AC1DD4-7CD0-FB8A-8DF6-05D022D4F9EE}"/>
                </a:ext>
              </a:extLst>
            </p:cNvPr>
            <p:cNvSpPr/>
            <p:nvPr/>
          </p:nvSpPr>
          <p:spPr>
            <a:xfrm>
              <a:off x="838200" y="2082800"/>
              <a:ext cx="4998720" cy="360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Truth table generator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4FD714-B5F3-7F96-0D54-5B4AD41F3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4420" y="4760252"/>
              <a:ext cx="841684" cy="888444"/>
            </a:xfrm>
            <a:prstGeom prst="rect">
              <a:avLst/>
            </a:prstGeom>
          </p:spPr>
        </p:pic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C72873E6-7451-0111-972D-DF69F00164FB}"/>
                </a:ext>
              </a:extLst>
            </p:cNvPr>
            <p:cNvSpPr/>
            <p:nvPr/>
          </p:nvSpPr>
          <p:spPr>
            <a:xfrm rot="10800000">
              <a:off x="1776423" y="3391610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75FA22B-E62A-9E87-7775-E172DDBAB131}"/>
                    </a:ext>
                  </a:extLst>
                </p:cNvPr>
                <p:cNvSpPr txBox="1"/>
                <p:nvPr/>
              </p:nvSpPr>
              <p:spPr>
                <a:xfrm>
                  <a:off x="3088387" y="3749874"/>
                  <a:ext cx="1063487" cy="591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 smtClean="0">
                                    <a:latin typeface="Cambria Math" panose="02040503050406030204" pitchFamily="18" charset="0"/>
                                  </a:rPr>
                                  <m:t>𝐀𝐂𝐂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75FA22B-E62A-9E87-7775-E172DDBAB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387" y="3749874"/>
                  <a:ext cx="1063487" cy="591637"/>
                </a:xfrm>
                <a:prstGeom prst="rect">
                  <a:avLst/>
                </a:prstGeom>
                <a:blipFill>
                  <a:blip r:embed="rId5"/>
                  <a:stretch>
                    <a:fillRect r="-195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5EAA8D5-1CCD-9B12-5CFA-F835F0D13025}"/>
                    </a:ext>
                  </a:extLst>
                </p:cNvPr>
                <p:cNvSpPr txBox="1"/>
                <p:nvPr/>
              </p:nvSpPr>
              <p:spPr>
                <a:xfrm>
                  <a:off x="1171714" y="4837219"/>
                  <a:ext cx="20215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Description of 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𝐀𝐂𝐂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F359D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5EAA8D5-1CCD-9B12-5CFA-F835F0D13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714" y="4837219"/>
                  <a:ext cx="202158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410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75E959-1EFB-F1F1-F537-1DA1A4C25DAA}"/>
                    </a:ext>
                  </a:extLst>
                </p:cNvPr>
                <p:cNvSpPr txBox="1"/>
                <p:nvPr/>
              </p:nvSpPr>
              <p:spPr>
                <a:xfrm>
                  <a:off x="1776420" y="2999294"/>
                  <a:ext cx="3687419" cy="27699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01100010011………………001010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75E959-1EFB-F1F1-F537-1DA1A4C25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420" y="2999294"/>
                  <a:ext cx="368741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47C3E9-B4E7-9825-DFDE-AD4C5F5514FC}"/>
                    </a:ext>
                  </a:extLst>
                </p:cNvPr>
                <p:cNvSpPr txBox="1"/>
                <p:nvPr/>
              </p:nvSpPr>
              <p:spPr>
                <a:xfrm>
                  <a:off x="1070239" y="2629962"/>
                  <a:ext cx="1760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Truth table of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47C3E9-B4E7-9825-DFDE-AD4C5F551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39" y="2629962"/>
                  <a:ext cx="1760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25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BD1BC7-7B7D-28F8-668D-980DF014BDC2}"/>
                  </a:ext>
                </a:extLst>
              </p:cNvPr>
              <p:cNvSpPr txBox="1"/>
              <p:nvPr/>
            </p:nvSpPr>
            <p:spPr>
              <a:xfrm>
                <a:off x="6355082" y="2082800"/>
                <a:ext cx="4824680" cy="121135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BD1BC7-7B7D-28F8-668D-980DF014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2" y="2082800"/>
                <a:ext cx="4824680" cy="1211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862A86-FAF2-E5F1-7AF9-DC032AA00CA7}"/>
                  </a:ext>
                </a:extLst>
              </p:cNvPr>
              <p:cNvSpPr txBox="1"/>
              <p:nvPr/>
            </p:nvSpPr>
            <p:spPr>
              <a:xfrm>
                <a:off x="6064610" y="3599702"/>
                <a:ext cx="2922578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just a reformulation of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862A86-FAF2-E5F1-7AF9-DC032AA00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10" y="3599702"/>
                <a:ext cx="29225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7AF5B5-E6F5-6EB4-EFF9-0DAF255902A0}"/>
                  </a:ext>
                </a:extLst>
              </p:cNvPr>
              <p:cNvSpPr txBox="1"/>
              <p:nvPr/>
            </p:nvSpPr>
            <p:spPr>
              <a:xfrm>
                <a:off x="6064610" y="4584624"/>
                <a:ext cx="5836628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anything special about the truth table generator?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about other instances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7AF5B5-E6F5-6EB4-EFF9-0DAF2559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10" y="4584624"/>
                <a:ext cx="5836628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A79363-BE14-ED09-4171-5DA9E7EA0E63}"/>
                  </a:ext>
                </a:extLst>
              </p:cNvPr>
              <p:cNvSpPr txBox="1"/>
              <p:nvPr/>
            </p:nvSpPr>
            <p:spPr>
              <a:xfrm>
                <a:off x="9283347" y="3310026"/>
                <a:ext cx="2617891" cy="5270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means poly-time algorithms with an 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A79363-BE14-ED09-4171-5DA9E7EA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347" y="3310026"/>
                <a:ext cx="2617891" cy="527004"/>
              </a:xfrm>
              <a:prstGeom prst="rect">
                <a:avLst/>
              </a:prstGeom>
              <a:blipFill>
                <a:blip r:embed="rId12"/>
                <a:stretch>
                  <a:fillRect l="-699" t="-1163" b="-116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RSW22: Algorithmic Method for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structures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25C67B60-244F-843B-4E98-886D55B2BD19}"/>
              </a:ext>
            </a:extLst>
          </p:cNvPr>
          <p:cNvSpPr/>
          <p:nvPr/>
        </p:nvSpPr>
        <p:spPr>
          <a:xfrm rot="10800000">
            <a:off x="902883" y="3401236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DAB50-2E63-DD20-1AF2-AB64EDC666A4}"/>
              </a:ext>
            </a:extLst>
          </p:cNvPr>
          <p:cNvSpPr txBox="1"/>
          <p:nvPr/>
        </p:nvSpPr>
        <p:spPr>
          <a:xfrm>
            <a:off x="902880" y="3008920"/>
            <a:ext cx="3687419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779384-1FB5-CE91-77A2-C34E4ADB5407}"/>
              </a:ext>
            </a:extLst>
          </p:cNvPr>
          <p:cNvSpPr txBox="1"/>
          <p:nvPr/>
        </p:nvSpPr>
        <p:spPr>
          <a:xfrm>
            <a:off x="1413089" y="4809468"/>
            <a:ext cx="2681833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/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compute a data structure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Hamming weight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oracle access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/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/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Hamming Weight Est.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𝑇𝑇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(the truth table generator)!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5FF16C0-BCD9-CCB0-D150-AF7353A71B7D}"/>
              </a:ext>
            </a:extLst>
          </p:cNvPr>
          <p:cNvSpPr txBox="1"/>
          <p:nvPr/>
        </p:nvSpPr>
        <p:spPr>
          <a:xfrm>
            <a:off x="6358139" y="5674449"/>
            <a:ext cx="403241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 generalizes Williams’s Algorithmic Method!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the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2C3CEC-3334-2672-3526-395B4ED3794B}"/>
              </a:ext>
            </a:extLst>
          </p:cNvPr>
          <p:cNvSpPr txBox="1"/>
          <p:nvPr/>
        </p:nvSpPr>
        <p:spPr>
          <a:xfrm>
            <a:off x="476083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B9DF5C-927F-6246-24CE-5D5D6111DF72}"/>
              </a:ext>
            </a:extLst>
          </p:cNvPr>
          <p:cNvSpPr txBox="1"/>
          <p:nvPr/>
        </p:nvSpPr>
        <p:spPr>
          <a:xfrm>
            <a:off x="833229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RSW22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7AE718-3699-0664-7D04-535AE2D2A937}"/>
              </a:ext>
            </a:extLst>
          </p:cNvPr>
          <p:cNvSpPr txBox="1"/>
          <p:nvPr/>
        </p:nvSpPr>
        <p:spPr>
          <a:xfrm>
            <a:off x="1189377" y="334596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Non-trivial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/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/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19D729-1987-6EFC-AA6B-ADFCD94EAB8F}"/>
              </a:ext>
            </a:extLst>
          </p:cNvPr>
          <p:cNvSpPr txBox="1"/>
          <p:nvPr/>
        </p:nvSpPr>
        <p:spPr>
          <a:xfrm>
            <a:off x="1189377" y="449168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/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/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AF6450E-68C5-3904-F2B5-12004DAEFF9A}"/>
              </a:ext>
            </a:extLst>
          </p:cNvPr>
          <p:cNvSpPr txBox="1"/>
          <p:nvPr/>
        </p:nvSpPr>
        <p:spPr>
          <a:xfrm>
            <a:off x="1189377" y="5482258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implies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/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“typical”)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blipFill>
                <a:blip r:embed="rId7"/>
                <a:stretch>
                  <a:fillRect l="-86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/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Circuit lower bounds against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/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from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Satisfying-Pairs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 is hard and RSW didn’t have good unconditional results, but…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algorithms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/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943656" y="3648299"/>
            <a:ext cx="3335169" cy="2962050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75339"/>
              <a:chOff x="347706" y="2699345"/>
              <a:chExt cx="1567071" cy="1524461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2"/>
              <a:ext cx="591421" cy="575339"/>
              <a:chOff x="347706" y="2699345"/>
              <a:chExt cx="1567071" cy="152446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75339"/>
              <a:chOff x="347706" y="2699345"/>
              <a:chExt cx="1567071" cy="1524461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75339"/>
              <a:chOff x="347706" y="2699345"/>
              <a:chExt cx="1567071" cy="1524461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/>
              <p:nvPr/>
            </p:nvSpPr>
            <p:spPr>
              <a:xfrm>
                <a:off x="7624572" y="5607447"/>
                <a:ext cx="3974738" cy="7194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Satisfying-Pairs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72" y="5607447"/>
                <a:ext cx="3974738" cy="7194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/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-Avoidance from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(Implicit in previous work): There is a non-trivial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/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943656" y="3648299"/>
            <a:ext cx="3335169" cy="2962050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75339"/>
              <a:chOff x="347706" y="2699345"/>
              <a:chExt cx="1567071" cy="1524461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2"/>
              <a:ext cx="591421" cy="575339"/>
              <a:chOff x="347706" y="2699345"/>
              <a:chExt cx="1567071" cy="152446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75339"/>
              <a:chOff x="347706" y="2699345"/>
              <a:chExt cx="1567071" cy="1524461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75339"/>
              <a:chOff x="347706" y="2699345"/>
              <a:chExt cx="1567071" cy="1524461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/>
              <p:nvPr/>
            </p:nvSpPr>
            <p:spPr>
              <a:xfrm>
                <a:off x="7562356" y="5404230"/>
                <a:ext cx="3974738" cy="10211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result recovers the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(Chen-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Lyu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-Williams, FOCS’20)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56" y="5404230"/>
                <a:ext cx="3974738" cy="10211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/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7B5C0C-491D-C6FE-843A-7FF4824429E3}"/>
                  </a:ext>
                </a:extLst>
              </p:cNvPr>
              <p:cNvSpPr txBox="1"/>
              <p:nvPr/>
            </p:nvSpPr>
            <p:spPr>
              <a:xfrm>
                <a:off x="7072774" y="2699279"/>
                <a:ext cx="3568148" cy="3552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input circuits of stretch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polylog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7B5C0C-491D-C6FE-843A-7FF482442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74" y="2699279"/>
                <a:ext cx="3568148" cy="35522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 Partial Truth Tables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Immediate corollary: There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 that fills in a partial truth table and makes it hard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17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7B5C0C-491D-C6FE-843A-7FF4824429E3}"/>
              </a:ext>
            </a:extLst>
          </p:cNvPr>
          <p:cNvSpPr txBox="1"/>
          <p:nvPr/>
        </p:nvSpPr>
        <p:spPr>
          <a:xfrm>
            <a:off x="8799184" y="2627465"/>
            <a:ext cx="2806722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(for some parameter regime)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D9C029A-F3C7-7EFC-127B-EC14B666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036999"/>
                  </p:ext>
                </p:extLst>
              </p:nvPr>
            </p:nvGraphicFramePr>
            <p:xfrm>
              <a:off x="7813691" y="3155315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D9C029A-F3C7-7EFC-127B-EC14B666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036999"/>
                  </p:ext>
                </p:extLst>
              </p:nvPr>
            </p:nvGraphicFramePr>
            <p:xfrm>
              <a:off x="7813691" y="3155315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108197" r="-10625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108197" r="-666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208197" r="-10625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208197" r="-6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308197" r="-10625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308197" r="-666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408197" r="-10625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408197" r="-6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508197" r="-1062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508197" r="-666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608197" r="-1062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608197" r="-6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708197" r="-1062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708197" r="-66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53" t="-808197" r="-1062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2353" t="-808197" r="-666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F35DB-F1ED-A7DF-F93D-9EF829BCE710}"/>
                  </a:ext>
                </a:extLst>
              </p:cNvPr>
              <p:cNvSpPr txBox="1"/>
              <p:nvPr/>
            </p:nvSpPr>
            <p:spPr>
              <a:xfrm>
                <a:off x="691078" y="3071124"/>
                <a:ext cx="6689036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1: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-Hard-Partial-Truth-Table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use the range avoidance algorithm directly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F35DB-F1ED-A7DF-F93D-9EF829BC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8" y="3071124"/>
                <a:ext cx="6689036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02097E1-B3AE-25A7-04DA-0B162B42C05F}"/>
                  </a:ext>
                </a:extLst>
              </p:cNvPr>
              <p:cNvSpPr txBox="1"/>
              <p:nvPr/>
            </p:nvSpPr>
            <p:spPr>
              <a:xfrm>
                <a:off x="691078" y="4530203"/>
                <a:ext cx="6689036" cy="16982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2: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the same “algorithmic method”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non-trivial algorithm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-Satisfying-Pairs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-algorithms not only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also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-Hard-Partial-Truth-Table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02097E1-B3AE-25A7-04DA-0B162B42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8" y="4530203"/>
                <a:ext cx="6689036" cy="1698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4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18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FFDC8B-E1D4-DBB0-ECC6-1B4EC879ABD3}"/>
              </a:ext>
            </a:extLst>
          </p:cNvPr>
          <p:cNvGrpSpPr/>
          <p:nvPr/>
        </p:nvGrpSpPr>
        <p:grpSpPr>
          <a:xfrm>
            <a:off x="2216327" y="2611441"/>
            <a:ext cx="3790397" cy="849515"/>
            <a:chOff x="4981576" y="5154552"/>
            <a:chExt cx="2219312" cy="52531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7537EC-0343-3912-4977-83E6A656D4A8}"/>
                </a:ext>
              </a:extLst>
            </p:cNvPr>
            <p:cNvSpPr/>
            <p:nvPr/>
          </p:nvSpPr>
          <p:spPr>
            <a:xfrm>
              <a:off x="5362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149CB91-6147-33AC-EBE1-2CF80D2A4745}"/>
                </a:ext>
              </a:extLst>
            </p:cNvPr>
            <p:cNvSpPr/>
            <p:nvPr/>
          </p:nvSpPr>
          <p:spPr>
            <a:xfrm>
              <a:off x="5553072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34EE8C-301D-E4B9-C47F-86DE037473FE}"/>
                </a:ext>
              </a:extLst>
            </p:cNvPr>
            <p:cNvSpPr/>
            <p:nvPr/>
          </p:nvSpPr>
          <p:spPr>
            <a:xfrm>
              <a:off x="5743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A6C98D0-1B98-4A9F-84B8-14047D679225}"/>
                </a:ext>
              </a:extLst>
            </p:cNvPr>
            <p:cNvSpPr/>
            <p:nvPr/>
          </p:nvSpPr>
          <p:spPr>
            <a:xfrm>
              <a:off x="5934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FDCDDC9-8E68-BF85-3FC1-EB832C3E4F0E}"/>
                </a:ext>
              </a:extLst>
            </p:cNvPr>
            <p:cNvSpPr/>
            <p:nvPr/>
          </p:nvSpPr>
          <p:spPr>
            <a:xfrm>
              <a:off x="6124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BD502E2-A9D9-AAE1-F861-5228C8C2A454}"/>
                </a:ext>
              </a:extLst>
            </p:cNvPr>
            <p:cNvSpPr/>
            <p:nvPr/>
          </p:nvSpPr>
          <p:spPr>
            <a:xfrm>
              <a:off x="6315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DC74FF6-8CE8-26B6-B8C0-D697C2991825}"/>
                </a:ext>
              </a:extLst>
            </p:cNvPr>
            <p:cNvSpPr/>
            <p:nvPr/>
          </p:nvSpPr>
          <p:spPr>
            <a:xfrm>
              <a:off x="6505563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026F90C-FF64-643F-F2C4-49FA5472CFF1}"/>
                </a:ext>
              </a:extLst>
            </p:cNvPr>
            <p:cNvSpPr/>
            <p:nvPr/>
          </p:nvSpPr>
          <p:spPr>
            <a:xfrm>
              <a:off x="6696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85F6F7-BC13-5E32-2D70-A0C7349BB256}"/>
                </a:ext>
              </a:extLst>
            </p:cNvPr>
            <p:cNvSpPr/>
            <p:nvPr/>
          </p:nvSpPr>
          <p:spPr>
            <a:xfrm>
              <a:off x="4981576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FBA8309-0822-2DF5-5EEC-7D04AA287F71}"/>
                </a:ext>
              </a:extLst>
            </p:cNvPr>
            <p:cNvSpPr/>
            <p:nvPr/>
          </p:nvSpPr>
          <p:spPr>
            <a:xfrm>
              <a:off x="5172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318534-73A5-B5B8-F2FB-D1934AD742C8}"/>
                </a:ext>
              </a:extLst>
            </p:cNvPr>
            <p:cNvSpPr/>
            <p:nvPr/>
          </p:nvSpPr>
          <p:spPr>
            <a:xfrm>
              <a:off x="5362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2893F03-3A74-185F-6A58-8332F82DD137}"/>
                </a:ext>
              </a:extLst>
            </p:cNvPr>
            <p:cNvSpPr/>
            <p:nvPr/>
          </p:nvSpPr>
          <p:spPr>
            <a:xfrm>
              <a:off x="5553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C660057-858E-B8AC-498B-83669491D05D}"/>
                </a:ext>
              </a:extLst>
            </p:cNvPr>
            <p:cNvSpPr/>
            <p:nvPr/>
          </p:nvSpPr>
          <p:spPr>
            <a:xfrm>
              <a:off x="5743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E5AECF-D4F2-BBBF-1896-6A1FAC8090C3}"/>
                </a:ext>
              </a:extLst>
            </p:cNvPr>
            <p:cNvSpPr/>
            <p:nvPr/>
          </p:nvSpPr>
          <p:spPr>
            <a:xfrm>
              <a:off x="5934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D7106FD-077A-D510-8AB2-E796D122B278}"/>
                </a:ext>
              </a:extLst>
            </p:cNvPr>
            <p:cNvSpPr/>
            <p:nvPr/>
          </p:nvSpPr>
          <p:spPr>
            <a:xfrm>
              <a:off x="6124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555DEEB-D887-B67B-4031-95A1D5D5801B}"/>
                </a:ext>
              </a:extLst>
            </p:cNvPr>
            <p:cNvSpPr/>
            <p:nvPr/>
          </p:nvSpPr>
          <p:spPr>
            <a:xfrm>
              <a:off x="6315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CB39B4D-89C0-5E61-3435-0D4C80285AE1}"/>
                </a:ext>
              </a:extLst>
            </p:cNvPr>
            <p:cNvSpPr/>
            <p:nvPr/>
          </p:nvSpPr>
          <p:spPr>
            <a:xfrm>
              <a:off x="6505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34DC7-0228-0E05-20C4-95512F5BD396}"/>
                </a:ext>
              </a:extLst>
            </p:cNvPr>
            <p:cNvSpPr/>
            <p:nvPr/>
          </p:nvSpPr>
          <p:spPr>
            <a:xfrm>
              <a:off x="6696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61E3C5E-48F9-99B5-AC2A-3F81AA4D90B7}"/>
                </a:ext>
              </a:extLst>
            </p:cNvPr>
            <p:cNvSpPr/>
            <p:nvPr/>
          </p:nvSpPr>
          <p:spPr>
            <a:xfrm>
              <a:off x="6886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6BB16A-DD09-E307-4CB7-BBAE93AF352D}"/>
                </a:ext>
              </a:extLst>
            </p:cNvPr>
            <p:cNvSpPr/>
            <p:nvPr/>
          </p:nvSpPr>
          <p:spPr>
            <a:xfrm>
              <a:off x="7077061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9644EAA-6515-10E8-B44E-8CBFB44BABB0}"/>
                </a:ext>
              </a:extLst>
            </p:cNvPr>
            <p:cNvCxnSpPr>
              <a:cxnSpLocks/>
              <a:stCxn id="12" idx="0"/>
              <a:endCxn id="30" idx="3"/>
            </p:cNvCxnSpPr>
            <p:nvPr/>
          </p:nvCxnSpPr>
          <p:spPr>
            <a:xfrm flipH="1" flipV="1">
              <a:off x="5190207" y="5260245"/>
              <a:ext cx="234276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F2E5D7B-4609-6DA9-DB7C-F4261832E848}"/>
                </a:ext>
              </a:extLst>
            </p:cNvPr>
            <p:cNvCxnSpPr>
              <a:cxnSpLocks/>
              <a:stCxn id="14" idx="0"/>
              <a:endCxn id="30" idx="4"/>
            </p:cNvCxnSpPr>
            <p:nvPr/>
          </p:nvCxnSpPr>
          <p:spPr>
            <a:xfrm flipH="1" flipV="1">
              <a:off x="5233987" y="5278379"/>
              <a:ext cx="380999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9FEEFB1-43C4-560B-BD6C-472D1C6FF1C1}"/>
                </a:ext>
              </a:extLst>
            </p:cNvPr>
            <p:cNvCxnSpPr>
              <a:cxnSpLocks/>
              <a:stCxn id="16" idx="0"/>
              <a:endCxn id="30" idx="5"/>
            </p:cNvCxnSpPr>
            <p:nvPr/>
          </p:nvCxnSpPr>
          <p:spPr>
            <a:xfrm flipH="1" flipV="1">
              <a:off x="5277766" y="5260245"/>
              <a:ext cx="718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EBE8F67-2351-F029-AD18-74189CB1E0C9}"/>
                </a:ext>
              </a:extLst>
            </p:cNvPr>
            <p:cNvCxnSpPr>
              <a:cxnSpLocks/>
              <a:stCxn id="14" idx="0"/>
              <a:endCxn id="35" idx="3"/>
            </p:cNvCxnSpPr>
            <p:nvPr/>
          </p:nvCxnSpPr>
          <p:spPr>
            <a:xfrm flipV="1">
              <a:off x="5614986" y="5260245"/>
              <a:ext cx="527718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10439A3-1F05-C579-DB8D-BA209BDEC17F}"/>
                </a:ext>
              </a:extLst>
            </p:cNvPr>
            <p:cNvCxnSpPr>
              <a:cxnSpLocks/>
              <a:stCxn id="17" idx="0"/>
              <a:endCxn id="35" idx="4"/>
            </p:cNvCxnSpPr>
            <p:nvPr/>
          </p:nvCxnSpPr>
          <p:spPr>
            <a:xfrm flipV="1">
              <a:off x="6186483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882BC9A-BA0F-DF65-3438-A489647C7FB2}"/>
                </a:ext>
              </a:extLst>
            </p:cNvPr>
            <p:cNvCxnSpPr>
              <a:cxnSpLocks/>
              <a:stCxn id="27" idx="0"/>
              <a:endCxn id="35" idx="5"/>
            </p:cNvCxnSpPr>
            <p:nvPr/>
          </p:nvCxnSpPr>
          <p:spPr>
            <a:xfrm flipH="1" flipV="1">
              <a:off x="6230264" y="5260245"/>
              <a:ext cx="337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6BCA3A9-8073-7B9D-49A6-1824FAAE4E3C}"/>
                </a:ext>
              </a:extLst>
            </p:cNvPr>
            <p:cNvCxnSpPr>
              <a:cxnSpLocks/>
              <a:stCxn id="16" idx="0"/>
              <a:endCxn id="38" idx="3"/>
            </p:cNvCxnSpPr>
            <p:nvPr/>
          </p:nvCxnSpPr>
          <p:spPr>
            <a:xfrm flipV="1">
              <a:off x="5995979" y="5260245"/>
              <a:ext cx="718221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C3A8809-C7F6-C304-ACCF-8562BC2D2033}"/>
                </a:ext>
              </a:extLst>
            </p:cNvPr>
            <p:cNvCxnSpPr>
              <a:cxnSpLocks/>
              <a:stCxn id="18" idx="0"/>
              <a:endCxn id="38" idx="4"/>
            </p:cNvCxnSpPr>
            <p:nvPr/>
          </p:nvCxnSpPr>
          <p:spPr>
            <a:xfrm flipV="1">
              <a:off x="6376979" y="5278379"/>
              <a:ext cx="38100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843784-124C-4CBB-8473-5349481D5B9E}"/>
                </a:ext>
              </a:extLst>
            </p:cNvPr>
            <p:cNvCxnSpPr>
              <a:cxnSpLocks/>
              <a:stCxn id="28" idx="0"/>
              <a:endCxn id="38" idx="4"/>
            </p:cNvCxnSpPr>
            <p:nvPr/>
          </p:nvCxnSpPr>
          <p:spPr>
            <a:xfrm flipV="1">
              <a:off x="6757979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E66300C6-DE81-1A3C-862F-BDDC6881482E}"/>
              </a:ext>
            </a:extLst>
          </p:cNvPr>
          <p:cNvSpPr/>
          <p:nvPr/>
        </p:nvSpPr>
        <p:spPr>
          <a:xfrm>
            <a:off x="2159578" y="2544343"/>
            <a:ext cx="3950945" cy="10341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/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/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14:cNvPr>
              <p14:cNvContentPartPr/>
              <p14:nvPr/>
            </p14:nvContentPartPr>
            <p14:xfrm>
              <a:off x="8878152" y="2913548"/>
              <a:ext cx="3135960" cy="146808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9712" y="2885108"/>
                <a:ext cx="319284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/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suffices to solve the problem 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time:</a:t>
                </a: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-uniform hypergraph consisting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hyperedges;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cuts</a:t>
                </a: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cut goes through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hyperedge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/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edge contains exactly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83F683D6-B434-3F28-B367-8AE5CBD82821}"/>
              </a:ext>
            </a:extLst>
          </p:cNvPr>
          <p:cNvSpPr txBox="1"/>
          <p:nvPr/>
        </p:nvSpPr>
        <p:spPr>
          <a:xfrm>
            <a:off x="8225784" y="5518366"/>
            <a:ext cx="3294109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cut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goes through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edges, but not the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ones.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DDD5977-1220-F1F1-8B19-D793F4D676E6}"/>
              </a:ext>
            </a:extLst>
          </p:cNvPr>
          <p:cNvSpPr/>
          <p:nvPr/>
        </p:nvSpPr>
        <p:spPr>
          <a:xfrm>
            <a:off x="1835873" y="5038335"/>
            <a:ext cx="2924528" cy="394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2655895-305C-C7E8-25CA-AFE91F83584C}"/>
              </a:ext>
            </a:extLst>
          </p:cNvPr>
          <p:cNvCxnSpPr>
            <a:cxnSpLocks/>
            <a:stCxn id="114" idx="0"/>
            <a:endCxn id="110" idx="1"/>
          </p:cNvCxnSpPr>
          <p:nvPr/>
        </p:nvCxnSpPr>
        <p:spPr>
          <a:xfrm flipV="1">
            <a:off x="3298137" y="4642367"/>
            <a:ext cx="1524485" cy="395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451DC6-BD88-7FFE-5C0F-CA43197FBE18}"/>
              </a:ext>
            </a:extLst>
          </p:cNvPr>
          <p:cNvGrpSpPr/>
          <p:nvPr/>
        </p:nvGrpSpPr>
        <p:grpSpPr>
          <a:xfrm>
            <a:off x="8357560" y="2580908"/>
            <a:ext cx="3175386" cy="2685600"/>
            <a:chOff x="1245975" y="3995594"/>
            <a:chExt cx="3175386" cy="268560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DCE27A-BDDD-000F-5C73-E27D5C443472}"/>
                </a:ext>
              </a:extLst>
            </p:cNvPr>
            <p:cNvSpPr/>
            <p:nvPr/>
          </p:nvSpPr>
          <p:spPr>
            <a:xfrm>
              <a:off x="1905063" y="478633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C9311D5-9A00-9B34-1AEC-84634A848EA2}"/>
                </a:ext>
              </a:extLst>
            </p:cNvPr>
            <p:cNvSpPr/>
            <p:nvPr/>
          </p:nvSpPr>
          <p:spPr>
            <a:xfrm>
              <a:off x="1487192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1C6DF19-5930-AA77-6179-CFA325FFE734}"/>
                </a:ext>
              </a:extLst>
            </p:cNvPr>
            <p:cNvSpPr/>
            <p:nvPr/>
          </p:nvSpPr>
          <p:spPr>
            <a:xfrm>
              <a:off x="2708349" y="461484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BA10A73-C9B7-736A-3F97-4A2E23F95782}"/>
                </a:ext>
              </a:extLst>
            </p:cNvPr>
            <p:cNvSpPr/>
            <p:nvPr/>
          </p:nvSpPr>
          <p:spPr>
            <a:xfrm>
              <a:off x="2256520" y="451069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D4ED2D6-2052-E28E-C239-2CD808FAC25C}"/>
                </a:ext>
              </a:extLst>
            </p:cNvPr>
            <p:cNvSpPr/>
            <p:nvPr/>
          </p:nvSpPr>
          <p:spPr>
            <a:xfrm>
              <a:off x="2116549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CBD7DC9-84B2-9AE6-3DD7-8A5ECBF2F870}"/>
                </a:ext>
              </a:extLst>
            </p:cNvPr>
            <p:cNvSpPr/>
            <p:nvPr/>
          </p:nvSpPr>
          <p:spPr>
            <a:xfrm>
              <a:off x="2575029" y="5116661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6F893FF-9AF1-CABF-BFCE-A2168AC1F69F}"/>
                </a:ext>
              </a:extLst>
            </p:cNvPr>
            <p:cNvSpPr/>
            <p:nvPr/>
          </p:nvSpPr>
          <p:spPr>
            <a:xfrm>
              <a:off x="1474985" y="489695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F3FF566-B50F-C92D-0CE5-563AEA9551A6}"/>
                </a:ext>
              </a:extLst>
            </p:cNvPr>
            <p:cNvSpPr/>
            <p:nvPr/>
          </p:nvSpPr>
          <p:spPr>
            <a:xfrm>
              <a:off x="3302912" y="505426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3189703-241B-633B-C969-C49998052EC4}"/>
                </a:ext>
              </a:extLst>
            </p:cNvPr>
            <p:cNvSpPr/>
            <p:nvPr/>
          </p:nvSpPr>
          <p:spPr>
            <a:xfrm>
              <a:off x="2927527" y="550073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2183A03-4175-9917-BF16-1179A65FB824}"/>
                </a:ext>
              </a:extLst>
            </p:cNvPr>
            <p:cNvSpPr/>
            <p:nvPr/>
          </p:nvSpPr>
          <p:spPr>
            <a:xfrm>
              <a:off x="327343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5A10373-8424-63FD-ED50-FD041286BD51}"/>
                </a:ext>
              </a:extLst>
            </p:cNvPr>
            <p:cNvSpPr/>
            <p:nvPr/>
          </p:nvSpPr>
          <p:spPr>
            <a:xfrm>
              <a:off x="2075759" y="577934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884AA58-12ED-DB36-51E8-795F48B2DFB6}"/>
                </a:ext>
              </a:extLst>
            </p:cNvPr>
            <p:cNvSpPr/>
            <p:nvPr/>
          </p:nvSpPr>
          <p:spPr>
            <a:xfrm>
              <a:off x="2919835" y="614319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8AC83EF-DE09-CFBF-E63A-B77050771C85}"/>
                </a:ext>
              </a:extLst>
            </p:cNvPr>
            <p:cNvSpPr/>
            <p:nvPr/>
          </p:nvSpPr>
          <p:spPr>
            <a:xfrm>
              <a:off x="3886559" y="546206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14:cNvPr>
                <p14:cNvContentPartPr/>
                <p14:nvPr/>
              </p14:nvContentPartPr>
              <p14:xfrm>
                <a:off x="1900641" y="4839434"/>
                <a:ext cx="1878840" cy="162612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1641" y="4830434"/>
                  <a:ext cx="1896480" cy="16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14:cNvPr>
                <p14:cNvContentPartPr/>
                <p14:nvPr/>
              </p14:nvContentPartPr>
              <p14:xfrm>
                <a:off x="1371441" y="5174234"/>
                <a:ext cx="3049920" cy="15069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62441" y="5165234"/>
                  <a:ext cx="306756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14:cNvPr>
                <p14:cNvContentPartPr/>
                <p14:nvPr/>
              </p14:nvContentPartPr>
              <p14:xfrm>
                <a:off x="2254521" y="3995594"/>
                <a:ext cx="1861200" cy="13687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5521" y="3986596"/>
                  <a:ext cx="1878840" cy="138635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015786E-C9B5-BC4F-7003-A02A0116A096}"/>
                </a:ext>
              </a:extLst>
            </p:cNvPr>
            <p:cNvSpPr/>
            <p:nvPr/>
          </p:nvSpPr>
          <p:spPr>
            <a:xfrm>
              <a:off x="3163947" y="421687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E33F5FD-0398-2F6F-0A61-C5824CC927AA}"/>
                </a:ext>
              </a:extLst>
            </p:cNvPr>
            <p:cNvSpPr/>
            <p:nvPr/>
          </p:nvSpPr>
          <p:spPr>
            <a:xfrm>
              <a:off x="3669673" y="600052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677815-8106-22CD-289B-329B760B8F08}"/>
                </a:ext>
              </a:extLst>
            </p:cNvPr>
            <p:cNvSpPr/>
            <p:nvPr/>
          </p:nvSpPr>
          <p:spPr>
            <a:xfrm>
              <a:off x="2431569" y="601560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310DD25-0E41-9DFD-E447-B7AA8C5720A8}"/>
                </a:ext>
              </a:extLst>
            </p:cNvPr>
            <p:cNvSpPr/>
            <p:nvPr/>
          </p:nvSpPr>
          <p:spPr>
            <a:xfrm>
              <a:off x="369316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14:cNvPr>
                <p14:cNvContentPartPr/>
                <p14:nvPr/>
              </p14:nvContentPartPr>
              <p14:xfrm>
                <a:off x="1841055" y="4363782"/>
                <a:ext cx="1722960" cy="1655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2415" y="4355142"/>
                  <a:ext cx="174060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14:cNvPr>
                <p14:cNvContentPartPr/>
                <p14:nvPr/>
              </p14:nvContentPartPr>
              <p14:xfrm>
                <a:off x="1245975" y="4415262"/>
                <a:ext cx="360" cy="14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7335" y="440626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14:cNvPr>
              <p14:cNvContentPartPr/>
              <p14:nvPr/>
            </p14:nvContentPartPr>
            <p14:xfrm>
              <a:off x="256695" y="4270902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7695" y="4262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9A0343-DC5B-2972-B482-FA4861473BE2}"/>
                  </a:ext>
                </a:extLst>
              </p:cNvPr>
              <p:cNvSpPr txBox="1"/>
              <p:nvPr/>
            </p:nvSpPr>
            <p:spPr>
              <a:xfrm>
                <a:off x="6430319" y="2362156"/>
                <a:ext cx="210505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[GLW22]: stretch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9A0343-DC5B-2972-B482-FA486147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19" y="2362156"/>
                <a:ext cx="2105057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109" grpId="0" animBg="1"/>
      <p:bldP spid="110" grpId="0" animBg="1"/>
      <p:bldP spid="113" grpId="0" animBg="1"/>
      <p:bldP spid="114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My Lovely Coauthors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3665C7-63FC-5DC8-770F-71C5D61D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950140"/>
            <a:ext cx="2571750" cy="25717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AEA365-DE8A-1311-5366-42B6E632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126" y="1950140"/>
            <a:ext cx="2591991" cy="25717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932068-35F3-AF74-DEC5-DC4BF706FD13}"/>
              </a:ext>
            </a:extLst>
          </p:cNvPr>
          <p:cNvSpPr txBox="1"/>
          <p:nvPr/>
        </p:nvSpPr>
        <p:spPr>
          <a:xfrm>
            <a:off x="1516546" y="4681330"/>
            <a:ext cx="17294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Yeyuan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(Xi’an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Jiaotong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CE78B-AE8B-137B-A940-8472E520D5EE}"/>
              </a:ext>
            </a:extLst>
          </p:cNvPr>
          <p:cNvSpPr txBox="1"/>
          <p:nvPr/>
        </p:nvSpPr>
        <p:spPr>
          <a:xfrm>
            <a:off x="5231296" y="4681329"/>
            <a:ext cx="17294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Yizhi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(Tsinghua)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102DE-3723-1622-BD8C-892705E92FE3}"/>
              </a:ext>
            </a:extLst>
          </p:cNvPr>
          <p:cNvSpPr txBox="1"/>
          <p:nvPr/>
        </p:nvSpPr>
        <p:spPr>
          <a:xfrm>
            <a:off x="9094417" y="4681328"/>
            <a:ext cx="17294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Jiatu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(Tsinghua)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7971E-7BFD-BCD9-D4A7-C4AD4732C2E6}"/>
              </a:ext>
            </a:extLst>
          </p:cNvPr>
          <p:cNvSpPr txBox="1"/>
          <p:nvPr/>
        </p:nvSpPr>
        <p:spPr>
          <a:xfrm>
            <a:off x="3288967" y="5827642"/>
            <a:ext cx="561406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All are applying (for PhD) this year!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E2CA3-6A50-7DD1-F0BF-4274139135F0}"/>
              </a:ext>
            </a:extLst>
          </p:cNvPr>
          <p:cNvSpPr/>
          <p:nvPr/>
        </p:nvSpPr>
        <p:spPr>
          <a:xfrm>
            <a:off x="1095375" y="1950140"/>
            <a:ext cx="2571750" cy="2571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Yeyuan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Chen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9784A45-F9A7-9C94-96FE-574771B48DB6}"/>
                  </a:ext>
                </a:extLst>
              </p:cNvPr>
              <p:cNvSpPr/>
              <p:nvPr/>
            </p:nvSpPr>
            <p:spPr>
              <a:xfrm>
                <a:off x="4615850" y="1870153"/>
                <a:ext cx="3927482" cy="39332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“Algorithmic Method” for Range Avoidance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 for Satisfying-Pairs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-algorithm for avoidance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9784A45-F9A7-9C94-96FE-574771B48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50" y="1870153"/>
                <a:ext cx="3927482" cy="3933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EC4D9D1-47E0-6237-56A1-52338C7EE30C}"/>
              </a:ext>
            </a:extLst>
          </p:cNvPr>
          <p:cNvSpPr/>
          <p:nvPr/>
        </p:nvSpPr>
        <p:spPr>
          <a:xfrm>
            <a:off x="838200" y="1870153"/>
            <a:ext cx="3651416" cy="3933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</a:p>
          <a:p>
            <a:pPr algn="ctr"/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 a non-output deterministically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Dual weak pigeonhole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Captures explicit constructions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19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5493497" y="3723926"/>
            <a:ext cx="1998634" cy="1775039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70" y="2705690"/>
                  <a:ext cx="604554" cy="2948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70" y="2705690"/>
                  <a:ext cx="604554" cy="2948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50751"/>
              <a:chOff x="347706" y="2699345"/>
              <a:chExt cx="1567071" cy="1459310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231" r="-769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0"/>
              <a:ext cx="591421" cy="550751"/>
              <a:chOff x="347706" y="2699341"/>
              <a:chExt cx="1567071" cy="145931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1"/>
                <a:ext cx="1567071" cy="1459311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1" y="3331937"/>
                    <a:ext cx="755376" cy="7441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1" y="3331937"/>
                    <a:ext cx="755376" cy="7441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769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50751"/>
              <a:chOff x="347706" y="2699345"/>
              <a:chExt cx="1567071" cy="1459310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r="-769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50751"/>
              <a:chOff x="347706" y="2699345"/>
              <a:chExt cx="1567071" cy="1459310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1" y="3331936"/>
                    <a:ext cx="755376" cy="7441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077" r="-7692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4" y="2705690"/>
                  <a:ext cx="604554" cy="2948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4" y="2705690"/>
                  <a:ext cx="604554" cy="2948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6" y="2705688"/>
                  <a:ext cx="604554" cy="2948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6" y="2705688"/>
                  <a:ext cx="604554" cy="2948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0" y="2705688"/>
                  <a:ext cx="604554" cy="2948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2705688"/>
                  <a:ext cx="604554" cy="2948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965C9CD-0D2A-FB6E-A8CE-14EE336376D1}"/>
              </a:ext>
            </a:extLst>
          </p:cNvPr>
          <p:cNvGrpSpPr/>
          <p:nvPr/>
        </p:nvGrpSpPr>
        <p:grpSpPr>
          <a:xfrm>
            <a:off x="1285055" y="3948870"/>
            <a:ext cx="2637929" cy="1770081"/>
            <a:chOff x="1075257" y="3540253"/>
            <a:chExt cx="3687419" cy="24743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BE8DAD1-5514-6FDF-1739-E7B10B5D748E}"/>
                </a:ext>
              </a:extLst>
            </p:cNvPr>
            <p:cNvGrpSpPr/>
            <p:nvPr/>
          </p:nvGrpSpPr>
          <p:grpSpPr>
            <a:xfrm>
              <a:off x="1075257" y="3725046"/>
              <a:ext cx="3687419" cy="2109354"/>
              <a:chOff x="1007163" y="4407885"/>
              <a:chExt cx="3687419" cy="2109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3E83D920-3DA5-BB2A-7C9E-B10C33645FCE}"/>
                      </a:ext>
                    </a:extLst>
                  </p:cNvPr>
                  <p:cNvSpPr/>
                  <p:nvPr/>
                </p:nvSpPr>
                <p:spPr>
                  <a:xfrm>
                    <a:off x="1514058" y="6237962"/>
                    <a:ext cx="2673627" cy="27927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3E83D920-3DA5-BB2A-7C9E-B10C33645F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058" y="6237962"/>
                    <a:ext cx="2673627" cy="2792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梯形 10">
                <a:extLst>
                  <a:ext uri="{FF2B5EF4-FFF2-40B4-BE49-F238E27FC236}">
                    <a16:creationId xmlns:a16="http://schemas.microsoft.com/office/drawing/2014/main" id="{05A40096-0B72-77D9-9A9D-A0BEF0E7F567}"/>
                  </a:ext>
                </a:extLst>
              </p:cNvPr>
              <p:cNvSpPr/>
              <p:nvPr/>
            </p:nvSpPr>
            <p:spPr>
              <a:xfrm rot="10800000">
                <a:off x="1007164" y="4812598"/>
                <a:ext cx="3687418" cy="1292914"/>
              </a:xfrm>
              <a:prstGeom prst="trapezoid">
                <a:avLst>
                  <a:gd name="adj" fmla="val 3883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7D04E1C-8B35-9D0E-2A3B-3B83A4C61298}"/>
                      </a:ext>
                    </a:extLst>
                  </p:cNvPr>
                  <p:cNvSpPr/>
                  <p:nvPr/>
                </p:nvSpPr>
                <p:spPr>
                  <a:xfrm>
                    <a:off x="1007163" y="4407885"/>
                    <a:ext cx="3687419" cy="272261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7D04E1C-8B35-9D0E-2A3B-3B83A4C612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63" y="4407885"/>
                    <a:ext cx="3687419" cy="27226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88372BD-3933-1432-FADC-902D64EE9B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98866" y="5074334"/>
                    <a:ext cx="904009" cy="903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sz="3600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88372BD-3933-1432-FADC-902D64EE9B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8866" y="5074334"/>
                    <a:ext cx="904009" cy="9034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EB03A621-FC64-24C1-47AE-94E9FCA6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689078" y="5341090"/>
              <a:ext cx="714696" cy="6734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64A0DD0A-7FD5-477F-F7CE-0C46F1FF3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618" y="3540253"/>
              <a:ext cx="673466" cy="6734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7D7F3C-461A-CFA4-573B-3D0E6398A03C}"/>
                  </a:ext>
                </a:extLst>
              </p:cNvPr>
              <p:cNvSpPr/>
              <p:nvPr/>
            </p:nvSpPr>
            <p:spPr>
              <a:xfrm>
                <a:off x="8669566" y="1870153"/>
                <a:ext cx="2684234" cy="39332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 Partial Truth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(Just a corollary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Open: remove the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𝐍𝐏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 (even for DNF!)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7D7F3C-461A-CFA4-573B-3D0E6398A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566" y="1870153"/>
                <a:ext cx="2684234" cy="39332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8C619DCF-7A3D-C55F-9FAF-BABC27074A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775084"/>
                  </p:ext>
                </p:extLst>
              </p:nvPr>
            </p:nvGraphicFramePr>
            <p:xfrm>
              <a:off x="9025802" y="3577165"/>
              <a:ext cx="1971762" cy="211840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985881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985881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235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8C619DCF-7A3D-C55F-9FAF-BABC27074A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775084"/>
                  </p:ext>
                </p:extLst>
              </p:nvPr>
            </p:nvGraphicFramePr>
            <p:xfrm>
              <a:off x="9025802" y="3577165"/>
              <a:ext cx="1971762" cy="211840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985881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985881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235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112821" r="-109202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218421" r="-109202" b="-6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310256" r="-109202" b="-5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410256" r="-109202" b="-4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510256" r="-109202" b="-3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626316" r="-109202" b="-2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707692" r="-109202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235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038" marR="58038" marT="29019" marB="29019">
                        <a:blipFill>
                          <a:blip r:embed="rId36"/>
                          <a:stretch>
                            <a:fillRect l="-3067" t="-807692" r="-109202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8038" marR="58038" marT="29019" marB="29019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7951910C-BA91-6554-406E-2AA825566A5D}"/>
              </a:ext>
            </a:extLst>
          </p:cNvPr>
          <p:cNvSpPr/>
          <p:nvPr/>
        </p:nvSpPr>
        <p:spPr>
          <a:xfrm>
            <a:off x="4005325" y="5888681"/>
            <a:ext cx="34753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4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83C776-595B-118E-DCFB-99D34383A06A}"/>
              </a:ext>
            </a:extLst>
          </p:cNvPr>
          <p:cNvSpPr txBox="1"/>
          <p:nvPr/>
        </p:nvSpPr>
        <p:spPr>
          <a:xfrm>
            <a:off x="7346869" y="6283587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53" grpId="0" animBg="1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Immediate corollary of RSW22: non-trivial CAPP algorithms,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imply lower bounds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20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/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with an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oracle, produce a data structure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oracle access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accept probability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non-trivial time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/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/>
              <p:nvPr/>
            </p:nvSpPr>
            <p:spPr>
              <a:xfrm>
                <a:off x="1608479" y="5566707"/>
                <a:ext cx="8975037" cy="10949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RSW22: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</a:t>
                </a:r>
                <a:r>
                  <a:rPr lang="en-US" altLang="zh-CN" sz="32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characterises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bounds!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9" y="5566707"/>
                <a:ext cx="8975037" cy="109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7847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Theorem: the following are equivalent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21 / 21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/>
              <p:nvPr/>
            </p:nvSpPr>
            <p:spPr>
              <a:xfrm>
                <a:off x="6867933" y="3095010"/>
                <a:ext cx="2411897" cy="4061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poly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33" y="3095010"/>
                <a:ext cx="2411897" cy="406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/>
              <p:nvPr/>
            </p:nvSpPr>
            <p:spPr>
              <a:xfrm>
                <a:off x="2133601" y="2836413"/>
                <a:ext cx="2831506" cy="9468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2836413"/>
                <a:ext cx="2831506" cy="946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/>
              <p:nvPr/>
            </p:nvSpPr>
            <p:spPr>
              <a:xfrm>
                <a:off x="704530" y="4959798"/>
                <a:ext cx="2753632" cy="9535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Subexponential-time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" y="4959798"/>
                <a:ext cx="2753632" cy="953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/>
              <p:nvPr/>
            </p:nvSpPr>
            <p:spPr>
              <a:xfrm>
                <a:off x="4498606" y="4959767"/>
                <a:ext cx="2411897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606" y="4959767"/>
                <a:ext cx="2411897" cy="928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/>
              <p:nvPr/>
            </p:nvSpPr>
            <p:spPr>
              <a:xfrm>
                <a:off x="9279829" y="4954508"/>
                <a:ext cx="2199864" cy="9894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1/2+1/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altLang="zh-CN" b="0" i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29" y="4954508"/>
                <a:ext cx="2199864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9C2F75-89E0-FC41-4618-DF24BF95180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3458162" y="5423901"/>
            <a:ext cx="1040444" cy="126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8AA410-58BA-7209-4071-E9080C2E0848}"/>
              </a:ext>
            </a:extLst>
          </p:cNvPr>
          <p:cNvGrpSpPr/>
          <p:nvPr/>
        </p:nvGrpSpPr>
        <p:grpSpPr>
          <a:xfrm>
            <a:off x="4965107" y="2950672"/>
            <a:ext cx="1902826" cy="369332"/>
            <a:chOff x="4965107" y="2513792"/>
            <a:chExt cx="1902826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8372F63-9907-074A-28CF-8A73C49C43B9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 flipV="1">
              <a:off x="4965107" y="2871359"/>
              <a:ext cx="1902826" cy="117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668E14-A1D6-84F8-32E5-6C39A1FAFE20}"/>
                </a:ext>
              </a:extLst>
            </p:cNvPr>
            <p:cNvSpPr txBox="1"/>
            <p:nvPr/>
          </p:nvSpPr>
          <p:spPr>
            <a:xfrm>
              <a:off x="5426642" y="251379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RSW22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DA1EB8-5162-9C3E-4DCA-D1D60763C15B}"/>
              </a:ext>
            </a:extLst>
          </p:cNvPr>
          <p:cNvGrpSpPr/>
          <p:nvPr/>
        </p:nvGrpSpPr>
        <p:grpSpPr>
          <a:xfrm>
            <a:off x="8073882" y="3511307"/>
            <a:ext cx="2305879" cy="1453361"/>
            <a:chOff x="8073882" y="3372179"/>
            <a:chExt cx="2305879" cy="1453361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B28950E-6E95-29ED-4032-5862AB454854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8073882" y="3372179"/>
              <a:ext cx="2305879" cy="14533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8E27FC-D5C7-3753-C6C6-C1A3E995340B}"/>
                </a:ext>
              </a:extLst>
            </p:cNvPr>
            <p:cNvSpPr txBox="1"/>
            <p:nvPr/>
          </p:nvSpPr>
          <p:spPr>
            <a:xfrm rot="1999318">
              <a:off x="8891978" y="3649374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Hardness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amplification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490256-C6C0-BDDE-9B9C-F768A44FA283}"/>
              </a:ext>
            </a:extLst>
          </p:cNvPr>
          <p:cNvGrpSpPr/>
          <p:nvPr/>
        </p:nvGrpSpPr>
        <p:grpSpPr>
          <a:xfrm>
            <a:off x="6910503" y="5097833"/>
            <a:ext cx="2369326" cy="369332"/>
            <a:chOff x="6910503" y="4660953"/>
            <a:chExt cx="2369326" cy="36933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FD714B7-6ED8-DE1D-2790-DFB25D4F3D3D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 flipV="1">
              <a:off x="6910503" y="4997181"/>
              <a:ext cx="2369326" cy="253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62C2F0-E928-5C96-01BE-13FDA55D4E3F}"/>
                </a:ext>
              </a:extLst>
            </p:cNvPr>
            <p:cNvSpPr txBox="1"/>
            <p:nvPr/>
          </p:nvSpPr>
          <p:spPr>
            <a:xfrm>
              <a:off x="7139259" y="466095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Nisan-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Wigderson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A12D68B-469F-75B8-EEB6-126555FEBA9E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081346" y="3783275"/>
            <a:ext cx="1468008" cy="117652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367576F-D854-D500-1F01-CC4E7AC854FD}"/>
              </a:ext>
            </a:extLst>
          </p:cNvPr>
          <p:cNvGrpSpPr/>
          <p:nvPr/>
        </p:nvGrpSpPr>
        <p:grpSpPr>
          <a:xfrm>
            <a:off x="2258819" y="4001011"/>
            <a:ext cx="4883107" cy="646331"/>
            <a:chOff x="2258819" y="3564131"/>
            <a:chExt cx="4883107" cy="646331"/>
          </a:xfrm>
        </p:grpSpPr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34A349F3-E9CC-C783-A726-20DAA2717315}"/>
                </a:ext>
              </a:extLst>
            </p:cNvPr>
            <p:cNvSpPr/>
            <p:nvPr/>
          </p:nvSpPr>
          <p:spPr>
            <a:xfrm rot="8549419">
              <a:off x="2258819" y="3760766"/>
              <a:ext cx="1819367" cy="40270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/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Unconditional speedup for “CAPP with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-preprocessing!”</a:t>
                  </a:r>
                  <a:endPara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579" t="-5660" r="-702"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1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𝐄𝐗𝐏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𝐂𝐍𝐅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22 / 22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38A4EE-235B-B1F8-2064-E80746EB3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 (Arvind-Srinivasan): Is there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𝐄𝐗𝐏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poly-time mapping reduce to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𝐂𝐍𝐅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attempt: say we diagonalize against reduction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a list of inputs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get a list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strings each of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Fill in the partial truth table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→ ∗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so that it’s hard against CNF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Combining our results with the above diagonalization, we obtain: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Theorem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𝐄𝐗𝐏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𝐍𝐏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≰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𝐀𝐂𝐂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38A4EE-235B-B1F8-2064-E80746EB3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47A8353-6E4D-E691-B3D7-4CE3A9E8D5DC}"/>
              </a:ext>
            </a:extLst>
          </p:cNvPr>
          <p:cNvSpPr txBox="1"/>
          <p:nvPr/>
        </p:nvSpPr>
        <p:spPr>
          <a:xfrm>
            <a:off x="7315200" y="2819924"/>
            <a:ext cx="3535680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non-uniform class of languages!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671CB56C-B64B-5AA4-8006-8ACB377DAE8C}"/>
              </a:ext>
            </a:extLst>
          </p:cNvPr>
          <p:cNvSpPr/>
          <p:nvPr/>
        </p:nvSpPr>
        <p:spPr>
          <a:xfrm>
            <a:off x="6320790" y="2243328"/>
            <a:ext cx="713994" cy="353568"/>
          </a:xfrm>
          <a:prstGeom prst="borderCallout2">
            <a:avLst>
              <a:gd name="adj1" fmla="val 85560"/>
              <a:gd name="adj2" fmla="val 99802"/>
              <a:gd name="adj3" fmla="val 84483"/>
              <a:gd name="adj4" fmla="val 174305"/>
              <a:gd name="adj5" fmla="val 160991"/>
              <a:gd name="adj6" fmla="val 3413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40A7AE2B-F13F-5231-E9BA-0CFF6F1962C3}"/>
              </a:ext>
            </a:extLst>
          </p:cNvPr>
          <p:cNvSpPr/>
          <p:nvPr/>
        </p:nvSpPr>
        <p:spPr>
          <a:xfrm>
            <a:off x="1698171" y="2243328"/>
            <a:ext cx="1534886" cy="434558"/>
          </a:xfrm>
          <a:prstGeom prst="borderCallout2">
            <a:avLst>
              <a:gd name="adj1" fmla="val 86385"/>
              <a:gd name="adj2" fmla="val 99468"/>
              <a:gd name="adj3" fmla="val 118950"/>
              <a:gd name="adj4" fmla="val 112411"/>
              <a:gd name="adj5" fmla="val 137550"/>
              <a:gd name="adj6" fmla="val 121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59830B-A029-E69D-7544-D3E827378FA4}"/>
                  </a:ext>
                </a:extLst>
              </p:cNvPr>
              <p:cNvSpPr txBox="1"/>
              <p:nvPr/>
            </p:nvSpPr>
            <p:spPr>
              <a:xfrm>
                <a:off x="1817913" y="2819924"/>
                <a:ext cx="3853543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reduction might be much more complex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(or any circuit class for which we can prove lower bounds)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59830B-A029-E69D-7544-D3E82737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3" y="2819924"/>
                <a:ext cx="385354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FC3261A-1FA8-A01A-B664-0C7AEE0D4812}"/>
              </a:ext>
            </a:extLst>
          </p:cNvPr>
          <p:cNvSpPr/>
          <p:nvPr/>
        </p:nvSpPr>
        <p:spPr>
          <a:xfrm>
            <a:off x="9390562" y="3799210"/>
            <a:ext cx="428352" cy="353568"/>
          </a:xfrm>
          <a:prstGeom prst="borderCallout2">
            <a:avLst>
              <a:gd name="adj1" fmla="val 85560"/>
              <a:gd name="adj2" fmla="val 99802"/>
              <a:gd name="adj3" fmla="val 84483"/>
              <a:gd name="adj4" fmla="val 174305"/>
              <a:gd name="adj5" fmla="val 160991"/>
              <a:gd name="adj6" fmla="val 3413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84B493-7057-5AC0-C32E-EDE3E52B9ECD}"/>
              </a:ext>
            </a:extLst>
          </p:cNvPr>
          <p:cNvSpPr txBox="1"/>
          <p:nvPr/>
        </p:nvSpPr>
        <p:spPr>
          <a:xfrm>
            <a:off x="10039927" y="4354810"/>
            <a:ext cx="1957252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Poly-time machine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Duality between Avoid and HPTT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23 / 23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DF6A08-BE2C-62ED-1438-3C8D561F16B9}"/>
                  </a:ext>
                </a:extLst>
              </p:cNvPr>
              <p:cNvSpPr txBox="1"/>
              <p:nvPr/>
            </p:nvSpPr>
            <p:spPr>
              <a:xfrm>
                <a:off x="1205484" y="1877568"/>
                <a:ext cx="9781032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Avoid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(single-output)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Want: for every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DF6A08-BE2C-62ED-1438-3C8D561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84" y="1877568"/>
                <a:ext cx="9781032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7C152B-F874-DD9B-57D0-794E71DB2D8B}"/>
                  </a:ext>
                </a:extLst>
              </p:cNvPr>
              <p:cNvSpPr txBox="1"/>
              <p:nvPr/>
            </p:nvSpPr>
            <p:spPr>
              <a:xfrm>
                <a:off x="1205484" y="4034257"/>
                <a:ext cx="9781032" cy="236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HPTT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Want: for every single-output circuit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7C152B-F874-DD9B-57D0-794E71DB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84" y="4034257"/>
                <a:ext cx="9781032" cy="2369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932A4B-7714-196A-6CB5-43F6FF5E079A}"/>
                  </a:ext>
                </a:extLst>
              </p:cNvPr>
              <p:cNvSpPr txBox="1"/>
              <p:nvPr/>
            </p:nvSpPr>
            <p:spPr>
              <a:xfrm>
                <a:off x="9169908" y="3317550"/>
                <a:ext cx="264718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932A4B-7714-196A-6CB5-43F6FF5E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908" y="3317550"/>
                <a:ext cx="26471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99F36-BF95-A100-2370-E20F7D3D9BB4}"/>
                  </a:ext>
                </a:extLst>
              </p:cNvPr>
              <p:cNvSpPr txBox="1"/>
              <p:nvPr/>
            </p:nvSpPr>
            <p:spPr>
              <a:xfrm>
                <a:off x="1312926" y="5942472"/>
                <a:ext cx="264718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EVAL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99F36-BF95-A100-2370-E20F7D3D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926" y="5942472"/>
                <a:ext cx="26471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E8B6B937-3667-4AF8-32B9-20FF6DDE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84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…Of course, there is a twist.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You’re given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input set…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Fill in the values, so that it doesn’t have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poly-size CNF!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8">
                <a:extLst>
                  <a:ext uri="{FF2B5EF4-FFF2-40B4-BE49-F238E27FC236}">
                    <a16:creationId xmlns:a16="http://schemas.microsoft.com/office/drawing/2014/main" id="{CC503BC3-B9F7-5098-E0AA-E8A2FEC3D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707799"/>
                  </p:ext>
                </p:extLst>
              </p:nvPr>
            </p:nvGraphicFramePr>
            <p:xfrm>
              <a:off x="7963483" y="3042820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8">
                <a:extLst>
                  <a:ext uri="{FF2B5EF4-FFF2-40B4-BE49-F238E27FC236}">
                    <a16:creationId xmlns:a16="http://schemas.microsoft.com/office/drawing/2014/main" id="{CC503BC3-B9F7-5098-E0AA-E8A2FEC3D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707799"/>
                  </p:ext>
                </p:extLst>
              </p:nvPr>
            </p:nvGraphicFramePr>
            <p:xfrm>
              <a:off x="7963483" y="3042820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E70B6E0B-7F8C-CA98-3A7E-202783E1C3A0}"/>
              </a:ext>
            </a:extLst>
          </p:cNvPr>
          <p:cNvGrpSpPr/>
          <p:nvPr/>
        </p:nvGrpSpPr>
        <p:grpSpPr>
          <a:xfrm>
            <a:off x="4455948" y="2329079"/>
            <a:ext cx="3313102" cy="814069"/>
            <a:chOff x="4907713" y="1934396"/>
            <a:chExt cx="3313102" cy="814069"/>
          </a:xfrm>
        </p:grpSpPr>
        <p:sp>
          <p:nvSpPr>
            <p:cNvPr id="26" name="对话气泡: 椭圆形 25">
              <a:extLst>
                <a:ext uri="{FF2B5EF4-FFF2-40B4-BE49-F238E27FC236}">
                  <a16:creationId xmlns:a16="http://schemas.microsoft.com/office/drawing/2014/main" id="{E2C25AA0-6395-1063-5595-8CE4984308BA}"/>
                </a:ext>
              </a:extLst>
            </p:cNvPr>
            <p:cNvSpPr/>
            <p:nvPr/>
          </p:nvSpPr>
          <p:spPr>
            <a:xfrm>
              <a:off x="4907713" y="1934396"/>
              <a:ext cx="3313102" cy="814069"/>
            </a:xfrm>
            <a:prstGeom prst="wedgeEllipseCallout">
              <a:avLst>
                <a:gd name="adj1" fmla="val -65509"/>
                <a:gd name="adj2" fmla="val -54463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E3E6066-289A-7E96-535E-EC8FC328418B}"/>
                </a:ext>
              </a:extLst>
            </p:cNvPr>
            <p:cNvSpPr txBox="1"/>
            <p:nvPr/>
          </p:nvSpPr>
          <p:spPr>
            <a:xfrm>
              <a:off x="5237332" y="2141375"/>
              <a:ext cx="2028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I’m hard for you!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4" descr="Smiling Face with Horns on Apple iOS 15.4">
              <a:extLst>
                <a:ext uri="{FF2B5EF4-FFF2-40B4-BE49-F238E27FC236}">
                  <a16:creationId xmlns:a16="http://schemas.microsoft.com/office/drawing/2014/main" id="{ACA7B448-7F79-ABD4-6092-2C5F7795C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491" y="2125195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Task: Prove a Lower Bound for CNF!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53D76D-4D9A-D37F-58B0-DB7DD0BDA0B7}"/>
                  </a:ext>
                </a:extLst>
              </p:cNvPr>
              <p:cNvSpPr txBox="1"/>
              <p:nvPr/>
            </p:nvSpPr>
            <p:spPr>
              <a:xfrm>
                <a:off x="1340976" y="2157610"/>
                <a:ext cx="2399402" cy="6399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PARITY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⊕…⊕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53D76D-4D9A-D37F-58B0-DB7DD0BD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76" y="2157610"/>
                <a:ext cx="2399402" cy="639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E5641B61-4CD2-563F-1971-102B98562385}"/>
                  </a:ext>
                </a:extLst>
              </p:cNvPr>
              <p:cNvSpPr txBox="1"/>
              <p:nvPr/>
            </p:nvSpPr>
            <p:spPr>
              <a:xfrm>
                <a:off x="9510823" y="3359197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E5641B61-4CD2-563F-1971-102B9856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3" y="3359197"/>
                <a:ext cx="1500808" cy="3083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7BF1C7F3-7113-04E3-1D64-2F48AF8E63BF}"/>
              </a:ext>
            </a:extLst>
          </p:cNvPr>
          <p:cNvGrpSpPr/>
          <p:nvPr/>
        </p:nvGrpSpPr>
        <p:grpSpPr>
          <a:xfrm>
            <a:off x="8112285" y="1943109"/>
            <a:ext cx="2798264" cy="849399"/>
            <a:chOff x="9064631" y="5151132"/>
            <a:chExt cx="2798264" cy="849399"/>
          </a:xfrm>
        </p:grpSpPr>
        <p:sp>
          <p:nvSpPr>
            <p:cNvPr id="1036" name="椭圆 1035">
              <a:extLst>
                <a:ext uri="{FF2B5EF4-FFF2-40B4-BE49-F238E27FC236}">
                  <a16:creationId xmlns:a16="http://schemas.microsoft.com/office/drawing/2014/main" id="{A8564F51-1CD7-77DE-4F8A-1066C4EF8BF7}"/>
                </a:ext>
              </a:extLst>
            </p:cNvPr>
            <p:cNvSpPr/>
            <p:nvPr/>
          </p:nvSpPr>
          <p:spPr>
            <a:xfrm>
              <a:off x="10258839" y="5151132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04812963-9A10-3E19-C27B-3341A9F6BD37}"/>
                </a:ext>
              </a:extLst>
            </p:cNvPr>
            <p:cNvSpPr txBox="1"/>
            <p:nvPr/>
          </p:nvSpPr>
          <p:spPr>
            <a:xfrm>
              <a:off x="10207526" y="520561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8" name="椭圆 1037">
              <a:extLst>
                <a:ext uri="{FF2B5EF4-FFF2-40B4-BE49-F238E27FC236}">
                  <a16:creationId xmlns:a16="http://schemas.microsoft.com/office/drawing/2014/main" id="{D37D9255-8B60-02A0-A968-A3C65EAF8F1B}"/>
                </a:ext>
              </a:extLst>
            </p:cNvPr>
            <p:cNvSpPr/>
            <p:nvPr/>
          </p:nvSpPr>
          <p:spPr>
            <a:xfrm>
              <a:off x="9079395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9A92AF8C-7F6B-7D6F-4DC3-20320812B45E}"/>
                </a:ext>
              </a:extLst>
            </p:cNvPr>
            <p:cNvSpPr txBox="1"/>
            <p:nvPr/>
          </p:nvSpPr>
          <p:spPr>
            <a:xfrm>
              <a:off x="9064631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0" name="椭圆 1039">
              <a:extLst>
                <a:ext uri="{FF2B5EF4-FFF2-40B4-BE49-F238E27FC236}">
                  <a16:creationId xmlns:a16="http://schemas.microsoft.com/office/drawing/2014/main" id="{70A61445-14D0-43EA-C655-B98FA77D8A63}"/>
                </a:ext>
              </a:extLst>
            </p:cNvPr>
            <p:cNvSpPr/>
            <p:nvPr/>
          </p:nvSpPr>
          <p:spPr>
            <a:xfrm>
              <a:off x="9723782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41" name="文本框 1040">
              <a:extLst>
                <a:ext uri="{FF2B5EF4-FFF2-40B4-BE49-F238E27FC236}">
                  <a16:creationId xmlns:a16="http://schemas.microsoft.com/office/drawing/2014/main" id="{13E1346A-B7D6-0798-9F58-38C6768A1394}"/>
                </a:ext>
              </a:extLst>
            </p:cNvPr>
            <p:cNvSpPr txBox="1"/>
            <p:nvPr/>
          </p:nvSpPr>
          <p:spPr>
            <a:xfrm>
              <a:off x="9709018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2" name="椭圆 1041">
              <a:extLst>
                <a:ext uri="{FF2B5EF4-FFF2-40B4-BE49-F238E27FC236}">
                  <a16:creationId xmlns:a16="http://schemas.microsoft.com/office/drawing/2014/main" id="{62EC20E0-2CA0-9869-83DA-B64CD4BCFF03}"/>
                </a:ext>
              </a:extLst>
            </p:cNvPr>
            <p:cNvSpPr/>
            <p:nvPr/>
          </p:nvSpPr>
          <p:spPr>
            <a:xfrm>
              <a:off x="10825568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43" name="文本框 1042">
              <a:extLst>
                <a:ext uri="{FF2B5EF4-FFF2-40B4-BE49-F238E27FC236}">
                  <a16:creationId xmlns:a16="http://schemas.microsoft.com/office/drawing/2014/main" id="{32DF9B07-F44A-0AC9-F07E-4FCDAB79AE37}"/>
                </a:ext>
              </a:extLst>
            </p:cNvPr>
            <p:cNvSpPr txBox="1"/>
            <p:nvPr/>
          </p:nvSpPr>
          <p:spPr>
            <a:xfrm>
              <a:off x="10810804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4" name="椭圆 1043">
              <a:extLst>
                <a:ext uri="{FF2B5EF4-FFF2-40B4-BE49-F238E27FC236}">
                  <a16:creationId xmlns:a16="http://schemas.microsoft.com/office/drawing/2014/main" id="{DC52C727-3427-745D-C674-0EB4A3B5B1B6}"/>
                </a:ext>
              </a:extLst>
            </p:cNvPr>
            <p:cNvSpPr/>
            <p:nvPr/>
          </p:nvSpPr>
          <p:spPr>
            <a:xfrm>
              <a:off x="11462161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045" name="文本框 1044">
              <a:extLst>
                <a:ext uri="{FF2B5EF4-FFF2-40B4-BE49-F238E27FC236}">
                  <a16:creationId xmlns:a16="http://schemas.microsoft.com/office/drawing/2014/main" id="{11C80CEE-2A53-6453-134B-CA7527D9BF2A}"/>
                </a:ext>
              </a:extLst>
            </p:cNvPr>
            <p:cNvSpPr txBox="1"/>
            <p:nvPr/>
          </p:nvSpPr>
          <p:spPr>
            <a:xfrm>
              <a:off x="11447397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9CEB8162-E309-6B70-43D9-DC63874D016C}"/>
                </a:ext>
              </a:extLst>
            </p:cNvPr>
            <p:cNvCxnSpPr>
              <a:cxnSpLocks/>
              <a:stCxn id="1038" idx="7"/>
              <a:endCxn id="1036" idx="4"/>
            </p:cNvCxnSpPr>
            <p:nvPr/>
          </p:nvCxnSpPr>
          <p:spPr>
            <a:xfrm flipV="1">
              <a:off x="9408841" y="5537102"/>
              <a:ext cx="1042983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EB18B062-746E-2E99-7CB2-3987C2246EC8}"/>
                </a:ext>
              </a:extLst>
            </p:cNvPr>
            <p:cNvCxnSpPr>
              <a:cxnSpLocks/>
              <a:stCxn id="1040" idx="7"/>
              <a:endCxn id="1036" idx="4"/>
            </p:cNvCxnSpPr>
            <p:nvPr/>
          </p:nvCxnSpPr>
          <p:spPr>
            <a:xfrm flipV="1">
              <a:off x="10053228" y="5537102"/>
              <a:ext cx="398596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文本框 1047">
                  <a:extLst>
                    <a:ext uri="{FF2B5EF4-FFF2-40B4-BE49-F238E27FC236}">
                      <a16:creationId xmlns:a16="http://schemas.microsoft.com/office/drawing/2014/main" id="{0E7DDB58-2B99-11F3-85FE-39EF787B4EA0}"/>
                    </a:ext>
                  </a:extLst>
                </p:cNvPr>
                <p:cNvSpPr txBox="1"/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EAC5D1-461C-8887-A6DE-7B057406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2492E10A-4097-ED4A-E393-5FEF05F641E6}"/>
                </a:ext>
              </a:extLst>
            </p:cNvPr>
            <p:cNvCxnSpPr>
              <a:cxnSpLocks/>
              <a:stCxn id="1042" idx="1"/>
              <a:endCxn id="1036" idx="4"/>
            </p:cNvCxnSpPr>
            <p:nvPr/>
          </p:nvCxnSpPr>
          <p:spPr>
            <a:xfrm flipH="1" flipV="1">
              <a:off x="10451824" y="5537102"/>
              <a:ext cx="430268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FAED9F0B-01FB-CF46-AE23-09260431168E}"/>
                </a:ext>
              </a:extLst>
            </p:cNvPr>
            <p:cNvCxnSpPr>
              <a:cxnSpLocks/>
              <a:stCxn id="1044" idx="1"/>
              <a:endCxn id="1036" idx="4"/>
            </p:cNvCxnSpPr>
            <p:nvPr/>
          </p:nvCxnSpPr>
          <p:spPr>
            <a:xfrm flipH="1" flipV="1">
              <a:off x="10451824" y="5537102"/>
              <a:ext cx="1066861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829337"/>
                  </p:ext>
                </p:extLst>
              </p:nvPr>
            </p:nvGraphicFramePr>
            <p:xfrm>
              <a:off x="7962736" y="3044366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829337"/>
                  </p:ext>
                </p:extLst>
              </p:nvPr>
            </p:nvGraphicFramePr>
            <p:xfrm>
              <a:off x="7962736" y="3044366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8ABF2265-1837-B1BF-8ED3-DCE4B602F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928918"/>
                  </p:ext>
                </p:extLst>
              </p:nvPr>
            </p:nvGraphicFramePr>
            <p:xfrm>
              <a:off x="7962736" y="3044366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8ABF2265-1837-B1BF-8ED3-DCE4B602F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928918"/>
                  </p:ext>
                </p:extLst>
              </p:nvPr>
            </p:nvGraphicFramePr>
            <p:xfrm>
              <a:off x="7962736" y="3044366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108197" r="-106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108197" r="-666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208197" r="-106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208197" r="-6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308197" r="-1066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308197" r="-666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415000" r="-1066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415000" r="-666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50655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506557" r="-66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60655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606557" r="-666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70655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706557" r="-666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80655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961" t="-806557" r="-666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Requirement: the partial function mapping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any poly-size CNF circuit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exists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…Turns out this is still open!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[Arvind-Srinivasan’10]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5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3364690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3364690"/>
                <a:ext cx="1500808" cy="3083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8A7E3-E006-F83B-3464-D81F415F37FA}"/>
                  </a:ext>
                </a:extLst>
              </p:cNvPr>
              <p:cNvSpPr txBox="1"/>
              <p:nvPr/>
            </p:nvSpPr>
            <p:spPr>
              <a:xfrm>
                <a:off x="9511417" y="3357437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18A7E3-E006-F83B-3464-D81F415F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3357437"/>
                <a:ext cx="1500808" cy="3083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Truth Tables…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2AE2EB-09EA-8958-6431-82E619342757}"/>
              </a:ext>
            </a:extLst>
          </p:cNvPr>
          <p:cNvGrpSpPr/>
          <p:nvPr/>
        </p:nvGrpSpPr>
        <p:grpSpPr>
          <a:xfrm>
            <a:off x="8112285" y="1943109"/>
            <a:ext cx="2798264" cy="849399"/>
            <a:chOff x="9064631" y="5151132"/>
            <a:chExt cx="2798264" cy="84939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C5759F5-AD0E-BD4C-267A-A800962ABE73}"/>
                </a:ext>
              </a:extLst>
            </p:cNvPr>
            <p:cNvSpPr/>
            <p:nvPr/>
          </p:nvSpPr>
          <p:spPr>
            <a:xfrm>
              <a:off x="10258839" y="5151132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A97913-9A00-0502-19D8-F54ABF6D9CC1}"/>
                </a:ext>
              </a:extLst>
            </p:cNvPr>
            <p:cNvSpPr txBox="1"/>
            <p:nvPr/>
          </p:nvSpPr>
          <p:spPr>
            <a:xfrm>
              <a:off x="10207526" y="520561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46AF855-EFDC-73D7-6741-4E3707A6CA56}"/>
                </a:ext>
              </a:extLst>
            </p:cNvPr>
            <p:cNvSpPr/>
            <p:nvPr/>
          </p:nvSpPr>
          <p:spPr>
            <a:xfrm>
              <a:off x="9079395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CD230D-7117-D343-ED7E-A54DC9F03125}"/>
                </a:ext>
              </a:extLst>
            </p:cNvPr>
            <p:cNvSpPr txBox="1"/>
            <p:nvPr/>
          </p:nvSpPr>
          <p:spPr>
            <a:xfrm>
              <a:off x="9064631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8B7FD1E-F9D9-731D-210F-BC2F68C2DC1D}"/>
                </a:ext>
              </a:extLst>
            </p:cNvPr>
            <p:cNvSpPr/>
            <p:nvPr/>
          </p:nvSpPr>
          <p:spPr>
            <a:xfrm>
              <a:off x="9723782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86BE07-9464-5271-6966-EE8E4F23E2A6}"/>
                </a:ext>
              </a:extLst>
            </p:cNvPr>
            <p:cNvSpPr txBox="1"/>
            <p:nvPr/>
          </p:nvSpPr>
          <p:spPr>
            <a:xfrm>
              <a:off x="9709018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F239BDE-920F-B746-BE0F-E377CCF07E73}"/>
                </a:ext>
              </a:extLst>
            </p:cNvPr>
            <p:cNvSpPr/>
            <p:nvPr/>
          </p:nvSpPr>
          <p:spPr>
            <a:xfrm>
              <a:off x="10825568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33C8BF-07DB-C7DE-B55F-AF728CF7706D}"/>
                </a:ext>
              </a:extLst>
            </p:cNvPr>
            <p:cNvSpPr txBox="1"/>
            <p:nvPr/>
          </p:nvSpPr>
          <p:spPr>
            <a:xfrm>
              <a:off x="10810804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E593297-1E25-E8F1-CF6C-76989E59CE48}"/>
                </a:ext>
              </a:extLst>
            </p:cNvPr>
            <p:cNvSpPr/>
            <p:nvPr/>
          </p:nvSpPr>
          <p:spPr>
            <a:xfrm>
              <a:off x="11462161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35F9D3A-9DDB-485A-D87F-E2E62E99BEC5}"/>
                </a:ext>
              </a:extLst>
            </p:cNvPr>
            <p:cNvSpPr txBox="1"/>
            <p:nvPr/>
          </p:nvSpPr>
          <p:spPr>
            <a:xfrm>
              <a:off x="11447397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DE6DA40-AE29-3D08-E011-4E76CB61641D}"/>
                </a:ext>
              </a:extLst>
            </p:cNvPr>
            <p:cNvCxnSpPr>
              <a:cxnSpLocks/>
              <a:stCxn id="18" idx="7"/>
              <a:endCxn id="16" idx="4"/>
            </p:cNvCxnSpPr>
            <p:nvPr/>
          </p:nvCxnSpPr>
          <p:spPr>
            <a:xfrm flipV="1">
              <a:off x="9408841" y="5537102"/>
              <a:ext cx="1042983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1BDCB05-34F0-0DA5-5B29-1DEC1F07DDCC}"/>
                </a:ext>
              </a:extLst>
            </p:cNvPr>
            <p:cNvCxnSpPr>
              <a:cxnSpLocks/>
              <a:stCxn id="20" idx="7"/>
              <a:endCxn id="16" idx="4"/>
            </p:cNvCxnSpPr>
            <p:nvPr/>
          </p:nvCxnSpPr>
          <p:spPr>
            <a:xfrm flipV="1">
              <a:off x="10053228" y="5537102"/>
              <a:ext cx="398596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701B4FB-64E8-9ACA-7D21-1721A6F84302}"/>
                    </a:ext>
                  </a:extLst>
                </p:cNvPr>
                <p:cNvSpPr txBox="1"/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EAC5D1-461C-8887-A6DE-7B057406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280EEB0-BDA4-E977-DFA1-69DCD3DC7DF9}"/>
                </a:ext>
              </a:extLst>
            </p:cNvPr>
            <p:cNvCxnSpPr>
              <a:cxnSpLocks/>
              <a:stCxn id="22" idx="1"/>
              <a:endCxn id="16" idx="4"/>
            </p:cNvCxnSpPr>
            <p:nvPr/>
          </p:nvCxnSpPr>
          <p:spPr>
            <a:xfrm flipH="1" flipV="1">
              <a:off x="10451824" y="5537102"/>
              <a:ext cx="430268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A4DB0E-3268-B1B3-EC4A-4CAF5D4AD9D2}"/>
                </a:ext>
              </a:extLst>
            </p:cNvPr>
            <p:cNvCxnSpPr>
              <a:cxnSpLocks/>
              <a:stCxn id="24" idx="1"/>
              <a:endCxn id="16" idx="4"/>
            </p:cNvCxnSpPr>
            <p:nvPr/>
          </p:nvCxnSpPr>
          <p:spPr>
            <a:xfrm flipH="1" flipV="1">
              <a:off x="10451824" y="5537102"/>
              <a:ext cx="1066861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8578E53-01D1-4744-65E9-27F9E311CB54}"/>
              </a:ext>
            </a:extLst>
          </p:cNvPr>
          <p:cNvGrpSpPr/>
          <p:nvPr/>
        </p:nvGrpSpPr>
        <p:grpSpPr>
          <a:xfrm>
            <a:off x="8082937" y="1271856"/>
            <a:ext cx="2857267" cy="1569410"/>
            <a:chOff x="1222313" y="3505544"/>
            <a:chExt cx="2857267" cy="1569410"/>
          </a:xfrm>
        </p:grpSpPr>
        <p:pic>
          <p:nvPicPr>
            <p:cNvPr id="32" name="Picture 4" descr="Smiling Face with Horns on Apple iOS 15.4">
              <a:extLst>
                <a:ext uri="{FF2B5EF4-FFF2-40B4-BE49-F238E27FC236}">
                  <a16:creationId xmlns:a16="http://schemas.microsoft.com/office/drawing/2014/main" id="{A320EB1D-03D7-DF57-88C6-DD483197B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292" y="3505544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Smiling Face with Horns on Apple iOS 15.4">
              <a:extLst>
                <a:ext uri="{FF2B5EF4-FFF2-40B4-BE49-F238E27FC236}">
                  <a16:creationId xmlns:a16="http://schemas.microsoft.com/office/drawing/2014/main" id="{5ED44007-386E-E004-884B-2A7013B60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13" y="4600355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Smiling Face with Horns on Apple iOS 15.4">
              <a:extLst>
                <a:ext uri="{FF2B5EF4-FFF2-40B4-BE49-F238E27FC236}">
                  <a16:creationId xmlns:a16="http://schemas.microsoft.com/office/drawing/2014/main" id="{44A42783-FEFE-16D8-8D6B-AD51F7996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700" y="4594386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Smiling Face with Horns on Apple iOS 15.4">
              <a:extLst>
                <a:ext uri="{FF2B5EF4-FFF2-40B4-BE49-F238E27FC236}">
                  <a16:creationId xmlns:a16="http://schemas.microsoft.com/office/drawing/2014/main" id="{B0E73346-3FF2-68D2-F217-D98CE964C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58" y="4594385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Smiling Face with Horns on Apple iOS 15.4">
              <a:extLst>
                <a:ext uri="{FF2B5EF4-FFF2-40B4-BE49-F238E27FC236}">
                  <a16:creationId xmlns:a16="http://schemas.microsoft.com/office/drawing/2014/main" id="{647FB1DF-E779-51AD-7CA5-40C714BE9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981" y="4594386"/>
              <a:ext cx="474599" cy="47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72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Hard Partial Truth 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81489A-E2C5-2479-E0F8-6CC5FBB19770}"/>
                  </a:ext>
                </a:extLst>
              </p:cNvPr>
              <p:cNvSpPr txBox="1"/>
              <p:nvPr/>
            </p:nvSpPr>
            <p:spPr>
              <a:xfrm>
                <a:off x="956717" y="6293010"/>
                <a:ext cx="519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Caveat: our HPTT algorithm needs an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 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81489A-E2C5-2479-E0F8-6CC5FBB1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17" y="6293010"/>
                <a:ext cx="5191486" cy="369332"/>
              </a:xfrm>
              <a:prstGeom prst="rect">
                <a:avLst/>
              </a:prstGeom>
              <a:blipFill>
                <a:blip r:embed="rId4"/>
                <a:stretch>
                  <a:fillRect l="-10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Crystal Ball on Apple iOS 15.4">
            <a:extLst>
              <a:ext uri="{FF2B5EF4-FFF2-40B4-BE49-F238E27FC236}">
                <a16:creationId xmlns:a16="http://schemas.microsoft.com/office/drawing/2014/main" id="{06B38BD3-300A-7320-9807-B5FEDB8D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75" y="6290489"/>
            <a:ext cx="374374" cy="3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96E954-0F33-AD84-871C-ADAE24B3E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599" y="2283020"/>
            <a:ext cx="3825529" cy="382552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5636C2-2F5F-628A-A4F5-98CFBDCE064A}"/>
              </a:ext>
            </a:extLst>
          </p:cNvPr>
          <p:cNvCxnSpPr/>
          <p:nvPr/>
        </p:nvCxnSpPr>
        <p:spPr>
          <a:xfrm>
            <a:off x="3939702" y="4192621"/>
            <a:ext cx="7078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C76BAC-BD79-CCA7-8D87-7BADF140CDE0}"/>
                  </a:ext>
                </a:extLst>
              </p:cNvPr>
              <p:cNvSpPr txBox="1"/>
              <p:nvPr/>
            </p:nvSpPr>
            <p:spPr>
              <a:xfrm>
                <a:off x="3928443" y="2697340"/>
                <a:ext cx="38031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CNF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Depth-2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Unbounded-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fanin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OR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gates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C76BAC-BD79-CCA7-8D87-7BADF140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3" y="2697340"/>
                <a:ext cx="3803171" cy="923330"/>
              </a:xfrm>
              <a:prstGeom prst="rect">
                <a:avLst/>
              </a:prstGeom>
              <a:blipFill>
                <a:blip r:embed="rId7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2ED611E8-B66C-7534-3FA5-FC9A6A7DEBF9}"/>
              </a:ext>
            </a:extLst>
          </p:cNvPr>
          <p:cNvGrpSpPr/>
          <p:nvPr/>
        </p:nvGrpSpPr>
        <p:grpSpPr>
          <a:xfrm>
            <a:off x="7937945" y="2681947"/>
            <a:ext cx="2798264" cy="849399"/>
            <a:chOff x="9064631" y="5151132"/>
            <a:chExt cx="2798264" cy="84939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E4785B-EF50-7896-E297-406C4543A37D}"/>
                </a:ext>
              </a:extLst>
            </p:cNvPr>
            <p:cNvSpPr/>
            <p:nvPr/>
          </p:nvSpPr>
          <p:spPr>
            <a:xfrm>
              <a:off x="10258839" y="5151132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CBC19D-117D-743C-5982-F04F33957303}"/>
                </a:ext>
              </a:extLst>
            </p:cNvPr>
            <p:cNvSpPr txBox="1"/>
            <p:nvPr/>
          </p:nvSpPr>
          <p:spPr>
            <a:xfrm>
              <a:off x="10207526" y="520561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B727D54-7789-AB57-2CF4-D869570E8487}"/>
                </a:ext>
              </a:extLst>
            </p:cNvPr>
            <p:cNvSpPr/>
            <p:nvPr/>
          </p:nvSpPr>
          <p:spPr>
            <a:xfrm>
              <a:off x="9079395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49F3BDB-3FD6-1A9A-41FE-B9E1A3C3B6FB}"/>
                </a:ext>
              </a:extLst>
            </p:cNvPr>
            <p:cNvSpPr txBox="1"/>
            <p:nvPr/>
          </p:nvSpPr>
          <p:spPr>
            <a:xfrm>
              <a:off x="9064631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10F55-3324-4B06-A3C7-3EC6D2867108}"/>
                </a:ext>
              </a:extLst>
            </p:cNvPr>
            <p:cNvSpPr/>
            <p:nvPr/>
          </p:nvSpPr>
          <p:spPr>
            <a:xfrm>
              <a:off x="9723782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D117CD3-DC63-F8BF-045A-514AB3255C0D}"/>
                </a:ext>
              </a:extLst>
            </p:cNvPr>
            <p:cNvSpPr txBox="1"/>
            <p:nvPr/>
          </p:nvSpPr>
          <p:spPr>
            <a:xfrm>
              <a:off x="9709018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D21DD8E-745F-A59C-DDF7-79D7BB23BF97}"/>
                </a:ext>
              </a:extLst>
            </p:cNvPr>
            <p:cNvSpPr/>
            <p:nvPr/>
          </p:nvSpPr>
          <p:spPr>
            <a:xfrm>
              <a:off x="10825568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FD4C54C-9286-EC28-EBCF-D3E63E8ADA79}"/>
                </a:ext>
              </a:extLst>
            </p:cNvPr>
            <p:cNvSpPr txBox="1"/>
            <p:nvPr/>
          </p:nvSpPr>
          <p:spPr>
            <a:xfrm>
              <a:off x="10810804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54EB1C6-8579-93B2-12F8-DA39F2F6F4BB}"/>
                </a:ext>
              </a:extLst>
            </p:cNvPr>
            <p:cNvSpPr/>
            <p:nvPr/>
          </p:nvSpPr>
          <p:spPr>
            <a:xfrm>
              <a:off x="11462161" y="5614561"/>
              <a:ext cx="385970" cy="38597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BA2DEF-69B0-D3B2-4E03-2B3E78612779}"/>
                </a:ext>
              </a:extLst>
            </p:cNvPr>
            <p:cNvSpPr txBox="1"/>
            <p:nvPr/>
          </p:nvSpPr>
          <p:spPr>
            <a:xfrm>
              <a:off x="11447397" y="566904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49AA10B-F6B5-20C8-384D-E3C43BE7B02C}"/>
                </a:ext>
              </a:extLst>
            </p:cNvPr>
            <p:cNvCxnSpPr>
              <a:cxnSpLocks/>
              <a:stCxn id="39" idx="7"/>
              <a:endCxn id="37" idx="4"/>
            </p:cNvCxnSpPr>
            <p:nvPr/>
          </p:nvCxnSpPr>
          <p:spPr>
            <a:xfrm flipV="1">
              <a:off x="9408841" y="5537102"/>
              <a:ext cx="1042983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FD1C22C-47D9-66AB-D393-7086AE55B9F5}"/>
                </a:ext>
              </a:extLst>
            </p:cNvPr>
            <p:cNvCxnSpPr>
              <a:cxnSpLocks/>
              <a:stCxn id="45" idx="7"/>
              <a:endCxn id="37" idx="4"/>
            </p:cNvCxnSpPr>
            <p:nvPr/>
          </p:nvCxnSpPr>
          <p:spPr>
            <a:xfrm flipV="1">
              <a:off x="10053228" y="5537102"/>
              <a:ext cx="398596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BC11E87-E432-77ED-FAFB-B06F9C34E145}"/>
                    </a:ext>
                  </a:extLst>
                </p:cNvPr>
                <p:cNvSpPr txBox="1"/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EAC5D1-461C-8887-A6DE-7B057406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506" y="5622879"/>
                  <a:ext cx="42030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251C492-97B1-E8F5-C136-ED52E8E0EFC7}"/>
                </a:ext>
              </a:extLst>
            </p:cNvPr>
            <p:cNvCxnSpPr>
              <a:cxnSpLocks/>
              <a:stCxn id="47" idx="1"/>
              <a:endCxn id="37" idx="4"/>
            </p:cNvCxnSpPr>
            <p:nvPr/>
          </p:nvCxnSpPr>
          <p:spPr>
            <a:xfrm flipH="1" flipV="1">
              <a:off x="10451824" y="5537102"/>
              <a:ext cx="430268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5B8EE74-24B2-B8A4-E6DF-CD72BBF6827E}"/>
                </a:ext>
              </a:extLst>
            </p:cNvPr>
            <p:cNvCxnSpPr>
              <a:cxnSpLocks/>
              <a:stCxn id="49" idx="1"/>
              <a:endCxn id="37" idx="4"/>
            </p:cNvCxnSpPr>
            <p:nvPr/>
          </p:nvCxnSpPr>
          <p:spPr>
            <a:xfrm flipH="1" flipV="1">
              <a:off x="10451824" y="5537102"/>
              <a:ext cx="1066861" cy="133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EE92F5A-9EBF-D3FF-9E55-EF25D5677707}"/>
                  </a:ext>
                </a:extLst>
              </p:cNvPr>
              <p:cNvSpPr txBox="1"/>
              <p:nvPr/>
            </p:nvSpPr>
            <p:spPr>
              <a:xfrm>
                <a:off x="3983823" y="4688920"/>
                <a:ext cx="39688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depth (say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Unbounded-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fanin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OR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EE92F5A-9EBF-D3FF-9E55-EF25D567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23" y="4688920"/>
                <a:ext cx="3968886" cy="923330"/>
              </a:xfrm>
              <a:prstGeom prst="rect">
                <a:avLst/>
              </a:prstGeom>
              <a:blipFill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5BFEA78-7866-349A-9B64-4E18ABFA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0" y="4200941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C0174524-0E03-09F5-2AE6-30AED63D4E89}"/>
              </a:ext>
            </a:extLst>
          </p:cNvPr>
          <p:cNvSpPr txBox="1"/>
          <p:nvPr/>
        </p:nvSpPr>
        <p:spPr>
          <a:xfrm>
            <a:off x="8071732" y="6401227"/>
            <a:ext cx="298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https://en.wikipedia.org/wiki/ACC0#/media/File:Diagram_of_an_ACC0_Circuit.svg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Why/When is there a solution?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we can always build a circuit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the partial truth table.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a solution always exists!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circuits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partial functions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has to be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some partial function not computed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 any such circuit!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042116"/>
                  </p:ext>
                </p:extLst>
              </p:nvPr>
            </p:nvGraphicFramePr>
            <p:xfrm>
              <a:off x="7962736" y="2223894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24E48B8-46A4-8141-1499-B6DB3FC2A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042116"/>
                  </p:ext>
                </p:extLst>
              </p:nvPr>
            </p:nvGraphicFramePr>
            <p:xfrm>
              <a:off x="7962736" y="2223894"/>
              <a:ext cx="310653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553265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553265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108197" r="-10666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208197" r="-10666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308197" r="-10666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408197" r="-10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508197" r="-10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608197" r="-10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708197" r="-10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61" t="-808197" r="-10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/>
              <p:nvPr/>
            </p:nvSpPr>
            <p:spPr>
              <a:xfrm>
                <a:off x="9511417" y="2544218"/>
                <a:ext cx="1500808" cy="30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D0A67-3DC0-8049-0A95-9E41BAB8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17" y="2544218"/>
                <a:ext cx="1500808" cy="3083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618C40A1-24FC-6C1F-FEED-B8C6334F9050}"/>
              </a:ext>
            </a:extLst>
          </p:cNvPr>
          <p:cNvSpPr/>
          <p:nvPr/>
        </p:nvSpPr>
        <p:spPr>
          <a:xfrm>
            <a:off x="7621162" y="2625212"/>
            <a:ext cx="341574" cy="2936242"/>
          </a:xfrm>
          <a:prstGeom prst="leftBrace">
            <a:avLst>
              <a:gd name="adj1" fmla="val 3936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31FC76-4523-4E9F-42E9-EFC1D9B1640A}"/>
                  </a:ext>
                </a:extLst>
              </p:cNvPr>
              <p:cNvSpPr txBox="1"/>
              <p:nvPr/>
            </p:nvSpPr>
            <p:spPr>
              <a:xfrm>
                <a:off x="6539969" y="3886123"/>
                <a:ext cx="10811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endParaRPr lang="zh-CN" alt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31FC76-4523-4E9F-42E9-EFC1D9B16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69" y="3886123"/>
                <a:ext cx="1081193" cy="400110"/>
              </a:xfrm>
              <a:prstGeom prst="rect">
                <a:avLst/>
              </a:prstGeom>
              <a:blipFill>
                <a:blip r:embed="rId6"/>
                <a:stretch>
                  <a:fillRect t="-6061" r="-452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C7E283-8631-364A-562F-CECDD4C5A926}"/>
                  </a:ext>
                </a:extLst>
              </p:cNvPr>
              <p:cNvSpPr txBox="1"/>
              <p:nvPr/>
            </p:nvSpPr>
            <p:spPr>
              <a:xfrm>
                <a:off x="7374193" y="5809156"/>
                <a:ext cx="4100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Require: hard against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C7E283-8631-364A-562F-CECDD4C5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3" y="5809156"/>
                <a:ext cx="4100052" cy="369332"/>
              </a:xfrm>
              <a:prstGeom prst="rect">
                <a:avLst/>
              </a:prstGeom>
              <a:blipFill>
                <a:blip r:embed="rId7"/>
                <a:stretch>
                  <a:fillRect l="-133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A2713BA1-C683-D3CF-EC13-3EF8430EA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8034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8">
                <a:extLst>
                  <a:ext uri="{FF2B5EF4-FFF2-40B4-BE49-F238E27FC236}">
                    <a16:creationId xmlns:a16="http://schemas.microsoft.com/office/drawing/2014/main" id="{3D0E8A1B-50D2-045D-F502-218491336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273061"/>
                  </p:ext>
                </p:extLst>
              </p:nvPr>
            </p:nvGraphicFramePr>
            <p:xfrm>
              <a:off x="107041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8">
                <a:extLst>
                  <a:ext uri="{FF2B5EF4-FFF2-40B4-BE49-F238E27FC236}">
                    <a16:creationId xmlns:a16="http://schemas.microsoft.com/office/drawing/2014/main" id="{3D0E8A1B-50D2-045D-F502-218491336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273061"/>
                  </p:ext>
                </p:extLst>
              </p:nvPr>
            </p:nvGraphicFramePr>
            <p:xfrm>
              <a:off x="107041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150000" r="-139474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277778" r="-139474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340000" r="-139474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440000" r="-13947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540000" r="-139474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711111" r="-139474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730000" r="-13947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9"/>
                          <a:stretch>
                            <a:fillRect l="-13158" t="-830000" r="-139474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8">
                <a:extLst>
                  <a:ext uri="{FF2B5EF4-FFF2-40B4-BE49-F238E27FC236}">
                    <a16:creationId xmlns:a16="http://schemas.microsoft.com/office/drawing/2014/main" id="{4B08E2D9-0C15-A96C-D61B-60D857C53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40791"/>
                  </p:ext>
                </p:extLst>
              </p:nvPr>
            </p:nvGraphicFramePr>
            <p:xfrm>
              <a:off x="185409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8">
                <a:extLst>
                  <a:ext uri="{FF2B5EF4-FFF2-40B4-BE49-F238E27FC236}">
                    <a16:creationId xmlns:a16="http://schemas.microsoft.com/office/drawing/2014/main" id="{4B08E2D9-0C15-A96C-D61B-60D857C53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40791"/>
                  </p:ext>
                </p:extLst>
              </p:nvPr>
            </p:nvGraphicFramePr>
            <p:xfrm>
              <a:off x="185409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0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8">
                <a:extLst>
                  <a:ext uri="{FF2B5EF4-FFF2-40B4-BE49-F238E27FC236}">
                    <a16:creationId xmlns:a16="http://schemas.microsoft.com/office/drawing/2014/main" id="{0BF7C853-8AA1-CB06-1EFB-3DACA98EE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874337"/>
                  </p:ext>
                </p:extLst>
              </p:nvPr>
            </p:nvGraphicFramePr>
            <p:xfrm>
              <a:off x="263778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8">
                <a:extLst>
                  <a:ext uri="{FF2B5EF4-FFF2-40B4-BE49-F238E27FC236}">
                    <a16:creationId xmlns:a16="http://schemas.microsoft.com/office/drawing/2014/main" id="{0BF7C853-8AA1-CB06-1EFB-3DACA98EE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874337"/>
                  </p:ext>
                </p:extLst>
              </p:nvPr>
            </p:nvGraphicFramePr>
            <p:xfrm>
              <a:off x="2637782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1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D6BF9E45-3D58-4329-6FA1-3344367A3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969779"/>
                  </p:ext>
                </p:extLst>
              </p:nvPr>
            </p:nvGraphicFramePr>
            <p:xfrm>
              <a:off x="342146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8">
                <a:extLst>
                  <a:ext uri="{FF2B5EF4-FFF2-40B4-BE49-F238E27FC236}">
                    <a16:creationId xmlns:a16="http://schemas.microsoft.com/office/drawing/2014/main" id="{D6BF9E45-3D58-4329-6FA1-3344367A3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0969779"/>
                  </p:ext>
                </p:extLst>
              </p:nvPr>
            </p:nvGraphicFramePr>
            <p:xfrm>
              <a:off x="3421467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2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8">
                <a:extLst>
                  <a:ext uri="{FF2B5EF4-FFF2-40B4-BE49-F238E27FC236}">
                    <a16:creationId xmlns:a16="http://schemas.microsoft.com/office/drawing/2014/main" id="{F02A38C9-2097-4AFB-60EC-B9463FB49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27757"/>
                  </p:ext>
                </p:extLst>
              </p:nvPr>
            </p:nvGraphicFramePr>
            <p:xfrm>
              <a:off x="421117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8">
                <a:extLst>
                  <a:ext uri="{FF2B5EF4-FFF2-40B4-BE49-F238E27FC236}">
                    <a16:creationId xmlns:a16="http://schemas.microsoft.com/office/drawing/2014/main" id="{F02A38C9-2097-4AFB-60EC-B9463FB490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27757"/>
                  </p:ext>
                </p:extLst>
              </p:nvPr>
            </p:nvGraphicFramePr>
            <p:xfrm>
              <a:off x="421117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3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格 8">
                <a:extLst>
                  <a:ext uri="{FF2B5EF4-FFF2-40B4-BE49-F238E27FC236}">
                    <a16:creationId xmlns:a16="http://schemas.microsoft.com/office/drawing/2014/main" id="{52773790-FBCC-3FB2-E8A6-056B5E57E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07101"/>
                  </p:ext>
                </p:extLst>
              </p:nvPr>
            </p:nvGraphicFramePr>
            <p:xfrm>
              <a:off x="499486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格 8">
                <a:extLst>
                  <a:ext uri="{FF2B5EF4-FFF2-40B4-BE49-F238E27FC236}">
                    <a16:creationId xmlns:a16="http://schemas.microsoft.com/office/drawing/2014/main" id="{52773790-FBCC-3FB2-E8A6-056B5E57E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07101"/>
                  </p:ext>
                </p:extLst>
              </p:nvPr>
            </p:nvGraphicFramePr>
            <p:xfrm>
              <a:off x="499486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4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格 8">
                <a:extLst>
                  <a:ext uri="{FF2B5EF4-FFF2-40B4-BE49-F238E27FC236}">
                    <a16:creationId xmlns:a16="http://schemas.microsoft.com/office/drawing/2014/main" id="{7A7E9868-3CF3-A5DC-53C3-77CFAB511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972720"/>
                  </p:ext>
                </p:extLst>
              </p:nvPr>
            </p:nvGraphicFramePr>
            <p:xfrm>
              <a:off x="577854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格 8">
                <a:extLst>
                  <a:ext uri="{FF2B5EF4-FFF2-40B4-BE49-F238E27FC236}">
                    <a16:creationId xmlns:a16="http://schemas.microsoft.com/office/drawing/2014/main" id="{7A7E9868-3CF3-A5DC-53C3-77CFAB511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972720"/>
                  </p:ext>
                </p:extLst>
              </p:nvPr>
            </p:nvGraphicFramePr>
            <p:xfrm>
              <a:off x="5778549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150000" r="-14210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277778" r="-142105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340000" r="-14210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440000" r="-14210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540000" r="-142105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711111" r="-14210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730000" r="-1421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5"/>
                          <a:stretch>
                            <a:fillRect l="-13158" t="-830000" r="-1421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8">
                <a:extLst>
                  <a:ext uri="{FF2B5EF4-FFF2-40B4-BE49-F238E27FC236}">
                    <a16:creationId xmlns:a16="http://schemas.microsoft.com/office/drawing/2014/main" id="{89F04C4E-6BF1-2732-E2A6-7E86C7FB5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25926"/>
                  </p:ext>
                </p:extLst>
              </p:nvPr>
            </p:nvGraphicFramePr>
            <p:xfrm>
              <a:off x="656223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3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8">
                <a:extLst>
                  <a:ext uri="{FF2B5EF4-FFF2-40B4-BE49-F238E27FC236}">
                    <a16:creationId xmlns:a16="http://schemas.microsoft.com/office/drawing/2014/main" id="{89F04C4E-6BF1-2732-E2A6-7E86C7FB5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25926"/>
                  </p:ext>
                </p:extLst>
              </p:nvPr>
            </p:nvGraphicFramePr>
            <p:xfrm>
              <a:off x="6562234" y="6056645"/>
              <a:ext cx="447874" cy="530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223937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223937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58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150000" r="-145946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277778" r="-145946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340000" r="-145946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384360909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440000" r="-14594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382141620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540000" r="-14594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2518659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711111" r="-145946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1920107485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730000" r="-14594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589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183" marR="13183" marT="6592" marB="6592">
                        <a:blipFill>
                          <a:blip r:embed="rId16"/>
                          <a:stretch>
                            <a:fillRect l="-13514" t="-830000" r="-14594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183" marR="13183" marT="6592" marB="6592"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8B817369-1FC4-D186-9206-9A80C3DA15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5656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D68CB83-2514-E475-99E9-892ACB8F2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78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C7DF2CD-B8C9-74DC-7198-BC18AFE6F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900" y="5088698"/>
            <a:ext cx="447874" cy="4727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120" name="直接箭头连接符 5119">
            <a:extLst>
              <a:ext uri="{FF2B5EF4-FFF2-40B4-BE49-F238E27FC236}">
                <a16:creationId xmlns:a16="http://schemas.microsoft.com/office/drawing/2014/main" id="{92EF36BD-9F38-7C3B-5231-51D696133D16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078034" y="5561454"/>
            <a:ext cx="223937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1" name="直接箭头连接符 5120">
            <a:extLst>
              <a:ext uri="{FF2B5EF4-FFF2-40B4-BE49-F238E27FC236}">
                <a16:creationId xmlns:a16="http://schemas.microsoft.com/office/drawing/2014/main" id="{971D86F5-D713-1D5B-58E1-DFAFF988A4DF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3309593" y="5561454"/>
            <a:ext cx="1125523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5" name="直接箭头连接符 5124">
            <a:extLst>
              <a:ext uri="{FF2B5EF4-FFF2-40B4-BE49-F238E27FC236}">
                <a16:creationId xmlns:a16="http://schemas.microsoft.com/office/drawing/2014/main" id="{518977D8-C45F-3212-94B1-09987A66C201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 flipH="1">
            <a:off x="3645404" y="5561454"/>
            <a:ext cx="671811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0" name="直接箭头连接符 5129">
            <a:extLst>
              <a:ext uri="{FF2B5EF4-FFF2-40B4-BE49-F238E27FC236}">
                <a16:creationId xmlns:a16="http://schemas.microsoft.com/office/drawing/2014/main" id="{E369992F-7361-92D6-4D8F-2BC4A7706762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>
            <a:off x="5324837" y="5561454"/>
            <a:ext cx="677649" cy="495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文本框 5132">
                <a:extLst>
                  <a:ext uri="{FF2B5EF4-FFF2-40B4-BE49-F238E27FC236}">
                    <a16:creationId xmlns:a16="http://schemas.microsoft.com/office/drawing/2014/main" id="{47130085-3AD0-B23A-FA61-15FA3B5753A7}"/>
                  </a:ext>
                </a:extLst>
              </p:cNvPr>
              <p:cNvSpPr txBox="1"/>
              <p:nvPr/>
            </p:nvSpPr>
            <p:spPr>
              <a:xfrm>
                <a:off x="228069" y="5134254"/>
                <a:ext cx="863579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33" name="文本框 5132">
                <a:extLst>
                  <a:ext uri="{FF2B5EF4-FFF2-40B4-BE49-F238E27FC236}">
                    <a16:creationId xmlns:a16="http://schemas.microsoft.com/office/drawing/2014/main" id="{47130085-3AD0-B23A-FA61-15FA3B57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9" y="5134254"/>
                <a:ext cx="863579" cy="3816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4" name="文本框 5133">
                <a:extLst>
                  <a:ext uri="{FF2B5EF4-FFF2-40B4-BE49-F238E27FC236}">
                    <a16:creationId xmlns:a16="http://schemas.microsoft.com/office/drawing/2014/main" id="{7D6B9A33-CE5A-0334-6446-E7F85B81C5D2}"/>
                  </a:ext>
                </a:extLst>
              </p:cNvPr>
              <p:cNvSpPr txBox="1"/>
              <p:nvPr/>
            </p:nvSpPr>
            <p:spPr>
              <a:xfrm>
                <a:off x="228069" y="6130891"/>
                <a:ext cx="863579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34" name="文本框 5133">
                <a:extLst>
                  <a:ext uri="{FF2B5EF4-FFF2-40B4-BE49-F238E27FC236}">
                    <a16:creationId xmlns:a16="http://schemas.microsoft.com/office/drawing/2014/main" id="{7D6B9A33-CE5A-0334-6446-E7F85B81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9" y="6130891"/>
                <a:ext cx="863579" cy="3816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6" name="文本框 5135">
            <a:extLst>
              <a:ext uri="{FF2B5EF4-FFF2-40B4-BE49-F238E27FC236}">
                <a16:creationId xmlns:a16="http://schemas.microsoft.com/office/drawing/2014/main" id="{7F774B24-2407-4F7C-D1C1-046945D1F7BB}"/>
              </a:ext>
            </a:extLst>
          </p:cNvPr>
          <p:cNvSpPr txBox="1"/>
          <p:nvPr/>
        </p:nvSpPr>
        <p:spPr>
          <a:xfrm>
            <a:off x="1043318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7" name="文本框 5136">
            <a:extLst>
              <a:ext uri="{FF2B5EF4-FFF2-40B4-BE49-F238E27FC236}">
                <a16:creationId xmlns:a16="http://schemas.microsoft.com/office/drawing/2014/main" id="{5B0E2142-0FBA-BC97-3291-D3EEA1D036F1}"/>
              </a:ext>
            </a:extLst>
          </p:cNvPr>
          <p:cNvSpPr txBox="1"/>
          <p:nvPr/>
        </p:nvSpPr>
        <p:spPr>
          <a:xfrm>
            <a:off x="2610689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8" name="文本框 5137">
            <a:extLst>
              <a:ext uri="{FF2B5EF4-FFF2-40B4-BE49-F238E27FC236}">
                <a16:creationId xmlns:a16="http://schemas.microsoft.com/office/drawing/2014/main" id="{1C69D413-3C8A-3639-6085-DBBB96FC62EB}"/>
              </a:ext>
            </a:extLst>
          </p:cNvPr>
          <p:cNvSpPr txBox="1"/>
          <p:nvPr/>
        </p:nvSpPr>
        <p:spPr>
          <a:xfrm>
            <a:off x="4966329" y="5694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  <p:sp>
        <p:nvSpPr>
          <p:cNvPr id="5139" name="文本框 5138">
            <a:extLst>
              <a:ext uri="{FF2B5EF4-FFF2-40B4-BE49-F238E27FC236}">
                <a16:creationId xmlns:a16="http://schemas.microsoft.com/office/drawing/2014/main" id="{54529F14-EECB-7827-0252-02A53F8D6B64}"/>
              </a:ext>
            </a:extLst>
          </p:cNvPr>
          <p:cNvSpPr txBox="1"/>
          <p:nvPr/>
        </p:nvSpPr>
        <p:spPr>
          <a:xfrm>
            <a:off x="6532983" y="569757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0154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5133" grpId="0"/>
      <p:bldP spid="5134" grpId="0"/>
      <p:bldP spid="5136" grpId="0"/>
      <p:bldP spid="5137" grpId="0"/>
      <p:bldP spid="5138" grpId="0"/>
      <p:bldP spid="5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Empty Pigeonhole Principle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then there is an empty pigeonhole.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6CAE3-ED2C-E455-2251-B844DC6B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31" y="3635874"/>
            <a:ext cx="1224170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CBCB6F-9B85-123A-F96D-57620CE20287}"/>
              </a:ext>
            </a:extLst>
          </p:cNvPr>
          <p:cNvSpPr txBox="1"/>
          <p:nvPr/>
        </p:nvSpPr>
        <p:spPr>
          <a:xfrm>
            <a:off x="7394601" y="4560312"/>
            <a:ext cx="280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(These are REAL pigeons in Oxford)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053B9-B514-EB05-D226-2A4A2EF0C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26" y="3635872"/>
            <a:ext cx="1262446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24863-DDFD-5028-0D41-7080240C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897" y="3635871"/>
            <a:ext cx="1072967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CD90073D-0543-DA26-6A17-78501CE0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BA1C17FC-9699-0460-F98D-83D331ED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2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D5AEA1-6AD8-CF2E-E1CB-12BCA78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4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5BEFBF06-A1F2-0754-0105-0DF6408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06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4013F839-D1C0-1720-33B6-12CDAA2C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8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E91437-2533-F30F-3B8F-72FCC09A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0" y="5271860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08FD9D15-24B8-6A01-F697-406B2A07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52" y="5257819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ABD3-4642-2AFC-447E-D5E5A09D238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045516" y="4789419"/>
            <a:ext cx="4793445" cy="48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62545B6-2B5F-BCA8-08D3-F1F539CA8C6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393397" y="4789417"/>
            <a:ext cx="541352" cy="48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95A249-F2BB-F204-7285-745AFE6DF62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748381" y="4789416"/>
            <a:ext cx="4536144" cy="468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47A69E4-5923-D649-9435-AC3E0DCD440D}"/>
              </a:ext>
            </a:extLst>
          </p:cNvPr>
          <p:cNvSpPr txBox="1"/>
          <p:nvPr/>
        </p:nvSpPr>
        <p:spPr>
          <a:xfrm>
            <a:off x="540155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87E2E9-E5A3-D764-705E-503B544280D2}"/>
              </a:ext>
            </a:extLst>
          </p:cNvPr>
          <p:cNvSpPr txBox="1"/>
          <p:nvPr/>
        </p:nvSpPr>
        <p:spPr>
          <a:xfrm>
            <a:off x="2295713" y="6425683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15D05F-4620-24B7-C972-0E35A09E59B9}"/>
              </a:ext>
            </a:extLst>
          </p:cNvPr>
          <p:cNvSpPr txBox="1"/>
          <p:nvPr/>
        </p:nvSpPr>
        <p:spPr>
          <a:xfrm>
            <a:off x="5712552" y="6414997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60319-0195-B8E6-7CA5-03B43290B883}"/>
              </a:ext>
            </a:extLst>
          </p:cNvPr>
          <p:cNvSpPr txBox="1"/>
          <p:nvPr/>
        </p:nvSpPr>
        <p:spPr>
          <a:xfrm>
            <a:off x="9156253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Light Bulb on emojidex 1.0.34">
            <a:extLst>
              <a:ext uri="{FF2B5EF4-FFF2-40B4-BE49-F238E27FC236}">
                <a16:creationId xmlns:a16="http://schemas.microsoft.com/office/drawing/2014/main" id="{44D5A867-9D47-7219-E753-8F7BEBC1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854" y="1694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FFBB291-B619-3760-31CB-CDBC89AC0987}"/>
                  </a:ext>
                </a:extLst>
              </p14:cNvPr>
              <p14:cNvContentPartPr/>
              <p14:nvPr/>
            </p14:nvContentPartPr>
            <p14:xfrm>
              <a:off x="2383828" y="2480147"/>
              <a:ext cx="194040" cy="1933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FFBB291-B619-3760-31CB-CDBC89AC09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188" y="2471507"/>
                <a:ext cx="211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067FCFA-3FBF-6FFE-AA0A-0A1F5DCC7967}"/>
                  </a:ext>
                </a:extLst>
              </p14:cNvPr>
              <p14:cNvContentPartPr/>
              <p14:nvPr/>
            </p14:nvContentPartPr>
            <p14:xfrm>
              <a:off x="2228308" y="2470787"/>
              <a:ext cx="225360" cy="2199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067FCFA-3FBF-6FFE-AA0A-0A1F5DCC79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19308" y="2461787"/>
                <a:ext cx="2430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DFAFD61-9941-5CE4-8876-8C8172E85B19}"/>
              </a:ext>
            </a:extLst>
          </p:cNvPr>
          <p:cNvSpPr txBox="1"/>
          <p:nvPr/>
        </p:nvSpPr>
        <p:spPr>
          <a:xfrm>
            <a:off x="3106690" y="2451149"/>
            <a:ext cx="382296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empty pigeonhole principle)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7" grpId="0"/>
      <p:bldP spid="28" grpId="0"/>
      <p:bldP spid="29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Problem: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an Empty Hole?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(multi-output)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I.e.,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/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“non-output”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12AA6-8E08-A88D-5261-DD562431F4AD}"/>
              </a:ext>
            </a:extLst>
          </p:cNvPr>
          <p:cNvGrpSpPr/>
          <p:nvPr/>
        </p:nvGrpSpPr>
        <p:grpSpPr>
          <a:xfrm>
            <a:off x="1075257" y="3725047"/>
            <a:ext cx="3687419" cy="2109353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4B307C8-AE73-FF85-6ED7-DD9D5557D0ED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/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99F645-EA8A-40AD-9286-B328EF3CD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264" y="5358029"/>
            <a:ext cx="714696" cy="673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2875A1C3-9100-61EF-E4E3-5B06260D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20" y="3524445"/>
            <a:ext cx="673465" cy="6734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7F7480-E6B0-C3E9-A531-0934BE3949DE}"/>
                  </a:ext>
                </a:extLst>
              </p:cNvPr>
              <p:cNvSpPr txBox="1"/>
              <p:nvPr/>
            </p:nvSpPr>
            <p:spPr>
              <a:xfrm>
                <a:off x="5450615" y="5586533"/>
                <a:ext cx="3543552" cy="10266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randomized algorithm: Output a random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Any deterministic algorithms?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7F7480-E6B0-C3E9-A531-0934BE39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15" y="5586533"/>
                <a:ext cx="3543552" cy="1026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933A284-7A3A-E286-7A87-E88D868514DE}"/>
                  </a:ext>
                </a:extLst>
              </p:cNvPr>
              <p:cNvSpPr txBox="1"/>
              <p:nvPr/>
            </p:nvSpPr>
            <p:spPr>
              <a:xfrm>
                <a:off x="6095898" y="3266155"/>
                <a:ext cx="4052756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index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pigeon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hole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empty hole!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933A284-7A3A-E286-7A87-E88D8685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898" y="3266155"/>
                <a:ext cx="405275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0F1B1E6-03D2-38C7-B0ED-CC853662DB88}"/>
              </a:ext>
            </a:extLst>
          </p:cNvPr>
          <p:cNvSpPr txBox="1"/>
          <p:nvPr/>
        </p:nvSpPr>
        <p:spPr>
          <a:xfrm>
            <a:off x="5450615" y="4419051"/>
            <a:ext cx="4529933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“White-box” version of Missing-String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4CC90-4362-0CF9-DE14-25084E9484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16277" y="4536044"/>
            <a:ext cx="1747678" cy="1643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7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From Hard Partial Truth Table to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19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4BF5AAA-8AF5-D76D-CD07-BB985509A32C}"/>
                  </a:ext>
                </a:extLst>
              </p:cNvPr>
              <p:cNvSpPr/>
              <p:nvPr/>
            </p:nvSpPr>
            <p:spPr>
              <a:xfrm>
                <a:off x="8387745" y="3465562"/>
                <a:ext cx="1788817" cy="614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 DNF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4BF5AAA-8AF5-D76D-CD07-BB985509A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5" y="3465562"/>
                <a:ext cx="1788817" cy="614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梯形 15">
            <a:extLst>
              <a:ext uri="{FF2B5EF4-FFF2-40B4-BE49-F238E27FC236}">
                <a16:creationId xmlns:a16="http://schemas.microsoft.com/office/drawing/2014/main" id="{B4B307C8-AE73-FF85-6ED7-DD9D5557D0ED}"/>
              </a:ext>
            </a:extLst>
          </p:cNvPr>
          <p:cNvSpPr/>
          <p:nvPr/>
        </p:nvSpPr>
        <p:spPr>
          <a:xfrm rot="10800000">
            <a:off x="7893675" y="2603966"/>
            <a:ext cx="2776961" cy="741346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731F1C-EE23-87B8-17BA-EA6E4EB5B751}"/>
                  </a:ext>
                </a:extLst>
              </p:cNvPr>
              <p:cNvSpPr/>
              <p:nvPr/>
            </p:nvSpPr>
            <p:spPr>
              <a:xfrm>
                <a:off x="7880856" y="2191175"/>
                <a:ext cx="2789782" cy="28841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731F1C-EE23-87B8-17BA-EA6E4EB5B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56" y="2191175"/>
                <a:ext cx="2789782" cy="288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3FDE05C7-D5E9-6894-B0EC-4C183B4D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831094"/>
                  </p:ext>
                </p:extLst>
              </p:nvPr>
            </p:nvGraphicFramePr>
            <p:xfrm>
              <a:off x="1521362" y="2176900"/>
              <a:ext cx="203266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01633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01633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3FDE05C7-D5E9-6894-B0EC-4C183B4D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831094"/>
                  </p:ext>
                </p:extLst>
              </p:nvPr>
            </p:nvGraphicFramePr>
            <p:xfrm>
              <a:off x="1521362" y="2176900"/>
              <a:ext cx="203266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{7DF18680-E054-41AD-8BC1-D1AEF772440D}</a:tableStyleId>
                  </a:tblPr>
                  <a:tblGrid>
                    <a:gridCol w="1016333">
                      <a:extLst>
                        <a:ext uri="{9D8B030D-6E8A-4147-A177-3AD203B41FA5}">
                          <a16:colId xmlns:a16="http://schemas.microsoft.com/office/drawing/2014/main" val="2323187323"/>
                        </a:ext>
                      </a:extLst>
                    </a:gridCol>
                    <a:gridCol w="1016333">
                      <a:extLst>
                        <a:ext uri="{9D8B030D-6E8A-4147-A177-3AD203B41FA5}">
                          <a16:colId xmlns:a16="http://schemas.microsoft.com/office/drawing/2014/main" val="3021639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41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108197" r="-1089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551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208197" r="-1089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41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308197" r="-1089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2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76" t="-408197" r="-1089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699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4F6DD54-C751-4F01-DF95-0FB301D78B89}"/>
              </a:ext>
            </a:extLst>
          </p:cNvPr>
          <p:cNvSpPr txBox="1"/>
          <p:nvPr/>
        </p:nvSpPr>
        <p:spPr>
          <a:xfrm>
            <a:off x="768621" y="4199831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of Hard-Partial-Truth-Table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055412-591B-7F8C-A1BF-E14816C3310B}"/>
                  </a:ext>
                </a:extLst>
              </p:cNvPr>
              <p:cNvSpPr txBox="1"/>
              <p:nvPr/>
            </p:nvSpPr>
            <p:spPr>
              <a:xfrm>
                <a:off x="8473198" y="4199831"/>
                <a:ext cx="1626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055412-591B-7F8C-A1BF-E14816C3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198" y="4199831"/>
                <a:ext cx="1626664" cy="369332"/>
              </a:xfrm>
              <a:prstGeom prst="rect">
                <a:avLst/>
              </a:prstGeom>
              <a:blipFill>
                <a:blip r:embed="rId6"/>
                <a:stretch>
                  <a:fillRect l="-149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0FCF9D4-8DC7-DFE8-C35E-83EF29FBC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2183" y="3465563"/>
            <a:ext cx="581700" cy="614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43936E7-7E93-6DA6-7925-2C9EF7E9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20484"/>
              </p:ext>
            </p:extLst>
          </p:nvPr>
        </p:nvGraphicFramePr>
        <p:xfrm>
          <a:off x="10869224" y="1946925"/>
          <a:ext cx="407618" cy="743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07618">
                  <a:extLst>
                    <a:ext uri="{9D8B030D-6E8A-4147-A177-3AD203B41FA5}">
                      <a16:colId xmlns:a16="http://schemas.microsoft.com/office/drawing/2014/main" val="1940395183"/>
                    </a:ext>
                  </a:extLst>
                </a:gridCol>
              </a:tblGrid>
              <a:tr h="14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129213601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3053867827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288053462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151191567"/>
                  </a:ext>
                </a:extLst>
              </a:tr>
              <a:tr h="148732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674" marR="36674" marT="18337" marB="18337"/>
                </a:tc>
                <a:extLst>
                  <a:ext uri="{0D108BD9-81ED-4DB2-BD59-A6C34878D82A}">
                    <a16:rowId xmlns:a16="http://schemas.microsoft.com/office/drawing/2014/main" val="2472101884"/>
                  </a:ext>
                </a:extLst>
              </a:tr>
            </a:tbl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99D9C28A-FCA9-C1F7-EAFC-5788E447BD36}"/>
              </a:ext>
            </a:extLst>
          </p:cNvPr>
          <p:cNvSpPr/>
          <p:nvPr/>
        </p:nvSpPr>
        <p:spPr>
          <a:xfrm>
            <a:off x="4857262" y="2074155"/>
            <a:ext cx="2477475" cy="98626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FE53F5-36BB-4945-B394-CB9F0612D10C}"/>
              </a:ext>
            </a:extLst>
          </p:cNvPr>
          <p:cNvSpPr txBox="1"/>
          <p:nvPr/>
        </p:nvSpPr>
        <p:spPr>
          <a:xfrm>
            <a:off x="1351722" y="5220870"/>
            <a:ext cx="440094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existence of a solution is guaranteed by the </a:t>
            </a:r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weak empty pigeonhole principle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C52BF1-97FF-AC83-91DA-937AA17E5EE8}"/>
              </a:ext>
            </a:extLst>
          </p:cNvPr>
          <p:cNvSpPr txBox="1"/>
          <p:nvPr/>
        </p:nvSpPr>
        <p:spPr>
          <a:xfrm>
            <a:off x="6786598" y="5405535"/>
            <a:ext cx="4400943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search problem is </a:t>
            </a:r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reducible to range avoidance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A3CB33-98F6-7929-C33A-4BC07AA776DD}"/>
              </a:ext>
            </a:extLst>
          </p:cNvPr>
          <p:cNvSpPr txBox="1"/>
          <p:nvPr/>
        </p:nvSpPr>
        <p:spPr>
          <a:xfrm>
            <a:off x="4157682" y="4725739"/>
            <a:ext cx="275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More precisely, weak empty PHP on poly-time functions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2A0057-3FD1-025F-3021-C67297D7707D}"/>
                  </a:ext>
                </a:extLst>
              </p:cNvPr>
              <p:cNvSpPr txBox="1"/>
              <p:nvPr/>
            </p:nvSpPr>
            <p:spPr>
              <a:xfrm>
                <a:off x="5970578" y="5497867"/>
                <a:ext cx="624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n w="22225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b="1" dirty="0">
                  <a:ln w="22225">
                    <a:solidFill>
                      <a:schemeClr val="accent5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2A0057-3FD1-025F-3021-C67297D7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78" y="5497867"/>
                <a:ext cx="62494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AE382D-303F-BB19-076E-23464A9656BC}"/>
                  </a:ext>
                </a:extLst>
              </p:cNvPr>
              <p:cNvSpPr txBox="1"/>
              <p:nvPr/>
            </p:nvSpPr>
            <p:spPr>
              <a:xfrm>
                <a:off x="10372377" y="4112558"/>
                <a:ext cx="1292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AE382D-303F-BB19-076E-23464A96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77" y="4112558"/>
                <a:ext cx="129235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FA8F3E-7E89-D892-7C0E-44015F2700D3}"/>
                  </a:ext>
                </a:extLst>
              </p:cNvPr>
              <p:cNvSpPr txBox="1"/>
              <p:nvPr/>
            </p:nvSpPr>
            <p:spPr>
              <a:xfrm>
                <a:off x="10755102" y="2703802"/>
                <a:ext cx="1292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FA8F3E-7E89-D892-7C0E-44015F27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102" y="2703802"/>
                <a:ext cx="1292351" cy="33855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4C57DA80-5EA2-A201-5466-1120207852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7602" y="2673619"/>
            <a:ext cx="5927324" cy="1438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5" grpId="0"/>
      <p:bldP spid="6" grpId="0"/>
      <p:bldP spid="10" grpId="0" animBg="1"/>
      <p:bldP spid="20" grpId="0" animBg="1"/>
      <p:bldP spid="21" grpId="0" animBg="1"/>
      <p:bldP spid="22" grpId="0"/>
      <p:bldP spid="23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CE89AA-8F27-40EC-B96A-5F916F856323}">
  <we:reference id="4b785c87-866c-4bad-85d8-5d1ae467ac9a" version="3.3.0.0" store="EXCatalog" storeType="EXCatalog"/>
  <we:alternateReferences>
    <we:reference id="WA104381909" version="3.3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43521</TotalTime>
  <Words>2404</Words>
  <Application>Microsoft Office PowerPoint</Application>
  <PresentationFormat>宽屏</PresentationFormat>
  <Paragraphs>634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Consolas</vt:lpstr>
      <vt:lpstr>Office 主题​​</vt:lpstr>
      <vt:lpstr>Range Avoidance, Remote Point, and Hard Partial Truth Tables</vt:lpstr>
      <vt:lpstr>My Lovely Coauthors</vt:lpstr>
      <vt:lpstr>Task: Prove a Lower Bound for CNF!</vt:lpstr>
      <vt:lpstr>Hard Partial Truth Tables…</vt:lpstr>
      <vt:lpstr>This Work</vt:lpstr>
      <vt:lpstr>Why/When is there a solution?</vt:lpstr>
      <vt:lpstr>The Empty Pigeonhole Principle</vt:lpstr>
      <vt:lpstr>Range Avoidance Problem: Finding an Empty Hole?</vt:lpstr>
      <vt:lpstr>From Hard Partial Truth Table to Range Avoidance</vt:lpstr>
      <vt:lpstr>Explicit Constructions</vt:lpstr>
      <vt:lpstr>Circuit Lower Bounds via “Algorithmic Method”</vt:lpstr>
      <vt:lpstr>Circuit Lower Bounds via “Algorithmic Method”</vt:lpstr>
      <vt:lpstr>Circuit Lower Bounds = Range Avoidance for Truth Table Generator</vt:lpstr>
      <vt:lpstr>RSW22: Algorithmic Method for Range Avoidance</vt:lpstr>
      <vt:lpstr>Comparison with the Algorithmic Method</vt:lpstr>
      <vt:lpstr>Range Avoidance from Satisfying-Pairs</vt:lpstr>
      <vt:lpstr>〖ACC〗^0-Avoidance from 〖ACC〗^0-Satisfying-Pairs</vt:lpstr>
      <vt:lpstr>Hard Partial Truth Tables Against 〖ACC〗^0</vt:lpstr>
      <vt:lpstr>Open Problem: 〖NC〗^0-Avoid</vt:lpstr>
      <vt:lpstr>Summary</vt:lpstr>
      <vt:lpstr>Characterisation of Circuit Lower Bounds for E^NP</vt:lpstr>
      <vt:lpstr>Characterisation of Circuit Lower Bounds for E^NP</vt:lpstr>
      <vt:lpstr>EXP≤_m CNF?</vt:lpstr>
      <vt:lpstr>Duality between Avoid and HPTT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Avoidance</dc:title>
  <dc:creator>Hanlin Ren</dc:creator>
  <cp:lastModifiedBy>Hanlin Ren</cp:lastModifiedBy>
  <cp:revision>2538</cp:revision>
  <dcterms:created xsi:type="dcterms:W3CDTF">2019-12-25T22:18:45Z</dcterms:created>
  <dcterms:modified xsi:type="dcterms:W3CDTF">2023-02-14T21:49:03Z</dcterms:modified>
</cp:coreProperties>
</file>