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8" r:id="rId3"/>
    <p:sldId id="328" r:id="rId4"/>
    <p:sldId id="394" r:id="rId5"/>
    <p:sldId id="330" r:id="rId6"/>
    <p:sldId id="336" r:id="rId7"/>
    <p:sldId id="339" r:id="rId8"/>
    <p:sldId id="322" r:id="rId9"/>
    <p:sldId id="360" r:id="rId10"/>
    <p:sldId id="403" r:id="rId11"/>
    <p:sldId id="391" r:id="rId12"/>
    <p:sldId id="341" r:id="rId13"/>
    <p:sldId id="343" r:id="rId14"/>
    <p:sldId id="344" r:id="rId15"/>
    <p:sldId id="392" r:id="rId16"/>
    <p:sldId id="348" r:id="rId17"/>
    <p:sldId id="396" r:id="rId18"/>
    <p:sldId id="347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2C94A52-E98A-4745-AB20-1E93AC16C0FC}">
          <p14:sldIdLst>
            <p14:sldId id="256"/>
          </p14:sldIdLst>
        </p14:section>
        <p14:section name="background: meta-complexity" id="{DE597270-50EF-4A22-A7D9-FC658F83E57A}">
          <p14:sldIdLst>
            <p14:sldId id="338"/>
            <p14:sldId id="328"/>
            <p14:sldId id="394"/>
            <p14:sldId id="330"/>
            <p14:sldId id="336"/>
          </p14:sldIdLst>
        </p14:section>
        <p14:section name="background: crypto" id="{73429A50-99F7-467C-956B-59C11D71C49F}">
          <p14:sldIdLst>
            <p14:sldId id="339"/>
            <p14:sldId id="322"/>
            <p14:sldId id="360"/>
            <p14:sldId id="403"/>
            <p14:sldId id="391"/>
          </p14:sldIdLst>
        </p14:section>
        <p14:section name="our results" id="{A34410E9-AC6D-44E1-B5C0-318456C2C5F8}">
          <p14:sldIdLst>
            <p14:sldId id="341"/>
            <p14:sldId id="343"/>
            <p14:sldId id="344"/>
            <p14:sldId id="392"/>
            <p14:sldId id="348"/>
            <p14:sldId id="396"/>
            <p14:sldId id="347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9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1" autoAdjust="0"/>
    <p:restoredTop sz="93617" autoAdjust="0"/>
  </p:normalViewPr>
  <p:slideViewPr>
    <p:cSldViewPr snapToGrid="0">
      <p:cViewPr varScale="1">
        <p:scale>
          <a:sx n="77" d="100"/>
          <a:sy n="77" d="100"/>
        </p:scale>
        <p:origin x="79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18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55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71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Crypto techniques (?) to understand meta-complexity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9DA434-F86C-47D1-8EF1-050784D727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09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9DA434-F86C-47D1-8EF1-050784D727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279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4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9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8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3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6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precise def is just to emphasize it’s an average-case definition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94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644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86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K^poly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is an independently interesting notion!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8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gif"/><Relationship Id="rId10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211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3.png"/><Relationship Id="rId9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2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8.png"/><Relationship Id="rId5" Type="http://schemas.openxmlformats.org/officeDocument/2006/relationships/image" Target="../media/image49.png"/><Relationship Id="rId10" Type="http://schemas.openxmlformats.org/officeDocument/2006/relationships/image" Target="../media/image570.png"/><Relationship Id="rId4" Type="http://schemas.openxmlformats.org/officeDocument/2006/relationships/image" Target="../media/image37.png"/><Relationship Id="rId9" Type="http://schemas.openxmlformats.org/officeDocument/2006/relationships/image" Target="../media/image56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70.png"/><Relationship Id="rId3" Type="http://schemas.openxmlformats.org/officeDocument/2006/relationships/image" Target="../media/image54.png"/><Relationship Id="rId7" Type="http://schemas.openxmlformats.org/officeDocument/2006/relationships/image" Target="../media/image63.png"/><Relationship Id="rId12" Type="http://schemas.openxmlformats.org/officeDocument/2006/relationships/image" Target="../media/image5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66.png"/><Relationship Id="rId10" Type="http://schemas.openxmlformats.org/officeDocument/2006/relationships/image" Target="../media/image64.png"/><Relationship Id="rId19" Type="http://schemas.openxmlformats.org/officeDocument/2006/relationships/image" Target="../media/image71.png"/><Relationship Id="rId4" Type="http://schemas.openxmlformats.org/officeDocument/2006/relationships/image" Target="../media/image36.png"/><Relationship Id="rId9" Type="http://schemas.openxmlformats.org/officeDocument/2006/relationships/image" Target="../media/image65.png"/><Relationship Id="rId1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79.png"/><Relationship Id="rId5" Type="http://schemas.openxmlformats.org/officeDocument/2006/relationships/image" Target="../media/image74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1.gif"/><Relationship Id="rId1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60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6.jpeg"/><Relationship Id="rId5" Type="http://schemas.openxmlformats.org/officeDocument/2006/relationships/image" Target="../media/image350.png"/><Relationship Id="rId10" Type="http://schemas.openxmlformats.org/officeDocument/2006/relationships/image" Target="../media/image41.png"/><Relationship Id="rId4" Type="http://schemas.openxmlformats.org/officeDocument/2006/relationships/image" Target="../media/image1130.png"/><Relationship Id="rId9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12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3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1.png"/><Relationship Id="rId15" Type="http://schemas.openxmlformats.org/officeDocument/2006/relationships/image" Target="../media/image13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828D20-0ED6-47AE-B972-945EC06E70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938738" y="1016446"/>
                <a:ext cx="10314523" cy="22390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altLang="zh-CN" sz="54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Hardness of </a:t>
                </a:r>
                <a14:m>
                  <m:oMath xmlns:m="http://schemas.openxmlformats.org/officeDocument/2006/math">
                    <m:r>
                      <a:rPr lang="en-US" altLang="zh-CN" sz="5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𝐊𝐓</m:t>
                    </m:r>
                  </m:oMath>
                </a14:m>
                <a:r>
                  <a:rPr lang="en-US" altLang="zh-CN" sz="54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5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Characterizes </a:t>
                </a:r>
                <a:r>
                  <a:rPr lang="en-US" altLang="zh-CN" sz="5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Parallel Cryptography</a:t>
                </a:r>
                <a:endParaRPr lang="zh-CN" altLang="en-US" sz="5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828D20-0ED6-47AE-B972-945EC06E7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38738" y="1016446"/>
                <a:ext cx="10314523" cy="2239041"/>
              </a:xfr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>
            <a:extLst>
              <a:ext uri="{FF2B5EF4-FFF2-40B4-BE49-F238E27FC236}">
                <a16:creationId xmlns:a16="http://schemas.microsoft.com/office/drawing/2014/main" id="{8FFDE0F6-824B-45F6-AF14-3FE8DFCBF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03229"/>
            <a:ext cx="9144000" cy="192212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Hanlin Ren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(Oxford)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Based on a joint work with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Rahul Santhanam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(CCC’21)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DIMACS Workshop on Meta-Complexity,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Barriers, and Derandomization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FB25F2D-BC99-491F-9389-45486368674D}"/>
              </a:ext>
            </a:extLst>
          </p:cNvPr>
          <p:cNvGrpSpPr/>
          <p:nvPr/>
        </p:nvGrpSpPr>
        <p:grpSpPr>
          <a:xfrm>
            <a:off x="327995" y="4089363"/>
            <a:ext cx="2628900" cy="2046499"/>
            <a:chOff x="1095375" y="4392568"/>
            <a:chExt cx="2628900" cy="20464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9CED3856-481E-47DC-98A8-171E3DEDC27E}"/>
                    </a:ext>
                  </a:extLst>
                </p:cNvPr>
                <p:cNvSpPr/>
                <p:nvPr/>
              </p:nvSpPr>
              <p:spPr>
                <a:xfrm>
                  <a:off x="1095375" y="5676900"/>
                  <a:ext cx="428624" cy="42862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9CED3856-481E-47DC-98A8-171E3DEDC2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375" y="5676900"/>
                  <a:ext cx="428624" cy="4286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F8B4D25-48B5-44C7-AEE3-0919DF6B3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39" y="4392568"/>
              <a:ext cx="1638311" cy="1122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96A7C161-4391-4B16-A2BE-79BB2A0224E2}"/>
                    </a:ext>
                  </a:extLst>
                </p:cNvPr>
                <p:cNvSpPr/>
                <p:nvPr/>
              </p:nvSpPr>
              <p:spPr>
                <a:xfrm>
                  <a:off x="2905126" y="5436908"/>
                  <a:ext cx="819149" cy="81914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96A7C161-4391-4B16-A2BE-79BB2A0224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126" y="5436908"/>
                  <a:ext cx="819149" cy="81914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718CE8D0-702B-4583-A888-8C4B641EDD15}"/>
                </a:ext>
              </a:extLst>
            </p:cNvPr>
            <p:cNvSpPr/>
            <p:nvPr/>
          </p:nvSpPr>
          <p:spPr>
            <a:xfrm>
              <a:off x="1476375" y="5526367"/>
              <a:ext cx="1524000" cy="236258"/>
            </a:xfrm>
            <a:custGeom>
              <a:avLst/>
              <a:gdLst>
                <a:gd name="connsiteX0" fmla="*/ 0 w 1457325"/>
                <a:gd name="connsiteY0" fmla="*/ 420924 h 420924"/>
                <a:gd name="connsiteX1" fmla="*/ 733425 w 1457325"/>
                <a:gd name="connsiteY1" fmla="*/ 1824 h 420924"/>
                <a:gd name="connsiteX2" fmla="*/ 1457325 w 1457325"/>
                <a:gd name="connsiteY2" fmla="*/ 297099 h 42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7325" h="420924">
                  <a:moveTo>
                    <a:pt x="0" y="420924"/>
                  </a:moveTo>
                  <a:cubicBezTo>
                    <a:pt x="245269" y="221692"/>
                    <a:pt x="490538" y="22461"/>
                    <a:pt x="733425" y="1824"/>
                  </a:cubicBezTo>
                  <a:cubicBezTo>
                    <a:pt x="976312" y="-18813"/>
                    <a:pt x="1216818" y="139143"/>
                    <a:pt x="1457325" y="297099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2F55ADCF-2E1F-426E-B53A-DDC1F633C807}"/>
                </a:ext>
              </a:extLst>
            </p:cNvPr>
            <p:cNvSpPr/>
            <p:nvPr/>
          </p:nvSpPr>
          <p:spPr>
            <a:xfrm>
              <a:off x="1447800" y="6076950"/>
              <a:ext cx="1543050" cy="179107"/>
            </a:xfrm>
            <a:custGeom>
              <a:avLst/>
              <a:gdLst>
                <a:gd name="connsiteX0" fmla="*/ 1543050 w 1543050"/>
                <a:gd name="connsiteY0" fmla="*/ 28575 h 409661"/>
                <a:gd name="connsiteX1" fmla="*/ 790575 w 1543050"/>
                <a:gd name="connsiteY1" fmla="*/ 409575 h 409661"/>
                <a:gd name="connsiteX2" fmla="*/ 0 w 1543050"/>
                <a:gd name="connsiteY2" fmla="*/ 0 h 40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050" h="409661">
                  <a:moveTo>
                    <a:pt x="1543050" y="28575"/>
                  </a:moveTo>
                  <a:cubicBezTo>
                    <a:pt x="1295400" y="221456"/>
                    <a:pt x="1047750" y="414338"/>
                    <a:pt x="790575" y="409575"/>
                  </a:cubicBezTo>
                  <a:cubicBezTo>
                    <a:pt x="533400" y="404813"/>
                    <a:pt x="266700" y="202406"/>
                    <a:pt x="0" y="0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乘号 127">
              <a:extLst>
                <a:ext uri="{FF2B5EF4-FFF2-40B4-BE49-F238E27FC236}">
                  <a16:creationId xmlns:a16="http://schemas.microsoft.com/office/drawing/2014/main" id="{DF052CA1-C732-4E9C-8B88-04F61FBCE1A0}"/>
                </a:ext>
              </a:extLst>
            </p:cNvPr>
            <p:cNvSpPr/>
            <p:nvPr/>
          </p:nvSpPr>
          <p:spPr>
            <a:xfrm>
              <a:off x="1983651" y="5977245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17A34E01-7EDA-4C3B-9D28-195B1A52C5CB}"/>
              </a:ext>
            </a:extLst>
          </p:cNvPr>
          <p:cNvGrpSpPr/>
          <p:nvPr/>
        </p:nvGrpSpPr>
        <p:grpSpPr>
          <a:xfrm>
            <a:off x="9364313" y="5133703"/>
            <a:ext cx="2628900" cy="1002159"/>
            <a:chOff x="1095375" y="5436908"/>
            <a:chExt cx="2628900" cy="1002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椭圆 187">
                  <a:extLst>
                    <a:ext uri="{FF2B5EF4-FFF2-40B4-BE49-F238E27FC236}">
                      <a16:creationId xmlns:a16="http://schemas.microsoft.com/office/drawing/2014/main" id="{60DCFB40-331C-4C35-AA19-82410AA9B734}"/>
                    </a:ext>
                  </a:extLst>
                </p:cNvPr>
                <p:cNvSpPr/>
                <p:nvPr/>
              </p:nvSpPr>
              <p:spPr>
                <a:xfrm>
                  <a:off x="1095375" y="5676900"/>
                  <a:ext cx="428624" cy="42862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椭圆 187">
                  <a:extLst>
                    <a:ext uri="{FF2B5EF4-FFF2-40B4-BE49-F238E27FC236}">
                      <a16:creationId xmlns:a16="http://schemas.microsoft.com/office/drawing/2014/main" id="{60DCFB40-331C-4C35-AA19-82410AA9B7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375" y="5676900"/>
                  <a:ext cx="428624" cy="4286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DCC187F6-7510-4029-933E-DB425ADADEAB}"/>
                    </a:ext>
                  </a:extLst>
                </p:cNvPr>
                <p:cNvSpPr/>
                <p:nvPr/>
              </p:nvSpPr>
              <p:spPr>
                <a:xfrm>
                  <a:off x="2905126" y="5436908"/>
                  <a:ext cx="819149" cy="81914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DCC187F6-7510-4029-933E-DB425ADADE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126" y="5436908"/>
                  <a:ext cx="819149" cy="81914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EC8BFCAB-FC36-4609-8CB6-8FAA3A1E52DF}"/>
                </a:ext>
              </a:extLst>
            </p:cNvPr>
            <p:cNvSpPr/>
            <p:nvPr/>
          </p:nvSpPr>
          <p:spPr>
            <a:xfrm>
              <a:off x="1476375" y="5526367"/>
              <a:ext cx="1524000" cy="236258"/>
            </a:xfrm>
            <a:custGeom>
              <a:avLst/>
              <a:gdLst>
                <a:gd name="connsiteX0" fmla="*/ 0 w 1457325"/>
                <a:gd name="connsiteY0" fmla="*/ 420924 h 420924"/>
                <a:gd name="connsiteX1" fmla="*/ 733425 w 1457325"/>
                <a:gd name="connsiteY1" fmla="*/ 1824 h 420924"/>
                <a:gd name="connsiteX2" fmla="*/ 1457325 w 1457325"/>
                <a:gd name="connsiteY2" fmla="*/ 297099 h 42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7325" h="420924">
                  <a:moveTo>
                    <a:pt x="0" y="420924"/>
                  </a:moveTo>
                  <a:cubicBezTo>
                    <a:pt x="245269" y="221692"/>
                    <a:pt x="490538" y="22461"/>
                    <a:pt x="733425" y="1824"/>
                  </a:cubicBezTo>
                  <a:cubicBezTo>
                    <a:pt x="976312" y="-18813"/>
                    <a:pt x="1216818" y="139143"/>
                    <a:pt x="1457325" y="297099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1FF0113A-7E05-4216-8C25-81AD9564EAAA}"/>
                </a:ext>
              </a:extLst>
            </p:cNvPr>
            <p:cNvSpPr/>
            <p:nvPr/>
          </p:nvSpPr>
          <p:spPr>
            <a:xfrm>
              <a:off x="1447800" y="6076950"/>
              <a:ext cx="1543050" cy="179107"/>
            </a:xfrm>
            <a:custGeom>
              <a:avLst/>
              <a:gdLst>
                <a:gd name="connsiteX0" fmla="*/ 1543050 w 1543050"/>
                <a:gd name="connsiteY0" fmla="*/ 28575 h 409661"/>
                <a:gd name="connsiteX1" fmla="*/ 790575 w 1543050"/>
                <a:gd name="connsiteY1" fmla="*/ 409575 h 409661"/>
                <a:gd name="connsiteX2" fmla="*/ 0 w 1543050"/>
                <a:gd name="connsiteY2" fmla="*/ 0 h 40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050" h="409661">
                  <a:moveTo>
                    <a:pt x="1543050" y="28575"/>
                  </a:moveTo>
                  <a:cubicBezTo>
                    <a:pt x="1295400" y="221456"/>
                    <a:pt x="1047750" y="414338"/>
                    <a:pt x="790575" y="409575"/>
                  </a:cubicBezTo>
                  <a:cubicBezTo>
                    <a:pt x="533400" y="404813"/>
                    <a:pt x="266700" y="202406"/>
                    <a:pt x="0" y="0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乘号 197">
              <a:extLst>
                <a:ext uri="{FF2B5EF4-FFF2-40B4-BE49-F238E27FC236}">
                  <a16:creationId xmlns:a16="http://schemas.microsoft.com/office/drawing/2014/main" id="{2BF0BADA-4803-4649-A342-D20F46A74506}"/>
                </a:ext>
              </a:extLst>
            </p:cNvPr>
            <p:cNvSpPr/>
            <p:nvPr/>
          </p:nvSpPr>
          <p:spPr>
            <a:xfrm>
              <a:off x="1983651" y="5977245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4084200F-E6EE-4454-8578-9AD6B58D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963" y="4015472"/>
            <a:ext cx="933451" cy="124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FB342F6-1D9E-494F-8990-66D583DC0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01" y="5234499"/>
            <a:ext cx="5163849" cy="107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2EA8CAF-1D4B-4174-ABD2-47D73EEA0483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Do OWFs Exist?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hardness of some problems, we do get OWFs…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Factoring, Discrete Log, Lattice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These problems have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structural properties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 You don’t get OWF assuming (worst-case) hardness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Skeptics: perhaps this just means </a:t>
                </a:r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Factoring is easy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instead of OWFs exist?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Can we base OWFs from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firm complexity assumptions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Barriers for showing “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OWFs exist” [AGGM], [BT]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1FB2964-A4E5-4427-801C-440C4ABDFA86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7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Liu-Pass Result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“On One-Way Functions and Kolmogorov Complexity”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bounded-error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hard on average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and only 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OWFs exist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78A79E9-6011-41D4-96B6-6DF9781684ED}"/>
                  </a:ext>
                </a:extLst>
              </p:cNvPr>
              <p:cNvSpPr txBox="1"/>
              <p:nvPr/>
            </p:nvSpPr>
            <p:spPr>
              <a:xfrm>
                <a:off x="645120" y="4828109"/>
                <a:ext cx="6054144" cy="9358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≤1−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78A79E9-6011-41D4-96B6-6DF978168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0" y="4828109"/>
                <a:ext cx="6054144" cy="935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EF14060-38C3-42B8-B065-F1F02DF1FB69}"/>
              </a:ext>
            </a:extLst>
          </p:cNvPr>
          <p:cNvSpPr txBox="1"/>
          <p:nvPr/>
        </p:nvSpPr>
        <p:spPr>
          <a:xfrm>
            <a:off x="2732346" y="3240560"/>
            <a:ext cx="1964988" cy="954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Poly-time heuristic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020ACC-E942-4405-AF54-11C18E1D831D}"/>
                  </a:ext>
                </a:extLst>
              </p:cNvPr>
              <p:cNvSpPr txBox="1"/>
              <p:nvPr/>
            </p:nvSpPr>
            <p:spPr>
              <a:xfrm>
                <a:off x="803026" y="3579113"/>
                <a:ext cx="1112196" cy="276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020ACC-E942-4405-AF54-11C18E1D8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26" y="3579113"/>
                <a:ext cx="111219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109D1C1-7B40-430C-AEE1-782F29A34B71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1915222" y="3717613"/>
            <a:ext cx="81712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4B91BC8-1405-45B2-B9B9-ADBB6A2A0770}"/>
              </a:ext>
            </a:extLst>
          </p:cNvPr>
          <p:cNvCxnSpPr/>
          <p:nvPr/>
        </p:nvCxnSpPr>
        <p:spPr>
          <a:xfrm>
            <a:off x="4697334" y="3717612"/>
            <a:ext cx="81712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9275AD9-4B12-4F2C-9845-0FCA893C9D87}"/>
                  </a:ext>
                </a:extLst>
              </p:cNvPr>
              <p:cNvSpPr txBox="1"/>
              <p:nvPr/>
            </p:nvSpPr>
            <p:spPr>
              <a:xfrm>
                <a:off x="5514458" y="3394964"/>
                <a:ext cx="1184805" cy="64529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0000" tIns="36000" rIns="90000" bIns="36000" rtlCol="0">
                <a:spAutoFit/>
              </a:bodyPr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 guess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9275AD9-4B12-4F2C-9845-0FCA893C9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458" y="3394964"/>
                <a:ext cx="1184805" cy="6452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9CB94EB-B56D-435A-BF8D-CA8B491006E7}"/>
                  </a:ext>
                </a:extLst>
              </p:cNvPr>
              <p:cNvSpPr txBox="1"/>
              <p:nvPr/>
            </p:nvSpPr>
            <p:spPr>
              <a:xfrm>
                <a:off x="252920" y="4418799"/>
                <a:ext cx="6838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Exists an absolute constant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for every poly-time heuristic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𝒜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9CB94EB-B56D-435A-BF8D-CA8B49100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20" y="4418799"/>
                <a:ext cx="6838545" cy="369332"/>
              </a:xfrm>
              <a:prstGeom prst="rect">
                <a:avLst/>
              </a:prstGeom>
              <a:blipFill>
                <a:blip r:embed="rId7"/>
                <a:stretch>
                  <a:fillRect l="-71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03FC013A-C140-4284-A814-43E87874FFBD}"/>
              </a:ext>
            </a:extLst>
          </p:cNvPr>
          <p:cNvSpPr txBox="1"/>
          <p:nvPr/>
        </p:nvSpPr>
        <p:spPr>
          <a:xfrm>
            <a:off x="7387463" y="3033805"/>
            <a:ext cx="4551617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Characterizing the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crypto primitive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(OWF)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by the complexity of a 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problem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over the 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 distribution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7D2222-9ECB-4A2A-A9BC-95A4E9D41052}"/>
              </a:ext>
            </a:extLst>
          </p:cNvPr>
          <p:cNvSpPr txBox="1"/>
          <p:nvPr/>
        </p:nvSpPr>
        <p:spPr>
          <a:xfrm>
            <a:off x="7118161" y="4973404"/>
            <a:ext cx="3816741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crypto on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 complexity assumptions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D6B60E-5D0E-4FA0-9934-BDBD6D9A71EE}"/>
              </a:ext>
            </a:extLst>
          </p:cNvPr>
          <p:cNvSpPr txBox="1"/>
          <p:nvPr/>
        </p:nvSpPr>
        <p:spPr>
          <a:xfrm>
            <a:off x="5584756" y="5957514"/>
            <a:ext cx="541972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(How could you do better than a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characterization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?)</a:t>
            </a:r>
            <a:endParaRPr lang="zh-CN" altLang="en-US" dirty="0"/>
          </a:p>
        </p:txBody>
      </p:sp>
      <p:pic>
        <p:nvPicPr>
          <p:cNvPr id="16" name="Picture 2" descr="On One-way Functions and Kolmogorov Complexity | Department of Computer  Science">
            <a:extLst>
              <a:ext uri="{FF2B5EF4-FFF2-40B4-BE49-F238E27FC236}">
                <a16:creationId xmlns:a16="http://schemas.microsoft.com/office/drawing/2014/main" id="{F8077A3C-35F5-472D-AB6A-0440A9783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838" y="180210"/>
            <a:ext cx="1434010" cy="14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afael Pass">
            <a:extLst>
              <a:ext uri="{FF2B5EF4-FFF2-40B4-BE49-F238E27FC236}">
                <a16:creationId xmlns:a16="http://schemas.microsoft.com/office/drawing/2014/main" id="{8AEFED7E-33DA-4B01-99AC-7AE61446B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848" y="178582"/>
            <a:ext cx="1617752" cy="14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71D495C-6F92-451A-A497-C96BA409755B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0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10" grpId="0" animBg="1"/>
      <p:bldP spid="11" grpId="0"/>
      <p:bldP spid="12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6004314A-3999-4FEB-A54E-9A1646A127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OWF = Hardness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…But why not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6004314A-3999-4FEB-A54E-9A1646A12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70" t="-4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FB24FAAF-7568-4E26-BCF3-2711965E15CA}"/>
              </a:ext>
            </a:extLst>
          </p:cNvPr>
          <p:cNvSpPr/>
          <p:nvPr/>
        </p:nvSpPr>
        <p:spPr>
          <a:xfrm>
            <a:off x="831850" y="337425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Meta-Complexity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6E3942-1C1B-4251-A736-93A1C9F6C703}"/>
              </a:ext>
            </a:extLst>
          </p:cNvPr>
          <p:cNvSpPr/>
          <p:nvPr/>
        </p:nvSpPr>
        <p:spPr>
          <a:xfrm>
            <a:off x="5055498" y="337422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Cryptography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4180F2-9A27-4A56-A723-F916DAC1F527}"/>
              </a:ext>
            </a:extLst>
          </p:cNvPr>
          <p:cNvSpPr/>
          <p:nvPr/>
        </p:nvSpPr>
        <p:spPr>
          <a:xfrm>
            <a:off x="9279146" y="337422"/>
            <a:ext cx="2068304" cy="86184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4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 1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(Main)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(bounded-error) hard on average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and only if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exist one-way functions in </a:t>
                </a:r>
                <a:r>
                  <a:rPr lang="en-US" altLang="zh-CN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(uniform)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F3B398C-AB77-42FA-8DBA-934D4D690FBD}"/>
                  </a:ext>
                </a:extLst>
              </p:cNvPr>
              <p:cNvSpPr txBox="1"/>
              <p:nvPr/>
            </p:nvSpPr>
            <p:spPr>
              <a:xfrm>
                <a:off x="1564205" y="2821791"/>
                <a:ext cx="5574445" cy="8309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It turns out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also </a:t>
                </a:r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characterizes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some natural crypto problem!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F3B398C-AB77-42FA-8DBA-934D4D690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205" y="2821791"/>
                <a:ext cx="557444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C2C71BAB-2902-4E6E-ADD5-CC3956399133}"/>
              </a:ext>
            </a:extLst>
          </p:cNvPr>
          <p:cNvGrpSpPr/>
          <p:nvPr/>
        </p:nvGrpSpPr>
        <p:grpSpPr>
          <a:xfrm>
            <a:off x="1470169" y="4143606"/>
            <a:ext cx="5835352" cy="1762609"/>
            <a:chOff x="1485900" y="4914932"/>
            <a:chExt cx="5835352" cy="17626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22A0031-7043-4132-B6A4-D752E8A12FCB}"/>
                    </a:ext>
                  </a:extLst>
                </p:cNvPr>
                <p:cNvSpPr txBox="1"/>
                <p:nvPr/>
              </p:nvSpPr>
              <p:spPr>
                <a:xfrm>
                  <a:off x="1485900" y="6308209"/>
                  <a:ext cx="5476875" cy="36933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𝐍𝐂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each output bit only depends on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input bits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22A0031-7043-4132-B6A4-D752E8A12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5900" y="6308209"/>
                  <a:ext cx="547687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77B62D0-9B81-4E4E-BA05-86334ACF973B}"/>
                </a:ext>
              </a:extLst>
            </p:cNvPr>
            <p:cNvGrpSpPr/>
            <p:nvPr/>
          </p:nvGrpSpPr>
          <p:grpSpPr>
            <a:xfrm>
              <a:off x="2632915" y="5027009"/>
              <a:ext cx="3759762" cy="889943"/>
              <a:chOff x="4981575" y="5154552"/>
              <a:chExt cx="2219313" cy="525316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4E9938C-AF5E-433F-8344-57F3F43FE99C}"/>
                  </a:ext>
                </a:extLst>
              </p:cNvPr>
              <p:cNvSpPr/>
              <p:nvPr/>
            </p:nvSpPr>
            <p:spPr>
              <a:xfrm>
                <a:off x="4981575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BCE51E72-7DA4-48C9-9271-E8F16124063A}"/>
                  </a:ext>
                </a:extLst>
              </p:cNvPr>
              <p:cNvSpPr/>
              <p:nvPr/>
            </p:nvSpPr>
            <p:spPr>
              <a:xfrm>
                <a:off x="5172072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86A4EBF-02B7-42F5-B3AB-E918F76398FA}"/>
                  </a:ext>
                </a:extLst>
              </p:cNvPr>
              <p:cNvSpPr/>
              <p:nvPr/>
            </p:nvSpPr>
            <p:spPr>
              <a:xfrm>
                <a:off x="5362569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9848C61C-4B5F-4790-A6BA-C7C243709667}"/>
                  </a:ext>
                </a:extLst>
              </p:cNvPr>
              <p:cNvSpPr/>
              <p:nvPr/>
            </p:nvSpPr>
            <p:spPr>
              <a:xfrm>
                <a:off x="5553072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E01241EB-C35E-4081-926E-C7FB3C7B7134}"/>
                  </a:ext>
                </a:extLst>
              </p:cNvPr>
              <p:cNvSpPr/>
              <p:nvPr/>
            </p:nvSpPr>
            <p:spPr>
              <a:xfrm>
                <a:off x="5743569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7E923E5-E7E0-40AA-AB39-35330AFEB107}"/>
                  </a:ext>
                </a:extLst>
              </p:cNvPr>
              <p:cNvSpPr/>
              <p:nvPr/>
            </p:nvSpPr>
            <p:spPr>
              <a:xfrm>
                <a:off x="5934066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ACC19D6-926D-4841-B810-9B106A1D55C7}"/>
                  </a:ext>
                </a:extLst>
              </p:cNvPr>
              <p:cNvSpPr/>
              <p:nvPr/>
            </p:nvSpPr>
            <p:spPr>
              <a:xfrm>
                <a:off x="6124569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AF91CEF-9FBB-48E5-B6A1-C6900EA487A3}"/>
                  </a:ext>
                </a:extLst>
              </p:cNvPr>
              <p:cNvSpPr/>
              <p:nvPr/>
            </p:nvSpPr>
            <p:spPr>
              <a:xfrm>
                <a:off x="6315066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A5225473-D806-4546-A773-B74B549DFD04}"/>
                  </a:ext>
                </a:extLst>
              </p:cNvPr>
              <p:cNvSpPr/>
              <p:nvPr/>
            </p:nvSpPr>
            <p:spPr>
              <a:xfrm>
                <a:off x="6505563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A33C569B-FBB0-4560-8446-E51E5EBA222A}"/>
                  </a:ext>
                </a:extLst>
              </p:cNvPr>
              <p:cNvSpPr/>
              <p:nvPr/>
            </p:nvSpPr>
            <p:spPr>
              <a:xfrm>
                <a:off x="6696066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E898D8-9861-4E76-924C-FAAE3933EA38}"/>
                  </a:ext>
                </a:extLst>
              </p:cNvPr>
              <p:cNvSpPr/>
              <p:nvPr/>
            </p:nvSpPr>
            <p:spPr>
              <a:xfrm>
                <a:off x="6886563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2A1AB306-3C82-4C76-B3EB-5BCDD3703682}"/>
                  </a:ext>
                </a:extLst>
              </p:cNvPr>
              <p:cNvSpPr/>
              <p:nvPr/>
            </p:nvSpPr>
            <p:spPr>
              <a:xfrm>
                <a:off x="7077060" y="5556041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6C793B60-D7FE-46DC-A989-17022C4E4D4F}"/>
                  </a:ext>
                </a:extLst>
              </p:cNvPr>
              <p:cNvSpPr/>
              <p:nvPr/>
            </p:nvSpPr>
            <p:spPr>
              <a:xfrm>
                <a:off x="4981576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9738142F-2195-464F-BAD6-1B3643E0E954}"/>
                  </a:ext>
                </a:extLst>
              </p:cNvPr>
              <p:cNvSpPr/>
              <p:nvPr/>
            </p:nvSpPr>
            <p:spPr>
              <a:xfrm>
                <a:off x="5172073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7AA046A0-A57C-41FE-8D89-9F3B6144202C}"/>
                  </a:ext>
                </a:extLst>
              </p:cNvPr>
              <p:cNvSpPr/>
              <p:nvPr/>
            </p:nvSpPr>
            <p:spPr>
              <a:xfrm>
                <a:off x="5362570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99E6C7C4-35A0-4D36-A89B-BC8A9F64FEF2}"/>
                  </a:ext>
                </a:extLst>
              </p:cNvPr>
              <p:cNvSpPr/>
              <p:nvPr/>
            </p:nvSpPr>
            <p:spPr>
              <a:xfrm>
                <a:off x="5553073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1D7D4F7-FCF9-421F-935A-7C2ABDE72923}"/>
                  </a:ext>
                </a:extLst>
              </p:cNvPr>
              <p:cNvSpPr/>
              <p:nvPr/>
            </p:nvSpPr>
            <p:spPr>
              <a:xfrm>
                <a:off x="5743570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D940366A-BCBB-4014-9694-8A3B5AF6B033}"/>
                  </a:ext>
                </a:extLst>
              </p:cNvPr>
              <p:cNvSpPr/>
              <p:nvPr/>
            </p:nvSpPr>
            <p:spPr>
              <a:xfrm>
                <a:off x="5934067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919F5252-320B-4346-AB31-8F99A66D0C15}"/>
                  </a:ext>
                </a:extLst>
              </p:cNvPr>
              <p:cNvSpPr/>
              <p:nvPr/>
            </p:nvSpPr>
            <p:spPr>
              <a:xfrm>
                <a:off x="6124570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3484DEFE-7E50-43FA-B24F-CF71A3140A97}"/>
                  </a:ext>
                </a:extLst>
              </p:cNvPr>
              <p:cNvSpPr/>
              <p:nvPr/>
            </p:nvSpPr>
            <p:spPr>
              <a:xfrm>
                <a:off x="6315067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39490D96-C9C6-4370-A00A-55E9A840B4A2}"/>
                  </a:ext>
                </a:extLst>
              </p:cNvPr>
              <p:cNvSpPr/>
              <p:nvPr/>
            </p:nvSpPr>
            <p:spPr>
              <a:xfrm>
                <a:off x="6505564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78247D0-F949-46D6-96E0-5AF3BA522209}"/>
                  </a:ext>
                </a:extLst>
              </p:cNvPr>
              <p:cNvSpPr/>
              <p:nvPr/>
            </p:nvSpPr>
            <p:spPr>
              <a:xfrm>
                <a:off x="6696067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65026C6-1446-406E-9D4B-3123AD7FA0F1}"/>
                  </a:ext>
                </a:extLst>
              </p:cNvPr>
              <p:cNvSpPr/>
              <p:nvPr/>
            </p:nvSpPr>
            <p:spPr>
              <a:xfrm>
                <a:off x="6886564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FCBD3C3-38E1-4BD7-8FB1-63A76698AA83}"/>
                  </a:ext>
                </a:extLst>
              </p:cNvPr>
              <p:cNvSpPr/>
              <p:nvPr/>
            </p:nvSpPr>
            <p:spPr>
              <a:xfrm>
                <a:off x="7077061" y="5154552"/>
                <a:ext cx="123827" cy="1238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4D031713-8BD0-43FA-B11B-ADFDABD81487}"/>
                  </a:ext>
                </a:extLst>
              </p:cNvPr>
              <p:cNvCxnSpPr>
                <a:cxnSpLocks/>
                <a:stCxn id="21" idx="0"/>
                <a:endCxn id="34" idx="3"/>
              </p:cNvCxnSpPr>
              <p:nvPr/>
            </p:nvCxnSpPr>
            <p:spPr>
              <a:xfrm flipV="1">
                <a:off x="5043489" y="5260245"/>
                <a:ext cx="146718" cy="295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A56C0D33-BE19-4DDF-88FF-48D5A649206D}"/>
                  </a:ext>
                </a:extLst>
              </p:cNvPr>
              <p:cNvCxnSpPr>
                <a:stCxn id="23" idx="0"/>
                <a:endCxn id="34" idx="4"/>
              </p:cNvCxnSpPr>
              <p:nvPr/>
            </p:nvCxnSpPr>
            <p:spPr>
              <a:xfrm flipH="1" flipV="1">
                <a:off x="5233987" y="5278379"/>
                <a:ext cx="190496" cy="277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96F14928-943B-4EF2-A12E-1FE828431E0D}"/>
                  </a:ext>
                </a:extLst>
              </p:cNvPr>
              <p:cNvCxnSpPr>
                <a:stCxn id="26" idx="1"/>
                <a:endCxn id="34" idx="5"/>
              </p:cNvCxnSpPr>
              <p:nvPr/>
            </p:nvCxnSpPr>
            <p:spPr>
              <a:xfrm flipH="1" flipV="1">
                <a:off x="5277766" y="5260245"/>
                <a:ext cx="674434" cy="3139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0FE8590C-E2F2-4591-AC77-DF9222724A9D}"/>
                  </a:ext>
                </a:extLst>
              </p:cNvPr>
              <p:cNvCxnSpPr>
                <a:stCxn id="24" idx="7"/>
                <a:endCxn id="39" idx="3"/>
              </p:cNvCxnSpPr>
              <p:nvPr/>
            </p:nvCxnSpPr>
            <p:spPr>
              <a:xfrm flipV="1">
                <a:off x="5658765" y="5260245"/>
                <a:ext cx="483939" cy="3139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D0481500-01D5-4AE6-B5FA-893BC73B435A}"/>
                  </a:ext>
                </a:extLst>
              </p:cNvPr>
              <p:cNvCxnSpPr>
                <a:cxnSpLocks/>
                <a:stCxn id="27" idx="0"/>
                <a:endCxn id="39" idx="4"/>
              </p:cNvCxnSpPr>
              <p:nvPr/>
            </p:nvCxnSpPr>
            <p:spPr>
              <a:xfrm flipV="1">
                <a:off x="6186483" y="5278379"/>
                <a:ext cx="1" cy="277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BB092BF-E77E-48AA-A882-AAD21F8FBD07}"/>
                  </a:ext>
                </a:extLst>
              </p:cNvPr>
              <p:cNvCxnSpPr>
                <a:cxnSpLocks/>
                <a:stCxn id="26" idx="0"/>
                <a:endCxn id="39" idx="4"/>
              </p:cNvCxnSpPr>
              <p:nvPr/>
            </p:nvCxnSpPr>
            <p:spPr>
              <a:xfrm flipV="1">
                <a:off x="5995980" y="5278379"/>
                <a:ext cx="190504" cy="277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1087B672-2D63-4405-974A-351C27907AED}"/>
                  </a:ext>
                </a:extLst>
              </p:cNvPr>
              <p:cNvCxnSpPr>
                <a:stCxn id="31" idx="0"/>
                <a:endCxn id="39" idx="5"/>
              </p:cNvCxnSpPr>
              <p:nvPr/>
            </p:nvCxnSpPr>
            <p:spPr>
              <a:xfrm flipH="1" flipV="1">
                <a:off x="6230263" y="5260245"/>
                <a:ext cx="718214" cy="295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4B73BA43-4629-4B45-AC47-419267FF92EE}"/>
                  </a:ext>
                </a:extLst>
              </p:cNvPr>
              <p:cNvCxnSpPr>
                <a:stCxn id="27" idx="0"/>
                <a:endCxn id="42" idx="3"/>
              </p:cNvCxnSpPr>
              <p:nvPr/>
            </p:nvCxnSpPr>
            <p:spPr>
              <a:xfrm flipV="1">
                <a:off x="6186483" y="5260245"/>
                <a:ext cx="527718" cy="295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510CB427-72F3-4C57-818E-F2C323575FA4}"/>
                  </a:ext>
                </a:extLst>
              </p:cNvPr>
              <p:cNvCxnSpPr>
                <a:cxnSpLocks/>
                <a:stCxn id="29" idx="0"/>
                <a:endCxn id="42" idx="4"/>
              </p:cNvCxnSpPr>
              <p:nvPr/>
            </p:nvCxnSpPr>
            <p:spPr>
              <a:xfrm flipV="1">
                <a:off x="6567477" y="5278379"/>
                <a:ext cx="190504" cy="277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A5BFE1BB-AC42-471D-9F71-248DE11A6A86}"/>
                  </a:ext>
                </a:extLst>
              </p:cNvPr>
              <p:cNvCxnSpPr>
                <a:stCxn id="32" idx="1"/>
                <a:endCxn id="42" idx="4"/>
              </p:cNvCxnSpPr>
              <p:nvPr/>
            </p:nvCxnSpPr>
            <p:spPr>
              <a:xfrm flipH="1" flipV="1">
                <a:off x="6757981" y="5278379"/>
                <a:ext cx="337213" cy="295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7FEBFAE-4D1A-4A47-BC98-84E777478C27}"/>
                </a:ext>
              </a:extLst>
            </p:cNvPr>
            <p:cNvSpPr/>
            <p:nvPr/>
          </p:nvSpPr>
          <p:spPr>
            <a:xfrm>
              <a:off x="2543175" y="4914949"/>
              <a:ext cx="3919011" cy="108336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C42F039C-0613-42F5-8DFE-A79F7990D045}"/>
                    </a:ext>
                  </a:extLst>
                </p:cNvPr>
                <p:cNvSpPr txBox="1"/>
                <p:nvPr/>
              </p:nvSpPr>
              <p:spPr>
                <a:xfrm>
                  <a:off x="1641299" y="5628977"/>
                  <a:ext cx="685800" cy="36933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C42F039C-0613-42F5-8DFE-A79F7990D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1299" y="5628977"/>
                  <a:ext cx="6858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8A58781-867B-43AA-9A69-30ADC53D1F71}"/>
                    </a:ext>
                  </a:extLst>
                </p:cNvPr>
                <p:cNvSpPr txBox="1"/>
                <p:nvPr/>
              </p:nvSpPr>
              <p:spPr>
                <a:xfrm>
                  <a:off x="1563599" y="4947231"/>
                  <a:ext cx="841199" cy="36933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output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8A58781-867B-43AA-9A69-30ADC53D1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599" y="4947231"/>
                  <a:ext cx="84119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93EAB9EC-2F2D-4FB3-922C-19B2C9FDB328}"/>
                </a:ext>
              </a:extLst>
            </p:cNvPr>
            <p:cNvSpPr/>
            <p:nvPr/>
          </p:nvSpPr>
          <p:spPr>
            <a:xfrm>
              <a:off x="5206438" y="4914932"/>
              <a:ext cx="870469" cy="504867"/>
            </a:xfrm>
            <a:prstGeom prst="arc">
              <a:avLst>
                <a:gd name="adj1" fmla="val 1434890"/>
                <a:gd name="adj2" fmla="val 9535640"/>
              </a:avLst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147B60EB-28A2-4EE0-B794-5420381A6490}"/>
                    </a:ext>
                  </a:extLst>
                </p:cNvPr>
                <p:cNvSpPr txBox="1"/>
                <p:nvPr/>
              </p:nvSpPr>
              <p:spPr>
                <a:xfrm>
                  <a:off x="6684237" y="5226815"/>
                  <a:ext cx="637015" cy="36933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147B60EB-28A2-4EE0-B794-5420381A6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4237" y="5226815"/>
                  <a:ext cx="63701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E15AE33-9517-40E9-9F1E-C701A681218B}"/>
                </a:ext>
              </a:extLst>
            </p:cNvPr>
            <p:cNvCxnSpPr>
              <a:cxnSpLocks/>
              <a:stCxn id="59" idx="1"/>
              <a:endCxn id="58" idx="0"/>
            </p:cNvCxnSpPr>
            <p:nvPr/>
          </p:nvCxnSpPr>
          <p:spPr>
            <a:xfrm flipH="1" flipV="1">
              <a:off x="5987426" y="5320690"/>
              <a:ext cx="696811" cy="90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95AF083-8C13-4948-97A9-C4347A389DCC}"/>
              </a:ext>
            </a:extLst>
          </p:cNvPr>
          <p:cNvGrpSpPr/>
          <p:nvPr/>
        </p:nvGrpSpPr>
        <p:grpSpPr>
          <a:xfrm>
            <a:off x="8328809" y="4001294"/>
            <a:ext cx="2628900" cy="1520202"/>
            <a:chOff x="5800725" y="4391086"/>
            <a:chExt cx="2628900" cy="15202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A78A146B-0A7A-49F2-AB07-B5CF71B58FC8}"/>
                    </a:ext>
                  </a:extLst>
                </p:cNvPr>
                <p:cNvSpPr/>
                <p:nvPr/>
              </p:nvSpPr>
              <p:spPr>
                <a:xfrm>
                  <a:off x="5800725" y="4883447"/>
                  <a:ext cx="428624" cy="42862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A78A146B-0A7A-49F2-AB07-B5CF71B58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725" y="4883447"/>
                  <a:ext cx="428624" cy="428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0CB8284C-D9B1-4C08-A5D9-CFE8FDD03BBF}"/>
                    </a:ext>
                  </a:extLst>
                </p:cNvPr>
                <p:cNvSpPr/>
                <p:nvPr/>
              </p:nvSpPr>
              <p:spPr>
                <a:xfrm>
                  <a:off x="7610476" y="4643455"/>
                  <a:ext cx="819149" cy="81914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0CB8284C-D9B1-4C08-A5D9-CFE8FDD03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476" y="4643455"/>
                  <a:ext cx="819149" cy="81914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2ABAF60E-FD65-437A-B7EB-14E39875C296}"/>
                </a:ext>
              </a:extLst>
            </p:cNvPr>
            <p:cNvSpPr/>
            <p:nvPr/>
          </p:nvSpPr>
          <p:spPr>
            <a:xfrm>
              <a:off x="6181725" y="4732914"/>
              <a:ext cx="1524000" cy="236258"/>
            </a:xfrm>
            <a:custGeom>
              <a:avLst/>
              <a:gdLst>
                <a:gd name="connsiteX0" fmla="*/ 0 w 1457325"/>
                <a:gd name="connsiteY0" fmla="*/ 420924 h 420924"/>
                <a:gd name="connsiteX1" fmla="*/ 733425 w 1457325"/>
                <a:gd name="connsiteY1" fmla="*/ 1824 h 420924"/>
                <a:gd name="connsiteX2" fmla="*/ 1457325 w 1457325"/>
                <a:gd name="connsiteY2" fmla="*/ 297099 h 42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7325" h="420924">
                  <a:moveTo>
                    <a:pt x="0" y="420924"/>
                  </a:moveTo>
                  <a:cubicBezTo>
                    <a:pt x="245269" y="221692"/>
                    <a:pt x="490538" y="22461"/>
                    <a:pt x="733425" y="1824"/>
                  </a:cubicBezTo>
                  <a:cubicBezTo>
                    <a:pt x="976312" y="-18813"/>
                    <a:pt x="1216818" y="139143"/>
                    <a:pt x="1457325" y="297099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7A65FDE6-24EB-429E-A87F-EEA78C073B91}"/>
                </a:ext>
              </a:extLst>
            </p:cNvPr>
            <p:cNvSpPr/>
            <p:nvPr/>
          </p:nvSpPr>
          <p:spPr>
            <a:xfrm>
              <a:off x="6153150" y="5283497"/>
              <a:ext cx="1543050" cy="179107"/>
            </a:xfrm>
            <a:custGeom>
              <a:avLst/>
              <a:gdLst>
                <a:gd name="connsiteX0" fmla="*/ 1543050 w 1543050"/>
                <a:gd name="connsiteY0" fmla="*/ 28575 h 409661"/>
                <a:gd name="connsiteX1" fmla="*/ 790575 w 1543050"/>
                <a:gd name="connsiteY1" fmla="*/ 409575 h 409661"/>
                <a:gd name="connsiteX2" fmla="*/ 0 w 1543050"/>
                <a:gd name="connsiteY2" fmla="*/ 0 h 40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050" h="409661">
                  <a:moveTo>
                    <a:pt x="1543050" y="28575"/>
                  </a:moveTo>
                  <a:cubicBezTo>
                    <a:pt x="1295400" y="221456"/>
                    <a:pt x="1047750" y="414338"/>
                    <a:pt x="790575" y="409575"/>
                  </a:cubicBezTo>
                  <a:cubicBezTo>
                    <a:pt x="533400" y="404813"/>
                    <a:pt x="266700" y="202406"/>
                    <a:pt x="0" y="0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乘号 67">
              <a:extLst>
                <a:ext uri="{FF2B5EF4-FFF2-40B4-BE49-F238E27FC236}">
                  <a16:creationId xmlns:a16="http://schemas.microsoft.com/office/drawing/2014/main" id="{611EF197-25D7-4944-9BDD-C8FF421EFE19}"/>
                </a:ext>
              </a:extLst>
            </p:cNvPr>
            <p:cNvSpPr/>
            <p:nvPr/>
          </p:nvSpPr>
          <p:spPr>
            <a:xfrm>
              <a:off x="6689001" y="5183792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631C75DA-C106-49B3-81FE-83794AA82661}"/>
                    </a:ext>
                  </a:extLst>
                </p:cNvPr>
                <p:cNvSpPr txBox="1"/>
                <p:nvPr/>
              </p:nvSpPr>
              <p:spPr>
                <a:xfrm>
                  <a:off x="5800725" y="4391086"/>
                  <a:ext cx="22669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SUPER easy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𝐍𝐂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631C75DA-C106-49B3-81FE-83794AA82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725" y="4391086"/>
                  <a:ext cx="226694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151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D63C205-83F4-438D-8A46-5B6B937C0975}"/>
                </a:ext>
              </a:extLst>
            </p:cNvPr>
            <p:cNvSpPr txBox="1"/>
            <p:nvPr/>
          </p:nvSpPr>
          <p:spPr>
            <a:xfrm>
              <a:off x="6596062" y="5541956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hard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3CA0AA68-58B9-41B6-B26E-DBCC238AFFDD}"/>
              </a:ext>
            </a:extLst>
          </p:cNvPr>
          <p:cNvSpPr/>
          <p:nvPr/>
        </p:nvSpPr>
        <p:spPr>
          <a:xfrm>
            <a:off x="8231439" y="3844498"/>
            <a:ext cx="2817561" cy="17844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0770D6E-0049-40D4-BE5E-D4554524C171}"/>
              </a:ext>
            </a:extLst>
          </p:cNvPr>
          <p:cNvSpPr txBox="1"/>
          <p:nvPr/>
        </p:nvSpPr>
        <p:spPr>
          <a:xfrm>
            <a:off x="10893287" y="6492875"/>
            <a:ext cx="144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10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Cryptography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767320" cy="486981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[Applebaum-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Ishai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Kushilevitz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FOCS’04]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OWF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or even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𝐋𝐎𝐆𝐒𝐏𝐀𝐂𝐄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implies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OWF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-OWF follows from most standard crypto assumptions!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767320" cy="4869815"/>
              </a:xfrm>
              <a:blipFill>
                <a:blip r:embed="rId4"/>
                <a:stretch>
                  <a:fillRect l="-1413" t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组合 62">
            <a:extLst>
              <a:ext uri="{FF2B5EF4-FFF2-40B4-BE49-F238E27FC236}">
                <a16:creationId xmlns:a16="http://schemas.microsoft.com/office/drawing/2014/main" id="{D95AF083-8C13-4948-97A9-C4347A389DCC}"/>
              </a:ext>
            </a:extLst>
          </p:cNvPr>
          <p:cNvGrpSpPr/>
          <p:nvPr/>
        </p:nvGrpSpPr>
        <p:grpSpPr>
          <a:xfrm>
            <a:off x="935570" y="3483053"/>
            <a:ext cx="2378205" cy="1404115"/>
            <a:chOff x="5800725" y="4356953"/>
            <a:chExt cx="2628900" cy="1552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A78A146B-0A7A-49F2-AB07-B5CF71B58FC8}"/>
                    </a:ext>
                  </a:extLst>
                </p:cNvPr>
                <p:cNvSpPr/>
                <p:nvPr/>
              </p:nvSpPr>
              <p:spPr>
                <a:xfrm>
                  <a:off x="5800725" y="4883447"/>
                  <a:ext cx="428624" cy="42862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A78A146B-0A7A-49F2-AB07-B5CF71B58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725" y="4883447"/>
                  <a:ext cx="428624" cy="428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0CB8284C-D9B1-4C08-A5D9-CFE8FDD03BBF}"/>
                    </a:ext>
                  </a:extLst>
                </p:cNvPr>
                <p:cNvSpPr/>
                <p:nvPr/>
              </p:nvSpPr>
              <p:spPr>
                <a:xfrm>
                  <a:off x="7610476" y="4643455"/>
                  <a:ext cx="819149" cy="81914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0CB8284C-D9B1-4C08-A5D9-CFE8FDD03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476" y="4643455"/>
                  <a:ext cx="819149" cy="81914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2ABAF60E-FD65-437A-B7EB-14E39875C296}"/>
                </a:ext>
              </a:extLst>
            </p:cNvPr>
            <p:cNvSpPr/>
            <p:nvPr/>
          </p:nvSpPr>
          <p:spPr>
            <a:xfrm>
              <a:off x="6181725" y="4732914"/>
              <a:ext cx="1524000" cy="236258"/>
            </a:xfrm>
            <a:custGeom>
              <a:avLst/>
              <a:gdLst>
                <a:gd name="connsiteX0" fmla="*/ 0 w 1457325"/>
                <a:gd name="connsiteY0" fmla="*/ 420924 h 420924"/>
                <a:gd name="connsiteX1" fmla="*/ 733425 w 1457325"/>
                <a:gd name="connsiteY1" fmla="*/ 1824 h 420924"/>
                <a:gd name="connsiteX2" fmla="*/ 1457325 w 1457325"/>
                <a:gd name="connsiteY2" fmla="*/ 297099 h 42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7325" h="420924">
                  <a:moveTo>
                    <a:pt x="0" y="420924"/>
                  </a:moveTo>
                  <a:cubicBezTo>
                    <a:pt x="245269" y="221692"/>
                    <a:pt x="490538" y="22461"/>
                    <a:pt x="733425" y="1824"/>
                  </a:cubicBezTo>
                  <a:cubicBezTo>
                    <a:pt x="976312" y="-18813"/>
                    <a:pt x="1216818" y="139143"/>
                    <a:pt x="1457325" y="297099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7A65FDE6-24EB-429E-A87F-EEA78C073B91}"/>
                </a:ext>
              </a:extLst>
            </p:cNvPr>
            <p:cNvSpPr/>
            <p:nvPr/>
          </p:nvSpPr>
          <p:spPr>
            <a:xfrm>
              <a:off x="6153150" y="5283497"/>
              <a:ext cx="1543050" cy="179107"/>
            </a:xfrm>
            <a:custGeom>
              <a:avLst/>
              <a:gdLst>
                <a:gd name="connsiteX0" fmla="*/ 1543050 w 1543050"/>
                <a:gd name="connsiteY0" fmla="*/ 28575 h 409661"/>
                <a:gd name="connsiteX1" fmla="*/ 790575 w 1543050"/>
                <a:gd name="connsiteY1" fmla="*/ 409575 h 409661"/>
                <a:gd name="connsiteX2" fmla="*/ 0 w 1543050"/>
                <a:gd name="connsiteY2" fmla="*/ 0 h 40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050" h="409661">
                  <a:moveTo>
                    <a:pt x="1543050" y="28575"/>
                  </a:moveTo>
                  <a:cubicBezTo>
                    <a:pt x="1295400" y="221456"/>
                    <a:pt x="1047750" y="414338"/>
                    <a:pt x="790575" y="409575"/>
                  </a:cubicBezTo>
                  <a:cubicBezTo>
                    <a:pt x="533400" y="404813"/>
                    <a:pt x="266700" y="202406"/>
                    <a:pt x="0" y="0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乘号 67">
              <a:extLst>
                <a:ext uri="{FF2B5EF4-FFF2-40B4-BE49-F238E27FC236}">
                  <a16:creationId xmlns:a16="http://schemas.microsoft.com/office/drawing/2014/main" id="{611EF197-25D7-4944-9BDD-C8FF421EFE19}"/>
                </a:ext>
              </a:extLst>
            </p:cNvPr>
            <p:cNvSpPr/>
            <p:nvPr/>
          </p:nvSpPr>
          <p:spPr>
            <a:xfrm>
              <a:off x="6689001" y="5183792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631C75DA-C106-49B3-81FE-83794AA82661}"/>
                    </a:ext>
                  </a:extLst>
                </p:cNvPr>
                <p:cNvSpPr txBox="1"/>
                <p:nvPr/>
              </p:nvSpPr>
              <p:spPr>
                <a:xfrm>
                  <a:off x="5824538" y="4356953"/>
                  <a:ext cx="22669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𝐋𝐎𝐆𝐒𝐏𝐀𝐂𝐄</m:t>
                        </m:r>
                      </m:oMath>
                    </m:oMathPara>
                  </a14:m>
                  <a:endPara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631C75DA-C106-49B3-81FE-83794AA82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538" y="4356953"/>
                  <a:ext cx="226694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D63C205-83F4-438D-8A46-5B6B937C0975}"/>
                </a:ext>
              </a:extLst>
            </p:cNvPr>
            <p:cNvSpPr txBox="1"/>
            <p:nvPr/>
          </p:nvSpPr>
          <p:spPr>
            <a:xfrm>
              <a:off x="6596062" y="5539748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hard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3CA0AA68-58B9-41B6-B26E-DBCC238AFFDD}"/>
              </a:ext>
            </a:extLst>
          </p:cNvPr>
          <p:cNvSpPr/>
          <p:nvPr/>
        </p:nvSpPr>
        <p:spPr>
          <a:xfrm>
            <a:off x="838200" y="3357134"/>
            <a:ext cx="2548875" cy="16143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3F05CB7-7742-4EB4-B7A5-3842215DB00A}"/>
              </a:ext>
            </a:extLst>
          </p:cNvPr>
          <p:cNvGrpSpPr/>
          <p:nvPr/>
        </p:nvGrpSpPr>
        <p:grpSpPr>
          <a:xfrm>
            <a:off x="5865627" y="3485146"/>
            <a:ext cx="2378205" cy="1439334"/>
            <a:chOff x="5800725" y="4356953"/>
            <a:chExt cx="2628900" cy="1591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C4C1699A-6928-46BC-AC07-09D4D6B138F0}"/>
                    </a:ext>
                  </a:extLst>
                </p:cNvPr>
                <p:cNvSpPr/>
                <p:nvPr/>
              </p:nvSpPr>
              <p:spPr>
                <a:xfrm>
                  <a:off x="5800725" y="4883447"/>
                  <a:ext cx="428624" cy="42862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C4C1699A-6928-46BC-AC07-09D4D6B138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725" y="4883447"/>
                  <a:ext cx="428624" cy="428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FA7B9016-CDEB-4C78-85C1-9F51353E21FF}"/>
                    </a:ext>
                  </a:extLst>
                </p:cNvPr>
                <p:cNvSpPr/>
                <p:nvPr/>
              </p:nvSpPr>
              <p:spPr>
                <a:xfrm>
                  <a:off x="7610476" y="4643455"/>
                  <a:ext cx="819149" cy="81914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FA7B9016-CDEB-4C78-85C1-9F51353E21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476" y="4643455"/>
                  <a:ext cx="819149" cy="81914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7BD2AB1A-8CF2-460D-B32A-EC7D27DD80A2}"/>
                </a:ext>
              </a:extLst>
            </p:cNvPr>
            <p:cNvSpPr/>
            <p:nvPr/>
          </p:nvSpPr>
          <p:spPr>
            <a:xfrm>
              <a:off x="6181725" y="4732914"/>
              <a:ext cx="1524000" cy="236258"/>
            </a:xfrm>
            <a:custGeom>
              <a:avLst/>
              <a:gdLst>
                <a:gd name="connsiteX0" fmla="*/ 0 w 1457325"/>
                <a:gd name="connsiteY0" fmla="*/ 420924 h 420924"/>
                <a:gd name="connsiteX1" fmla="*/ 733425 w 1457325"/>
                <a:gd name="connsiteY1" fmla="*/ 1824 h 420924"/>
                <a:gd name="connsiteX2" fmla="*/ 1457325 w 1457325"/>
                <a:gd name="connsiteY2" fmla="*/ 297099 h 42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7325" h="420924">
                  <a:moveTo>
                    <a:pt x="0" y="420924"/>
                  </a:moveTo>
                  <a:cubicBezTo>
                    <a:pt x="245269" y="221692"/>
                    <a:pt x="490538" y="22461"/>
                    <a:pt x="733425" y="1824"/>
                  </a:cubicBezTo>
                  <a:cubicBezTo>
                    <a:pt x="976312" y="-18813"/>
                    <a:pt x="1216818" y="139143"/>
                    <a:pt x="1457325" y="297099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5C08BC70-AF82-4CA9-B42B-FBE2440FAB5E}"/>
                </a:ext>
              </a:extLst>
            </p:cNvPr>
            <p:cNvSpPr/>
            <p:nvPr/>
          </p:nvSpPr>
          <p:spPr>
            <a:xfrm>
              <a:off x="6153150" y="5283497"/>
              <a:ext cx="1543050" cy="179107"/>
            </a:xfrm>
            <a:custGeom>
              <a:avLst/>
              <a:gdLst>
                <a:gd name="connsiteX0" fmla="*/ 1543050 w 1543050"/>
                <a:gd name="connsiteY0" fmla="*/ 28575 h 409661"/>
                <a:gd name="connsiteX1" fmla="*/ 790575 w 1543050"/>
                <a:gd name="connsiteY1" fmla="*/ 409575 h 409661"/>
                <a:gd name="connsiteX2" fmla="*/ 0 w 1543050"/>
                <a:gd name="connsiteY2" fmla="*/ 0 h 40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050" h="409661">
                  <a:moveTo>
                    <a:pt x="1543050" y="28575"/>
                  </a:moveTo>
                  <a:cubicBezTo>
                    <a:pt x="1295400" y="221456"/>
                    <a:pt x="1047750" y="414338"/>
                    <a:pt x="790575" y="409575"/>
                  </a:cubicBezTo>
                  <a:cubicBezTo>
                    <a:pt x="533400" y="404813"/>
                    <a:pt x="266700" y="202406"/>
                    <a:pt x="0" y="0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乘号 75">
              <a:extLst>
                <a:ext uri="{FF2B5EF4-FFF2-40B4-BE49-F238E27FC236}">
                  <a16:creationId xmlns:a16="http://schemas.microsoft.com/office/drawing/2014/main" id="{DF629417-EAA7-4F63-9DF7-80A1DCE05322}"/>
                </a:ext>
              </a:extLst>
            </p:cNvPr>
            <p:cNvSpPr/>
            <p:nvPr/>
          </p:nvSpPr>
          <p:spPr>
            <a:xfrm>
              <a:off x="6689001" y="5183792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C16AD032-34C7-45C3-BA1A-98439022D248}"/>
                    </a:ext>
                  </a:extLst>
                </p:cNvPr>
                <p:cNvSpPr txBox="1"/>
                <p:nvPr/>
              </p:nvSpPr>
              <p:spPr>
                <a:xfrm>
                  <a:off x="5824538" y="4356953"/>
                  <a:ext cx="2266949" cy="4151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𝐍𝐂</m:t>
                            </m:r>
                          </m:e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sup>
                        </m:sSup>
                      </m:oMath>
                    </m:oMathPara>
                  </a14:m>
                  <a:endPara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C16AD032-34C7-45C3-BA1A-98439022D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538" y="4356953"/>
                  <a:ext cx="2266949" cy="41514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4F9D4CB-A6BD-4BE9-A45D-52F7270045A3}"/>
                </a:ext>
              </a:extLst>
            </p:cNvPr>
            <p:cNvSpPr txBox="1"/>
            <p:nvPr/>
          </p:nvSpPr>
          <p:spPr>
            <a:xfrm>
              <a:off x="6181723" y="5539748"/>
              <a:ext cx="1653070" cy="408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ALSO hard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30708CC9-F3EC-4145-8A7B-E9A71071FA6A}"/>
              </a:ext>
            </a:extLst>
          </p:cNvPr>
          <p:cNvSpPr/>
          <p:nvPr/>
        </p:nvSpPr>
        <p:spPr>
          <a:xfrm>
            <a:off x="5768257" y="3359228"/>
            <a:ext cx="2548875" cy="16143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CF9068C4-8EB4-47AC-A615-92813B98BD67}"/>
              </a:ext>
            </a:extLst>
          </p:cNvPr>
          <p:cNvSpPr/>
          <p:nvPr/>
        </p:nvSpPr>
        <p:spPr>
          <a:xfrm>
            <a:off x="3449425" y="3817165"/>
            <a:ext cx="2282107" cy="69235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“AIK compiler”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5B2B4E9-5CEC-4039-8DB1-A5D5DA63A8C2}"/>
              </a:ext>
            </a:extLst>
          </p:cNvPr>
          <p:cNvGrpSpPr/>
          <p:nvPr/>
        </p:nvGrpSpPr>
        <p:grpSpPr>
          <a:xfrm>
            <a:off x="8741862" y="1690688"/>
            <a:ext cx="2611938" cy="4730691"/>
            <a:chOff x="8957859" y="1893629"/>
            <a:chExt cx="2611938" cy="47306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29FBEB6-F9B4-483A-97F8-D0A50FB88141}"/>
                    </a:ext>
                  </a:extLst>
                </p:cNvPr>
                <p:cNvSpPr/>
                <p:nvPr/>
              </p:nvSpPr>
              <p:spPr>
                <a:xfrm>
                  <a:off x="9449535" y="5586443"/>
                  <a:ext cx="1600199" cy="445135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𝐍𝐂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29FBEB6-F9B4-483A-97F8-D0A50FB88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9535" y="5586443"/>
                  <a:ext cx="1600199" cy="44513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0BF539A9-9294-4FDA-90DA-7D26626ACA98}"/>
                    </a:ext>
                  </a:extLst>
                </p:cNvPr>
                <p:cNvSpPr/>
                <p:nvPr/>
              </p:nvSpPr>
              <p:spPr>
                <a:xfrm>
                  <a:off x="9365716" y="4936204"/>
                  <a:ext cx="1773554" cy="119634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𝐀𝐂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altLang="zh-CN" sz="2400" dirty="0"/>
                </a:p>
                <a:p>
                  <a:pPr algn="ctr"/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(could do addition)</a:t>
                  </a:r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0BF539A9-9294-4FDA-90DA-7D26626AC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5716" y="4936204"/>
                  <a:ext cx="1773554" cy="119634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DC7A73E-0C49-42F0-B4EF-523978599AE5}"/>
                    </a:ext>
                  </a:extLst>
                </p:cNvPr>
                <p:cNvSpPr/>
                <p:nvPr/>
              </p:nvSpPr>
              <p:spPr>
                <a:xfrm>
                  <a:off x="9281896" y="4119681"/>
                  <a:ext cx="1947104" cy="2115733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𝐓𝐂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altLang="zh-CN" sz="2400" dirty="0"/>
                </a:p>
                <a:p>
                  <a:pPr algn="ctr"/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(contains most arithmetic operations)</a:t>
                  </a:r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DC7A73E-0C49-42F0-B4EF-523978599A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1896" y="4119681"/>
                  <a:ext cx="1947104" cy="211573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B618FFE-E1D1-43C7-93A0-0558AD38E074}"/>
                    </a:ext>
                  </a:extLst>
                </p:cNvPr>
                <p:cNvSpPr/>
                <p:nvPr/>
              </p:nvSpPr>
              <p:spPr>
                <a:xfrm>
                  <a:off x="9198076" y="3643394"/>
                  <a:ext cx="2118360" cy="2692985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𝐍𝐂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B618FFE-E1D1-43C7-93A0-0558AD38E0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076" y="3643394"/>
                  <a:ext cx="2118360" cy="269298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00B7DAC-492A-4B34-8507-AFA8E6285B46}"/>
                    </a:ext>
                  </a:extLst>
                </p:cNvPr>
                <p:cNvSpPr/>
                <p:nvPr/>
              </p:nvSpPr>
              <p:spPr>
                <a:xfrm>
                  <a:off x="9118606" y="3151960"/>
                  <a:ext cx="2283554" cy="3283479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𝐋𝐎𝐆𝐒𝐏𝐀𝐂𝐄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00B7DAC-492A-4B34-8507-AFA8E6285B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8606" y="3151960"/>
                  <a:ext cx="2283554" cy="328347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B6120414-C85F-491B-8312-90AA04E09487}"/>
                    </a:ext>
                  </a:extLst>
                </p:cNvPr>
                <p:cNvSpPr/>
                <p:nvPr/>
              </p:nvSpPr>
              <p:spPr>
                <a:xfrm>
                  <a:off x="9038055" y="2675085"/>
                  <a:ext cx="2449026" cy="3854167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𝐍𝐂</m:t>
                            </m:r>
                          </m:e>
                          <m:sup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B6120414-C85F-491B-8312-90AA04E094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055" y="2675085"/>
                  <a:ext cx="2449026" cy="385416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7DD8D05-7B2B-44AB-B3EF-EAAA27BD36EF}"/>
                    </a:ext>
                  </a:extLst>
                </p:cNvPr>
                <p:cNvSpPr/>
                <p:nvPr/>
              </p:nvSpPr>
              <p:spPr>
                <a:xfrm>
                  <a:off x="8957859" y="1893629"/>
                  <a:ext cx="2611938" cy="4730691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7DD8D05-7B2B-44AB-B3EF-EAAA27BD3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7859" y="1893629"/>
                  <a:ext cx="2611938" cy="47306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B463129-4B1C-436C-8AF9-C9441767A147}"/>
                    </a:ext>
                  </a:extLst>
                </p:cNvPr>
                <p:cNvSpPr txBox="1"/>
                <p:nvPr/>
              </p:nvSpPr>
              <p:spPr>
                <a:xfrm>
                  <a:off x="9972635" y="2289723"/>
                  <a:ext cx="553998" cy="30458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B463129-4B1C-436C-8AF9-C9441767A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2635" y="2289723"/>
                  <a:ext cx="553998" cy="30458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0F71747B-8781-468B-9EF6-FE2ECDC51D0C}"/>
              </a:ext>
            </a:extLst>
          </p:cNvPr>
          <p:cNvSpPr txBox="1"/>
          <p:nvPr/>
        </p:nvSpPr>
        <p:spPr>
          <a:xfrm>
            <a:off x="10893287" y="6492875"/>
            <a:ext cx="144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11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1" grpId="0" animBg="1"/>
      <p:bldP spid="79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Wrap Up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7F9356-F78B-4B03-BA3D-0548A58A9465}"/>
              </a:ext>
            </a:extLst>
          </p:cNvPr>
          <p:cNvGrpSpPr/>
          <p:nvPr/>
        </p:nvGrpSpPr>
        <p:grpSpPr>
          <a:xfrm>
            <a:off x="954302" y="2253488"/>
            <a:ext cx="4724400" cy="1758971"/>
            <a:chOff x="5730240" y="1402080"/>
            <a:chExt cx="4724400" cy="17589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3C785F15-EF70-4AAD-BA2D-7A660DEC8CA6}"/>
                    </a:ext>
                  </a:extLst>
                </p:cNvPr>
                <p:cNvSpPr/>
                <p:nvPr/>
              </p:nvSpPr>
              <p:spPr>
                <a:xfrm>
                  <a:off x="5730240" y="1402080"/>
                  <a:ext cx="4724400" cy="1758971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𝐍𝐂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US" altLang="zh-CN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 a super easy class</a:t>
                  </a:r>
                  <a:endParaRPr lang="zh-CN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3C785F15-EF70-4AAD-BA2D-7A660DEC8C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0240" y="1402080"/>
                  <a:ext cx="4724400" cy="1758971"/>
                </a:xfrm>
                <a:prstGeom prst="rect">
                  <a:avLst/>
                </a:prstGeom>
                <a:blipFill>
                  <a:blip r:embed="rId3"/>
                  <a:stretch>
                    <a:fillRect t="-24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781829F-247F-4253-AC25-A9F5928D415B}"/>
                </a:ext>
              </a:extLst>
            </p:cNvPr>
            <p:cNvGrpSpPr/>
            <p:nvPr/>
          </p:nvGrpSpPr>
          <p:grpSpPr>
            <a:xfrm>
              <a:off x="5888105" y="1932814"/>
              <a:ext cx="4386246" cy="1156410"/>
              <a:chOff x="1478517" y="4914932"/>
              <a:chExt cx="6205766" cy="16361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ECE93B3F-84F0-47EA-8728-AB2D96828A4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8517" y="6115599"/>
                    <a:ext cx="6205766" cy="43545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𝐍𝐂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a14:m>
                    <a:r>
                      <a:rPr lang="en-US" altLang="zh-CN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 each output bit only depends on </a:t>
                    </a:r>
                    <a14:m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input bits</a:t>
                    </a:r>
                    <a:endParaRPr lang="zh-CN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ECE93B3F-84F0-47EA-8728-AB2D96828A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8517" y="6115599"/>
                    <a:ext cx="6205766" cy="4354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3CDE8772-330E-4290-8966-1F6CF911B949}"/>
                  </a:ext>
                </a:extLst>
              </p:cNvPr>
              <p:cNvGrpSpPr/>
              <p:nvPr/>
            </p:nvGrpSpPr>
            <p:grpSpPr>
              <a:xfrm>
                <a:off x="2632915" y="5027009"/>
                <a:ext cx="3759762" cy="889943"/>
                <a:chOff x="4981575" y="5154552"/>
                <a:chExt cx="2219313" cy="525316"/>
              </a:xfrm>
            </p:grpSpPr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B9401DED-819D-43F1-9F4A-4BAF1CB26B32}"/>
                    </a:ext>
                  </a:extLst>
                </p:cNvPr>
                <p:cNvSpPr/>
                <p:nvPr/>
              </p:nvSpPr>
              <p:spPr>
                <a:xfrm>
                  <a:off x="4981575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B7CA6D4E-2E07-4B54-AFD2-FA998805651E}"/>
                    </a:ext>
                  </a:extLst>
                </p:cNvPr>
                <p:cNvSpPr/>
                <p:nvPr/>
              </p:nvSpPr>
              <p:spPr>
                <a:xfrm>
                  <a:off x="5172072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541DBE79-E91F-400C-8377-533413BA85FC}"/>
                    </a:ext>
                  </a:extLst>
                </p:cNvPr>
                <p:cNvSpPr/>
                <p:nvPr/>
              </p:nvSpPr>
              <p:spPr>
                <a:xfrm>
                  <a:off x="5362569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AAC946EF-0F2F-47EF-97BA-9AA7C1249BAD}"/>
                    </a:ext>
                  </a:extLst>
                </p:cNvPr>
                <p:cNvSpPr/>
                <p:nvPr/>
              </p:nvSpPr>
              <p:spPr>
                <a:xfrm>
                  <a:off x="5553072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C590F7E3-F8F1-4E41-B199-E1A14070DF95}"/>
                    </a:ext>
                  </a:extLst>
                </p:cNvPr>
                <p:cNvSpPr/>
                <p:nvPr/>
              </p:nvSpPr>
              <p:spPr>
                <a:xfrm>
                  <a:off x="5743569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F0B6344F-DDB6-46CE-BDF1-D7D02F44F5F2}"/>
                    </a:ext>
                  </a:extLst>
                </p:cNvPr>
                <p:cNvSpPr/>
                <p:nvPr/>
              </p:nvSpPr>
              <p:spPr>
                <a:xfrm>
                  <a:off x="5934066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FDBFA0F2-BA84-43B9-9D5C-D4DFFF446D1C}"/>
                    </a:ext>
                  </a:extLst>
                </p:cNvPr>
                <p:cNvSpPr/>
                <p:nvPr/>
              </p:nvSpPr>
              <p:spPr>
                <a:xfrm>
                  <a:off x="6124569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A30FDF63-8B44-4C31-9F19-BA3A831F3440}"/>
                    </a:ext>
                  </a:extLst>
                </p:cNvPr>
                <p:cNvSpPr/>
                <p:nvPr/>
              </p:nvSpPr>
              <p:spPr>
                <a:xfrm>
                  <a:off x="6315066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34BA41E3-01A2-4DC9-9706-406B21933A81}"/>
                    </a:ext>
                  </a:extLst>
                </p:cNvPr>
                <p:cNvSpPr/>
                <p:nvPr/>
              </p:nvSpPr>
              <p:spPr>
                <a:xfrm>
                  <a:off x="6505563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23E9F157-E633-4A44-A9B9-20B36EEA4F6B}"/>
                    </a:ext>
                  </a:extLst>
                </p:cNvPr>
                <p:cNvSpPr/>
                <p:nvPr/>
              </p:nvSpPr>
              <p:spPr>
                <a:xfrm>
                  <a:off x="6696066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4AAA501D-6756-4762-9B5F-52961DD9DB84}"/>
                    </a:ext>
                  </a:extLst>
                </p:cNvPr>
                <p:cNvSpPr/>
                <p:nvPr/>
              </p:nvSpPr>
              <p:spPr>
                <a:xfrm>
                  <a:off x="6886563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847704D2-F9E2-4577-A39B-C2857CE8F98A}"/>
                    </a:ext>
                  </a:extLst>
                </p:cNvPr>
                <p:cNvSpPr/>
                <p:nvPr/>
              </p:nvSpPr>
              <p:spPr>
                <a:xfrm>
                  <a:off x="7077060" y="5556041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D112439C-B65C-423C-AFC1-3B228B186A63}"/>
                    </a:ext>
                  </a:extLst>
                </p:cNvPr>
                <p:cNvSpPr/>
                <p:nvPr/>
              </p:nvSpPr>
              <p:spPr>
                <a:xfrm>
                  <a:off x="4981576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764744C6-6CC8-4504-A85B-4E33E94DDC40}"/>
                    </a:ext>
                  </a:extLst>
                </p:cNvPr>
                <p:cNvSpPr/>
                <p:nvPr/>
              </p:nvSpPr>
              <p:spPr>
                <a:xfrm>
                  <a:off x="5172073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16C10BAB-F6BB-457D-9CFA-42EF9F236017}"/>
                    </a:ext>
                  </a:extLst>
                </p:cNvPr>
                <p:cNvSpPr/>
                <p:nvPr/>
              </p:nvSpPr>
              <p:spPr>
                <a:xfrm>
                  <a:off x="5362570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8B38B418-17CF-4E46-B499-EB925CD7BB40}"/>
                    </a:ext>
                  </a:extLst>
                </p:cNvPr>
                <p:cNvSpPr/>
                <p:nvPr/>
              </p:nvSpPr>
              <p:spPr>
                <a:xfrm>
                  <a:off x="5553073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22D33ECE-8466-4B3F-ACAB-FAFA85163068}"/>
                    </a:ext>
                  </a:extLst>
                </p:cNvPr>
                <p:cNvSpPr/>
                <p:nvPr/>
              </p:nvSpPr>
              <p:spPr>
                <a:xfrm>
                  <a:off x="5743570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F51F352B-8C59-4D80-B228-280207B79609}"/>
                    </a:ext>
                  </a:extLst>
                </p:cNvPr>
                <p:cNvSpPr/>
                <p:nvPr/>
              </p:nvSpPr>
              <p:spPr>
                <a:xfrm>
                  <a:off x="5934067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04B2D669-5E0F-4959-9030-BEE58ACD12F1}"/>
                    </a:ext>
                  </a:extLst>
                </p:cNvPr>
                <p:cNvSpPr/>
                <p:nvPr/>
              </p:nvSpPr>
              <p:spPr>
                <a:xfrm>
                  <a:off x="6124570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A4EFB96A-CAD4-4913-93AA-ED26E1115B31}"/>
                    </a:ext>
                  </a:extLst>
                </p:cNvPr>
                <p:cNvSpPr/>
                <p:nvPr/>
              </p:nvSpPr>
              <p:spPr>
                <a:xfrm>
                  <a:off x="6315067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B3472EB3-5855-4D1E-B998-9E941260CE33}"/>
                    </a:ext>
                  </a:extLst>
                </p:cNvPr>
                <p:cNvSpPr/>
                <p:nvPr/>
              </p:nvSpPr>
              <p:spPr>
                <a:xfrm>
                  <a:off x="6505564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F5C4F6FB-58A3-4629-A3E0-BCCA033B6536}"/>
                    </a:ext>
                  </a:extLst>
                </p:cNvPr>
                <p:cNvSpPr/>
                <p:nvPr/>
              </p:nvSpPr>
              <p:spPr>
                <a:xfrm>
                  <a:off x="6696067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2DFDDED5-726C-409A-99DE-AF958C3C60C7}"/>
                    </a:ext>
                  </a:extLst>
                </p:cNvPr>
                <p:cNvSpPr/>
                <p:nvPr/>
              </p:nvSpPr>
              <p:spPr>
                <a:xfrm>
                  <a:off x="6886564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CD421F18-842E-409A-9CEF-1891AC027CEA}"/>
                    </a:ext>
                  </a:extLst>
                </p:cNvPr>
                <p:cNvSpPr/>
                <p:nvPr/>
              </p:nvSpPr>
              <p:spPr>
                <a:xfrm>
                  <a:off x="7077061" y="5154552"/>
                  <a:ext cx="123827" cy="1238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3" name="直接箭头连接符 92">
                  <a:extLst>
                    <a:ext uri="{FF2B5EF4-FFF2-40B4-BE49-F238E27FC236}">
                      <a16:creationId xmlns:a16="http://schemas.microsoft.com/office/drawing/2014/main" id="{BD1ED1AF-4619-41AE-85DB-3E8A5CF826C6}"/>
                    </a:ext>
                  </a:extLst>
                </p:cNvPr>
                <p:cNvCxnSpPr>
                  <a:cxnSpLocks/>
                  <a:stCxn id="51" idx="0"/>
                  <a:endCxn id="82" idx="3"/>
                </p:cNvCxnSpPr>
                <p:nvPr/>
              </p:nvCxnSpPr>
              <p:spPr>
                <a:xfrm flipV="1">
                  <a:off x="5043489" y="5260245"/>
                  <a:ext cx="146718" cy="2957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箭头连接符 93">
                  <a:extLst>
                    <a:ext uri="{FF2B5EF4-FFF2-40B4-BE49-F238E27FC236}">
                      <a16:creationId xmlns:a16="http://schemas.microsoft.com/office/drawing/2014/main" id="{FA8A30F8-A0C8-44FB-B0DA-B4E5C484D3F9}"/>
                    </a:ext>
                  </a:extLst>
                </p:cNvPr>
                <p:cNvCxnSpPr>
                  <a:stCxn id="53" idx="0"/>
                  <a:endCxn id="82" idx="4"/>
                </p:cNvCxnSpPr>
                <p:nvPr/>
              </p:nvCxnSpPr>
              <p:spPr>
                <a:xfrm flipH="1" flipV="1">
                  <a:off x="5233987" y="5278379"/>
                  <a:ext cx="190496" cy="2776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>
                  <a:extLst>
                    <a:ext uri="{FF2B5EF4-FFF2-40B4-BE49-F238E27FC236}">
                      <a16:creationId xmlns:a16="http://schemas.microsoft.com/office/drawing/2014/main" id="{A6146AE4-E5B0-4C67-9895-D29A994EB3AF}"/>
                    </a:ext>
                  </a:extLst>
                </p:cNvPr>
                <p:cNvCxnSpPr>
                  <a:stCxn id="56" idx="1"/>
                  <a:endCxn id="82" idx="5"/>
                </p:cNvCxnSpPr>
                <p:nvPr/>
              </p:nvCxnSpPr>
              <p:spPr>
                <a:xfrm flipH="1" flipV="1">
                  <a:off x="5277766" y="5260245"/>
                  <a:ext cx="674434" cy="3139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F03C95A0-814E-4EBC-BD07-F0B526B415C0}"/>
                    </a:ext>
                  </a:extLst>
                </p:cNvPr>
                <p:cNvCxnSpPr>
                  <a:stCxn id="54" idx="7"/>
                  <a:endCxn id="87" idx="3"/>
                </p:cNvCxnSpPr>
                <p:nvPr/>
              </p:nvCxnSpPr>
              <p:spPr>
                <a:xfrm flipV="1">
                  <a:off x="5658765" y="5260245"/>
                  <a:ext cx="483939" cy="3139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A2E3A3C6-DB6D-492E-BAC6-C2D121071B04}"/>
                    </a:ext>
                  </a:extLst>
                </p:cNvPr>
                <p:cNvCxnSpPr>
                  <a:cxnSpLocks/>
                  <a:stCxn id="57" idx="0"/>
                  <a:endCxn id="87" idx="4"/>
                </p:cNvCxnSpPr>
                <p:nvPr/>
              </p:nvCxnSpPr>
              <p:spPr>
                <a:xfrm flipV="1">
                  <a:off x="6186483" y="5278379"/>
                  <a:ext cx="1" cy="2776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6DBA0C3F-AD95-402E-9C11-017AC217556B}"/>
                    </a:ext>
                  </a:extLst>
                </p:cNvPr>
                <p:cNvCxnSpPr>
                  <a:cxnSpLocks/>
                  <a:stCxn id="56" idx="0"/>
                  <a:endCxn id="87" idx="4"/>
                </p:cNvCxnSpPr>
                <p:nvPr/>
              </p:nvCxnSpPr>
              <p:spPr>
                <a:xfrm flipV="1">
                  <a:off x="5995980" y="5278379"/>
                  <a:ext cx="190504" cy="2776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>
                  <a:extLst>
                    <a:ext uri="{FF2B5EF4-FFF2-40B4-BE49-F238E27FC236}">
                      <a16:creationId xmlns:a16="http://schemas.microsoft.com/office/drawing/2014/main" id="{3EB95973-2770-4384-9698-248B95A07C59}"/>
                    </a:ext>
                  </a:extLst>
                </p:cNvPr>
                <p:cNvCxnSpPr>
                  <a:stCxn id="61" idx="0"/>
                  <a:endCxn id="87" idx="5"/>
                </p:cNvCxnSpPr>
                <p:nvPr/>
              </p:nvCxnSpPr>
              <p:spPr>
                <a:xfrm flipH="1" flipV="1">
                  <a:off x="6230263" y="5260245"/>
                  <a:ext cx="718214" cy="2957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箭头连接符 99">
                  <a:extLst>
                    <a:ext uri="{FF2B5EF4-FFF2-40B4-BE49-F238E27FC236}">
                      <a16:creationId xmlns:a16="http://schemas.microsoft.com/office/drawing/2014/main" id="{D48810E1-6DF6-4561-B4B9-FF6841845ED1}"/>
                    </a:ext>
                  </a:extLst>
                </p:cNvPr>
                <p:cNvCxnSpPr>
                  <a:stCxn id="57" idx="0"/>
                  <a:endCxn id="90" idx="3"/>
                </p:cNvCxnSpPr>
                <p:nvPr/>
              </p:nvCxnSpPr>
              <p:spPr>
                <a:xfrm flipV="1">
                  <a:off x="6186483" y="5260245"/>
                  <a:ext cx="527718" cy="2957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箭头连接符 100">
                  <a:extLst>
                    <a:ext uri="{FF2B5EF4-FFF2-40B4-BE49-F238E27FC236}">
                      <a16:creationId xmlns:a16="http://schemas.microsoft.com/office/drawing/2014/main" id="{5F233E17-2CCF-4DE4-B5F4-B14CB9E24E4C}"/>
                    </a:ext>
                  </a:extLst>
                </p:cNvPr>
                <p:cNvCxnSpPr>
                  <a:cxnSpLocks/>
                  <a:stCxn id="59" idx="0"/>
                  <a:endCxn id="90" idx="4"/>
                </p:cNvCxnSpPr>
                <p:nvPr/>
              </p:nvCxnSpPr>
              <p:spPr>
                <a:xfrm flipV="1">
                  <a:off x="6567477" y="5278379"/>
                  <a:ext cx="190504" cy="2776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箭头连接符 101">
                  <a:extLst>
                    <a:ext uri="{FF2B5EF4-FFF2-40B4-BE49-F238E27FC236}">
                      <a16:creationId xmlns:a16="http://schemas.microsoft.com/office/drawing/2014/main" id="{5802A033-7397-4960-99FF-A4C4A16D025D}"/>
                    </a:ext>
                  </a:extLst>
                </p:cNvPr>
                <p:cNvCxnSpPr>
                  <a:stCxn id="80" idx="1"/>
                  <a:endCxn id="90" idx="4"/>
                </p:cNvCxnSpPr>
                <p:nvPr/>
              </p:nvCxnSpPr>
              <p:spPr>
                <a:xfrm flipH="1" flipV="1">
                  <a:off x="6757981" y="5278379"/>
                  <a:ext cx="337213" cy="2957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2A46D99-9169-4E98-B149-F864FF7C0581}"/>
                  </a:ext>
                </a:extLst>
              </p:cNvPr>
              <p:cNvSpPr/>
              <p:nvPr/>
            </p:nvSpPr>
            <p:spPr>
              <a:xfrm>
                <a:off x="2543175" y="4914949"/>
                <a:ext cx="3919011" cy="108336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7E09F755-DF2F-48D7-BD5F-5F921F4EAF58}"/>
                      </a:ext>
                    </a:extLst>
                  </p:cNvPr>
                  <p:cNvSpPr txBox="1"/>
                  <p:nvPr/>
                </p:nvSpPr>
                <p:spPr>
                  <a:xfrm>
                    <a:off x="1641300" y="5628977"/>
                    <a:ext cx="685801" cy="43545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0" r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input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7E09F755-DF2F-48D7-BD5F-5F921F4EAF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1300" y="5628977"/>
                    <a:ext cx="685801" cy="43545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DB2F2DF7-956B-4E54-ABBB-636FAC450D78}"/>
                      </a:ext>
                    </a:extLst>
                  </p:cNvPr>
                  <p:cNvSpPr txBox="1"/>
                  <p:nvPr/>
                </p:nvSpPr>
                <p:spPr>
                  <a:xfrm>
                    <a:off x="1563599" y="4947231"/>
                    <a:ext cx="841199" cy="43545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0" r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output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DB2F2DF7-956B-4E54-ABBB-636FAC450D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3599" y="4947231"/>
                    <a:ext cx="841199" cy="43545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2DAE594C-6921-4CC8-92F8-805DCB22E369}"/>
                  </a:ext>
                </a:extLst>
              </p:cNvPr>
              <p:cNvSpPr/>
              <p:nvPr/>
            </p:nvSpPr>
            <p:spPr>
              <a:xfrm>
                <a:off x="5206438" y="4914932"/>
                <a:ext cx="870469" cy="504867"/>
              </a:xfrm>
              <a:prstGeom prst="arc">
                <a:avLst>
                  <a:gd name="adj1" fmla="val 1434890"/>
                  <a:gd name="adj2" fmla="val 9535640"/>
                </a:avLst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44E4A102-57FD-434C-A088-DB5ECA7E1F51}"/>
                      </a:ext>
                    </a:extLst>
                  </p:cNvPr>
                  <p:cNvSpPr txBox="1"/>
                  <p:nvPr/>
                </p:nvSpPr>
                <p:spPr>
                  <a:xfrm>
                    <a:off x="6684237" y="5226814"/>
                    <a:ext cx="637015" cy="43545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0" r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44E4A102-57FD-434C-A088-DB5ECA7E1F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4237" y="5226814"/>
                    <a:ext cx="637015" cy="43545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5BC803C8-92B6-4799-8E34-8D724046675A}"/>
                  </a:ext>
                </a:extLst>
              </p:cNvPr>
              <p:cNvCxnSpPr>
                <a:cxnSpLocks/>
                <a:stCxn id="49" idx="1"/>
                <a:endCxn id="48" idx="0"/>
              </p:cNvCxnSpPr>
              <p:nvPr/>
            </p:nvCxnSpPr>
            <p:spPr>
              <a:xfrm flipH="1" flipV="1">
                <a:off x="5987427" y="5320689"/>
                <a:ext cx="696811" cy="12385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7978D3-51C3-4D4C-BD6D-C73B43510C06}"/>
                  </a:ext>
                </a:extLst>
              </p:cNvPr>
              <p:cNvSpPr txBox="1"/>
              <p:nvPr/>
            </p:nvSpPr>
            <p:spPr>
              <a:xfrm>
                <a:off x="6050313" y="1849548"/>
                <a:ext cx="4968240" cy="3742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KT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:∀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in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steps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7978D3-51C3-4D4C-BD6D-C73B43510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313" y="1849548"/>
                <a:ext cx="4968240" cy="3742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66C943A9-EEAD-4646-98BA-E7337EC5CC51}"/>
              </a:ext>
            </a:extLst>
          </p:cNvPr>
          <p:cNvGrpSpPr/>
          <p:nvPr/>
        </p:nvGrpSpPr>
        <p:grpSpPr>
          <a:xfrm>
            <a:off x="6866975" y="2326401"/>
            <a:ext cx="1437990" cy="1911490"/>
            <a:chOff x="10518226" y="4257895"/>
            <a:chExt cx="1437990" cy="1911490"/>
          </a:xfrm>
        </p:grpSpPr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45E53F8B-E75F-4D27-B2ED-56E50C1EF216}"/>
                </a:ext>
              </a:extLst>
            </p:cNvPr>
            <p:cNvGrpSpPr/>
            <p:nvPr/>
          </p:nvGrpSpPr>
          <p:grpSpPr>
            <a:xfrm>
              <a:off x="10599319" y="4321221"/>
              <a:ext cx="1281056" cy="1769740"/>
              <a:chOff x="7200888" y="3889873"/>
              <a:chExt cx="1638311" cy="2263277"/>
            </a:xfrm>
          </p:grpSpPr>
          <p:pic>
            <p:nvPicPr>
              <p:cNvPr id="105" name="Picture 2">
                <a:extLst>
                  <a:ext uri="{FF2B5EF4-FFF2-40B4-BE49-F238E27FC236}">
                    <a16:creationId xmlns:a16="http://schemas.microsoft.com/office/drawing/2014/main" id="{4C9DF53D-594F-4343-B478-22DDFC6BFB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0888" y="4732457"/>
                <a:ext cx="1638311" cy="1122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DAC70F4B-7F50-49E6-AA7A-52FD18D75E45}"/>
                      </a:ext>
                    </a:extLst>
                  </p:cNvPr>
                  <p:cNvSpPr/>
                  <p:nvPr/>
                </p:nvSpPr>
                <p:spPr>
                  <a:xfrm>
                    <a:off x="7200890" y="5891212"/>
                    <a:ext cx="1638309" cy="26193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DAC70F4B-7F50-49E6-AA7A-52FD18D75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0890" y="5891212"/>
                    <a:ext cx="1638309" cy="26193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1111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91476AA7-CA98-4336-BCBE-164F77213AFE}"/>
                  </a:ext>
                </a:extLst>
              </p:cNvPr>
              <p:cNvCxnSpPr>
                <a:cxnSpLocks/>
                <a:stCxn id="105" idx="0"/>
                <a:endCxn id="108" idx="2"/>
              </p:cNvCxnSpPr>
              <p:nvPr/>
            </p:nvCxnSpPr>
            <p:spPr>
              <a:xfrm flipH="1" flipV="1">
                <a:off x="8014492" y="4362203"/>
                <a:ext cx="5552" cy="3702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文本框 107">
                    <a:extLst>
                      <a:ext uri="{FF2B5EF4-FFF2-40B4-BE49-F238E27FC236}">
                        <a16:creationId xmlns:a16="http://schemas.microsoft.com/office/drawing/2014/main" id="{952C4A73-07D8-4269-A7E3-805B9DD410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64894" y="3889873"/>
                    <a:ext cx="299195" cy="4723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0" r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8" name="文本框 107">
                    <a:extLst>
                      <a:ext uri="{FF2B5EF4-FFF2-40B4-BE49-F238E27FC236}">
                        <a16:creationId xmlns:a16="http://schemas.microsoft.com/office/drawing/2014/main" id="{952C4A73-07D8-4269-A7E3-805B9DD410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4894" y="3889873"/>
                    <a:ext cx="299195" cy="47233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5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4A51DCF3-7E0F-43F8-9A9D-F5D49FE2B388}"/>
                </a:ext>
              </a:extLst>
            </p:cNvPr>
            <p:cNvSpPr/>
            <p:nvPr/>
          </p:nvSpPr>
          <p:spPr>
            <a:xfrm>
              <a:off x="10518226" y="4257895"/>
              <a:ext cx="1437990" cy="191149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361CF4-BF26-4A7E-8B33-372BAD5E0517}"/>
                  </a:ext>
                </a:extLst>
              </p:cNvPr>
              <p:cNvSpPr txBox="1"/>
              <p:nvPr/>
            </p:nvSpPr>
            <p:spPr>
              <a:xfrm>
                <a:off x="338506" y="4368731"/>
                <a:ext cx="3843165" cy="163121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OWF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Widely believed to exist!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Still, somewhat stronger than plain OWF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361CF4-BF26-4A7E-8B33-372BAD5E0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6" y="4368731"/>
                <a:ext cx="3843165" cy="16312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BADBE7B-093C-445E-ADA4-FEE444BC6927}"/>
                  </a:ext>
                </a:extLst>
              </p:cNvPr>
              <p:cNvSpPr txBox="1"/>
              <p:nvPr/>
            </p:nvSpPr>
            <p:spPr>
              <a:xfrm>
                <a:off x="7058740" y="4553397"/>
                <a:ext cx="3959813" cy="14465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Our result 1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en-US" altLang="zh-CN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(bounded-error) hard on average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and only if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exist one-way functions in </a:t>
                </a:r>
                <a:r>
                  <a:rPr lang="en-US" altLang="zh-CN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(uniform)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BADBE7B-093C-445E-ADA4-FEE444BC6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740" y="4553397"/>
                <a:ext cx="3959813" cy="14465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B952C86E-91E4-4573-BB4F-5ED5D3AC4A34}"/>
              </a:ext>
            </a:extLst>
          </p:cNvPr>
          <p:cNvGrpSpPr/>
          <p:nvPr/>
        </p:nvGrpSpPr>
        <p:grpSpPr>
          <a:xfrm>
            <a:off x="4509666" y="4738063"/>
            <a:ext cx="1992422" cy="1261884"/>
            <a:chOff x="7333770" y="3626837"/>
            <a:chExt cx="2817561" cy="1784479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21AA6CA2-608E-425D-AADF-C8155674A925}"/>
                </a:ext>
              </a:extLst>
            </p:cNvPr>
            <p:cNvGrpSpPr/>
            <p:nvPr/>
          </p:nvGrpSpPr>
          <p:grpSpPr>
            <a:xfrm>
              <a:off x="7431140" y="3706991"/>
              <a:ext cx="2628900" cy="1662750"/>
              <a:chOff x="5800725" y="4314444"/>
              <a:chExt cx="2628900" cy="16627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椭圆 110">
                    <a:extLst>
                      <a:ext uri="{FF2B5EF4-FFF2-40B4-BE49-F238E27FC236}">
                        <a16:creationId xmlns:a16="http://schemas.microsoft.com/office/drawing/2014/main" id="{02F7833C-41D9-46AE-8ECE-13F0BA4B180A}"/>
                      </a:ext>
                    </a:extLst>
                  </p:cNvPr>
                  <p:cNvSpPr/>
                  <p:nvPr/>
                </p:nvSpPr>
                <p:spPr>
                  <a:xfrm>
                    <a:off x="5800725" y="4883447"/>
                    <a:ext cx="428624" cy="42862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zh-CN" sz="14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椭圆 110">
                    <a:extLst>
                      <a:ext uri="{FF2B5EF4-FFF2-40B4-BE49-F238E27FC236}">
                        <a16:creationId xmlns:a16="http://schemas.microsoft.com/office/drawing/2014/main" id="{02F7833C-41D9-46AE-8ECE-13F0BA4B18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0725" y="4883447"/>
                    <a:ext cx="428624" cy="428624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椭圆 111">
                    <a:extLst>
                      <a:ext uri="{FF2B5EF4-FFF2-40B4-BE49-F238E27FC236}">
                        <a16:creationId xmlns:a16="http://schemas.microsoft.com/office/drawing/2014/main" id="{365EC60B-40C7-40A4-9380-C36A6050FD1B}"/>
                      </a:ext>
                    </a:extLst>
                  </p:cNvPr>
                  <p:cNvSpPr/>
                  <p:nvPr/>
                </p:nvSpPr>
                <p:spPr>
                  <a:xfrm>
                    <a:off x="7610476" y="4643455"/>
                    <a:ext cx="819149" cy="81914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altLang="zh-CN" sz="14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椭圆 111">
                    <a:extLst>
                      <a:ext uri="{FF2B5EF4-FFF2-40B4-BE49-F238E27FC236}">
                        <a16:creationId xmlns:a16="http://schemas.microsoft.com/office/drawing/2014/main" id="{365EC60B-40C7-40A4-9380-C36A6050FD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0476" y="4643455"/>
                    <a:ext cx="819149" cy="819149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D4F96F7A-F4D5-446D-966B-A4E0E26F7CD6}"/>
                  </a:ext>
                </a:extLst>
              </p:cNvPr>
              <p:cNvSpPr/>
              <p:nvPr/>
            </p:nvSpPr>
            <p:spPr>
              <a:xfrm>
                <a:off x="6181725" y="4732914"/>
                <a:ext cx="1524000" cy="236258"/>
              </a:xfrm>
              <a:custGeom>
                <a:avLst/>
                <a:gdLst>
                  <a:gd name="connsiteX0" fmla="*/ 0 w 1457325"/>
                  <a:gd name="connsiteY0" fmla="*/ 420924 h 420924"/>
                  <a:gd name="connsiteX1" fmla="*/ 733425 w 1457325"/>
                  <a:gd name="connsiteY1" fmla="*/ 1824 h 420924"/>
                  <a:gd name="connsiteX2" fmla="*/ 1457325 w 1457325"/>
                  <a:gd name="connsiteY2" fmla="*/ 297099 h 420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7325" h="420924">
                    <a:moveTo>
                      <a:pt x="0" y="420924"/>
                    </a:moveTo>
                    <a:cubicBezTo>
                      <a:pt x="245269" y="221692"/>
                      <a:pt x="490538" y="22461"/>
                      <a:pt x="733425" y="1824"/>
                    </a:cubicBezTo>
                    <a:cubicBezTo>
                      <a:pt x="976312" y="-18813"/>
                      <a:pt x="1216818" y="139143"/>
                      <a:pt x="1457325" y="297099"/>
                    </a:cubicBezTo>
                  </a:path>
                </a:pathLst>
              </a:custGeom>
              <a:noFill/>
              <a:ln w="76200"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44AEC25A-4009-4E23-A036-7F86DCB09084}"/>
                  </a:ext>
                </a:extLst>
              </p:cNvPr>
              <p:cNvSpPr/>
              <p:nvPr/>
            </p:nvSpPr>
            <p:spPr>
              <a:xfrm>
                <a:off x="6153150" y="5283497"/>
                <a:ext cx="1543050" cy="179107"/>
              </a:xfrm>
              <a:custGeom>
                <a:avLst/>
                <a:gdLst>
                  <a:gd name="connsiteX0" fmla="*/ 1543050 w 1543050"/>
                  <a:gd name="connsiteY0" fmla="*/ 28575 h 409661"/>
                  <a:gd name="connsiteX1" fmla="*/ 790575 w 1543050"/>
                  <a:gd name="connsiteY1" fmla="*/ 409575 h 409661"/>
                  <a:gd name="connsiteX2" fmla="*/ 0 w 1543050"/>
                  <a:gd name="connsiteY2" fmla="*/ 0 h 409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43050" h="409661">
                    <a:moveTo>
                      <a:pt x="1543050" y="28575"/>
                    </a:moveTo>
                    <a:cubicBezTo>
                      <a:pt x="1295400" y="221456"/>
                      <a:pt x="1047750" y="414338"/>
                      <a:pt x="790575" y="409575"/>
                    </a:cubicBezTo>
                    <a:cubicBezTo>
                      <a:pt x="533400" y="404813"/>
                      <a:pt x="266700" y="202406"/>
                      <a:pt x="0" y="0"/>
                    </a:cubicBezTo>
                  </a:path>
                </a:pathLst>
              </a:custGeom>
              <a:noFill/>
              <a:ln w="76200"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乘号 114">
                <a:extLst>
                  <a:ext uri="{FF2B5EF4-FFF2-40B4-BE49-F238E27FC236}">
                    <a16:creationId xmlns:a16="http://schemas.microsoft.com/office/drawing/2014/main" id="{A9CB7F8E-8E80-4E44-9B95-F9F1474F7CFB}"/>
                  </a:ext>
                </a:extLst>
              </p:cNvPr>
              <p:cNvSpPr/>
              <p:nvPr/>
            </p:nvSpPr>
            <p:spPr>
              <a:xfrm>
                <a:off x="6689001" y="5183792"/>
                <a:ext cx="461822" cy="461822"/>
              </a:xfrm>
              <a:prstGeom prst="mathMultiply">
                <a:avLst/>
              </a:prstGeom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88C3DE32-7647-4AE1-B113-CDFFD89EA7D0}"/>
                      </a:ext>
                    </a:extLst>
                  </p:cNvPr>
                  <p:cNvSpPr txBox="1"/>
                  <p:nvPr/>
                </p:nvSpPr>
                <p:spPr>
                  <a:xfrm>
                    <a:off x="5800725" y="4314444"/>
                    <a:ext cx="2422386" cy="4352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SUPER easy 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𝐍𝐂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p>
                        </m:sSup>
                      </m:oMath>
                    </a14:m>
                    <a:r>
                      <a:rPr lang="en-US" altLang="zh-CN" sz="1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</a:t>
                    </a:r>
                    <a:endParaRPr lang="zh-CN" altLang="en-US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88C3DE32-7647-4AE1-B113-CDFFD89EA7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0725" y="4314444"/>
                    <a:ext cx="2422386" cy="43523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068" t="-4000" r="-71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0E455DA0-DB7E-49DB-80E3-13EC611242C7}"/>
                  </a:ext>
                </a:extLst>
              </p:cNvPr>
              <p:cNvSpPr txBox="1"/>
              <p:nvPr/>
            </p:nvSpPr>
            <p:spPr>
              <a:xfrm>
                <a:off x="6596062" y="5541955"/>
                <a:ext cx="808093" cy="435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hard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58832674-CF39-485C-A652-7C522866E817}"/>
                </a:ext>
              </a:extLst>
            </p:cNvPr>
            <p:cNvSpPr/>
            <p:nvPr/>
          </p:nvSpPr>
          <p:spPr>
            <a:xfrm>
              <a:off x="7333770" y="3626837"/>
              <a:ext cx="2817561" cy="17844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97A8E1EE-9AD0-451C-A9BA-82AD6AB27A50}"/>
              </a:ext>
            </a:extLst>
          </p:cNvPr>
          <p:cNvSpPr txBox="1"/>
          <p:nvPr/>
        </p:nvSpPr>
        <p:spPr>
          <a:xfrm>
            <a:off x="8644486" y="3089606"/>
            <a:ext cx="2672080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Polynomially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related to circuit complexity…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9E687D3-7060-444A-845B-0645B912BB35}"/>
              </a:ext>
            </a:extLst>
          </p:cNvPr>
          <p:cNvSpPr txBox="1"/>
          <p:nvPr/>
        </p:nvSpPr>
        <p:spPr>
          <a:xfrm>
            <a:off x="10893287" y="6492875"/>
            <a:ext cx="144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12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9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 2: AIK as a Reduction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C65AB4-C1BC-4982-BB84-F0D64247AC5C}"/>
                  </a:ext>
                </a:extLst>
              </p:cNvPr>
              <p:cNvSpPr txBox="1"/>
              <p:nvPr/>
            </p:nvSpPr>
            <p:spPr>
              <a:xfrm>
                <a:off x="838200" y="1833877"/>
                <a:ext cx="4371975" cy="84741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[Liu-Pass]: (hardness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 (OWF)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C65AB4-C1BC-4982-BB84-F0D64247A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33877"/>
                <a:ext cx="4371975" cy="8474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3BD0083-C0B8-4027-9884-85E24CEDC66E}"/>
                  </a:ext>
                </a:extLst>
              </p:cNvPr>
              <p:cNvSpPr txBox="1"/>
              <p:nvPr/>
            </p:nvSpPr>
            <p:spPr>
              <a:xfrm>
                <a:off x="838200" y="1833877"/>
                <a:ext cx="4619625" cy="84741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[Liu-Pass]: (hardness of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 (OWF computable in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)!!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3BD0083-C0B8-4027-9884-85E24CEDC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33877"/>
                <a:ext cx="4619625" cy="847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E25395-742B-4B64-8EFA-2141E8BAA5B3}"/>
                  </a:ext>
                </a:extLst>
              </p:cNvPr>
              <p:cNvSpPr txBox="1"/>
              <p:nvPr/>
            </p:nvSpPr>
            <p:spPr>
              <a:xfrm>
                <a:off x="3771899" y="2681288"/>
                <a:ext cx="2476500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(for “reasonable”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ℭ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)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E25395-742B-4B64-8EFA-2141E8BAA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899" y="2681288"/>
                <a:ext cx="2476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F292EC6-7B19-4943-ADE0-6B84119F031C}"/>
                  </a:ext>
                </a:extLst>
              </p:cNvPr>
              <p:cNvSpPr txBox="1"/>
              <p:nvPr/>
            </p:nvSpPr>
            <p:spPr>
              <a:xfrm>
                <a:off x="6591301" y="2031153"/>
                <a:ext cx="4543424" cy="8309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[AIK]: (OWF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 (OWF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)!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F292EC6-7B19-4943-ADE0-6B84119F0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1" y="2031153"/>
                <a:ext cx="4543424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22BA7A-99B2-49ED-B269-DB010072E3A9}"/>
                  </a:ext>
                </a:extLst>
              </p:cNvPr>
              <p:cNvSpPr txBox="1"/>
              <p:nvPr/>
            </p:nvSpPr>
            <p:spPr>
              <a:xfrm>
                <a:off x="2233612" y="3190802"/>
                <a:ext cx="3862388" cy="12331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[Liu-Pass] + [AIK]: (hardness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) = (hardness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) !!!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22BA7A-99B2-49ED-B269-DB010072E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612" y="3190802"/>
                <a:ext cx="3862388" cy="1233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29C642-1B8D-4A1E-87CB-003F9614C8AF}"/>
                  </a:ext>
                </a:extLst>
              </p:cNvPr>
              <p:cNvSpPr txBox="1"/>
              <p:nvPr/>
            </p:nvSpPr>
            <p:spPr>
              <a:xfrm>
                <a:off x="1828800" y="5549628"/>
                <a:ext cx="6695440" cy="84741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 are equally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 hard (on average). Is there a 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reduction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 between them?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29C642-1B8D-4A1E-87CB-003F9614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549628"/>
                <a:ext cx="6695440" cy="8474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ᐈ Funny thinking face stock images, Royalty Free thinking face emoji  vectors | download on Depositphotos®">
            <a:extLst>
              <a:ext uri="{FF2B5EF4-FFF2-40B4-BE49-F238E27FC236}">
                <a16:creationId xmlns:a16="http://schemas.microsoft.com/office/drawing/2014/main" id="{558B8759-98FC-4325-9F80-DE9131401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021" y="5170107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6A8E393-D58E-454E-9BB7-07B76816B091}"/>
                  </a:ext>
                </a:extLst>
              </p:cNvPr>
              <p:cNvSpPr txBox="1"/>
              <p:nvPr/>
            </p:nvSpPr>
            <p:spPr>
              <a:xfrm>
                <a:off x="2651759" y="4693168"/>
                <a:ext cx="3596640" cy="38164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For now, think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US" altLang="zh-CN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≈</m:t>
                    </m:r>
                    <m:r>
                      <m:rPr>
                        <m:sty m:val="p"/>
                      </m:rPr>
                      <a:rPr kumimoji="0" lang="en-US" altLang="zh-CN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KT</m:t>
                    </m:r>
                  </m:oMath>
                </a14:m>
                <a:endParaRPr kumimoji="0" lang="zh-CN" altLang="en-US" sz="1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6A8E393-D58E-454E-9BB7-07B76816B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59" y="4693168"/>
                <a:ext cx="3596640" cy="3816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E707FD90-1F22-4AEF-BBE3-BD0B87663A54}"/>
              </a:ext>
            </a:extLst>
          </p:cNvPr>
          <p:cNvGrpSpPr/>
          <p:nvPr/>
        </p:nvGrpSpPr>
        <p:grpSpPr>
          <a:xfrm>
            <a:off x="6910727" y="2932731"/>
            <a:ext cx="3523866" cy="2237376"/>
            <a:chOff x="6910727" y="2932731"/>
            <a:chExt cx="3227026" cy="204890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85F4E8A-E73F-41DB-A56F-F28FA4FC1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0727" y="2932731"/>
              <a:ext cx="3227026" cy="2048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1F62B19-6B97-47E2-9ED3-03F6685C41EA}"/>
                </a:ext>
              </a:extLst>
            </p:cNvPr>
            <p:cNvSpPr txBox="1"/>
            <p:nvPr/>
          </p:nvSpPr>
          <p:spPr>
            <a:xfrm>
              <a:off x="7034537" y="3022516"/>
              <a:ext cx="1135993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[Liu-Pass]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59A951D-BFE1-40BA-9C95-0C9DE65490C1}"/>
                </a:ext>
              </a:extLst>
            </p:cNvPr>
            <p:cNvSpPr txBox="1"/>
            <p:nvPr/>
          </p:nvSpPr>
          <p:spPr>
            <a:xfrm>
              <a:off x="9111575" y="3017864"/>
              <a:ext cx="670560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[AIK]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D4ECB94D-CAB9-44D9-998C-CDE65015FFCA}"/>
              </a:ext>
            </a:extLst>
          </p:cNvPr>
          <p:cNvSpPr txBox="1"/>
          <p:nvPr/>
        </p:nvSpPr>
        <p:spPr>
          <a:xfrm>
            <a:off x="10893287" y="6492875"/>
            <a:ext cx="144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13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3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 2: AIK as a Reduction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D1BB8D-E96C-4407-9274-588D7D7AEF1D}"/>
                  </a:ext>
                </a:extLst>
              </p:cNvPr>
              <p:cNvSpPr txBox="1"/>
              <p:nvPr/>
            </p:nvSpPr>
            <p:spPr>
              <a:xfrm>
                <a:off x="1229360" y="1782945"/>
                <a:ext cx="9733280" cy="120686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sng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Theorem</a:t>
                </a:r>
                <a:r>
                  <a:rPr kumimoji="0" lang="en-US" altLang="zh-CN" sz="2400" i="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 (Informal)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. There is a randomized reduction that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maps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random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 instance to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random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 instance, and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maps an instance with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 to an instance with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KT</m:t>
                    </m:r>
                  </m:oMath>
                </a14:m>
                <a:endParaRPr kumimoji="0" lang="en-US" altLang="zh-CN" sz="2400" b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D1BB8D-E96C-4407-9274-588D7D7AE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60" y="1782945"/>
                <a:ext cx="9733280" cy="1206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43A61E-B279-41A2-BCF2-EDCB145B53C3}"/>
                  </a:ext>
                </a:extLst>
              </p:cNvPr>
              <p:cNvSpPr txBox="1"/>
              <p:nvPr/>
            </p:nvSpPr>
            <p:spPr>
              <a:xfrm>
                <a:off x="730488" y="3110560"/>
                <a:ext cx="4237752" cy="12782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Remark 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The same idea also works for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𝐋𝐎𝐆𝐒𝐏𝐀𝐂𝐄</m:t>
                    </m:r>
                  </m:oMath>
                </a14:m>
                <a:r>
                  <a:rPr kumimoji="0" lang="en-US" altLang="zh-CN" sz="240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CN" sz="2400" b="0" i="0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sz="2400" b="0" i="0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kumimoji="0" lang="en-US" altLang="zh-CN" sz="240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.</a:t>
                </a:r>
                <a:endParaRPr kumimoji="0" lang="zh-CN" altLang="en-US" sz="2400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43A61E-B279-41A2-BCF2-EDCB145B5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88" y="3110560"/>
                <a:ext cx="4237752" cy="12782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28C6A0-A27F-48D0-87CD-7D59083B9FF2}"/>
                  </a:ext>
                </a:extLst>
              </p:cNvPr>
              <p:cNvSpPr txBox="1"/>
              <p:nvPr/>
            </p:nvSpPr>
            <p:spPr>
              <a:xfrm>
                <a:off x="5547360" y="3116218"/>
                <a:ext cx="6309360" cy="12782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Remark 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If AIK could prove “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OWF (in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𝐏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) implies OWF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”, then we could reduce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kumimoji="0" lang="zh-CN" altLang="en-US" sz="240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0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KT</m:t>
                    </m:r>
                  </m:oMath>
                </a14:m>
                <a:endParaRPr kumimoji="0" lang="zh-CN" altLang="en-US" sz="2400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28C6A0-A27F-48D0-87CD-7D59083B9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360" y="3116218"/>
                <a:ext cx="6309360" cy="12782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3803538-66E9-4A60-A30C-0F410E78C2FC}"/>
                  </a:ext>
                </a:extLst>
              </p:cNvPr>
              <p:cNvSpPr txBox="1"/>
              <p:nvPr/>
            </p:nvSpPr>
            <p:spPr>
              <a:xfrm>
                <a:off x="3750527" y="4483657"/>
                <a:ext cx="7078982" cy="38164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Previously, it’s unknown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has </a:t>
                </a:r>
                <a:r>
                  <a:rPr lang="en-US" altLang="zh-CN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ANY connection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at all!!!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3803538-66E9-4A60-A30C-0F410E78C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527" y="4483657"/>
                <a:ext cx="7078982" cy="3816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7698F9A-C060-43E5-B015-FE2C84A00203}"/>
                  </a:ext>
                </a:extLst>
              </p:cNvPr>
              <p:cNvSpPr txBox="1"/>
              <p:nvPr/>
            </p:nvSpPr>
            <p:spPr>
              <a:xfrm>
                <a:off x="1384326" y="5006193"/>
                <a:ext cx="4469762" cy="166404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Corollary</a:t>
                </a: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zero-error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easy on average, then so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𝐋𝐎𝐆𝐒𝐏𝐀𝐂𝐄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7698F9A-C060-43E5-B015-FE2C84A00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26" y="5006193"/>
                <a:ext cx="4469762" cy="16640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0177369-4BB4-4890-8DF2-E674B9ED9204}"/>
              </a:ext>
            </a:extLst>
          </p:cNvPr>
          <p:cNvSpPr txBox="1"/>
          <p:nvPr/>
        </p:nvSpPr>
        <p:spPr>
          <a:xfrm>
            <a:off x="6451600" y="5219882"/>
            <a:ext cx="4257040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Lesson: By opening the magical black-box of AIK, we also obtain nontrivial consequences on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zero-error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average-case complexity of meta-complexity!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DD3B84-D00F-4D42-8753-A65286E0D376}"/>
              </a:ext>
            </a:extLst>
          </p:cNvPr>
          <p:cNvSpPr txBox="1"/>
          <p:nvPr/>
        </p:nvSpPr>
        <p:spPr>
          <a:xfrm>
            <a:off x="10893287" y="6492875"/>
            <a:ext cx="144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14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9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One Slide for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𝐌𝐂𝐒𝐏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complexity is messier to deal with…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Theorem.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exponentially hard on average, then there is a (super-poly) hard OWF.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Theorem.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If there is an exponentially-hard (weak) OWF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(exponentially) hard on average.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CAC970E-6A3C-4471-9476-8354BBD80A14}"/>
              </a:ext>
            </a:extLst>
          </p:cNvPr>
          <p:cNvSpPr/>
          <p:nvPr/>
        </p:nvSpPr>
        <p:spPr>
          <a:xfrm>
            <a:off x="4572000" y="3238500"/>
            <a:ext cx="914400" cy="381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DE0FCBF-D794-4500-8656-E0D0CA4589FE}"/>
                  </a:ext>
                </a:extLst>
              </p:cNvPr>
              <p:cNvSpPr txBox="1"/>
              <p:nvPr/>
            </p:nvSpPr>
            <p:spPr>
              <a:xfrm>
                <a:off x="5643245" y="3332520"/>
                <a:ext cx="3924300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Open: implement this OWF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DE0FCBF-D794-4500-8656-E0D0CA458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245" y="3332520"/>
                <a:ext cx="39243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96FDD3-0E37-40BD-B0E3-6B3407960628}"/>
                  </a:ext>
                </a:extLst>
              </p:cNvPr>
              <p:cNvSpPr txBox="1"/>
              <p:nvPr/>
            </p:nvSpPr>
            <p:spPr>
              <a:xfrm>
                <a:off x="1484630" y="3857109"/>
                <a:ext cx="8187690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(super-poly)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hard on average, then there is a (super-poly) OWF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endParaRPr lang="zh-CN" altLang="en-US" baseline="30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96FDD3-0E37-40BD-B0E3-6B340796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30" y="3857109"/>
                <a:ext cx="8187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868CFB-1FB0-475C-BB68-AF82B696CE16}"/>
                  </a:ext>
                </a:extLst>
              </p:cNvPr>
              <p:cNvSpPr txBox="1"/>
              <p:nvPr/>
            </p:nvSpPr>
            <p:spPr>
              <a:xfrm>
                <a:off x="1484630" y="5548670"/>
                <a:ext cx="8187690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there is 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(super-poly)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OWF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(super-poly)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hard on average</a:t>
                </a:r>
                <a:endParaRPr lang="zh-CN" altLang="en-US" baseline="30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868CFB-1FB0-475C-BB68-AF82B696C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30" y="5548670"/>
                <a:ext cx="8187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23D2CCB-C3C6-4D0B-9A5E-893BFAA3AA9F}"/>
              </a:ext>
            </a:extLst>
          </p:cNvPr>
          <p:cNvSpPr txBox="1"/>
          <p:nvPr/>
        </p:nvSpPr>
        <p:spPr>
          <a:xfrm>
            <a:off x="10893287" y="6492875"/>
            <a:ext cx="144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15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1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7C7A95-4C9D-417F-B9BE-B6FE09E14370}"/>
              </a:ext>
            </a:extLst>
          </p:cNvPr>
          <p:cNvSpPr/>
          <p:nvPr/>
        </p:nvSpPr>
        <p:spPr>
          <a:xfrm>
            <a:off x="2906665" y="2644170"/>
            <a:ext cx="63786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9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76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Meta-Complexity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“Complexity of complexity”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E3298D-3472-4319-ABFF-61C39BB1BEA3}"/>
              </a:ext>
            </a:extLst>
          </p:cNvPr>
          <p:cNvSpPr/>
          <p:nvPr/>
        </p:nvSpPr>
        <p:spPr>
          <a:xfrm>
            <a:off x="831850" y="337425"/>
            <a:ext cx="2068304" cy="86184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Meta-Complexity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529D04-4FA6-4F79-B9F0-AD8F16E7FD19}"/>
              </a:ext>
            </a:extLst>
          </p:cNvPr>
          <p:cNvSpPr/>
          <p:nvPr/>
        </p:nvSpPr>
        <p:spPr>
          <a:xfrm>
            <a:off x="5055498" y="337420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Cryptography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1B25AC-5EF3-4DC7-ABC0-56441F5E8E2A}"/>
              </a:ext>
            </a:extLst>
          </p:cNvPr>
          <p:cNvSpPr/>
          <p:nvPr/>
        </p:nvSpPr>
        <p:spPr>
          <a:xfrm>
            <a:off x="9279146" y="337421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4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Minimum Circuit Size Problem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0297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Circuits: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DAGs with AND/OR/NOT gates that compute some function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complexity: size of the smallest circuit </a:t>
                </a: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computing a certain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function (e.g.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)?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Given an input function, what’s the smallest circuit computing it?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Circuit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Complexity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029700" cy="4784725"/>
              </a:xfrm>
              <a:blipFill>
                <a:blip r:embed="rId3"/>
                <a:stretch>
                  <a:fillRect l="-1215" t="-2166" r="-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E2D19D0-8D45-44DA-B5D4-6DCFF93156F7}"/>
                  </a:ext>
                </a:extLst>
              </p:cNvPr>
              <p:cNvSpPr txBox="1"/>
              <p:nvPr/>
            </p:nvSpPr>
            <p:spPr>
              <a:xfrm>
                <a:off x="1219983" y="4819650"/>
                <a:ext cx="802957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600" dirty="0">
                    <a:latin typeface="Consolas" panose="020B0609020204030204" pitchFamily="49" charset="0"/>
                  </a:rPr>
                  <a:t>(     ,</a:t>
                </a:r>
                <a14:m>
                  <m:oMath xmlns:m="http://schemas.openxmlformats.org/officeDocument/2006/math">
                    <m:r>
                      <a:rPr lang="en-US" altLang="zh-CN" sz="9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9600" dirty="0">
                    <a:latin typeface="Consolas" panose="020B0609020204030204" pitchFamily="49" charset="0"/>
                  </a:rPr>
                  <a:t>)</a:t>
                </a:r>
                <a:endParaRPr lang="zh-CN" altLang="en-US" sz="9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E2D19D0-8D45-44DA-B5D4-6DCFF931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983" y="4819650"/>
                <a:ext cx="8029575" cy="1569660"/>
              </a:xfrm>
              <a:prstGeom prst="rect">
                <a:avLst/>
              </a:prstGeom>
              <a:blipFill>
                <a:blip r:embed="rId4"/>
                <a:stretch>
                  <a:fillRect l="-7973" t="-20623" b="-4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E6242759-E676-4F92-86D5-F7F69B6A0B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06540"/>
                  </p:ext>
                </p:extLst>
              </p:nvPr>
            </p:nvGraphicFramePr>
            <p:xfrm>
              <a:off x="2137559" y="5364004"/>
              <a:ext cx="29591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775">
                      <a:extLst>
                        <a:ext uri="{9D8B030D-6E8A-4147-A177-3AD203B41FA5}">
                          <a16:colId xmlns:a16="http://schemas.microsoft.com/office/drawing/2014/main" val="2310989320"/>
                        </a:ext>
                      </a:extLst>
                    </a:gridCol>
                    <a:gridCol w="739775">
                      <a:extLst>
                        <a:ext uri="{9D8B030D-6E8A-4147-A177-3AD203B41FA5}">
                          <a16:colId xmlns:a16="http://schemas.microsoft.com/office/drawing/2014/main" val="1860789008"/>
                        </a:ext>
                      </a:extLst>
                    </a:gridCol>
                    <a:gridCol w="739775">
                      <a:extLst>
                        <a:ext uri="{9D8B030D-6E8A-4147-A177-3AD203B41FA5}">
                          <a16:colId xmlns:a16="http://schemas.microsoft.com/office/drawing/2014/main" val="1238100282"/>
                        </a:ext>
                      </a:extLst>
                    </a:gridCol>
                    <a:gridCol w="739775">
                      <a:extLst>
                        <a:ext uri="{9D8B030D-6E8A-4147-A177-3AD203B41FA5}">
                          <a16:colId xmlns:a16="http://schemas.microsoft.com/office/drawing/2014/main" val="17504153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0889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6200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E6242759-E676-4F92-86D5-F7F69B6A0B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06540"/>
                  </p:ext>
                </p:extLst>
              </p:nvPr>
            </p:nvGraphicFramePr>
            <p:xfrm>
              <a:off x="2137559" y="5364004"/>
              <a:ext cx="29591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775">
                      <a:extLst>
                        <a:ext uri="{9D8B030D-6E8A-4147-A177-3AD203B41FA5}">
                          <a16:colId xmlns:a16="http://schemas.microsoft.com/office/drawing/2014/main" val="2310989320"/>
                        </a:ext>
                      </a:extLst>
                    </a:gridCol>
                    <a:gridCol w="739775">
                      <a:extLst>
                        <a:ext uri="{9D8B030D-6E8A-4147-A177-3AD203B41FA5}">
                          <a16:colId xmlns:a16="http://schemas.microsoft.com/office/drawing/2014/main" val="1860789008"/>
                        </a:ext>
                      </a:extLst>
                    </a:gridCol>
                    <a:gridCol w="739775">
                      <a:extLst>
                        <a:ext uri="{9D8B030D-6E8A-4147-A177-3AD203B41FA5}">
                          <a16:colId xmlns:a16="http://schemas.microsoft.com/office/drawing/2014/main" val="1238100282"/>
                        </a:ext>
                      </a:extLst>
                    </a:gridCol>
                    <a:gridCol w="739775">
                      <a:extLst>
                        <a:ext uri="{9D8B030D-6E8A-4147-A177-3AD203B41FA5}">
                          <a16:colId xmlns:a16="http://schemas.microsoft.com/office/drawing/2014/main" val="17504153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20" t="-1613" r="-302459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820" t="-1613" r="-202459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2479" t="-1613" r="-104132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1613" r="-3279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0889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20" t="-103279" r="-302459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820" t="-103279" r="-202459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2479" t="-103279" r="-10413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103279" r="-3279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2005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DD3B2FA-D4A2-40EF-A06D-E8D1A5D9458A}"/>
                  </a:ext>
                </a:extLst>
              </p:cNvPr>
              <p:cNvSpPr txBox="1"/>
              <p:nvPr/>
            </p:nvSpPr>
            <p:spPr>
              <a:xfrm>
                <a:off x="5584022" y="4827270"/>
                <a:ext cx="1422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9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DD3B2FA-D4A2-40EF-A06D-E8D1A5D94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022" y="4827270"/>
                <a:ext cx="1422400" cy="1569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93464ED2-9167-42AD-B3E4-837FB89C5E00}"/>
              </a:ext>
            </a:extLst>
          </p:cNvPr>
          <p:cNvGrpSpPr/>
          <p:nvPr/>
        </p:nvGrpSpPr>
        <p:grpSpPr>
          <a:xfrm>
            <a:off x="7019943" y="4230375"/>
            <a:ext cx="4183340" cy="2166555"/>
            <a:chOff x="7181084" y="2496825"/>
            <a:chExt cx="4183340" cy="2166555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F8906153-9A85-4561-A8BD-1D6DC43D5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3863" y="2496825"/>
              <a:ext cx="1193789" cy="1193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38A990E-5388-4ED6-AFA3-94CEA38F1A83}"/>
                    </a:ext>
                  </a:extLst>
                </p:cNvPr>
                <p:cNvSpPr txBox="1"/>
                <p:nvPr/>
              </p:nvSpPr>
              <p:spPr>
                <a:xfrm>
                  <a:off x="8945074" y="3757630"/>
                  <a:ext cx="2419350" cy="64633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there a size-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circuit computing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38A990E-5388-4ED6-AFA3-94CEA38F1A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5074" y="3757630"/>
                  <a:ext cx="2419350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8E916AF-BAD3-4083-AA35-187EFCC4B178}"/>
                    </a:ext>
                  </a:extLst>
                </p:cNvPr>
                <p:cNvSpPr txBox="1"/>
                <p:nvPr/>
              </p:nvSpPr>
              <p:spPr>
                <a:xfrm>
                  <a:off x="7181084" y="3093720"/>
                  <a:ext cx="1917576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600" b="0" i="1" smtClean="0">
                            <a:latin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zh-CN" altLang="en-US" sz="96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8E916AF-BAD3-4083-AA35-187EFCC4B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084" y="3093720"/>
                  <a:ext cx="1917576" cy="15696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45B8D46-1F36-4E59-9C53-EDE6CC659F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67897" y="1757704"/>
            <a:ext cx="1831808" cy="1933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477B77A-0554-44B1-BB7E-225B898EF314}"/>
                  </a:ext>
                </a:extLst>
              </p:cNvPr>
              <p:cNvSpPr/>
              <p:nvPr/>
            </p:nvSpPr>
            <p:spPr>
              <a:xfrm>
                <a:off x="9652575" y="3578698"/>
                <a:ext cx="2262451" cy="6318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 circuit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from 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[Arora-Barak]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477B77A-0554-44B1-BB7E-225B898EF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575" y="3578698"/>
                <a:ext cx="2262451" cy="6318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0DC1F6D-DAEC-402F-BE20-DC6655D75C92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2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Complexity of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𝐌𝐂𝐒𝐏</m:t>
                    </m:r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Meta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-complexity of circuit complexity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Obvious: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easy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no one-way functions exist [Kabanets-Cai’00]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-complete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Long-standing open question!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“Robustness” questions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Which is harder,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over </a:t>
                </a:r>
                <a:r>
                  <a:rPr lang="en-US" altLang="zh-CN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AND/OR/NOT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over </a:t>
                </a:r>
                <a:r>
                  <a:rPr lang="en-US" altLang="zh-CN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NAND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4"/>
                <a:stretch>
                  <a:fillRect l="-1043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C6A1A2-C74C-4127-BEF3-2745855566A7}"/>
                  </a:ext>
                </a:extLst>
              </p:cNvPr>
              <p:cNvSpPr txBox="1"/>
              <p:nvPr/>
            </p:nvSpPr>
            <p:spPr>
              <a:xfrm>
                <a:off x="6604000" y="3782060"/>
                <a:ext cx="4286250" cy="147732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“Levin has said that he delayed publication of his work on the complexity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because he had been hoping to capture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this framework.”</a:t>
                </a:r>
              </a:p>
              <a:p>
                <a:pPr algn="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—— Allender et al, 2011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C6A1A2-C74C-4127-BEF3-274585556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0" y="3782060"/>
                <a:ext cx="4286250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AA7CA5B-B6B9-48C9-BCFC-85F74D226327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Time-Bounded Kolmogorov Complexity</a:t>
            </a:r>
            <a:b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and Its Meta-Complexity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length of the shortest program computing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(on empty input)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01010101…01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Counting argument: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random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string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Not computable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</a:t>
                </a:r>
              </a:p>
              <a:p>
                <a:endParaRPr lang="en-US" altLang="zh-CN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length of the shortest program computing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steps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Also big open problem: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-hard?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1BB1D0B-6C45-42F4-9E24-F8B630B1881C}"/>
              </a:ext>
            </a:extLst>
          </p:cNvPr>
          <p:cNvSpPr txBox="1"/>
          <p:nvPr/>
        </p:nvSpPr>
        <p:spPr>
          <a:xfrm>
            <a:off x="5829300" y="2672794"/>
            <a:ext cx="252412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print("01" * (n/2))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BEE561-BD64-408D-9143-F969AC40B15E}"/>
                  </a:ext>
                </a:extLst>
              </p:cNvPr>
              <p:cNvSpPr txBox="1"/>
              <p:nvPr/>
            </p:nvSpPr>
            <p:spPr>
              <a:xfrm>
                <a:off x="7574643" y="4904959"/>
                <a:ext cx="1990725" cy="38164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Henceforth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BEE561-BD64-408D-9143-F969AC40B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643" y="4904959"/>
                <a:ext cx="1990725" cy="381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6098B1F-9CCD-44BD-986E-3746CAEBE77E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𝐊𝐓</m:t>
                    </m:r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Complexity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Kolmogorov-version of circuit complexity [Allender’01]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:∀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in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steps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F9A12401-0A64-468C-B887-CA6934BE183D}"/>
              </a:ext>
            </a:extLst>
          </p:cNvPr>
          <p:cNvGrpSpPr/>
          <p:nvPr/>
        </p:nvGrpSpPr>
        <p:grpSpPr>
          <a:xfrm>
            <a:off x="4980562" y="2298700"/>
            <a:ext cx="6929741" cy="1013703"/>
            <a:chOff x="4980562" y="2705100"/>
            <a:chExt cx="6929741" cy="101370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449878-3392-4E8C-9C6E-BD936A699451}"/>
                </a:ext>
              </a:extLst>
            </p:cNvPr>
            <p:cNvSpPr/>
            <p:nvPr/>
          </p:nvSpPr>
          <p:spPr>
            <a:xfrm>
              <a:off x="4980562" y="2705100"/>
              <a:ext cx="476656" cy="47665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标注: 弯曲线形(带强调线) 8">
                  <a:extLst>
                    <a:ext uri="{FF2B5EF4-FFF2-40B4-BE49-F238E27FC236}">
                      <a16:creationId xmlns:a16="http://schemas.microsoft.com/office/drawing/2014/main" id="{C14D3C47-50DD-413F-BDC7-0D3D099BF653}"/>
                    </a:ext>
                  </a:extLst>
                </p:cNvPr>
                <p:cNvSpPr/>
                <p:nvPr/>
              </p:nvSpPr>
              <p:spPr>
                <a:xfrm>
                  <a:off x="6297443" y="3329697"/>
                  <a:ext cx="5612860" cy="389106"/>
                </a:xfrm>
                <a:prstGeom prst="accentCallout2">
                  <a:avLst>
                    <a:gd name="adj1" fmla="val 24872"/>
                    <a:gd name="adj2" fmla="val -1231"/>
                    <a:gd name="adj3" fmla="val 24873"/>
                    <a:gd name="adj4" fmla="val -4831"/>
                    <a:gd name="adj5" fmla="val -41725"/>
                    <a:gd name="adj6" fmla="val -18339"/>
                  </a:avLst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Universal Turing machine, with </a:t>
                  </a:r>
                  <a:r>
                    <a:rPr lang="en-US" altLang="zh-CN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random access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to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标注: 弯曲线形(带强调线) 8">
                  <a:extLst>
                    <a:ext uri="{FF2B5EF4-FFF2-40B4-BE49-F238E27FC236}">
                      <a16:creationId xmlns:a16="http://schemas.microsoft.com/office/drawing/2014/main" id="{C14D3C47-50DD-413F-BDC7-0D3D099BF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7443" y="3329697"/>
                  <a:ext cx="5612860" cy="389106"/>
                </a:xfrm>
                <a:prstGeom prst="accentCallout2">
                  <a:avLst>
                    <a:gd name="adj1" fmla="val 24872"/>
                    <a:gd name="adj2" fmla="val -1231"/>
                    <a:gd name="adj3" fmla="val 24873"/>
                    <a:gd name="adj4" fmla="val -4831"/>
                    <a:gd name="adj5" fmla="val -41725"/>
                    <a:gd name="adj6" fmla="val -18339"/>
                  </a:avLst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D376B3-5416-405D-A659-E91A52F03B64}"/>
                  </a:ext>
                </a:extLst>
              </p:cNvPr>
              <p:cNvSpPr txBox="1"/>
              <p:nvPr/>
            </p:nvSpPr>
            <p:spPr>
              <a:xfrm>
                <a:off x="880347" y="3579768"/>
                <a:ext cx="6168141" cy="95410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Fact: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truth</m:t>
                        </m:r>
                        <m:r>
                          <a:rPr lang="en-US" altLang="zh-CN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table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altLang="zh-CN" sz="2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polynomially</a:t>
                </a:r>
                <a:b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related to its circuit complexity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D376B3-5416-405D-A659-E91A52F03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47" y="3579768"/>
                <a:ext cx="6168141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C66480D-3497-4FC0-BE31-B31E4FE36360}"/>
                  </a:ext>
                </a:extLst>
              </p:cNvPr>
              <p:cNvSpPr txBox="1"/>
              <p:nvPr/>
            </p:nvSpPr>
            <p:spPr>
              <a:xfrm>
                <a:off x="1611838" y="4529498"/>
                <a:ext cx="5612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… 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sometimes more convenient to deal with.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C66480D-3497-4FC0-BE31-B31E4FE3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838" y="4529498"/>
                <a:ext cx="5612859" cy="369332"/>
              </a:xfrm>
              <a:prstGeom prst="rect">
                <a:avLst/>
              </a:prstGeom>
              <a:blipFill>
                <a:blip r:embed="rId7"/>
                <a:stretch>
                  <a:fillRect l="-869" t="-8197" r="-32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076C0BC4-71D1-40E1-BE7F-E40E9ED5BB4D}"/>
              </a:ext>
            </a:extLst>
          </p:cNvPr>
          <p:cNvGrpSpPr/>
          <p:nvPr/>
        </p:nvGrpSpPr>
        <p:grpSpPr>
          <a:xfrm>
            <a:off x="7171682" y="4042305"/>
            <a:ext cx="1696720" cy="2110845"/>
            <a:chOff x="7171682" y="4042305"/>
            <a:chExt cx="1696720" cy="211084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7C253CD-A2F1-4CF2-9AD8-D16E1CB4F9DE}"/>
                </a:ext>
              </a:extLst>
            </p:cNvPr>
            <p:cNvGrpSpPr/>
            <p:nvPr/>
          </p:nvGrpSpPr>
          <p:grpSpPr>
            <a:xfrm>
              <a:off x="7200888" y="4042305"/>
              <a:ext cx="1638311" cy="1812394"/>
              <a:chOff x="7200888" y="4042305"/>
              <a:chExt cx="1638311" cy="1812394"/>
            </a:xfrm>
          </p:grpSpPr>
          <p:pic>
            <p:nvPicPr>
              <p:cNvPr id="8" name="Picture 2">
                <a:extLst>
                  <a:ext uri="{FF2B5EF4-FFF2-40B4-BE49-F238E27FC236}">
                    <a16:creationId xmlns:a16="http://schemas.microsoft.com/office/drawing/2014/main" id="{0343A064-F84C-4444-8146-8B8DAC120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0888" y="4732457"/>
                <a:ext cx="1638311" cy="1122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DAD08D7E-E0C5-47DE-85E5-D6AAB7E7AAE3}"/>
                  </a:ext>
                </a:extLst>
              </p:cNvPr>
              <p:cNvCxnSpPr>
                <a:stCxn id="8" idx="0"/>
              </p:cNvCxnSpPr>
              <p:nvPr/>
            </p:nvCxnSpPr>
            <p:spPr>
              <a:xfrm flipH="1" flipV="1">
                <a:off x="8020043" y="4410075"/>
                <a:ext cx="1" cy="3223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14676C30-50D0-4E24-B557-9FA04813C276}"/>
                      </a:ext>
                    </a:extLst>
                  </p:cNvPr>
                  <p:cNvSpPr txBox="1"/>
                  <p:nvPr/>
                </p:nvSpPr>
                <p:spPr>
                  <a:xfrm>
                    <a:off x="7843834" y="4042305"/>
                    <a:ext cx="352417" cy="36933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14676C30-50D0-4E24-B557-9FA04813C2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3834" y="4042305"/>
                    <a:ext cx="35241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1FC1077-70E9-431E-89AD-EFFF65F2EEF6}"/>
                    </a:ext>
                  </a:extLst>
                </p:cNvPr>
                <p:cNvSpPr/>
                <p:nvPr/>
              </p:nvSpPr>
              <p:spPr>
                <a:xfrm>
                  <a:off x="7171682" y="5920317"/>
                  <a:ext cx="1696720" cy="23283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1FC1077-70E9-431E-89AD-EFFF65F2EE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1682" y="5920317"/>
                  <a:ext cx="1696720" cy="2328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0CDFF09-EEAD-4729-8216-4441D60CD7CF}"/>
              </a:ext>
            </a:extLst>
          </p:cNvPr>
          <p:cNvGrpSpPr/>
          <p:nvPr/>
        </p:nvGrpSpPr>
        <p:grpSpPr>
          <a:xfrm>
            <a:off x="8848985" y="4042305"/>
            <a:ext cx="2556023" cy="2112862"/>
            <a:chOff x="8971536" y="4042305"/>
            <a:chExt cx="2556023" cy="211286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92DC59F-B2F0-4111-A97E-187D5BA0005F}"/>
                </a:ext>
              </a:extLst>
            </p:cNvPr>
            <p:cNvGrpSpPr/>
            <p:nvPr/>
          </p:nvGrpSpPr>
          <p:grpSpPr>
            <a:xfrm>
              <a:off x="8971536" y="4042305"/>
              <a:ext cx="2526817" cy="1889659"/>
              <a:chOff x="8971536" y="4042305"/>
              <a:chExt cx="2526817" cy="1889659"/>
            </a:xfrm>
          </p:grpSpPr>
          <p:sp>
            <p:nvSpPr>
              <p:cNvPr id="4" name="等腰三角形 3">
                <a:extLst>
                  <a:ext uri="{FF2B5EF4-FFF2-40B4-BE49-F238E27FC236}">
                    <a16:creationId xmlns:a16="http://schemas.microsoft.com/office/drawing/2014/main" id="{EE37BD39-DED2-4A19-B9AD-3D133821A090}"/>
                  </a:ext>
                </a:extLst>
              </p:cNvPr>
              <p:cNvSpPr/>
              <p:nvPr/>
            </p:nvSpPr>
            <p:spPr>
              <a:xfrm>
                <a:off x="9860043" y="4740614"/>
                <a:ext cx="1638310" cy="1015662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3FBEDD81-B1CA-4053-820B-AD5F1976E554}"/>
                      </a:ext>
                    </a:extLst>
                  </p:cNvPr>
                  <p:cNvSpPr txBox="1"/>
                  <p:nvPr/>
                </p:nvSpPr>
                <p:spPr>
                  <a:xfrm>
                    <a:off x="8971536" y="4916301"/>
                    <a:ext cx="91642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oMath>
                      </m:oMathPara>
                    </a14:m>
                    <a:endParaRPr lang="zh-CN" altLang="en-US" sz="6000" dirty="0"/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3FBEDD81-B1CA-4053-820B-AD5F1976E5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1536" y="4916301"/>
                    <a:ext cx="916426" cy="101566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8BE09DB8-8B57-494F-A212-577CD3B437D4}"/>
                  </a:ext>
                </a:extLst>
              </p:cNvPr>
              <p:cNvCxnSpPr/>
              <p:nvPr/>
            </p:nvCxnSpPr>
            <p:spPr>
              <a:xfrm flipH="1" flipV="1">
                <a:off x="10679186" y="4410075"/>
                <a:ext cx="1" cy="3223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888CDA0A-B0FF-47EF-9970-3761E62BBA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2977" y="4042305"/>
                    <a:ext cx="352417" cy="36933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888CDA0A-B0FF-47EF-9970-3761E62BBA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2977" y="4042305"/>
                    <a:ext cx="35241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CE17E28-A493-41E7-91B3-13B1ED9DFFC7}"/>
                    </a:ext>
                  </a:extLst>
                </p:cNvPr>
                <p:cNvSpPr/>
                <p:nvPr/>
              </p:nvSpPr>
              <p:spPr>
                <a:xfrm>
                  <a:off x="9830839" y="5922334"/>
                  <a:ext cx="1696720" cy="23283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CE17E28-A493-41E7-91B3-13B1ED9DFF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0839" y="5922334"/>
                  <a:ext cx="1696720" cy="23283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DBB29E4-95FC-4F65-8955-D292B3332027}"/>
                  </a:ext>
                </a:extLst>
              </p:cNvPr>
              <p:cNvSpPr txBox="1"/>
              <p:nvPr/>
            </p:nvSpPr>
            <p:spPr>
              <a:xfrm>
                <a:off x="1021010" y="5147904"/>
                <a:ext cx="5417096" cy="121674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Same situation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KT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computable in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Open: is it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-hard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DBB29E4-95FC-4F65-8955-D292B3332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10" y="5147904"/>
                <a:ext cx="5417096" cy="12167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2EB4A202-95A9-43FC-83AB-7A65CD3F9AEE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1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8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Cryptography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634ADF-5375-47F6-B892-43BDED5F173D}"/>
              </a:ext>
            </a:extLst>
          </p:cNvPr>
          <p:cNvSpPr/>
          <p:nvPr/>
        </p:nvSpPr>
        <p:spPr>
          <a:xfrm>
            <a:off x="831850" y="337425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Meta-Complexity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EAA566-C955-4701-9483-5371A7416E51}"/>
              </a:ext>
            </a:extLst>
          </p:cNvPr>
          <p:cNvSpPr/>
          <p:nvPr/>
        </p:nvSpPr>
        <p:spPr>
          <a:xfrm>
            <a:off x="5061848" y="337422"/>
            <a:ext cx="2068304" cy="86184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Background: Cryptography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D2802C-5EAB-4239-AA21-E87282045209}"/>
              </a:ext>
            </a:extLst>
          </p:cNvPr>
          <p:cNvSpPr/>
          <p:nvPr/>
        </p:nvSpPr>
        <p:spPr>
          <a:xfrm>
            <a:off x="9291846" y="337422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9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One-Way Functions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7182960-C69F-4777-9140-BE84B15039BD}"/>
                  </a:ext>
                </a:extLst>
              </p:cNvPr>
              <p:cNvSpPr/>
              <p:nvPr/>
            </p:nvSpPr>
            <p:spPr>
              <a:xfrm>
                <a:off x="1423987" y="4666833"/>
                <a:ext cx="428624" cy="42862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7182960-C69F-4777-9140-BE84B1503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7" y="4666833"/>
                <a:ext cx="428624" cy="4286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BE5AB7C-2D4D-4DCD-8AB6-4B6A23FFB399}"/>
                  </a:ext>
                </a:extLst>
              </p:cNvPr>
              <p:cNvSpPr/>
              <p:nvPr/>
            </p:nvSpPr>
            <p:spPr>
              <a:xfrm>
                <a:off x="3233738" y="4426841"/>
                <a:ext cx="819149" cy="81914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BE5AB7C-2D4D-4DCD-8AB6-4B6A23FFB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38" y="4426841"/>
                <a:ext cx="819149" cy="8191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97495D7-E295-4135-A391-A5639E7678B8}"/>
              </a:ext>
            </a:extLst>
          </p:cNvPr>
          <p:cNvSpPr/>
          <p:nvPr/>
        </p:nvSpPr>
        <p:spPr>
          <a:xfrm>
            <a:off x="1804987" y="4516300"/>
            <a:ext cx="1524000" cy="236258"/>
          </a:xfrm>
          <a:custGeom>
            <a:avLst/>
            <a:gdLst>
              <a:gd name="connsiteX0" fmla="*/ 0 w 1457325"/>
              <a:gd name="connsiteY0" fmla="*/ 420924 h 420924"/>
              <a:gd name="connsiteX1" fmla="*/ 733425 w 1457325"/>
              <a:gd name="connsiteY1" fmla="*/ 1824 h 420924"/>
              <a:gd name="connsiteX2" fmla="*/ 1457325 w 1457325"/>
              <a:gd name="connsiteY2" fmla="*/ 297099 h 42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325" h="420924">
                <a:moveTo>
                  <a:pt x="0" y="420924"/>
                </a:moveTo>
                <a:cubicBezTo>
                  <a:pt x="245269" y="221692"/>
                  <a:pt x="490538" y="22461"/>
                  <a:pt x="733425" y="1824"/>
                </a:cubicBezTo>
                <a:cubicBezTo>
                  <a:pt x="976312" y="-18813"/>
                  <a:pt x="1216818" y="139143"/>
                  <a:pt x="1457325" y="29709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8B75826-599A-43D2-9417-CAA12CA47D05}"/>
              </a:ext>
            </a:extLst>
          </p:cNvPr>
          <p:cNvSpPr/>
          <p:nvPr/>
        </p:nvSpPr>
        <p:spPr>
          <a:xfrm>
            <a:off x="1776412" y="5066883"/>
            <a:ext cx="1543050" cy="179107"/>
          </a:xfrm>
          <a:custGeom>
            <a:avLst/>
            <a:gdLst>
              <a:gd name="connsiteX0" fmla="*/ 1543050 w 1543050"/>
              <a:gd name="connsiteY0" fmla="*/ 28575 h 409661"/>
              <a:gd name="connsiteX1" fmla="*/ 790575 w 1543050"/>
              <a:gd name="connsiteY1" fmla="*/ 409575 h 409661"/>
              <a:gd name="connsiteX2" fmla="*/ 0 w 1543050"/>
              <a:gd name="connsiteY2" fmla="*/ 0 h 40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409661">
                <a:moveTo>
                  <a:pt x="1543050" y="28575"/>
                </a:moveTo>
                <a:cubicBezTo>
                  <a:pt x="1295400" y="221456"/>
                  <a:pt x="1047750" y="414338"/>
                  <a:pt x="790575" y="409575"/>
                </a:cubicBezTo>
                <a:cubicBezTo>
                  <a:pt x="533400" y="404813"/>
                  <a:pt x="266700" y="202406"/>
                  <a:pt x="0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乘号 19">
            <a:extLst>
              <a:ext uri="{FF2B5EF4-FFF2-40B4-BE49-F238E27FC236}">
                <a16:creationId xmlns:a16="http://schemas.microsoft.com/office/drawing/2014/main" id="{20F88615-285B-4FE1-A011-A02F00CFC828}"/>
              </a:ext>
            </a:extLst>
          </p:cNvPr>
          <p:cNvSpPr/>
          <p:nvPr/>
        </p:nvSpPr>
        <p:spPr>
          <a:xfrm>
            <a:off x="2312263" y="4967178"/>
            <a:ext cx="461822" cy="461822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467891-045F-4827-9BAD-6323A6E0D121}"/>
              </a:ext>
            </a:extLst>
          </p:cNvPr>
          <p:cNvSpPr txBox="1"/>
          <p:nvPr/>
        </p:nvSpPr>
        <p:spPr>
          <a:xfrm>
            <a:off x="2205037" y="417447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6355EB7-41DC-413C-A891-D3CCB9BAFEFD}"/>
              </a:ext>
            </a:extLst>
          </p:cNvPr>
          <p:cNvSpPr txBox="1"/>
          <p:nvPr/>
        </p:nvSpPr>
        <p:spPr>
          <a:xfrm>
            <a:off x="2219324" y="532534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13DDB4-741E-4268-A0D6-F121D6B2476C}"/>
                  </a:ext>
                </a:extLst>
              </p:cNvPr>
              <p:cNvSpPr txBox="1"/>
              <p:nvPr/>
            </p:nvSpPr>
            <p:spPr>
              <a:xfrm>
                <a:off x="3309936" y="5371809"/>
                <a:ext cx="6944883" cy="137909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Precise definition: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 OWF if it is poly-time computable, and for every poly-time adversary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𝒜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𝒜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negl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13DDB4-741E-4268-A0D6-F121D6B24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36" y="5371809"/>
                <a:ext cx="6944883" cy="1379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C1F4510-FD8B-4AC2-A18C-E147E8360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Arguably the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single most fundamental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concept in crypto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Diffie-Hellman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“for any argument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domain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it is 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easy to compute the corresponding value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“yet, for almost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range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it is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computationally infeasible to solve the equation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any suitable argument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.”</a:t>
                </a:r>
              </a:p>
            </p:txBody>
          </p:sp>
        </mc:Choice>
        <mc:Fallback xmlns="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C1F4510-FD8B-4AC2-A18C-E147E8360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6"/>
                <a:stretch>
                  <a:fillRect l="-1043" t="-238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D26070C-AD57-419B-9C17-D612D4EE9176}"/>
              </a:ext>
            </a:extLst>
          </p:cNvPr>
          <p:cNvSpPr txBox="1"/>
          <p:nvPr/>
        </p:nvSpPr>
        <p:spPr>
          <a:xfrm>
            <a:off x="4710114" y="4244726"/>
            <a:ext cx="6517640" cy="1078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rtlCol="0">
            <a:spAutoFit/>
          </a:bodyPr>
          <a:lstStyle/>
          <a:p>
            <a:pPr algn="ctr">
              <a:lnSpc>
                <a:spcPts val="18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factoring-based candidate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latin typeface="Consolas" panose="020B0609020204030204" pitchFamily="49" charset="0"/>
              </a:rPr>
              <a:t> def f(x):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dirty="0">
                <a:latin typeface="Consolas" panose="020B0609020204030204" pitchFamily="49" charset="0"/>
              </a:rPr>
              <a:t>   use x as random bits to sample two primes p, q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600" dirty="0">
                <a:latin typeface="Consolas" panose="020B0609020204030204" pitchFamily="49" charset="0"/>
              </a:rPr>
              <a:t>   return p*q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CB1868-35CF-4AAC-ADEA-6AE1744A79C2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0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13" grpId="0" uiExpand="1"/>
      <p:bldP spid="22" grpId="0" uiExpand="1"/>
      <p:bldP spid="5" grpId="0" uiExpand="1" animBg="1"/>
      <p:bldP spid="4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OWFs are Fundamental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6DC4987-1A23-4506-9C9D-54375F1E13F1}"/>
                  </a:ext>
                </a:extLst>
              </p:cNvPr>
              <p:cNvSpPr txBox="1"/>
              <p:nvPr/>
            </p:nvSpPr>
            <p:spPr>
              <a:xfrm>
                <a:off x="4827904" y="3408167"/>
                <a:ext cx="3590923" cy="30162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OWF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⟺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Private-key encryption,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Pseudorandom generators,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Digital signatures,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Authentication schemes,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Pseudorandom functions,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Commitment schemes,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Coin-tossing,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ZK proofs…</a:t>
                </a:r>
              </a:p>
              <a:p>
                <a:pPr algn="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(from </a:t>
                </a:r>
                <a:r>
                  <a:rPr lang="en-US" altLang="zh-CN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Yanyi’s</a:t>
                </a:r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FOCS’20 slides)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6DC4987-1A23-4506-9C9D-54375F1E1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904" y="3408167"/>
                <a:ext cx="3590923" cy="3016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D424C8F6-7246-48B5-BAD3-B55152202AEB}"/>
              </a:ext>
            </a:extLst>
          </p:cNvPr>
          <p:cNvSpPr txBox="1"/>
          <p:nvPr/>
        </p:nvSpPr>
        <p:spPr>
          <a:xfrm>
            <a:off x="9098709" y="4246968"/>
            <a:ext cx="2934971" cy="1015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(known to) include: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Public-key encryption,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Obfuscation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95E0BE48-70EE-4C75-A6E2-14CE23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8434"/>
            <a:ext cx="10515599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Why are OWFs </a:t>
            </a:r>
            <a:r>
              <a:rPr lang="en-US" altLang="zh-CN" b="1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Reason 1: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for (almost all) crypto [IL’89]</a:t>
            </a:r>
          </a:p>
          <a:p>
            <a:pPr marL="742950" lvl="1" indent="-28575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Reason 2: 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for “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minicrypt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482ABED-CE79-48B5-BF98-98A3F9CC57D5}"/>
              </a:ext>
            </a:extLst>
          </p:cNvPr>
          <p:cNvGrpSpPr/>
          <p:nvPr/>
        </p:nvGrpSpPr>
        <p:grpSpPr>
          <a:xfrm>
            <a:off x="1062037" y="4731606"/>
            <a:ext cx="2628900" cy="1520202"/>
            <a:chOff x="8081962" y="2020724"/>
            <a:chExt cx="2628900" cy="15202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F20B85B1-AC12-4007-8D5E-5E2054C025A8}"/>
                    </a:ext>
                  </a:extLst>
                </p:cNvPr>
                <p:cNvSpPr/>
                <p:nvPr/>
              </p:nvSpPr>
              <p:spPr>
                <a:xfrm>
                  <a:off x="8081962" y="2513085"/>
                  <a:ext cx="428624" cy="42862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F20B85B1-AC12-4007-8D5E-5E2054C025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962" y="2513085"/>
                  <a:ext cx="428624" cy="4286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9A914CEE-3BAB-4DEA-BFD4-019A4C8B87AA}"/>
                    </a:ext>
                  </a:extLst>
                </p:cNvPr>
                <p:cNvSpPr/>
                <p:nvPr/>
              </p:nvSpPr>
              <p:spPr>
                <a:xfrm>
                  <a:off x="9891713" y="2273093"/>
                  <a:ext cx="819149" cy="81914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9A914CEE-3BAB-4DEA-BFD4-019A4C8B8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1713" y="2273093"/>
                  <a:ext cx="819149" cy="81914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38D40CB-7070-4AE2-B05C-ECA58408A268}"/>
                </a:ext>
              </a:extLst>
            </p:cNvPr>
            <p:cNvSpPr/>
            <p:nvPr/>
          </p:nvSpPr>
          <p:spPr>
            <a:xfrm>
              <a:off x="8462962" y="2362552"/>
              <a:ext cx="1524000" cy="236258"/>
            </a:xfrm>
            <a:custGeom>
              <a:avLst/>
              <a:gdLst>
                <a:gd name="connsiteX0" fmla="*/ 0 w 1457325"/>
                <a:gd name="connsiteY0" fmla="*/ 420924 h 420924"/>
                <a:gd name="connsiteX1" fmla="*/ 733425 w 1457325"/>
                <a:gd name="connsiteY1" fmla="*/ 1824 h 420924"/>
                <a:gd name="connsiteX2" fmla="*/ 1457325 w 1457325"/>
                <a:gd name="connsiteY2" fmla="*/ 297099 h 42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7325" h="420924">
                  <a:moveTo>
                    <a:pt x="0" y="420924"/>
                  </a:moveTo>
                  <a:cubicBezTo>
                    <a:pt x="245269" y="221692"/>
                    <a:pt x="490538" y="22461"/>
                    <a:pt x="733425" y="1824"/>
                  </a:cubicBezTo>
                  <a:cubicBezTo>
                    <a:pt x="976312" y="-18813"/>
                    <a:pt x="1216818" y="139143"/>
                    <a:pt x="1457325" y="297099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3E5EE2A4-1825-4859-A5C9-96BCE155739A}"/>
                </a:ext>
              </a:extLst>
            </p:cNvPr>
            <p:cNvSpPr/>
            <p:nvPr/>
          </p:nvSpPr>
          <p:spPr>
            <a:xfrm>
              <a:off x="8434387" y="2913135"/>
              <a:ext cx="1543050" cy="179107"/>
            </a:xfrm>
            <a:custGeom>
              <a:avLst/>
              <a:gdLst>
                <a:gd name="connsiteX0" fmla="*/ 1543050 w 1543050"/>
                <a:gd name="connsiteY0" fmla="*/ 28575 h 409661"/>
                <a:gd name="connsiteX1" fmla="*/ 790575 w 1543050"/>
                <a:gd name="connsiteY1" fmla="*/ 409575 h 409661"/>
                <a:gd name="connsiteX2" fmla="*/ 0 w 1543050"/>
                <a:gd name="connsiteY2" fmla="*/ 0 h 40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050" h="409661">
                  <a:moveTo>
                    <a:pt x="1543050" y="28575"/>
                  </a:moveTo>
                  <a:cubicBezTo>
                    <a:pt x="1295400" y="221456"/>
                    <a:pt x="1047750" y="414338"/>
                    <a:pt x="790575" y="409575"/>
                  </a:cubicBezTo>
                  <a:cubicBezTo>
                    <a:pt x="533400" y="404813"/>
                    <a:pt x="266700" y="202406"/>
                    <a:pt x="0" y="0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>
              <a:extLst>
                <a:ext uri="{FF2B5EF4-FFF2-40B4-BE49-F238E27FC236}">
                  <a16:creationId xmlns:a16="http://schemas.microsoft.com/office/drawing/2014/main" id="{0E4DBCA3-7EDC-4181-BDFF-F168995D008D}"/>
                </a:ext>
              </a:extLst>
            </p:cNvPr>
            <p:cNvSpPr/>
            <p:nvPr/>
          </p:nvSpPr>
          <p:spPr>
            <a:xfrm>
              <a:off x="8970238" y="2813430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B534F84-1C6E-49E0-9A2F-C4991167F72D}"/>
                </a:ext>
              </a:extLst>
            </p:cNvPr>
            <p:cNvSpPr txBox="1"/>
            <p:nvPr/>
          </p:nvSpPr>
          <p:spPr>
            <a:xfrm>
              <a:off x="8863012" y="202072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easy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23FE468-7F39-4B8E-8C44-1D806C10A575}"/>
                </a:ext>
              </a:extLst>
            </p:cNvPr>
            <p:cNvSpPr txBox="1"/>
            <p:nvPr/>
          </p:nvSpPr>
          <p:spPr>
            <a:xfrm>
              <a:off x="8877299" y="317159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hard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88AFA41-0439-4B75-BED8-AE2D116FA9E6}"/>
              </a:ext>
            </a:extLst>
          </p:cNvPr>
          <p:cNvSpPr/>
          <p:nvPr/>
        </p:nvSpPr>
        <p:spPr>
          <a:xfrm>
            <a:off x="971550" y="4631593"/>
            <a:ext cx="2800350" cy="1685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3B8C73-DC9D-4426-8A86-D26B2A87F880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9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24608</TotalTime>
  <Words>1477</Words>
  <Application>Microsoft Office PowerPoint</Application>
  <PresentationFormat>宽屏</PresentationFormat>
  <Paragraphs>259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宋体</vt:lpstr>
      <vt:lpstr>Arial</vt:lpstr>
      <vt:lpstr>Cambria Math</vt:lpstr>
      <vt:lpstr>Consolas</vt:lpstr>
      <vt:lpstr>Office 主题​​</vt:lpstr>
      <vt:lpstr>Hardness of KT Characterizes Parallel Cryptography</vt:lpstr>
      <vt:lpstr>Background: Meta-Complexity</vt:lpstr>
      <vt:lpstr>Minimum Circuit Size Problem</vt:lpstr>
      <vt:lpstr>The Complexity of MCSP</vt:lpstr>
      <vt:lpstr>Time-Bounded Kolmogorov Complexity and Its Meta-Complexity</vt:lpstr>
      <vt:lpstr>KT Complexity</vt:lpstr>
      <vt:lpstr>Background: Cryptography</vt:lpstr>
      <vt:lpstr>One-Way Functions</vt:lpstr>
      <vt:lpstr>OWFs are Fundamental</vt:lpstr>
      <vt:lpstr>Do OWFs Exist?</vt:lpstr>
      <vt:lpstr>The Liu-Pass Result</vt:lpstr>
      <vt:lpstr>Our Results</vt:lpstr>
      <vt:lpstr>Our Result 1</vt:lpstr>
      <vt:lpstr>Cryptography in 〖NC〗^0</vt:lpstr>
      <vt:lpstr>Wrap Up</vt:lpstr>
      <vt:lpstr>Our Result 2: AIK as a Reduction</vt:lpstr>
      <vt:lpstr>Our Result 2: AIK as a Reduction</vt:lpstr>
      <vt:lpstr>One Slide for MCSP…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Hardness of KT Characterizes Parallel Cryptography</dc:title>
  <dc:creator>Hanlin Ren</dc:creator>
  <cp:lastModifiedBy>Hanlin Ren</cp:lastModifiedBy>
  <cp:revision>1729</cp:revision>
  <dcterms:created xsi:type="dcterms:W3CDTF">2019-12-25T22:18:45Z</dcterms:created>
  <dcterms:modified xsi:type="dcterms:W3CDTF">2022-04-26T13:19:08Z</dcterms:modified>
</cp:coreProperties>
</file>