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4" r:id="rId3"/>
    <p:sldId id="462" r:id="rId4"/>
    <p:sldId id="326" r:id="rId5"/>
    <p:sldId id="327" r:id="rId6"/>
    <p:sldId id="329" r:id="rId7"/>
    <p:sldId id="333" r:id="rId8"/>
    <p:sldId id="328" r:id="rId9"/>
    <p:sldId id="330" r:id="rId10"/>
    <p:sldId id="334" r:id="rId11"/>
    <p:sldId id="332" r:id="rId12"/>
    <p:sldId id="337" r:id="rId13"/>
    <p:sldId id="338" r:id="rId14"/>
    <p:sldId id="463" r:id="rId15"/>
    <p:sldId id="466" r:id="rId16"/>
    <p:sldId id="477" r:id="rId17"/>
    <p:sldId id="467" r:id="rId18"/>
    <p:sldId id="469" r:id="rId19"/>
    <p:sldId id="471" r:id="rId20"/>
    <p:sldId id="472" r:id="rId21"/>
    <p:sldId id="478" r:id="rId22"/>
    <p:sldId id="474" r:id="rId23"/>
    <p:sldId id="480" r:id="rId24"/>
    <p:sldId id="475" r:id="rId25"/>
    <p:sldId id="481" r:id="rId26"/>
    <p:sldId id="482" r:id="rId27"/>
    <p:sldId id="483" r:id="rId28"/>
    <p:sldId id="484" r:id="rId29"/>
    <p:sldId id="485" r:id="rId30"/>
    <p:sldId id="4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7EFF7CC-8686-4DD4-8AEB-DD7C7747548C}">
          <p14:sldIdLst>
            <p14:sldId id="256"/>
            <p14:sldId id="324"/>
          </p14:sldIdLst>
        </p14:section>
        <p14:section name="finding a prime" id="{00806C34-7E64-4EF9-B7D6-10FE14EA675C}">
          <p14:sldIdLst>
            <p14:sldId id="462"/>
            <p14:sldId id="326"/>
            <p14:sldId id="327"/>
            <p14:sldId id="329"/>
            <p14:sldId id="333"/>
            <p14:sldId id="328"/>
            <p14:sldId id="330"/>
            <p14:sldId id="334"/>
            <p14:sldId id="332"/>
            <p14:sldId id="337"/>
            <p14:sldId id="338"/>
          </p14:sldIdLst>
        </p14:section>
        <p14:section name="Techniques" id="{FE4646AA-D8F7-4492-961F-AB6496F72754}">
          <p14:sldIdLst>
            <p14:sldId id="463"/>
            <p14:sldId id="466"/>
            <p14:sldId id="477"/>
            <p14:sldId id="467"/>
            <p14:sldId id="469"/>
            <p14:sldId id="471"/>
            <p14:sldId id="472"/>
            <p14:sldId id="478"/>
            <p14:sldId id="474"/>
            <p14:sldId id="480"/>
            <p14:sldId id="475"/>
            <p14:sldId id="481"/>
          </p14:sldIdLst>
        </p14:section>
        <p14:section name="summary" id="{C49FACED-5B37-48B2-95C8-3D2622809579}">
          <p14:sldIdLst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59D2"/>
    <a:srgbClr val="7F6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5245" autoAdjust="0"/>
  </p:normalViewPr>
  <p:slideViewPr>
    <p:cSldViewPr snapToGrid="0">
      <p:cViewPr varScale="1">
        <p:scale>
          <a:sx n="78" d="100"/>
          <a:sy n="78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2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45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9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5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5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66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07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87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11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74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56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02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18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13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06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5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1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3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4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2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45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8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7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211.png"/><Relationship Id="rId7" Type="http://schemas.openxmlformats.org/officeDocument/2006/relationships/image" Target="../media/image52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6.png"/><Relationship Id="rId5" Type="http://schemas.openxmlformats.org/officeDocument/2006/relationships/image" Target="../media/image48.png"/><Relationship Id="rId15" Type="http://schemas.openxmlformats.org/officeDocument/2006/relationships/image" Target="../media/image55.png"/><Relationship Id="rId10" Type="http://schemas.openxmlformats.org/officeDocument/2006/relationships/image" Target="../media/image3.gif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0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5.png"/><Relationship Id="rId3" Type="http://schemas.openxmlformats.org/officeDocument/2006/relationships/image" Target="../media/image551.png"/><Relationship Id="rId7" Type="http://schemas.openxmlformats.org/officeDocument/2006/relationships/image" Target="../media/image67.png"/><Relationship Id="rId12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4.png"/><Relationship Id="rId5" Type="http://schemas.openxmlformats.org/officeDocument/2006/relationships/image" Target="../media/image66.png"/><Relationship Id="rId15" Type="http://schemas.openxmlformats.org/officeDocument/2006/relationships/image" Target="../media/image77.png"/><Relationship Id="rId10" Type="http://schemas.openxmlformats.org/officeDocument/2006/relationships/image" Target="../media/image73.png"/><Relationship Id="rId4" Type="http://schemas.openxmlformats.org/officeDocument/2006/relationships/image" Target="../media/image64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3" Type="http://schemas.openxmlformats.org/officeDocument/2006/relationships/image" Target="../media/image70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78.png"/><Relationship Id="rId15" Type="http://schemas.openxmlformats.org/officeDocument/2006/relationships/image" Target="../media/image90.png"/><Relationship Id="rId10" Type="http://schemas.openxmlformats.org/officeDocument/2006/relationships/image" Target="../media/image3.gif"/><Relationship Id="rId4" Type="http://schemas.openxmlformats.org/officeDocument/2006/relationships/image" Target="../media/image71.png"/><Relationship Id="rId9" Type="http://schemas.openxmlformats.org/officeDocument/2006/relationships/image" Target="../media/image85.png"/><Relationship Id="rId1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0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5" Type="http://schemas.openxmlformats.org/officeDocument/2006/relationships/image" Target="../media/image81.png"/><Relationship Id="rId15" Type="http://schemas.openxmlformats.org/officeDocument/2006/relationships/image" Target="../media/image610.png"/><Relationship Id="rId10" Type="http://schemas.openxmlformats.org/officeDocument/2006/relationships/image" Target="../media/image3.gif"/><Relationship Id="rId4" Type="http://schemas.openxmlformats.org/officeDocument/2006/relationships/image" Target="../media/image80.png"/><Relationship Id="rId9" Type="http://schemas.openxmlformats.org/officeDocument/2006/relationships/image" Target="../media/image98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210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07.png"/><Relationship Id="rId4" Type="http://schemas.openxmlformats.org/officeDocument/2006/relationships/image" Target="../media/image114.png"/><Relationship Id="rId9" Type="http://schemas.openxmlformats.org/officeDocument/2006/relationships/image" Target="../media/image62.png"/><Relationship Id="rId14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26.png"/><Relationship Id="rId3" Type="http://schemas.openxmlformats.org/officeDocument/2006/relationships/image" Target="../media/image65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69.png"/><Relationship Id="rId5" Type="http://schemas.openxmlformats.org/officeDocument/2006/relationships/image" Target="../media/image118.png"/><Relationship Id="rId15" Type="http://schemas.openxmlformats.org/officeDocument/2006/relationships/image" Target="../media/image136.png"/><Relationship Id="rId10" Type="http://schemas.openxmlformats.org/officeDocument/2006/relationships/image" Target="../media/image93.png"/><Relationship Id="rId4" Type="http://schemas.openxmlformats.org/officeDocument/2006/relationships/image" Target="../media/image125.png"/><Relationship Id="rId9" Type="http://schemas.openxmlformats.org/officeDocument/2006/relationships/image" Target="../media/image117.png"/><Relationship Id="rId14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15" Type="http://schemas.openxmlformats.org/officeDocument/2006/relationships/image" Target="../media/image135.png"/><Relationship Id="rId4" Type="http://schemas.openxmlformats.org/officeDocument/2006/relationships/image" Target="../media/image102.png"/><Relationship Id="rId14" Type="http://schemas.openxmlformats.org/officeDocument/2006/relationships/image" Target="../media/image1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124.png"/><Relationship Id="rId3" Type="http://schemas.openxmlformats.org/officeDocument/2006/relationships/image" Target="../media/image111.png"/><Relationship Id="rId12" Type="http://schemas.openxmlformats.org/officeDocument/2006/relationships/image" Target="../media/image3.gif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4.png"/><Relationship Id="rId15" Type="http://schemas.openxmlformats.org/officeDocument/2006/relationships/image" Target="../media/image77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3.gif"/><Relationship Id="rId3" Type="http://schemas.openxmlformats.org/officeDocument/2006/relationships/image" Target="../media/image127.png"/><Relationship Id="rId7" Type="http://schemas.openxmlformats.org/officeDocument/2006/relationships/image" Target="../media/image83.png"/><Relationship Id="rId12" Type="http://schemas.openxmlformats.org/officeDocument/2006/relationships/image" Target="../media/image133.png"/><Relationship Id="rId17" Type="http://schemas.openxmlformats.org/officeDocument/2006/relationships/image" Target="../media/image14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2.png"/><Relationship Id="rId15" Type="http://schemas.openxmlformats.org/officeDocument/2006/relationships/image" Target="../media/image87.png"/><Relationship Id="rId10" Type="http://schemas.openxmlformats.org/officeDocument/2006/relationships/image" Target="../media/image131.png"/><Relationship Id="rId4" Type="http://schemas.openxmlformats.org/officeDocument/2006/relationships/image" Target="../media/image128.png"/><Relationship Id="rId9" Type="http://schemas.openxmlformats.org/officeDocument/2006/relationships/image" Target="../media/image138.png"/><Relationship Id="rId14" Type="http://schemas.openxmlformats.org/officeDocument/2006/relationships/image" Target="../media/image1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40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9.png"/><Relationship Id="rId15" Type="http://schemas.openxmlformats.org/officeDocument/2006/relationships/image" Target="../media/image142.png"/><Relationship Id="rId10" Type="http://schemas.openxmlformats.org/officeDocument/2006/relationships/image" Target="../media/image3.gif"/><Relationship Id="rId9" Type="http://schemas.openxmlformats.org/officeDocument/2006/relationships/image" Target="../media/image133.png"/><Relationship Id="rId14" Type="http://schemas.openxmlformats.org/officeDocument/2006/relationships/image" Target="../media/image1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488006"/>
            <a:ext cx="10314523" cy="23391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Polynomial-Time </a:t>
            </a:r>
            <a:r>
              <a:rPr lang="en-US" altLang="zh-CN" sz="53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Pseudodeterminstic</a:t>
            </a:r>
            <a:b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 of Primes</a:t>
            </a:r>
            <a:endParaRPr lang="zh-CN" altLang="en-US" sz="5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AF9CAF-7264-4C4F-C1BA-C6C35808783C}"/>
              </a:ext>
            </a:extLst>
          </p:cNvPr>
          <p:cNvSpPr txBox="1"/>
          <p:nvPr/>
        </p:nvSpPr>
        <p:spPr>
          <a:xfrm>
            <a:off x="4253267" y="4277288"/>
            <a:ext cx="3685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June 12, 2023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DIMAP Seminar @ Warwick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F65CBA-7D19-0178-F86F-AE3398D99C5A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0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6" name="Picture 12" descr="warwick_logo">
            <a:extLst>
              <a:ext uri="{FF2B5EF4-FFF2-40B4-BE49-F238E27FC236}">
                <a16:creationId xmlns:a16="http://schemas.microsoft.com/office/drawing/2014/main" id="{FE06B3C0-5ABC-ED30-AC71-0B999792A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3" y="3223599"/>
            <a:ext cx="2383108" cy="15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imap_logo">
            <a:extLst>
              <a:ext uri="{FF2B5EF4-FFF2-40B4-BE49-F238E27FC236}">
                <a16:creationId xmlns:a16="http://schemas.microsoft.com/office/drawing/2014/main" id="{B089F178-98FA-33B8-E59D-DC129583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79" y="3293834"/>
            <a:ext cx="1399736" cy="139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310C6A-01D8-9357-FE0F-B8066EB67D2B}"/>
              </a:ext>
            </a:extLst>
          </p:cNvPr>
          <p:cNvSpPr txBox="1"/>
          <p:nvPr/>
        </p:nvSpPr>
        <p:spPr>
          <a:xfrm>
            <a:off x="4451901" y="3315992"/>
            <a:ext cx="328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University of 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9FAA23-04B4-F7E9-DD9E-E85EA439AB2E}"/>
              </a:ext>
            </a:extLst>
          </p:cNvPr>
          <p:cNvSpPr txBox="1"/>
          <p:nvPr/>
        </p:nvSpPr>
        <p:spPr>
          <a:xfrm>
            <a:off x="7980981" y="3630775"/>
            <a:ext cx="3387484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Joint work with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Lijie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Chen,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Zhenjian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Lu, Igor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Carboni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Oliveira, and Rahul Santhanam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B1D593E-7223-BFF6-4D66-441C5DC2C4DA}"/>
              </a:ext>
            </a:extLst>
          </p:cNvPr>
          <p:cNvGrpSpPr/>
          <p:nvPr/>
        </p:nvGrpSpPr>
        <p:grpSpPr>
          <a:xfrm>
            <a:off x="1280607" y="5010173"/>
            <a:ext cx="2918894" cy="1794302"/>
            <a:chOff x="1280607" y="5010173"/>
            <a:chExt cx="2918894" cy="17943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611E66-6E42-8559-9DDD-BDCCCFF27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0607" y="5682233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31302997-84A9-C2B7-C52A-32B9E4F24874}"/>
                    </a:ext>
                  </a:extLst>
                </p:cNvPr>
                <p:cNvSpPr/>
                <p:nvPr/>
              </p:nvSpPr>
              <p:spPr>
                <a:xfrm>
                  <a:off x="3151452" y="5010173"/>
                  <a:ext cx="1048049" cy="1048049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PRIMES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4" name="立方体 3">
                  <a:extLst>
                    <a:ext uri="{FF2B5EF4-FFF2-40B4-BE49-F238E27FC236}">
                      <a16:creationId xmlns:a16="http://schemas.microsoft.com/office/drawing/2014/main" id="{31302997-84A9-C2B7-C52A-32B9E4F24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452" y="5010173"/>
                  <a:ext cx="1048049" cy="1048049"/>
                </a:xfrm>
                <a:prstGeom prst="cub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4EE0230-01C9-3EE4-D16D-6C831A0FA4A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694438" y="5665204"/>
              <a:ext cx="457014" cy="2931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54135FA-ED66-A9AB-8D3E-CCD04BD9FDDD}"/>
                    </a:ext>
                  </a:extLst>
                </p:cNvPr>
                <p:cNvSpPr txBox="1"/>
                <p:nvPr/>
              </p:nvSpPr>
              <p:spPr>
                <a:xfrm>
                  <a:off x="1646389" y="5234176"/>
                  <a:ext cx="1048049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54135FA-ED66-A9AB-8D3E-CCD04BD9F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389" y="5234176"/>
                  <a:ext cx="104804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C9EC409-B0D3-9205-651D-8C8F4C9E6C71}"/>
              </a:ext>
            </a:extLst>
          </p:cNvPr>
          <p:cNvGrpSpPr/>
          <p:nvPr/>
        </p:nvGrpSpPr>
        <p:grpSpPr>
          <a:xfrm>
            <a:off x="5489578" y="5135525"/>
            <a:ext cx="3562311" cy="1631456"/>
            <a:chOff x="5489578" y="5135525"/>
            <a:chExt cx="3562311" cy="163145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595E184-BB5D-03FB-08BA-E7375CC3AB8F}"/>
                </a:ext>
              </a:extLst>
            </p:cNvPr>
            <p:cNvGrpSpPr/>
            <p:nvPr/>
          </p:nvGrpSpPr>
          <p:grpSpPr>
            <a:xfrm>
              <a:off x="6581245" y="5135525"/>
              <a:ext cx="1399736" cy="546708"/>
              <a:chOff x="4148957" y="3128660"/>
              <a:chExt cx="4376786" cy="1242524"/>
            </a:xfrm>
          </p:grpSpPr>
          <p:sp>
            <p:nvSpPr>
              <p:cNvPr id="9" name="流程图: 决策 8">
                <a:extLst>
                  <a:ext uri="{FF2B5EF4-FFF2-40B4-BE49-F238E27FC236}">
                    <a16:creationId xmlns:a16="http://schemas.microsoft.com/office/drawing/2014/main" id="{BF371145-A395-2907-1712-ADE1A62544BE}"/>
                  </a:ext>
                </a:extLst>
              </p:cNvPr>
              <p:cNvSpPr/>
              <p:nvPr/>
            </p:nvSpPr>
            <p:spPr>
              <a:xfrm>
                <a:off x="4148957" y="3128660"/>
                <a:ext cx="4376786" cy="1242524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13D952-FB36-86A7-9B41-C3AD24A3DEF9}"/>
                  </a:ext>
                </a:extLst>
              </p:cNvPr>
              <p:cNvSpPr txBox="1"/>
              <p:nvPr/>
            </p:nvSpPr>
            <p:spPr>
              <a:xfrm>
                <a:off x="4650328" y="3261265"/>
                <a:ext cx="3743302" cy="90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Win-win?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FA927D-E43F-778E-9A0F-E88E9DE4AFF3}"/>
                </a:ext>
              </a:extLst>
            </p:cNvPr>
            <p:cNvGrpSpPr/>
            <p:nvPr/>
          </p:nvGrpSpPr>
          <p:grpSpPr>
            <a:xfrm>
              <a:off x="5888189" y="5543405"/>
              <a:ext cx="1010035" cy="504141"/>
              <a:chOff x="3474633" y="3721211"/>
              <a:chExt cx="1010035" cy="504141"/>
            </a:xfrm>
          </p:grpSpPr>
          <p:sp>
            <p:nvSpPr>
              <p:cNvPr id="13" name="箭头: 右 12">
                <a:extLst>
                  <a:ext uri="{FF2B5EF4-FFF2-40B4-BE49-F238E27FC236}">
                    <a16:creationId xmlns:a16="http://schemas.microsoft.com/office/drawing/2014/main" id="{CAD701F2-F9D5-4E85-B96F-9AD53DCB6E27}"/>
                  </a:ext>
                </a:extLst>
              </p:cNvPr>
              <p:cNvSpPr/>
              <p:nvPr/>
            </p:nvSpPr>
            <p:spPr>
              <a:xfrm rot="9372448">
                <a:off x="3474633" y="3721211"/>
                <a:ext cx="973981" cy="504141"/>
              </a:xfrm>
              <a:prstGeom prst="right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23D5A1-2A47-A967-A816-DBD0837FECE2}"/>
                  </a:ext>
                </a:extLst>
              </p:cNvPr>
              <p:cNvSpPr txBox="1"/>
              <p:nvPr/>
            </p:nvSpPr>
            <p:spPr>
              <a:xfrm rot="20132043">
                <a:off x="3568632" y="3773777"/>
                <a:ext cx="91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9C8E486-226A-F131-0608-D729250FCF7D}"/>
                </a:ext>
              </a:extLst>
            </p:cNvPr>
            <p:cNvGrpSpPr/>
            <p:nvPr/>
          </p:nvGrpSpPr>
          <p:grpSpPr>
            <a:xfrm>
              <a:off x="7740097" y="5537604"/>
              <a:ext cx="866893" cy="504141"/>
              <a:chOff x="7926045" y="3634804"/>
              <a:chExt cx="866893" cy="504141"/>
            </a:xfrm>
          </p:grpSpPr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E12A0BD0-59FC-BB62-5B0D-0A10B7987DD5}"/>
                  </a:ext>
                </a:extLst>
              </p:cNvPr>
              <p:cNvSpPr/>
              <p:nvPr/>
            </p:nvSpPr>
            <p:spPr>
              <a:xfrm rot="1582885">
                <a:off x="7929529" y="3634804"/>
                <a:ext cx="863409" cy="504141"/>
              </a:xfrm>
              <a:prstGeom prst="right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37DB785-7766-4BE7-D166-2078CEDEC6BB}"/>
                  </a:ext>
                </a:extLst>
              </p:cNvPr>
              <p:cNvSpPr txBox="1"/>
              <p:nvPr/>
            </p:nvSpPr>
            <p:spPr>
              <a:xfrm rot="1607805">
                <a:off x="7926045" y="3668576"/>
                <a:ext cx="78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AB1589-EECA-8CA3-6C6F-3451EF19853A}"/>
                </a:ext>
              </a:extLst>
            </p:cNvPr>
            <p:cNvSpPr/>
            <p:nvPr/>
          </p:nvSpPr>
          <p:spPr>
            <a:xfrm>
              <a:off x="5489578" y="6055539"/>
              <a:ext cx="1094589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70B274-DAA7-5DB7-5215-F8FB8854252B}"/>
                </a:ext>
              </a:extLst>
            </p:cNvPr>
            <p:cNvSpPr/>
            <p:nvPr/>
          </p:nvSpPr>
          <p:spPr>
            <a:xfrm>
              <a:off x="7957300" y="6059095"/>
              <a:ext cx="1094589" cy="7078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result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8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/>
              <p:nvPr/>
            </p:nvSpPr>
            <p:spPr>
              <a:xfrm>
                <a:off x="1920551" y="2397967"/>
                <a:ext cx="8350897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is, </a:t>
                </a:r>
                <a:r>
                  <a:rPr lang="en-US" altLang="zh-CN" sz="3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unconditionally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-time </a:t>
                </a:r>
                <a:r>
                  <a:rPr lang="en-US" altLang="zh-CN" sz="3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that on </a:t>
                </a:r>
                <a:r>
                  <a:rPr lang="en-US" altLang="zh-CN" sz="3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infinitely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many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finds an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prime!</a:t>
                </a:r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551" y="2397967"/>
                <a:ext cx="8350897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6876396-57A1-449D-165B-1258F4AC60BE}"/>
              </a:ext>
            </a:extLst>
          </p:cNvPr>
          <p:cNvSpPr txBox="1"/>
          <p:nvPr/>
        </p:nvSpPr>
        <p:spPr>
          <a:xfrm>
            <a:off x="4478694" y="5090192"/>
            <a:ext cx="666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Next: what’s a </a:t>
            </a:r>
            <a:r>
              <a:rPr lang="en-US" altLang="zh-CN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algorithm?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1097F06-F108-48AD-73E6-053F51B51C97}"/>
              </a:ext>
            </a:extLst>
          </p:cNvPr>
          <p:cNvSpPr/>
          <p:nvPr/>
        </p:nvSpPr>
        <p:spPr>
          <a:xfrm>
            <a:off x="9825134" y="5408549"/>
            <a:ext cx="1894115" cy="81917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Intermediate notion between deterministic and randomized algorithms?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9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77D968-C803-A3EB-C803-8CA9E7EFF49D}"/>
              </a:ext>
            </a:extLst>
          </p:cNvPr>
          <p:cNvGrpSpPr/>
          <p:nvPr/>
        </p:nvGrpSpPr>
        <p:grpSpPr>
          <a:xfrm>
            <a:off x="315368" y="3652938"/>
            <a:ext cx="3476194" cy="2278372"/>
            <a:chOff x="838201" y="3248350"/>
            <a:chExt cx="3778622" cy="24765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F01F3A-3093-6528-55C3-1459366BBC5E}"/>
                </a:ext>
              </a:extLst>
            </p:cNvPr>
            <p:cNvSpPr/>
            <p:nvPr/>
          </p:nvSpPr>
          <p:spPr>
            <a:xfrm>
              <a:off x="838201" y="3248350"/>
              <a:ext cx="3778622" cy="2476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Deterministic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08EF39-B31D-9EDF-C306-07C6DCBF616B}"/>
                </a:ext>
              </a:extLst>
            </p:cNvPr>
            <p:cNvSpPr txBox="1"/>
            <p:nvPr/>
          </p:nvSpPr>
          <p:spPr>
            <a:xfrm>
              <a:off x="1464822" y="3815899"/>
              <a:ext cx="2595314" cy="501830"/>
            </a:xfrm>
            <a:custGeom>
              <a:avLst/>
              <a:gdLst>
                <a:gd name="connsiteX0" fmla="*/ 0 w 2595314"/>
                <a:gd name="connsiteY0" fmla="*/ 0 h 501830"/>
                <a:gd name="connsiteX1" fmla="*/ 493110 w 2595314"/>
                <a:gd name="connsiteY1" fmla="*/ 0 h 501830"/>
                <a:gd name="connsiteX2" fmla="*/ 1038126 w 2595314"/>
                <a:gd name="connsiteY2" fmla="*/ 0 h 501830"/>
                <a:gd name="connsiteX3" fmla="*/ 1583142 w 2595314"/>
                <a:gd name="connsiteY3" fmla="*/ 0 h 501830"/>
                <a:gd name="connsiteX4" fmla="*/ 2024345 w 2595314"/>
                <a:gd name="connsiteY4" fmla="*/ 0 h 501830"/>
                <a:gd name="connsiteX5" fmla="*/ 2595314 w 2595314"/>
                <a:gd name="connsiteY5" fmla="*/ 0 h 501830"/>
                <a:gd name="connsiteX6" fmla="*/ 2595314 w 2595314"/>
                <a:gd name="connsiteY6" fmla="*/ 501830 h 501830"/>
                <a:gd name="connsiteX7" fmla="*/ 2024345 w 2595314"/>
                <a:gd name="connsiteY7" fmla="*/ 501830 h 501830"/>
                <a:gd name="connsiteX8" fmla="*/ 1531235 w 2595314"/>
                <a:gd name="connsiteY8" fmla="*/ 501830 h 501830"/>
                <a:gd name="connsiteX9" fmla="*/ 1064079 w 2595314"/>
                <a:gd name="connsiteY9" fmla="*/ 501830 h 501830"/>
                <a:gd name="connsiteX10" fmla="*/ 493110 w 2595314"/>
                <a:gd name="connsiteY10" fmla="*/ 501830 h 501830"/>
                <a:gd name="connsiteX11" fmla="*/ 0 w 2595314"/>
                <a:gd name="connsiteY11" fmla="*/ 501830 h 501830"/>
                <a:gd name="connsiteX12" fmla="*/ 0 w 2595314"/>
                <a:gd name="connsiteY12" fmla="*/ 0 h 50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5314" h="501830" fill="none" extrusionOk="0">
                  <a:moveTo>
                    <a:pt x="0" y="0"/>
                  </a:moveTo>
                  <a:cubicBezTo>
                    <a:pt x="140318" y="-9033"/>
                    <a:pt x="297243" y="40855"/>
                    <a:pt x="493110" y="0"/>
                  </a:cubicBezTo>
                  <a:cubicBezTo>
                    <a:pt x="688977" y="-40855"/>
                    <a:pt x="821925" y="13657"/>
                    <a:pt x="1038126" y="0"/>
                  </a:cubicBezTo>
                  <a:cubicBezTo>
                    <a:pt x="1254327" y="-13657"/>
                    <a:pt x="1406263" y="60772"/>
                    <a:pt x="1583142" y="0"/>
                  </a:cubicBezTo>
                  <a:cubicBezTo>
                    <a:pt x="1760021" y="-60772"/>
                    <a:pt x="1928344" y="43082"/>
                    <a:pt x="2024345" y="0"/>
                  </a:cubicBezTo>
                  <a:cubicBezTo>
                    <a:pt x="2120346" y="-43082"/>
                    <a:pt x="2443485" y="22486"/>
                    <a:pt x="2595314" y="0"/>
                  </a:cubicBezTo>
                  <a:cubicBezTo>
                    <a:pt x="2643268" y="179396"/>
                    <a:pt x="2554477" y="358208"/>
                    <a:pt x="2595314" y="501830"/>
                  </a:cubicBezTo>
                  <a:cubicBezTo>
                    <a:pt x="2367974" y="525702"/>
                    <a:pt x="2218479" y="471468"/>
                    <a:pt x="2024345" y="501830"/>
                  </a:cubicBezTo>
                  <a:cubicBezTo>
                    <a:pt x="1830211" y="532192"/>
                    <a:pt x="1769961" y="457449"/>
                    <a:pt x="1531235" y="501830"/>
                  </a:cubicBezTo>
                  <a:cubicBezTo>
                    <a:pt x="1292509" y="546211"/>
                    <a:pt x="1267599" y="487605"/>
                    <a:pt x="1064079" y="501830"/>
                  </a:cubicBezTo>
                  <a:cubicBezTo>
                    <a:pt x="860559" y="516055"/>
                    <a:pt x="735603" y="493923"/>
                    <a:pt x="493110" y="501830"/>
                  </a:cubicBezTo>
                  <a:cubicBezTo>
                    <a:pt x="250617" y="509737"/>
                    <a:pt x="176968" y="451965"/>
                    <a:pt x="0" y="501830"/>
                  </a:cubicBezTo>
                  <a:cubicBezTo>
                    <a:pt x="-46237" y="317266"/>
                    <a:pt x="9241" y="153014"/>
                    <a:pt x="0" y="0"/>
                  </a:cubicBezTo>
                  <a:close/>
                </a:path>
                <a:path w="2595314" h="501830" stroke="0" extrusionOk="0">
                  <a:moveTo>
                    <a:pt x="0" y="0"/>
                  </a:moveTo>
                  <a:cubicBezTo>
                    <a:pt x="117319" y="-34650"/>
                    <a:pt x="312280" y="29619"/>
                    <a:pt x="467157" y="0"/>
                  </a:cubicBezTo>
                  <a:cubicBezTo>
                    <a:pt x="622034" y="-29619"/>
                    <a:pt x="830489" y="21341"/>
                    <a:pt x="1012172" y="0"/>
                  </a:cubicBezTo>
                  <a:cubicBezTo>
                    <a:pt x="1193856" y="-21341"/>
                    <a:pt x="1292927" y="36968"/>
                    <a:pt x="1557188" y="0"/>
                  </a:cubicBezTo>
                  <a:cubicBezTo>
                    <a:pt x="1821449" y="-36968"/>
                    <a:pt x="1809319" y="35960"/>
                    <a:pt x="2050298" y="0"/>
                  </a:cubicBezTo>
                  <a:cubicBezTo>
                    <a:pt x="2291277" y="-35960"/>
                    <a:pt x="2329538" y="58287"/>
                    <a:pt x="2595314" y="0"/>
                  </a:cubicBezTo>
                  <a:cubicBezTo>
                    <a:pt x="2609831" y="176975"/>
                    <a:pt x="2544092" y="366014"/>
                    <a:pt x="2595314" y="501830"/>
                  </a:cubicBezTo>
                  <a:cubicBezTo>
                    <a:pt x="2395116" y="511506"/>
                    <a:pt x="2173880" y="450302"/>
                    <a:pt x="2024345" y="501830"/>
                  </a:cubicBezTo>
                  <a:cubicBezTo>
                    <a:pt x="1874810" y="553358"/>
                    <a:pt x="1779438" y="478111"/>
                    <a:pt x="1557188" y="501830"/>
                  </a:cubicBezTo>
                  <a:cubicBezTo>
                    <a:pt x="1334938" y="525549"/>
                    <a:pt x="1239164" y="461344"/>
                    <a:pt x="1012172" y="501830"/>
                  </a:cubicBezTo>
                  <a:cubicBezTo>
                    <a:pt x="785180" y="542316"/>
                    <a:pt x="758629" y="448501"/>
                    <a:pt x="545016" y="501830"/>
                  </a:cubicBezTo>
                  <a:cubicBezTo>
                    <a:pt x="331403" y="555159"/>
                    <a:pt x="217454" y="440451"/>
                    <a:pt x="0" y="501830"/>
                  </a:cubicBezTo>
                  <a:cubicBezTo>
                    <a:pt x="-25491" y="397977"/>
                    <a:pt x="30827" y="1446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DET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BFA1A4B-687A-4EE3-CEBF-4B23890435F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762479" y="4317728"/>
              <a:ext cx="7736" cy="617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/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E69859-2B55-6EA3-6E85-A0D7CEC7FA2E}"/>
              </a:ext>
            </a:extLst>
          </p:cNvPr>
          <p:cNvGrpSpPr/>
          <p:nvPr/>
        </p:nvGrpSpPr>
        <p:grpSpPr>
          <a:xfrm>
            <a:off x="8285583" y="3652938"/>
            <a:ext cx="3476194" cy="2278372"/>
            <a:chOff x="6813781" y="3408617"/>
            <a:chExt cx="3476194" cy="22783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BCF8FB-537D-A4D1-6F6C-CCFD1592C4EC}"/>
                </a:ext>
              </a:extLst>
            </p:cNvPr>
            <p:cNvSpPr/>
            <p:nvPr/>
          </p:nvSpPr>
          <p:spPr>
            <a:xfrm>
              <a:off x="6813781" y="3408617"/>
              <a:ext cx="3476194" cy="2278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Randomized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3FF274-72C0-A744-E632-5BF3E0351137}"/>
                </a:ext>
              </a:extLst>
            </p:cNvPr>
            <p:cNvSpPr txBox="1"/>
            <p:nvPr/>
          </p:nvSpPr>
          <p:spPr>
            <a:xfrm>
              <a:off x="7157002" y="3815899"/>
              <a:ext cx="2602395" cy="461665"/>
            </a:xfrm>
            <a:custGeom>
              <a:avLst/>
              <a:gdLst>
                <a:gd name="connsiteX0" fmla="*/ 0 w 2602395"/>
                <a:gd name="connsiteY0" fmla="*/ 0 h 461665"/>
                <a:gd name="connsiteX1" fmla="*/ 494455 w 2602395"/>
                <a:gd name="connsiteY1" fmla="*/ 0 h 461665"/>
                <a:gd name="connsiteX2" fmla="*/ 1040958 w 2602395"/>
                <a:gd name="connsiteY2" fmla="*/ 0 h 461665"/>
                <a:gd name="connsiteX3" fmla="*/ 1587461 w 2602395"/>
                <a:gd name="connsiteY3" fmla="*/ 0 h 461665"/>
                <a:gd name="connsiteX4" fmla="*/ 2029868 w 2602395"/>
                <a:gd name="connsiteY4" fmla="*/ 0 h 461665"/>
                <a:gd name="connsiteX5" fmla="*/ 2602395 w 2602395"/>
                <a:gd name="connsiteY5" fmla="*/ 0 h 461665"/>
                <a:gd name="connsiteX6" fmla="*/ 2602395 w 2602395"/>
                <a:gd name="connsiteY6" fmla="*/ 461665 h 461665"/>
                <a:gd name="connsiteX7" fmla="*/ 2029868 w 2602395"/>
                <a:gd name="connsiteY7" fmla="*/ 461665 h 461665"/>
                <a:gd name="connsiteX8" fmla="*/ 1535413 w 2602395"/>
                <a:gd name="connsiteY8" fmla="*/ 461665 h 461665"/>
                <a:gd name="connsiteX9" fmla="*/ 1066982 w 2602395"/>
                <a:gd name="connsiteY9" fmla="*/ 461665 h 461665"/>
                <a:gd name="connsiteX10" fmla="*/ 494455 w 2602395"/>
                <a:gd name="connsiteY10" fmla="*/ 461665 h 461665"/>
                <a:gd name="connsiteX11" fmla="*/ 0 w 2602395"/>
                <a:gd name="connsiteY11" fmla="*/ 461665 h 461665"/>
                <a:gd name="connsiteX12" fmla="*/ 0 w 2602395"/>
                <a:gd name="connsiteY12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395" h="461665" fill="none" extrusionOk="0">
                  <a:moveTo>
                    <a:pt x="0" y="0"/>
                  </a:moveTo>
                  <a:cubicBezTo>
                    <a:pt x="183170" y="-51712"/>
                    <a:pt x="277088" y="35278"/>
                    <a:pt x="494455" y="0"/>
                  </a:cubicBezTo>
                  <a:cubicBezTo>
                    <a:pt x="711822" y="-35278"/>
                    <a:pt x="883731" y="7096"/>
                    <a:pt x="1040958" y="0"/>
                  </a:cubicBezTo>
                  <a:cubicBezTo>
                    <a:pt x="1198185" y="-7096"/>
                    <a:pt x="1325150" y="39829"/>
                    <a:pt x="1587461" y="0"/>
                  </a:cubicBezTo>
                  <a:cubicBezTo>
                    <a:pt x="1849772" y="-39829"/>
                    <a:pt x="1923899" y="27462"/>
                    <a:pt x="2029868" y="0"/>
                  </a:cubicBezTo>
                  <a:cubicBezTo>
                    <a:pt x="2135837" y="-27462"/>
                    <a:pt x="2337922" y="9248"/>
                    <a:pt x="2602395" y="0"/>
                  </a:cubicBezTo>
                  <a:cubicBezTo>
                    <a:pt x="2649178" y="133253"/>
                    <a:pt x="2599522" y="345998"/>
                    <a:pt x="2602395" y="461665"/>
                  </a:cubicBezTo>
                  <a:cubicBezTo>
                    <a:pt x="2449071" y="489881"/>
                    <a:pt x="2241214" y="417746"/>
                    <a:pt x="2029868" y="461665"/>
                  </a:cubicBezTo>
                  <a:cubicBezTo>
                    <a:pt x="1818522" y="505584"/>
                    <a:pt x="1694406" y="408232"/>
                    <a:pt x="1535413" y="461665"/>
                  </a:cubicBezTo>
                  <a:cubicBezTo>
                    <a:pt x="1376420" y="515098"/>
                    <a:pt x="1256467" y="407450"/>
                    <a:pt x="1066982" y="461665"/>
                  </a:cubicBezTo>
                  <a:cubicBezTo>
                    <a:pt x="877497" y="515880"/>
                    <a:pt x="700424" y="408833"/>
                    <a:pt x="494455" y="461665"/>
                  </a:cubicBezTo>
                  <a:cubicBezTo>
                    <a:pt x="288486" y="514497"/>
                    <a:pt x="122998" y="452795"/>
                    <a:pt x="0" y="461665"/>
                  </a:cubicBezTo>
                  <a:cubicBezTo>
                    <a:pt x="-17457" y="323383"/>
                    <a:pt x="14634" y="181775"/>
                    <a:pt x="0" y="0"/>
                  </a:cubicBezTo>
                  <a:close/>
                </a:path>
                <a:path w="2602395" h="461665" stroke="0" extrusionOk="0">
                  <a:moveTo>
                    <a:pt x="0" y="0"/>
                  </a:moveTo>
                  <a:cubicBezTo>
                    <a:pt x="192392" y="-31158"/>
                    <a:pt x="352674" y="1897"/>
                    <a:pt x="468431" y="0"/>
                  </a:cubicBezTo>
                  <a:cubicBezTo>
                    <a:pt x="584188" y="-1897"/>
                    <a:pt x="853424" y="29745"/>
                    <a:pt x="1014934" y="0"/>
                  </a:cubicBezTo>
                  <a:cubicBezTo>
                    <a:pt x="1176444" y="-29745"/>
                    <a:pt x="1409124" y="31998"/>
                    <a:pt x="1561437" y="0"/>
                  </a:cubicBezTo>
                  <a:cubicBezTo>
                    <a:pt x="1713750" y="-31998"/>
                    <a:pt x="1887854" y="9927"/>
                    <a:pt x="2055892" y="0"/>
                  </a:cubicBezTo>
                  <a:cubicBezTo>
                    <a:pt x="2223930" y="-9927"/>
                    <a:pt x="2470983" y="46729"/>
                    <a:pt x="2602395" y="0"/>
                  </a:cubicBezTo>
                  <a:cubicBezTo>
                    <a:pt x="2629130" y="144857"/>
                    <a:pt x="2575772" y="235944"/>
                    <a:pt x="2602395" y="461665"/>
                  </a:cubicBezTo>
                  <a:cubicBezTo>
                    <a:pt x="2482066" y="471254"/>
                    <a:pt x="2153552" y="456555"/>
                    <a:pt x="2029868" y="461665"/>
                  </a:cubicBezTo>
                  <a:cubicBezTo>
                    <a:pt x="1906184" y="466775"/>
                    <a:pt x="1659769" y="427255"/>
                    <a:pt x="1561437" y="461665"/>
                  </a:cubicBezTo>
                  <a:cubicBezTo>
                    <a:pt x="1463105" y="496075"/>
                    <a:pt x="1213094" y="424769"/>
                    <a:pt x="1014934" y="461665"/>
                  </a:cubicBezTo>
                  <a:cubicBezTo>
                    <a:pt x="816774" y="498561"/>
                    <a:pt x="742941" y="434799"/>
                    <a:pt x="546503" y="461665"/>
                  </a:cubicBezTo>
                  <a:cubicBezTo>
                    <a:pt x="350065" y="488531"/>
                    <a:pt x="272550" y="416713"/>
                    <a:pt x="0" y="461665"/>
                  </a:cubicBezTo>
                  <a:cubicBezTo>
                    <a:pt x="-51171" y="322837"/>
                    <a:pt x="39876" y="19358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4A0D62-2719-6D2A-AD9C-03AD8B0FEFE1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7137537" y="4277564"/>
              <a:ext cx="132066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6F1A71-C46D-37A7-3408-3B7C623CC05E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925ED54-305F-7A98-F343-AA2B822F887F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 flipH="1">
              <a:off x="7698477" y="4277564"/>
              <a:ext cx="75972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AB0863-B3A0-2078-661A-1A997B27026F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 flipH="1">
              <a:off x="8259416" y="4277564"/>
              <a:ext cx="198784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6FD938B-D064-F388-EECE-438ABA282F4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8458200" y="4277564"/>
              <a:ext cx="348492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CC7CECA-CF0D-4E60-2549-8A8B4AB42F96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>
              <a:off x="8458200" y="4277564"/>
              <a:ext cx="904254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B1AD671-8936-B7CE-016E-9E09C52A12B5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8458200" y="4277564"/>
              <a:ext cx="1460016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654FE22-B4DE-9CBC-4233-722DACC98A71}"/>
                  </a:ext>
                </a:extLst>
              </p:cNvPr>
              <p:cNvSpPr txBox="1"/>
              <p:nvPr/>
            </p:nvSpPr>
            <p:spPr>
              <a:xfrm>
                <a:off x="838200" y="1774490"/>
                <a:ext cx="3355482" cy="1569660"/>
              </a:xfrm>
              <a:custGeom>
                <a:avLst/>
                <a:gdLst>
                  <a:gd name="connsiteX0" fmla="*/ 0 w 3355482"/>
                  <a:gd name="connsiteY0" fmla="*/ 0 h 1569660"/>
                  <a:gd name="connsiteX1" fmla="*/ 458583 w 3355482"/>
                  <a:gd name="connsiteY1" fmla="*/ 0 h 1569660"/>
                  <a:gd name="connsiteX2" fmla="*/ 1084939 w 3355482"/>
                  <a:gd name="connsiteY2" fmla="*/ 0 h 1569660"/>
                  <a:gd name="connsiteX3" fmla="*/ 1577077 w 3355482"/>
                  <a:gd name="connsiteY3" fmla="*/ 0 h 1569660"/>
                  <a:gd name="connsiteX4" fmla="*/ 2069214 w 3355482"/>
                  <a:gd name="connsiteY4" fmla="*/ 0 h 1569660"/>
                  <a:gd name="connsiteX5" fmla="*/ 2527796 w 3355482"/>
                  <a:gd name="connsiteY5" fmla="*/ 0 h 1569660"/>
                  <a:gd name="connsiteX6" fmla="*/ 3355482 w 3355482"/>
                  <a:gd name="connsiteY6" fmla="*/ 0 h 1569660"/>
                  <a:gd name="connsiteX7" fmla="*/ 3355482 w 3355482"/>
                  <a:gd name="connsiteY7" fmla="*/ 538917 h 1569660"/>
                  <a:gd name="connsiteX8" fmla="*/ 3355482 w 3355482"/>
                  <a:gd name="connsiteY8" fmla="*/ 1093530 h 1569660"/>
                  <a:gd name="connsiteX9" fmla="*/ 3355482 w 3355482"/>
                  <a:gd name="connsiteY9" fmla="*/ 1569660 h 1569660"/>
                  <a:gd name="connsiteX10" fmla="*/ 2796235 w 3355482"/>
                  <a:gd name="connsiteY10" fmla="*/ 1569660 h 1569660"/>
                  <a:gd name="connsiteX11" fmla="*/ 2337652 w 3355482"/>
                  <a:gd name="connsiteY11" fmla="*/ 1569660 h 1569660"/>
                  <a:gd name="connsiteX12" fmla="*/ 1711296 w 3355482"/>
                  <a:gd name="connsiteY12" fmla="*/ 1569660 h 1569660"/>
                  <a:gd name="connsiteX13" fmla="*/ 1152049 w 3355482"/>
                  <a:gd name="connsiteY13" fmla="*/ 1569660 h 1569660"/>
                  <a:gd name="connsiteX14" fmla="*/ 626357 w 3355482"/>
                  <a:gd name="connsiteY14" fmla="*/ 1569660 h 1569660"/>
                  <a:gd name="connsiteX15" fmla="*/ 0 w 3355482"/>
                  <a:gd name="connsiteY15" fmla="*/ 1569660 h 1569660"/>
                  <a:gd name="connsiteX16" fmla="*/ 0 w 3355482"/>
                  <a:gd name="connsiteY16" fmla="*/ 1093530 h 1569660"/>
                  <a:gd name="connsiteX17" fmla="*/ 0 w 3355482"/>
                  <a:gd name="connsiteY17" fmla="*/ 617400 h 1569660"/>
                  <a:gd name="connsiteX18" fmla="*/ 0 w 3355482"/>
                  <a:gd name="connsiteY18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55482" h="1569660" fill="none" extrusionOk="0">
                    <a:moveTo>
                      <a:pt x="0" y="0"/>
                    </a:moveTo>
                    <a:cubicBezTo>
                      <a:pt x="124428" y="-4809"/>
                      <a:pt x="273717" y="44268"/>
                      <a:pt x="458583" y="0"/>
                    </a:cubicBezTo>
                    <a:cubicBezTo>
                      <a:pt x="643449" y="-44268"/>
                      <a:pt x="782020" y="25344"/>
                      <a:pt x="1084939" y="0"/>
                    </a:cubicBezTo>
                    <a:cubicBezTo>
                      <a:pt x="1387858" y="-25344"/>
                      <a:pt x="1369804" y="50766"/>
                      <a:pt x="1577077" y="0"/>
                    </a:cubicBezTo>
                    <a:cubicBezTo>
                      <a:pt x="1784350" y="-50766"/>
                      <a:pt x="1880632" y="28565"/>
                      <a:pt x="2069214" y="0"/>
                    </a:cubicBezTo>
                    <a:cubicBezTo>
                      <a:pt x="2257796" y="-28565"/>
                      <a:pt x="2334452" y="39006"/>
                      <a:pt x="2527796" y="0"/>
                    </a:cubicBezTo>
                    <a:cubicBezTo>
                      <a:pt x="2721140" y="-39006"/>
                      <a:pt x="3189050" y="78278"/>
                      <a:pt x="3355482" y="0"/>
                    </a:cubicBezTo>
                    <a:cubicBezTo>
                      <a:pt x="3399958" y="162466"/>
                      <a:pt x="3340639" y="289336"/>
                      <a:pt x="3355482" y="538917"/>
                    </a:cubicBezTo>
                    <a:cubicBezTo>
                      <a:pt x="3370325" y="788498"/>
                      <a:pt x="3315953" y="953293"/>
                      <a:pt x="3355482" y="1093530"/>
                    </a:cubicBezTo>
                    <a:cubicBezTo>
                      <a:pt x="3395011" y="1233767"/>
                      <a:pt x="3302367" y="1348806"/>
                      <a:pt x="3355482" y="1569660"/>
                    </a:cubicBezTo>
                    <a:cubicBezTo>
                      <a:pt x="3157929" y="1590542"/>
                      <a:pt x="2922903" y="1547934"/>
                      <a:pt x="2796235" y="1569660"/>
                    </a:cubicBezTo>
                    <a:cubicBezTo>
                      <a:pt x="2669567" y="1591386"/>
                      <a:pt x="2490001" y="1559767"/>
                      <a:pt x="2337652" y="1569660"/>
                    </a:cubicBezTo>
                    <a:cubicBezTo>
                      <a:pt x="2185303" y="1579553"/>
                      <a:pt x="1987557" y="1511648"/>
                      <a:pt x="1711296" y="1569660"/>
                    </a:cubicBezTo>
                    <a:cubicBezTo>
                      <a:pt x="1435035" y="1627672"/>
                      <a:pt x="1317339" y="1551208"/>
                      <a:pt x="1152049" y="1569660"/>
                    </a:cubicBezTo>
                    <a:cubicBezTo>
                      <a:pt x="986759" y="1588112"/>
                      <a:pt x="810641" y="1553067"/>
                      <a:pt x="626357" y="1569660"/>
                    </a:cubicBezTo>
                    <a:cubicBezTo>
                      <a:pt x="442073" y="1586253"/>
                      <a:pt x="160994" y="1524223"/>
                      <a:pt x="0" y="1569660"/>
                    </a:cubicBezTo>
                    <a:cubicBezTo>
                      <a:pt x="-25729" y="1392918"/>
                      <a:pt x="48661" y="1325768"/>
                      <a:pt x="0" y="1093530"/>
                    </a:cubicBezTo>
                    <a:cubicBezTo>
                      <a:pt x="-48661" y="861292"/>
                      <a:pt x="35824" y="843338"/>
                      <a:pt x="0" y="617400"/>
                    </a:cubicBezTo>
                    <a:cubicBezTo>
                      <a:pt x="-35824" y="391462"/>
                      <a:pt x="12373" y="280830"/>
                      <a:pt x="0" y="0"/>
                    </a:cubicBezTo>
                    <a:close/>
                  </a:path>
                  <a:path w="3355482" h="1569660" stroke="0" extrusionOk="0">
                    <a:moveTo>
                      <a:pt x="0" y="0"/>
                    </a:moveTo>
                    <a:cubicBezTo>
                      <a:pt x="221987" y="-4098"/>
                      <a:pt x="301795" y="36801"/>
                      <a:pt x="492137" y="0"/>
                    </a:cubicBezTo>
                    <a:cubicBezTo>
                      <a:pt x="682479" y="-36801"/>
                      <a:pt x="824122" y="50255"/>
                      <a:pt x="1084939" y="0"/>
                    </a:cubicBezTo>
                    <a:cubicBezTo>
                      <a:pt x="1345756" y="-50255"/>
                      <a:pt x="1431069" y="15661"/>
                      <a:pt x="1677741" y="0"/>
                    </a:cubicBezTo>
                    <a:cubicBezTo>
                      <a:pt x="1924413" y="-15661"/>
                      <a:pt x="1941276" y="31111"/>
                      <a:pt x="2203433" y="0"/>
                    </a:cubicBezTo>
                    <a:cubicBezTo>
                      <a:pt x="2465590" y="-31111"/>
                      <a:pt x="2651596" y="45068"/>
                      <a:pt x="2829790" y="0"/>
                    </a:cubicBezTo>
                    <a:cubicBezTo>
                      <a:pt x="3007984" y="-45068"/>
                      <a:pt x="3114823" y="25330"/>
                      <a:pt x="3355482" y="0"/>
                    </a:cubicBezTo>
                    <a:cubicBezTo>
                      <a:pt x="3421083" y="254683"/>
                      <a:pt x="3295196" y="430784"/>
                      <a:pt x="3355482" y="554613"/>
                    </a:cubicBezTo>
                    <a:cubicBezTo>
                      <a:pt x="3415768" y="678442"/>
                      <a:pt x="3302205" y="821043"/>
                      <a:pt x="3355482" y="1046440"/>
                    </a:cubicBezTo>
                    <a:cubicBezTo>
                      <a:pt x="3408759" y="1271837"/>
                      <a:pt x="3345561" y="1344803"/>
                      <a:pt x="3355482" y="1569660"/>
                    </a:cubicBezTo>
                    <a:cubicBezTo>
                      <a:pt x="3235067" y="1619029"/>
                      <a:pt x="2934981" y="1504372"/>
                      <a:pt x="2796235" y="1569660"/>
                    </a:cubicBezTo>
                    <a:cubicBezTo>
                      <a:pt x="2657489" y="1634948"/>
                      <a:pt x="2514234" y="1544741"/>
                      <a:pt x="2236988" y="1569660"/>
                    </a:cubicBezTo>
                    <a:cubicBezTo>
                      <a:pt x="1959742" y="1594579"/>
                      <a:pt x="1952589" y="1560539"/>
                      <a:pt x="1778405" y="1569660"/>
                    </a:cubicBezTo>
                    <a:cubicBezTo>
                      <a:pt x="1604221" y="1578781"/>
                      <a:pt x="1461409" y="1518641"/>
                      <a:pt x="1252713" y="1569660"/>
                    </a:cubicBezTo>
                    <a:cubicBezTo>
                      <a:pt x="1044017" y="1620679"/>
                      <a:pt x="947202" y="1507738"/>
                      <a:pt x="659911" y="1569660"/>
                    </a:cubicBezTo>
                    <a:cubicBezTo>
                      <a:pt x="372620" y="1631582"/>
                      <a:pt x="187522" y="1548106"/>
                      <a:pt x="0" y="1569660"/>
                    </a:cubicBezTo>
                    <a:cubicBezTo>
                      <a:pt x="-27980" y="1451258"/>
                      <a:pt x="55657" y="1177240"/>
                      <a:pt x="0" y="1030743"/>
                    </a:cubicBezTo>
                    <a:cubicBezTo>
                      <a:pt x="-55657" y="884246"/>
                      <a:pt x="26281" y="689353"/>
                      <a:pt x="0" y="507523"/>
                    </a:cubicBezTo>
                    <a:cubicBezTo>
                      <a:pt x="-26281" y="325693"/>
                      <a:pt x="38938" y="11939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Random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654FE22-B4DE-9CBC-4233-722DACC98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4490"/>
                <a:ext cx="3355482" cy="156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3355482"/>
                          <a:gd name="connsiteY0" fmla="*/ 0 h 1569660"/>
                          <a:gd name="connsiteX1" fmla="*/ 458583 w 3355482"/>
                          <a:gd name="connsiteY1" fmla="*/ 0 h 1569660"/>
                          <a:gd name="connsiteX2" fmla="*/ 1084939 w 3355482"/>
                          <a:gd name="connsiteY2" fmla="*/ 0 h 1569660"/>
                          <a:gd name="connsiteX3" fmla="*/ 1577077 w 3355482"/>
                          <a:gd name="connsiteY3" fmla="*/ 0 h 1569660"/>
                          <a:gd name="connsiteX4" fmla="*/ 2069214 w 3355482"/>
                          <a:gd name="connsiteY4" fmla="*/ 0 h 1569660"/>
                          <a:gd name="connsiteX5" fmla="*/ 2527796 w 3355482"/>
                          <a:gd name="connsiteY5" fmla="*/ 0 h 1569660"/>
                          <a:gd name="connsiteX6" fmla="*/ 3355482 w 3355482"/>
                          <a:gd name="connsiteY6" fmla="*/ 0 h 1569660"/>
                          <a:gd name="connsiteX7" fmla="*/ 3355482 w 3355482"/>
                          <a:gd name="connsiteY7" fmla="*/ 538917 h 1569660"/>
                          <a:gd name="connsiteX8" fmla="*/ 3355482 w 3355482"/>
                          <a:gd name="connsiteY8" fmla="*/ 1093530 h 1569660"/>
                          <a:gd name="connsiteX9" fmla="*/ 3355482 w 3355482"/>
                          <a:gd name="connsiteY9" fmla="*/ 1569660 h 1569660"/>
                          <a:gd name="connsiteX10" fmla="*/ 2796235 w 3355482"/>
                          <a:gd name="connsiteY10" fmla="*/ 1569660 h 1569660"/>
                          <a:gd name="connsiteX11" fmla="*/ 2337652 w 3355482"/>
                          <a:gd name="connsiteY11" fmla="*/ 1569660 h 1569660"/>
                          <a:gd name="connsiteX12" fmla="*/ 1711296 w 3355482"/>
                          <a:gd name="connsiteY12" fmla="*/ 1569660 h 1569660"/>
                          <a:gd name="connsiteX13" fmla="*/ 1152049 w 3355482"/>
                          <a:gd name="connsiteY13" fmla="*/ 1569660 h 1569660"/>
                          <a:gd name="connsiteX14" fmla="*/ 626357 w 3355482"/>
                          <a:gd name="connsiteY14" fmla="*/ 1569660 h 1569660"/>
                          <a:gd name="connsiteX15" fmla="*/ 0 w 3355482"/>
                          <a:gd name="connsiteY15" fmla="*/ 1569660 h 1569660"/>
                          <a:gd name="connsiteX16" fmla="*/ 0 w 3355482"/>
                          <a:gd name="connsiteY16" fmla="*/ 1093530 h 1569660"/>
                          <a:gd name="connsiteX17" fmla="*/ 0 w 3355482"/>
                          <a:gd name="connsiteY17" fmla="*/ 617400 h 1569660"/>
                          <a:gd name="connsiteX18" fmla="*/ 0 w 3355482"/>
                          <a:gd name="connsiteY18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355482" h="1569660" fill="none" extrusionOk="0">
                            <a:moveTo>
                              <a:pt x="0" y="0"/>
                            </a:moveTo>
                            <a:cubicBezTo>
                              <a:pt x="124428" y="-4809"/>
                              <a:pt x="273717" y="44268"/>
                              <a:pt x="458583" y="0"/>
                            </a:cubicBezTo>
                            <a:cubicBezTo>
                              <a:pt x="643449" y="-44268"/>
                              <a:pt x="782020" y="25344"/>
                              <a:pt x="1084939" y="0"/>
                            </a:cubicBezTo>
                            <a:cubicBezTo>
                              <a:pt x="1387858" y="-25344"/>
                              <a:pt x="1369804" y="50766"/>
                              <a:pt x="1577077" y="0"/>
                            </a:cubicBezTo>
                            <a:cubicBezTo>
                              <a:pt x="1784350" y="-50766"/>
                              <a:pt x="1880632" y="28565"/>
                              <a:pt x="2069214" y="0"/>
                            </a:cubicBezTo>
                            <a:cubicBezTo>
                              <a:pt x="2257796" y="-28565"/>
                              <a:pt x="2334452" y="39006"/>
                              <a:pt x="2527796" y="0"/>
                            </a:cubicBezTo>
                            <a:cubicBezTo>
                              <a:pt x="2721140" y="-39006"/>
                              <a:pt x="3189050" y="78278"/>
                              <a:pt x="3355482" y="0"/>
                            </a:cubicBezTo>
                            <a:cubicBezTo>
                              <a:pt x="3399958" y="162466"/>
                              <a:pt x="3340639" y="289336"/>
                              <a:pt x="3355482" y="538917"/>
                            </a:cubicBezTo>
                            <a:cubicBezTo>
                              <a:pt x="3370325" y="788498"/>
                              <a:pt x="3315953" y="953293"/>
                              <a:pt x="3355482" y="1093530"/>
                            </a:cubicBezTo>
                            <a:cubicBezTo>
                              <a:pt x="3395011" y="1233767"/>
                              <a:pt x="3302367" y="1348806"/>
                              <a:pt x="3355482" y="1569660"/>
                            </a:cubicBezTo>
                            <a:cubicBezTo>
                              <a:pt x="3157929" y="1590542"/>
                              <a:pt x="2922903" y="1547934"/>
                              <a:pt x="2796235" y="1569660"/>
                            </a:cubicBezTo>
                            <a:cubicBezTo>
                              <a:pt x="2669567" y="1591386"/>
                              <a:pt x="2490001" y="1559767"/>
                              <a:pt x="2337652" y="1569660"/>
                            </a:cubicBezTo>
                            <a:cubicBezTo>
                              <a:pt x="2185303" y="1579553"/>
                              <a:pt x="1987557" y="1511648"/>
                              <a:pt x="1711296" y="1569660"/>
                            </a:cubicBezTo>
                            <a:cubicBezTo>
                              <a:pt x="1435035" y="1627672"/>
                              <a:pt x="1317339" y="1551208"/>
                              <a:pt x="1152049" y="1569660"/>
                            </a:cubicBezTo>
                            <a:cubicBezTo>
                              <a:pt x="986759" y="1588112"/>
                              <a:pt x="810641" y="1553067"/>
                              <a:pt x="626357" y="1569660"/>
                            </a:cubicBezTo>
                            <a:cubicBezTo>
                              <a:pt x="442073" y="1586253"/>
                              <a:pt x="160994" y="1524223"/>
                              <a:pt x="0" y="1569660"/>
                            </a:cubicBezTo>
                            <a:cubicBezTo>
                              <a:pt x="-25729" y="1392918"/>
                              <a:pt x="48661" y="1325768"/>
                              <a:pt x="0" y="1093530"/>
                            </a:cubicBezTo>
                            <a:cubicBezTo>
                              <a:pt x="-48661" y="861292"/>
                              <a:pt x="35824" y="843338"/>
                              <a:pt x="0" y="617400"/>
                            </a:cubicBezTo>
                            <a:cubicBezTo>
                              <a:pt x="-35824" y="391462"/>
                              <a:pt x="12373" y="280830"/>
                              <a:pt x="0" y="0"/>
                            </a:cubicBezTo>
                            <a:close/>
                          </a:path>
                          <a:path w="3355482" h="1569660" stroke="0" extrusionOk="0">
                            <a:moveTo>
                              <a:pt x="0" y="0"/>
                            </a:moveTo>
                            <a:cubicBezTo>
                              <a:pt x="221987" y="-4098"/>
                              <a:pt x="301795" y="36801"/>
                              <a:pt x="492137" y="0"/>
                            </a:cubicBezTo>
                            <a:cubicBezTo>
                              <a:pt x="682479" y="-36801"/>
                              <a:pt x="824122" y="50255"/>
                              <a:pt x="1084939" y="0"/>
                            </a:cubicBezTo>
                            <a:cubicBezTo>
                              <a:pt x="1345756" y="-50255"/>
                              <a:pt x="1431069" y="15661"/>
                              <a:pt x="1677741" y="0"/>
                            </a:cubicBezTo>
                            <a:cubicBezTo>
                              <a:pt x="1924413" y="-15661"/>
                              <a:pt x="1941276" y="31111"/>
                              <a:pt x="2203433" y="0"/>
                            </a:cubicBezTo>
                            <a:cubicBezTo>
                              <a:pt x="2465590" y="-31111"/>
                              <a:pt x="2651596" y="45068"/>
                              <a:pt x="2829790" y="0"/>
                            </a:cubicBezTo>
                            <a:cubicBezTo>
                              <a:pt x="3007984" y="-45068"/>
                              <a:pt x="3114823" y="25330"/>
                              <a:pt x="3355482" y="0"/>
                            </a:cubicBezTo>
                            <a:cubicBezTo>
                              <a:pt x="3421083" y="254683"/>
                              <a:pt x="3295196" y="430784"/>
                              <a:pt x="3355482" y="554613"/>
                            </a:cubicBezTo>
                            <a:cubicBezTo>
                              <a:pt x="3415768" y="678442"/>
                              <a:pt x="3302205" y="821043"/>
                              <a:pt x="3355482" y="1046440"/>
                            </a:cubicBezTo>
                            <a:cubicBezTo>
                              <a:pt x="3408759" y="1271837"/>
                              <a:pt x="3345561" y="1344803"/>
                              <a:pt x="3355482" y="1569660"/>
                            </a:cubicBezTo>
                            <a:cubicBezTo>
                              <a:pt x="3235067" y="1619029"/>
                              <a:pt x="2934981" y="1504372"/>
                              <a:pt x="2796235" y="1569660"/>
                            </a:cubicBezTo>
                            <a:cubicBezTo>
                              <a:pt x="2657489" y="1634948"/>
                              <a:pt x="2514234" y="1544741"/>
                              <a:pt x="2236988" y="1569660"/>
                            </a:cubicBezTo>
                            <a:cubicBezTo>
                              <a:pt x="1959742" y="1594579"/>
                              <a:pt x="1952589" y="1560539"/>
                              <a:pt x="1778405" y="1569660"/>
                            </a:cubicBezTo>
                            <a:cubicBezTo>
                              <a:pt x="1604221" y="1578781"/>
                              <a:pt x="1461409" y="1518641"/>
                              <a:pt x="1252713" y="1569660"/>
                            </a:cubicBezTo>
                            <a:cubicBezTo>
                              <a:pt x="1044017" y="1620679"/>
                              <a:pt x="947202" y="1507738"/>
                              <a:pt x="659911" y="1569660"/>
                            </a:cubicBezTo>
                            <a:cubicBezTo>
                              <a:pt x="372620" y="1631582"/>
                              <a:pt x="187522" y="1548106"/>
                              <a:pt x="0" y="1569660"/>
                            </a:cubicBezTo>
                            <a:cubicBezTo>
                              <a:pt x="-27980" y="1451258"/>
                              <a:pt x="55657" y="1177240"/>
                              <a:pt x="0" y="1030743"/>
                            </a:cubicBezTo>
                            <a:cubicBezTo>
                              <a:pt x="-55657" y="884246"/>
                              <a:pt x="26281" y="689353"/>
                              <a:pt x="0" y="507523"/>
                            </a:cubicBezTo>
                            <a:cubicBezTo>
                              <a:pt x="-26281" y="325693"/>
                              <a:pt x="38938" y="1193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86A9D82E-5E50-EA47-0FED-F831BFDEED64}"/>
              </a:ext>
            </a:extLst>
          </p:cNvPr>
          <p:cNvSpPr txBox="1"/>
          <p:nvPr/>
        </p:nvSpPr>
        <p:spPr>
          <a:xfrm>
            <a:off x="4082386" y="3672524"/>
            <a:ext cx="3922727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One drawback of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Random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outputs different primes on different executions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AF21EA1-29ED-209E-3CDA-2F7FF2BF811E}"/>
              </a:ext>
            </a:extLst>
          </p:cNvPr>
          <p:cNvSpPr txBox="1"/>
          <p:nvPr/>
        </p:nvSpPr>
        <p:spPr>
          <a:xfrm>
            <a:off x="4791861" y="2223062"/>
            <a:ext cx="6561939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Any intermediate notion between deterministic algorithms and randomized algorithms?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1513990-9A79-0843-5D61-85F52099D3E8}"/>
              </a:ext>
            </a:extLst>
          </p:cNvPr>
          <p:cNvSpPr txBox="1"/>
          <p:nvPr/>
        </p:nvSpPr>
        <p:spPr>
          <a:xfrm>
            <a:off x="4235562" y="5175464"/>
            <a:ext cx="3701529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Let’s require different execution of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RAND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output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prime!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algorithms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10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77D968-C803-A3EB-C803-8CA9E7EFF49D}"/>
              </a:ext>
            </a:extLst>
          </p:cNvPr>
          <p:cNvGrpSpPr/>
          <p:nvPr/>
        </p:nvGrpSpPr>
        <p:grpSpPr>
          <a:xfrm>
            <a:off x="315368" y="3652938"/>
            <a:ext cx="3476194" cy="2278372"/>
            <a:chOff x="838201" y="3248350"/>
            <a:chExt cx="3778622" cy="24765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F01F3A-3093-6528-55C3-1459366BBC5E}"/>
                </a:ext>
              </a:extLst>
            </p:cNvPr>
            <p:cNvSpPr/>
            <p:nvPr/>
          </p:nvSpPr>
          <p:spPr>
            <a:xfrm>
              <a:off x="838201" y="3248350"/>
              <a:ext cx="3778622" cy="24765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Deterministic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08EF39-B31D-9EDF-C306-07C6DCBF616B}"/>
                </a:ext>
              </a:extLst>
            </p:cNvPr>
            <p:cNvSpPr txBox="1"/>
            <p:nvPr/>
          </p:nvSpPr>
          <p:spPr>
            <a:xfrm>
              <a:off x="1464822" y="3815899"/>
              <a:ext cx="2595314" cy="501830"/>
            </a:xfrm>
            <a:custGeom>
              <a:avLst/>
              <a:gdLst>
                <a:gd name="connsiteX0" fmla="*/ 0 w 2595314"/>
                <a:gd name="connsiteY0" fmla="*/ 0 h 501830"/>
                <a:gd name="connsiteX1" fmla="*/ 493110 w 2595314"/>
                <a:gd name="connsiteY1" fmla="*/ 0 h 501830"/>
                <a:gd name="connsiteX2" fmla="*/ 1038126 w 2595314"/>
                <a:gd name="connsiteY2" fmla="*/ 0 h 501830"/>
                <a:gd name="connsiteX3" fmla="*/ 1583142 w 2595314"/>
                <a:gd name="connsiteY3" fmla="*/ 0 h 501830"/>
                <a:gd name="connsiteX4" fmla="*/ 2024345 w 2595314"/>
                <a:gd name="connsiteY4" fmla="*/ 0 h 501830"/>
                <a:gd name="connsiteX5" fmla="*/ 2595314 w 2595314"/>
                <a:gd name="connsiteY5" fmla="*/ 0 h 501830"/>
                <a:gd name="connsiteX6" fmla="*/ 2595314 w 2595314"/>
                <a:gd name="connsiteY6" fmla="*/ 501830 h 501830"/>
                <a:gd name="connsiteX7" fmla="*/ 2024345 w 2595314"/>
                <a:gd name="connsiteY7" fmla="*/ 501830 h 501830"/>
                <a:gd name="connsiteX8" fmla="*/ 1531235 w 2595314"/>
                <a:gd name="connsiteY8" fmla="*/ 501830 h 501830"/>
                <a:gd name="connsiteX9" fmla="*/ 1064079 w 2595314"/>
                <a:gd name="connsiteY9" fmla="*/ 501830 h 501830"/>
                <a:gd name="connsiteX10" fmla="*/ 493110 w 2595314"/>
                <a:gd name="connsiteY10" fmla="*/ 501830 h 501830"/>
                <a:gd name="connsiteX11" fmla="*/ 0 w 2595314"/>
                <a:gd name="connsiteY11" fmla="*/ 501830 h 501830"/>
                <a:gd name="connsiteX12" fmla="*/ 0 w 2595314"/>
                <a:gd name="connsiteY12" fmla="*/ 0 h 50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5314" h="501830" fill="none" extrusionOk="0">
                  <a:moveTo>
                    <a:pt x="0" y="0"/>
                  </a:moveTo>
                  <a:cubicBezTo>
                    <a:pt x="140318" y="-9033"/>
                    <a:pt x="297243" y="40855"/>
                    <a:pt x="493110" y="0"/>
                  </a:cubicBezTo>
                  <a:cubicBezTo>
                    <a:pt x="688977" y="-40855"/>
                    <a:pt x="821925" y="13657"/>
                    <a:pt x="1038126" y="0"/>
                  </a:cubicBezTo>
                  <a:cubicBezTo>
                    <a:pt x="1254327" y="-13657"/>
                    <a:pt x="1406263" y="60772"/>
                    <a:pt x="1583142" y="0"/>
                  </a:cubicBezTo>
                  <a:cubicBezTo>
                    <a:pt x="1760021" y="-60772"/>
                    <a:pt x="1928344" y="43082"/>
                    <a:pt x="2024345" y="0"/>
                  </a:cubicBezTo>
                  <a:cubicBezTo>
                    <a:pt x="2120346" y="-43082"/>
                    <a:pt x="2443485" y="22486"/>
                    <a:pt x="2595314" y="0"/>
                  </a:cubicBezTo>
                  <a:cubicBezTo>
                    <a:pt x="2643268" y="179396"/>
                    <a:pt x="2554477" y="358208"/>
                    <a:pt x="2595314" y="501830"/>
                  </a:cubicBezTo>
                  <a:cubicBezTo>
                    <a:pt x="2367974" y="525702"/>
                    <a:pt x="2218479" y="471468"/>
                    <a:pt x="2024345" y="501830"/>
                  </a:cubicBezTo>
                  <a:cubicBezTo>
                    <a:pt x="1830211" y="532192"/>
                    <a:pt x="1769961" y="457449"/>
                    <a:pt x="1531235" y="501830"/>
                  </a:cubicBezTo>
                  <a:cubicBezTo>
                    <a:pt x="1292509" y="546211"/>
                    <a:pt x="1267599" y="487605"/>
                    <a:pt x="1064079" y="501830"/>
                  </a:cubicBezTo>
                  <a:cubicBezTo>
                    <a:pt x="860559" y="516055"/>
                    <a:pt x="735603" y="493923"/>
                    <a:pt x="493110" y="501830"/>
                  </a:cubicBezTo>
                  <a:cubicBezTo>
                    <a:pt x="250617" y="509737"/>
                    <a:pt x="176968" y="451965"/>
                    <a:pt x="0" y="501830"/>
                  </a:cubicBezTo>
                  <a:cubicBezTo>
                    <a:pt x="-46237" y="317266"/>
                    <a:pt x="9241" y="153014"/>
                    <a:pt x="0" y="0"/>
                  </a:cubicBezTo>
                  <a:close/>
                </a:path>
                <a:path w="2595314" h="501830" stroke="0" extrusionOk="0">
                  <a:moveTo>
                    <a:pt x="0" y="0"/>
                  </a:moveTo>
                  <a:cubicBezTo>
                    <a:pt x="117319" y="-34650"/>
                    <a:pt x="312280" y="29619"/>
                    <a:pt x="467157" y="0"/>
                  </a:cubicBezTo>
                  <a:cubicBezTo>
                    <a:pt x="622034" y="-29619"/>
                    <a:pt x="830489" y="21341"/>
                    <a:pt x="1012172" y="0"/>
                  </a:cubicBezTo>
                  <a:cubicBezTo>
                    <a:pt x="1193856" y="-21341"/>
                    <a:pt x="1292927" y="36968"/>
                    <a:pt x="1557188" y="0"/>
                  </a:cubicBezTo>
                  <a:cubicBezTo>
                    <a:pt x="1821449" y="-36968"/>
                    <a:pt x="1809319" y="35960"/>
                    <a:pt x="2050298" y="0"/>
                  </a:cubicBezTo>
                  <a:cubicBezTo>
                    <a:pt x="2291277" y="-35960"/>
                    <a:pt x="2329538" y="58287"/>
                    <a:pt x="2595314" y="0"/>
                  </a:cubicBezTo>
                  <a:cubicBezTo>
                    <a:pt x="2609831" y="176975"/>
                    <a:pt x="2544092" y="366014"/>
                    <a:pt x="2595314" y="501830"/>
                  </a:cubicBezTo>
                  <a:cubicBezTo>
                    <a:pt x="2395116" y="511506"/>
                    <a:pt x="2173880" y="450302"/>
                    <a:pt x="2024345" y="501830"/>
                  </a:cubicBezTo>
                  <a:cubicBezTo>
                    <a:pt x="1874810" y="553358"/>
                    <a:pt x="1779438" y="478111"/>
                    <a:pt x="1557188" y="501830"/>
                  </a:cubicBezTo>
                  <a:cubicBezTo>
                    <a:pt x="1334938" y="525549"/>
                    <a:pt x="1239164" y="461344"/>
                    <a:pt x="1012172" y="501830"/>
                  </a:cubicBezTo>
                  <a:cubicBezTo>
                    <a:pt x="785180" y="542316"/>
                    <a:pt x="758629" y="448501"/>
                    <a:pt x="545016" y="501830"/>
                  </a:cubicBezTo>
                  <a:cubicBezTo>
                    <a:pt x="331403" y="555159"/>
                    <a:pt x="217454" y="440451"/>
                    <a:pt x="0" y="501830"/>
                  </a:cubicBezTo>
                  <a:cubicBezTo>
                    <a:pt x="-25491" y="397977"/>
                    <a:pt x="30827" y="14468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DET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BFA1A4B-687A-4EE3-CEBF-4B23890435F2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2762479" y="4317728"/>
              <a:ext cx="7736" cy="617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/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13B6AA-0B23-8733-FF59-921BBB2DE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97" y="4934729"/>
                  <a:ext cx="35863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E69859-2B55-6EA3-6E85-A0D7CEC7FA2E}"/>
              </a:ext>
            </a:extLst>
          </p:cNvPr>
          <p:cNvGrpSpPr/>
          <p:nvPr/>
        </p:nvGrpSpPr>
        <p:grpSpPr>
          <a:xfrm>
            <a:off x="8285583" y="3652938"/>
            <a:ext cx="3476194" cy="2278372"/>
            <a:chOff x="6813781" y="3408617"/>
            <a:chExt cx="3476194" cy="22783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BCF8FB-537D-A4D1-6F6C-CCFD1592C4EC}"/>
                </a:ext>
              </a:extLst>
            </p:cNvPr>
            <p:cNvSpPr/>
            <p:nvPr/>
          </p:nvSpPr>
          <p:spPr>
            <a:xfrm>
              <a:off x="6813781" y="3408617"/>
              <a:ext cx="3476194" cy="227837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Randomized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A3FF274-72C0-A744-E632-5BF3E0351137}"/>
                </a:ext>
              </a:extLst>
            </p:cNvPr>
            <p:cNvSpPr txBox="1"/>
            <p:nvPr/>
          </p:nvSpPr>
          <p:spPr>
            <a:xfrm>
              <a:off x="7157002" y="3815899"/>
              <a:ext cx="2602395" cy="461665"/>
            </a:xfrm>
            <a:custGeom>
              <a:avLst/>
              <a:gdLst>
                <a:gd name="connsiteX0" fmla="*/ 0 w 2602395"/>
                <a:gd name="connsiteY0" fmla="*/ 0 h 461665"/>
                <a:gd name="connsiteX1" fmla="*/ 494455 w 2602395"/>
                <a:gd name="connsiteY1" fmla="*/ 0 h 461665"/>
                <a:gd name="connsiteX2" fmla="*/ 1040958 w 2602395"/>
                <a:gd name="connsiteY2" fmla="*/ 0 h 461665"/>
                <a:gd name="connsiteX3" fmla="*/ 1587461 w 2602395"/>
                <a:gd name="connsiteY3" fmla="*/ 0 h 461665"/>
                <a:gd name="connsiteX4" fmla="*/ 2029868 w 2602395"/>
                <a:gd name="connsiteY4" fmla="*/ 0 h 461665"/>
                <a:gd name="connsiteX5" fmla="*/ 2602395 w 2602395"/>
                <a:gd name="connsiteY5" fmla="*/ 0 h 461665"/>
                <a:gd name="connsiteX6" fmla="*/ 2602395 w 2602395"/>
                <a:gd name="connsiteY6" fmla="*/ 461665 h 461665"/>
                <a:gd name="connsiteX7" fmla="*/ 2029868 w 2602395"/>
                <a:gd name="connsiteY7" fmla="*/ 461665 h 461665"/>
                <a:gd name="connsiteX8" fmla="*/ 1535413 w 2602395"/>
                <a:gd name="connsiteY8" fmla="*/ 461665 h 461665"/>
                <a:gd name="connsiteX9" fmla="*/ 1066982 w 2602395"/>
                <a:gd name="connsiteY9" fmla="*/ 461665 h 461665"/>
                <a:gd name="connsiteX10" fmla="*/ 494455 w 2602395"/>
                <a:gd name="connsiteY10" fmla="*/ 461665 h 461665"/>
                <a:gd name="connsiteX11" fmla="*/ 0 w 2602395"/>
                <a:gd name="connsiteY11" fmla="*/ 461665 h 461665"/>
                <a:gd name="connsiteX12" fmla="*/ 0 w 2602395"/>
                <a:gd name="connsiteY12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2395" h="461665" fill="none" extrusionOk="0">
                  <a:moveTo>
                    <a:pt x="0" y="0"/>
                  </a:moveTo>
                  <a:cubicBezTo>
                    <a:pt x="183170" y="-51712"/>
                    <a:pt x="277088" y="35278"/>
                    <a:pt x="494455" y="0"/>
                  </a:cubicBezTo>
                  <a:cubicBezTo>
                    <a:pt x="711822" y="-35278"/>
                    <a:pt x="883731" y="7096"/>
                    <a:pt x="1040958" y="0"/>
                  </a:cubicBezTo>
                  <a:cubicBezTo>
                    <a:pt x="1198185" y="-7096"/>
                    <a:pt x="1325150" y="39829"/>
                    <a:pt x="1587461" y="0"/>
                  </a:cubicBezTo>
                  <a:cubicBezTo>
                    <a:pt x="1849772" y="-39829"/>
                    <a:pt x="1923899" y="27462"/>
                    <a:pt x="2029868" y="0"/>
                  </a:cubicBezTo>
                  <a:cubicBezTo>
                    <a:pt x="2135837" y="-27462"/>
                    <a:pt x="2337922" y="9248"/>
                    <a:pt x="2602395" y="0"/>
                  </a:cubicBezTo>
                  <a:cubicBezTo>
                    <a:pt x="2649178" y="133253"/>
                    <a:pt x="2599522" y="345998"/>
                    <a:pt x="2602395" y="461665"/>
                  </a:cubicBezTo>
                  <a:cubicBezTo>
                    <a:pt x="2449071" y="489881"/>
                    <a:pt x="2241214" y="417746"/>
                    <a:pt x="2029868" y="461665"/>
                  </a:cubicBezTo>
                  <a:cubicBezTo>
                    <a:pt x="1818522" y="505584"/>
                    <a:pt x="1694406" y="408232"/>
                    <a:pt x="1535413" y="461665"/>
                  </a:cubicBezTo>
                  <a:cubicBezTo>
                    <a:pt x="1376420" y="515098"/>
                    <a:pt x="1256467" y="407450"/>
                    <a:pt x="1066982" y="461665"/>
                  </a:cubicBezTo>
                  <a:cubicBezTo>
                    <a:pt x="877497" y="515880"/>
                    <a:pt x="700424" y="408833"/>
                    <a:pt x="494455" y="461665"/>
                  </a:cubicBezTo>
                  <a:cubicBezTo>
                    <a:pt x="288486" y="514497"/>
                    <a:pt x="122998" y="452795"/>
                    <a:pt x="0" y="461665"/>
                  </a:cubicBezTo>
                  <a:cubicBezTo>
                    <a:pt x="-17457" y="323383"/>
                    <a:pt x="14634" y="181775"/>
                    <a:pt x="0" y="0"/>
                  </a:cubicBezTo>
                  <a:close/>
                </a:path>
                <a:path w="2602395" h="461665" stroke="0" extrusionOk="0">
                  <a:moveTo>
                    <a:pt x="0" y="0"/>
                  </a:moveTo>
                  <a:cubicBezTo>
                    <a:pt x="192392" y="-31158"/>
                    <a:pt x="352674" y="1897"/>
                    <a:pt x="468431" y="0"/>
                  </a:cubicBezTo>
                  <a:cubicBezTo>
                    <a:pt x="584188" y="-1897"/>
                    <a:pt x="853424" y="29745"/>
                    <a:pt x="1014934" y="0"/>
                  </a:cubicBezTo>
                  <a:cubicBezTo>
                    <a:pt x="1176444" y="-29745"/>
                    <a:pt x="1409124" y="31998"/>
                    <a:pt x="1561437" y="0"/>
                  </a:cubicBezTo>
                  <a:cubicBezTo>
                    <a:pt x="1713750" y="-31998"/>
                    <a:pt x="1887854" y="9927"/>
                    <a:pt x="2055892" y="0"/>
                  </a:cubicBezTo>
                  <a:cubicBezTo>
                    <a:pt x="2223930" y="-9927"/>
                    <a:pt x="2470983" y="46729"/>
                    <a:pt x="2602395" y="0"/>
                  </a:cubicBezTo>
                  <a:cubicBezTo>
                    <a:pt x="2629130" y="144857"/>
                    <a:pt x="2575772" y="235944"/>
                    <a:pt x="2602395" y="461665"/>
                  </a:cubicBezTo>
                  <a:cubicBezTo>
                    <a:pt x="2482066" y="471254"/>
                    <a:pt x="2153552" y="456555"/>
                    <a:pt x="2029868" y="461665"/>
                  </a:cubicBezTo>
                  <a:cubicBezTo>
                    <a:pt x="1906184" y="466775"/>
                    <a:pt x="1659769" y="427255"/>
                    <a:pt x="1561437" y="461665"/>
                  </a:cubicBezTo>
                  <a:cubicBezTo>
                    <a:pt x="1463105" y="496075"/>
                    <a:pt x="1213094" y="424769"/>
                    <a:pt x="1014934" y="461665"/>
                  </a:cubicBezTo>
                  <a:cubicBezTo>
                    <a:pt x="816774" y="498561"/>
                    <a:pt x="742941" y="434799"/>
                    <a:pt x="546503" y="461665"/>
                  </a:cubicBezTo>
                  <a:cubicBezTo>
                    <a:pt x="350065" y="488531"/>
                    <a:pt x="272550" y="416713"/>
                    <a:pt x="0" y="461665"/>
                  </a:cubicBezTo>
                  <a:cubicBezTo>
                    <a:pt x="-51171" y="322837"/>
                    <a:pt x="39876" y="19358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4A0D62-2719-6D2A-AD9C-03AD8B0FEFE1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7137537" y="4277564"/>
              <a:ext cx="132066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66F74B5-D4FB-FC3F-4E77-08F14869A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6F1A71-C46D-37A7-3408-3B7C623CC05E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2740098-DD8D-40DF-0D4D-582CF7D4B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87F36152-EA00-45C0-F885-1C441475BD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0EFAE85-63BE-3C94-50E3-0DBE2F907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925ED54-305F-7A98-F343-AA2B822F887F}"/>
                </a:ext>
              </a:extLst>
            </p:cNvPr>
            <p:cNvCxnSpPr>
              <a:cxnSpLocks/>
              <a:stCxn id="23" idx="2"/>
              <a:endCxn id="29" idx="0"/>
            </p:cNvCxnSpPr>
            <p:nvPr/>
          </p:nvCxnSpPr>
          <p:spPr>
            <a:xfrm flipH="1">
              <a:off x="7698477" y="4277564"/>
              <a:ext cx="759723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AB0863-B3A0-2078-661A-1A997B27026F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 flipH="1">
              <a:off x="8259416" y="4277564"/>
              <a:ext cx="198784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6FD938B-D064-F388-EECE-438ABA282F4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8458200" y="4277564"/>
              <a:ext cx="348492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CC7CECA-CF0D-4E60-2549-8A8B4AB42F96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>
              <a:off x="8458200" y="4277564"/>
              <a:ext cx="904254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B1AD671-8936-B7CE-016E-9E09C52A12B5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8458200" y="4277564"/>
              <a:ext cx="1460016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492127-5559-21B6-C405-61E69C869C0D}"/>
              </a:ext>
            </a:extLst>
          </p:cNvPr>
          <p:cNvGrpSpPr/>
          <p:nvPr/>
        </p:nvGrpSpPr>
        <p:grpSpPr>
          <a:xfrm>
            <a:off x="4352501" y="3487319"/>
            <a:ext cx="3476194" cy="2609609"/>
            <a:chOff x="6813781" y="3077380"/>
            <a:chExt cx="3476194" cy="26096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811754-33D8-A0EC-00D7-0E354687D49F}"/>
                </a:ext>
              </a:extLst>
            </p:cNvPr>
            <p:cNvSpPr/>
            <p:nvPr/>
          </p:nvSpPr>
          <p:spPr>
            <a:xfrm>
              <a:off x="6813781" y="3077380"/>
              <a:ext cx="3476194" cy="26096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Pseudodeterministic</a:t>
              </a: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algorithms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836BB2-E9C9-5ED6-C1F6-C95AA2F5D835}"/>
                </a:ext>
              </a:extLst>
            </p:cNvPr>
            <p:cNvSpPr txBox="1"/>
            <p:nvPr/>
          </p:nvSpPr>
          <p:spPr>
            <a:xfrm>
              <a:off x="7083926" y="3815899"/>
              <a:ext cx="3035354" cy="461665"/>
            </a:xfrm>
            <a:custGeom>
              <a:avLst/>
              <a:gdLst>
                <a:gd name="connsiteX0" fmla="*/ 0 w 3035354"/>
                <a:gd name="connsiteY0" fmla="*/ 0 h 461665"/>
                <a:gd name="connsiteX1" fmla="*/ 505892 w 3035354"/>
                <a:gd name="connsiteY1" fmla="*/ 0 h 461665"/>
                <a:gd name="connsiteX2" fmla="*/ 920724 w 3035354"/>
                <a:gd name="connsiteY2" fmla="*/ 0 h 461665"/>
                <a:gd name="connsiteX3" fmla="*/ 1426616 w 3035354"/>
                <a:gd name="connsiteY3" fmla="*/ 0 h 461665"/>
                <a:gd name="connsiteX4" fmla="*/ 1871802 w 3035354"/>
                <a:gd name="connsiteY4" fmla="*/ 0 h 461665"/>
                <a:gd name="connsiteX5" fmla="*/ 2438401 w 3035354"/>
                <a:gd name="connsiteY5" fmla="*/ 0 h 461665"/>
                <a:gd name="connsiteX6" fmla="*/ 3035354 w 3035354"/>
                <a:gd name="connsiteY6" fmla="*/ 0 h 461665"/>
                <a:gd name="connsiteX7" fmla="*/ 3035354 w 3035354"/>
                <a:gd name="connsiteY7" fmla="*/ 461665 h 461665"/>
                <a:gd name="connsiteX8" fmla="*/ 2590169 w 3035354"/>
                <a:gd name="connsiteY8" fmla="*/ 461665 h 461665"/>
                <a:gd name="connsiteX9" fmla="*/ 2175337 w 3035354"/>
                <a:gd name="connsiteY9" fmla="*/ 461665 h 461665"/>
                <a:gd name="connsiteX10" fmla="*/ 1699798 w 3035354"/>
                <a:gd name="connsiteY10" fmla="*/ 461665 h 461665"/>
                <a:gd name="connsiteX11" fmla="*/ 1193906 w 3035354"/>
                <a:gd name="connsiteY11" fmla="*/ 461665 h 461665"/>
                <a:gd name="connsiteX12" fmla="*/ 779074 w 3035354"/>
                <a:gd name="connsiteY12" fmla="*/ 461665 h 461665"/>
                <a:gd name="connsiteX13" fmla="*/ 0 w 3035354"/>
                <a:gd name="connsiteY13" fmla="*/ 461665 h 461665"/>
                <a:gd name="connsiteX14" fmla="*/ 0 w 3035354"/>
                <a:gd name="connsiteY14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35354" h="461665" fill="none" extrusionOk="0">
                  <a:moveTo>
                    <a:pt x="0" y="0"/>
                  </a:moveTo>
                  <a:cubicBezTo>
                    <a:pt x="250237" y="-35394"/>
                    <a:pt x="339865" y="20204"/>
                    <a:pt x="505892" y="0"/>
                  </a:cubicBezTo>
                  <a:cubicBezTo>
                    <a:pt x="671919" y="-20204"/>
                    <a:pt x="741720" y="24529"/>
                    <a:pt x="920724" y="0"/>
                  </a:cubicBezTo>
                  <a:cubicBezTo>
                    <a:pt x="1099728" y="-24529"/>
                    <a:pt x="1317602" y="49358"/>
                    <a:pt x="1426616" y="0"/>
                  </a:cubicBezTo>
                  <a:cubicBezTo>
                    <a:pt x="1535630" y="-49358"/>
                    <a:pt x="1663840" y="38077"/>
                    <a:pt x="1871802" y="0"/>
                  </a:cubicBezTo>
                  <a:cubicBezTo>
                    <a:pt x="2079764" y="-38077"/>
                    <a:pt x="2265848" y="17323"/>
                    <a:pt x="2438401" y="0"/>
                  </a:cubicBezTo>
                  <a:cubicBezTo>
                    <a:pt x="2610954" y="-17323"/>
                    <a:pt x="2777205" y="21923"/>
                    <a:pt x="3035354" y="0"/>
                  </a:cubicBezTo>
                  <a:cubicBezTo>
                    <a:pt x="3048150" y="122953"/>
                    <a:pt x="3008124" y="348005"/>
                    <a:pt x="3035354" y="461665"/>
                  </a:cubicBezTo>
                  <a:cubicBezTo>
                    <a:pt x="2883089" y="462852"/>
                    <a:pt x="2755762" y="457856"/>
                    <a:pt x="2590169" y="461665"/>
                  </a:cubicBezTo>
                  <a:cubicBezTo>
                    <a:pt x="2424577" y="465474"/>
                    <a:pt x="2318720" y="415319"/>
                    <a:pt x="2175337" y="461665"/>
                  </a:cubicBezTo>
                  <a:cubicBezTo>
                    <a:pt x="2031954" y="508011"/>
                    <a:pt x="1818059" y="429808"/>
                    <a:pt x="1699798" y="461665"/>
                  </a:cubicBezTo>
                  <a:cubicBezTo>
                    <a:pt x="1581537" y="493522"/>
                    <a:pt x="1406919" y="460773"/>
                    <a:pt x="1193906" y="461665"/>
                  </a:cubicBezTo>
                  <a:cubicBezTo>
                    <a:pt x="980893" y="462557"/>
                    <a:pt x="913657" y="457317"/>
                    <a:pt x="779074" y="461665"/>
                  </a:cubicBezTo>
                  <a:cubicBezTo>
                    <a:pt x="644491" y="466013"/>
                    <a:pt x="277410" y="448550"/>
                    <a:pt x="0" y="461665"/>
                  </a:cubicBezTo>
                  <a:cubicBezTo>
                    <a:pt x="-46694" y="233384"/>
                    <a:pt x="22500" y="179003"/>
                    <a:pt x="0" y="0"/>
                  </a:cubicBezTo>
                  <a:close/>
                </a:path>
                <a:path w="3035354" h="461665" stroke="0" extrusionOk="0">
                  <a:moveTo>
                    <a:pt x="0" y="0"/>
                  </a:moveTo>
                  <a:cubicBezTo>
                    <a:pt x="150153" y="-11809"/>
                    <a:pt x="337985" y="39289"/>
                    <a:pt x="445185" y="0"/>
                  </a:cubicBezTo>
                  <a:cubicBezTo>
                    <a:pt x="552386" y="-39289"/>
                    <a:pt x="721436" y="5026"/>
                    <a:pt x="981431" y="0"/>
                  </a:cubicBezTo>
                  <a:cubicBezTo>
                    <a:pt x="1241426" y="-5026"/>
                    <a:pt x="1406066" y="40091"/>
                    <a:pt x="1517677" y="0"/>
                  </a:cubicBezTo>
                  <a:cubicBezTo>
                    <a:pt x="1629288" y="-40091"/>
                    <a:pt x="1811023" y="6680"/>
                    <a:pt x="1993216" y="0"/>
                  </a:cubicBezTo>
                  <a:cubicBezTo>
                    <a:pt x="2175409" y="-6680"/>
                    <a:pt x="2376633" y="29559"/>
                    <a:pt x="2559815" y="0"/>
                  </a:cubicBezTo>
                  <a:cubicBezTo>
                    <a:pt x="2742997" y="-29559"/>
                    <a:pt x="2895693" y="20953"/>
                    <a:pt x="3035354" y="0"/>
                  </a:cubicBezTo>
                  <a:cubicBezTo>
                    <a:pt x="3083360" y="99622"/>
                    <a:pt x="3029904" y="286673"/>
                    <a:pt x="3035354" y="461665"/>
                  </a:cubicBezTo>
                  <a:cubicBezTo>
                    <a:pt x="2900121" y="511363"/>
                    <a:pt x="2789365" y="424414"/>
                    <a:pt x="2590169" y="461665"/>
                  </a:cubicBezTo>
                  <a:cubicBezTo>
                    <a:pt x="2390973" y="498916"/>
                    <a:pt x="2230456" y="416267"/>
                    <a:pt x="2053923" y="461665"/>
                  </a:cubicBezTo>
                  <a:cubicBezTo>
                    <a:pt x="1877390" y="507063"/>
                    <a:pt x="1791755" y="453377"/>
                    <a:pt x="1608738" y="461665"/>
                  </a:cubicBezTo>
                  <a:cubicBezTo>
                    <a:pt x="1425721" y="469953"/>
                    <a:pt x="1352218" y="428671"/>
                    <a:pt x="1102845" y="461665"/>
                  </a:cubicBezTo>
                  <a:cubicBezTo>
                    <a:pt x="853472" y="494659"/>
                    <a:pt x="834762" y="414995"/>
                    <a:pt x="688014" y="461665"/>
                  </a:cubicBezTo>
                  <a:cubicBezTo>
                    <a:pt x="541266" y="508335"/>
                    <a:pt x="319562" y="428280"/>
                    <a:pt x="0" y="461665"/>
                  </a:cubicBezTo>
                  <a:cubicBezTo>
                    <a:pt x="-43116" y="340997"/>
                    <a:pt x="10952" y="1550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594850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rPr>
                <a:t>Algorithm </a:t>
              </a:r>
              <a:r>
                <a:rPr lang="en-US" altLang="zh-CN" sz="2400" b="1" u="sng" dirty="0">
                  <a:latin typeface="Consolas" panose="020B0609020204030204" pitchFamily="49" charset="0"/>
                  <a:cs typeface="Arial" panose="020B0604020202020204" pitchFamily="34" charset="0"/>
                </a:rPr>
                <a:t>PSEUDO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EFFBCAD-B652-2D3C-B75C-74F3C2A2A293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7137537" y="4277564"/>
              <a:ext cx="146406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FF39FCF-7B4C-85C2-F88F-433D066CD627}"/>
                    </a:ext>
                  </a:extLst>
                </p:cNvPr>
                <p:cNvSpPr/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EA4FA1C-AF7A-CAAD-DBDC-CBB9668CA9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219" y="4979503"/>
                  <a:ext cx="35863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F32081-2E8E-F9F0-F986-3354E88CA331}"/>
                    </a:ext>
                  </a:extLst>
                </p:cNvPr>
                <p:cNvSpPr/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F32081-2E8E-F9F0-F986-3354E88CA3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159" y="4979503"/>
                  <a:ext cx="35863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EC492ED-2591-E7E3-BF13-1646E35031FC}"/>
                </a:ext>
              </a:extLst>
            </p:cNvPr>
            <p:cNvSpPr/>
            <p:nvPr/>
          </p:nvSpPr>
          <p:spPr>
            <a:xfrm>
              <a:off x="8080098" y="4979503"/>
              <a:ext cx="358636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4D5156"/>
                  </a:solidFill>
                  <a:effectLst/>
                  <a:latin typeface="arial" panose="020B0604020202020204" pitchFamily="34" charset="0"/>
                </a:rPr>
                <a:t>❌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8BDB3F-5521-369A-2333-E107ACFDCA76}"/>
                    </a:ext>
                  </a:extLst>
                </p:cNvPr>
                <p:cNvSpPr/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A8BDB3F-5521-369A-2333-E107ACFDC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374" y="4979502"/>
                  <a:ext cx="358636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8A7667-8861-37BF-9F58-80218FB6A8D1}"/>
                    </a:ext>
                  </a:extLst>
                </p:cNvPr>
                <p:cNvSpPr/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E8A7667-8861-37BF-9F58-80218FB6A8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6" y="4979501"/>
                  <a:ext cx="35863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A6D41DB-A195-07BA-3FE2-CDDB921E3704}"/>
                    </a:ext>
                  </a:extLst>
                </p:cNvPr>
                <p:cNvSpPr/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5A6D41DB-A195-07BA-3FE2-CDDB921E37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898" y="4979500"/>
                  <a:ext cx="358636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79D3307-AE18-C454-3844-1C42BC48614F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7698477" y="4277564"/>
              <a:ext cx="903126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AAD32F2-F417-B9B5-90D2-8DFBC3132748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8259416" y="4277564"/>
              <a:ext cx="342187" cy="7019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1458220-F605-2FA1-9F33-BDDF583F4308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>
              <a:off x="8601603" y="4277564"/>
              <a:ext cx="205089" cy="7019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561EE98-4F39-26CA-3B2C-9A0B1ABFEA1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>
              <a:off x="8601603" y="4277564"/>
              <a:ext cx="760851" cy="701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465150-37A7-B37E-6715-500D03BBF017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8601603" y="4277564"/>
              <a:ext cx="1316613" cy="701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AB01A-1A20-0713-9A87-006D808A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randomized algorithm is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if on most of its computational branches, it outputs the 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answer.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Any (bounded) observer thinks the algorithm is deterministic!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Our result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11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/>
              <p:nvPr/>
            </p:nvSpPr>
            <p:spPr>
              <a:xfrm>
                <a:off x="1248747" y="1876713"/>
                <a:ext cx="9586401" cy="224676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a 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on input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time, and outputs an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is, there are infinitely many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for every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on input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prob.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≥2/3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AB0499-0933-D954-87FC-1C1AACCB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7" y="1876713"/>
                <a:ext cx="9586401" cy="2246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A3BC83-4929-B988-02C7-AB7E773DE0B9}"/>
                  </a:ext>
                </a:extLst>
              </p:cNvPr>
              <p:cNvSpPr txBox="1"/>
              <p:nvPr/>
            </p:nvSpPr>
            <p:spPr>
              <a:xfrm>
                <a:off x="6806681" y="3800316"/>
                <a:ext cx="1623527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bit-length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A3BC83-4929-B988-02C7-AB7E773DE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681" y="3800316"/>
                <a:ext cx="16235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9B3A5-4069-6A67-B4AB-7631615CAD21}"/>
                  </a:ext>
                </a:extLst>
              </p:cNvPr>
              <p:cNvSpPr txBox="1"/>
              <p:nvPr/>
            </p:nvSpPr>
            <p:spPr>
              <a:xfrm>
                <a:off x="1248746" y="5034723"/>
                <a:ext cx="9586401" cy="9541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Moreover, This holds for every dense property in poly-time, not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3D9B3A5-4069-6A67-B4AB-7631615C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46" y="5034723"/>
                <a:ext cx="9586401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7E3F089-B6C3-75AA-93F3-887655B19EC0}"/>
              </a:ext>
            </a:extLst>
          </p:cNvPr>
          <p:cNvSpPr txBox="1"/>
          <p:nvPr/>
        </p:nvSpPr>
        <p:spPr>
          <a:xfrm>
            <a:off x="10431002" y="2794760"/>
            <a:ext cx="1270208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“canonical” primes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08680C-B58E-9BC8-946B-A61C405E7AF2}"/>
              </a:ext>
            </a:extLst>
          </p:cNvPr>
          <p:cNvSpPr txBox="1"/>
          <p:nvPr/>
        </p:nvSpPr>
        <p:spPr>
          <a:xfrm>
            <a:off x="4170784" y="6011137"/>
            <a:ext cx="68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Spoiler ahead: little number theory but heavy complexity theory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36F93E-54CC-D425-EA02-7A9AB3ED4356}"/>
                  </a:ext>
                </a:extLst>
              </p:cNvPr>
              <p:cNvSpPr txBox="1"/>
              <p:nvPr/>
            </p:nvSpPr>
            <p:spPr>
              <a:xfrm>
                <a:off x="165463" y="4123482"/>
                <a:ext cx="5497493" cy="77239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Previously, Oliveira-Santhanam’17 achieved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subexponential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time for the same task.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36F93E-54CC-D425-EA02-7A9AB3ED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3" y="4123482"/>
                <a:ext cx="5497493" cy="772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Techniques: a new win-win analysis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3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Warm-up: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constructions in </a:t>
            </a:r>
            <a:r>
              <a:rPr lang="en-US" altLang="zh-CN" sz="4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subexponential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12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AB01A-1A20-0713-9A87-006D808AB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Oliveira-Santhanam 17: there is a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 that finds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infinitely often.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 I: </a:t>
                </a:r>
                <a:r>
                  <a:rPr lang="en-US" altLang="zh-CN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hardness vs randomness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 II: Win-win arguments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AB01A-1A20-0713-9A87-006D808AB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Uniform Hardness vs Randomness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13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E1510E-F661-2069-D639-F896EACFACC5}"/>
                  </a:ext>
                </a:extLst>
              </p:cNvPr>
              <p:cNvSpPr txBox="1"/>
              <p:nvPr/>
            </p:nvSpPr>
            <p:spPr>
              <a:xfrm>
                <a:off x="464296" y="2030768"/>
                <a:ext cx="5291187" cy="13849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Impagliazzo-Wigderson 97</a:t>
                </a:r>
              </a:p>
              <a:p>
                <a:pPr algn="ctr"/>
                <a:r>
                  <a:rPr lang="en-US" altLang="zh-CN" sz="20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(non-uniform)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hardness vs randomness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a language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hard against 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circuits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one can use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build a PRG fooling 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circuits</a:t>
                </a:r>
                <a:endParaRPr lang="zh-CN" altLang="en-US" sz="2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E1510E-F661-2069-D639-F896EACFA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96" y="2030768"/>
                <a:ext cx="5291187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515F02-1860-6107-BCE8-97AFB4AB2C9E}"/>
                  </a:ext>
                </a:extLst>
              </p:cNvPr>
              <p:cNvSpPr txBox="1"/>
              <p:nvPr/>
            </p:nvSpPr>
            <p:spPr>
              <a:xfrm>
                <a:off x="6010399" y="1846103"/>
                <a:ext cx="5740531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Impagliazzo-Wigderson 01</a:t>
                </a:r>
              </a:p>
              <a:p>
                <a:pPr algn="ctr"/>
                <a:r>
                  <a:rPr lang="en-US" altLang="zh-CN" sz="2000" b="1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(uniform)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hardness vs randomness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a language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hard against </a:t>
                </a:r>
                <a:r>
                  <a:rPr lang="en-US" altLang="zh-CN" sz="20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 algorithms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admits </a:t>
                </a:r>
                <a:r>
                  <a:rPr lang="en-US" altLang="zh-CN" sz="20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special properties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one can use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build a PRG fooling </a:t>
                </a:r>
                <a:r>
                  <a:rPr lang="en-US" altLang="zh-CN" sz="20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 algorithms</a:t>
                </a:r>
                <a:endParaRPr lang="zh-CN" altLang="en-US" sz="2000" dirty="0">
                  <a:solidFill>
                    <a:srgbClr val="F359D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515F02-1860-6107-BCE8-97AFB4AB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99" y="1846103"/>
                <a:ext cx="5740531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6632789-EE1B-16B2-8F92-4E01591969B7}"/>
                  </a:ext>
                </a:extLst>
              </p:cNvPr>
              <p:cNvSpPr txBox="1"/>
              <p:nvPr/>
            </p:nvSpPr>
            <p:spPr>
              <a:xfrm>
                <a:off x="6010399" y="1853964"/>
                <a:ext cx="5740531" cy="200054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Impagliazzo-Wigderson 01</a:t>
                </a:r>
              </a:p>
              <a:p>
                <a:pPr algn="ctr"/>
                <a:r>
                  <a:rPr lang="en-US" altLang="zh-CN" sz="2000" b="1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(uniform)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hardness vs randomness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language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US" altLang="zh-CN" sz="20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special properties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can use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build a PRG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such that, for any distinguisher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one can compute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a </a:t>
                </a:r>
                <a:r>
                  <a:rPr lang="en-US" altLang="zh-CN" sz="20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uniform reconstruction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oracle algorithm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Recon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6632789-EE1B-16B2-8F92-4E015919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99" y="1853964"/>
                <a:ext cx="5740531" cy="2000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A3F86AF-8D94-25D1-11E3-6741506CED5D}"/>
                  </a:ext>
                </a:extLst>
              </p:cNvPr>
              <p:cNvSpPr txBox="1"/>
              <p:nvPr/>
            </p:nvSpPr>
            <p:spPr>
              <a:xfrm>
                <a:off x="300178" y="1846103"/>
                <a:ext cx="5582763" cy="200054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Impagliazzo-Wigderson 97</a:t>
                </a:r>
              </a:p>
              <a:p>
                <a:pPr algn="ctr"/>
                <a:r>
                  <a:rPr lang="en-US" altLang="zh-CN" sz="20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(non-uniform)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hardness vs randomness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language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can use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build a PRG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such that, for any distinguisher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one can compute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a </a:t>
                </a:r>
                <a:r>
                  <a:rPr lang="en-US" altLang="zh-CN" sz="2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nonuniform reconstruction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oracle algorithm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Recon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advice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A3F86AF-8D94-25D1-11E3-6741506CE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78" y="1846103"/>
                <a:ext cx="5582763" cy="2000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79EF810C-F3E9-ADD7-DDAB-8CFE07C57407}"/>
              </a:ext>
            </a:extLst>
          </p:cNvPr>
          <p:cNvGrpSpPr/>
          <p:nvPr/>
        </p:nvGrpSpPr>
        <p:grpSpPr>
          <a:xfrm>
            <a:off x="1105087" y="4126002"/>
            <a:ext cx="4496603" cy="1019504"/>
            <a:chOff x="8257485" y="1966544"/>
            <a:chExt cx="4496603" cy="10195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流程图: 手动操作 16">
                  <a:extLst>
                    <a:ext uri="{FF2B5EF4-FFF2-40B4-BE49-F238E27FC236}">
                      <a16:creationId xmlns:a16="http://schemas.microsoft.com/office/drawing/2014/main" id="{4BA0736F-90DC-B4ED-EF36-B8239E966D02}"/>
                    </a:ext>
                  </a:extLst>
                </p:cNvPr>
                <p:cNvSpPr/>
                <p:nvPr/>
              </p:nvSpPr>
              <p:spPr>
                <a:xfrm>
                  <a:off x="9066780" y="1966544"/>
                  <a:ext cx="1597573" cy="1019504"/>
                </a:xfrm>
                <a:prstGeom prst="flowChartManualOperation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流程图: 手动操作 16">
                  <a:extLst>
                    <a:ext uri="{FF2B5EF4-FFF2-40B4-BE49-F238E27FC236}">
                      <a16:creationId xmlns:a16="http://schemas.microsoft.com/office/drawing/2014/main" id="{4BA0736F-90DC-B4ED-EF36-B8239E966D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6780" y="1966544"/>
                  <a:ext cx="1597573" cy="1019504"/>
                </a:xfrm>
                <a:prstGeom prst="flowChartManualOperation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立方体 17">
                  <a:extLst>
                    <a:ext uri="{FF2B5EF4-FFF2-40B4-BE49-F238E27FC236}">
                      <a16:creationId xmlns:a16="http://schemas.microsoft.com/office/drawing/2014/main" id="{A16F3563-9832-9AAA-6AED-7B3CC6805BB6}"/>
                    </a:ext>
                  </a:extLst>
                </p:cNvPr>
                <p:cNvSpPr/>
                <p:nvPr/>
              </p:nvSpPr>
              <p:spPr>
                <a:xfrm>
                  <a:off x="8257485" y="2254921"/>
                  <a:ext cx="599089" cy="599089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8" name="立方体 17">
                  <a:extLst>
                    <a:ext uri="{FF2B5EF4-FFF2-40B4-BE49-F238E27FC236}">
                      <a16:creationId xmlns:a16="http://schemas.microsoft.com/office/drawing/2014/main" id="{A16F3563-9832-9AAA-6AED-7B3CC6805B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485" y="2254921"/>
                  <a:ext cx="599089" cy="599089"/>
                </a:xfrm>
                <a:prstGeom prst="cub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01FE9FA-7DEE-67BB-3928-C5C028EE3934}"/>
                </a:ext>
              </a:extLst>
            </p:cNvPr>
            <p:cNvCxnSpPr>
              <a:stCxn id="17" idx="1"/>
              <a:endCxn id="18" idx="5"/>
            </p:cNvCxnSpPr>
            <p:nvPr/>
          </p:nvCxnSpPr>
          <p:spPr>
            <a:xfrm flipH="1">
              <a:off x="8856574" y="2476296"/>
              <a:ext cx="369963" cy="3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17D215A-C0EC-BA4B-E2D7-4C66436F8470}"/>
                    </a:ext>
                  </a:extLst>
                </p:cNvPr>
                <p:cNvSpPr txBox="1"/>
                <p:nvPr/>
              </p:nvSpPr>
              <p:spPr>
                <a:xfrm>
                  <a:off x="10766905" y="2291630"/>
                  <a:ext cx="1987183" cy="64633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a PRG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17D215A-C0EC-BA4B-E2D7-4C66436F84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6905" y="2291630"/>
                  <a:ext cx="1987183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AF3C1E2-9D7F-DBC7-DB78-DE995F7C66B1}"/>
              </a:ext>
            </a:extLst>
          </p:cNvPr>
          <p:cNvGrpSpPr/>
          <p:nvPr/>
        </p:nvGrpSpPr>
        <p:grpSpPr>
          <a:xfrm>
            <a:off x="6215911" y="4032599"/>
            <a:ext cx="5175381" cy="1570299"/>
            <a:chOff x="8619474" y="3718946"/>
            <a:chExt cx="5175381" cy="1570299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C44C8161-77D4-41AB-311F-67A083073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474" y="4167003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立方体 22">
                  <a:extLst>
                    <a:ext uri="{FF2B5EF4-FFF2-40B4-BE49-F238E27FC236}">
                      <a16:creationId xmlns:a16="http://schemas.microsoft.com/office/drawing/2014/main" id="{787E228C-78D3-A74F-F71B-17C37F1A2757}"/>
                    </a:ext>
                  </a:extLst>
                </p:cNvPr>
                <p:cNvSpPr/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23" name="立方体 22">
                  <a:extLst>
                    <a:ext uri="{FF2B5EF4-FFF2-40B4-BE49-F238E27FC236}">
                      <a16:creationId xmlns:a16="http://schemas.microsoft.com/office/drawing/2014/main" id="{787E228C-78D3-A74F-F71B-17C37F1A2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C390E4B-0CF1-195B-8903-A1E09A39BD1C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9989278" y="4131809"/>
              <a:ext cx="430430" cy="305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87D8219-EA39-DB1B-3C82-5A11C16E0505}"/>
                    </a:ext>
                  </a:extLst>
                </p:cNvPr>
                <p:cNvSpPr txBox="1"/>
                <p:nvPr/>
              </p:nvSpPr>
              <p:spPr>
                <a:xfrm>
                  <a:off x="11337881" y="3737731"/>
                  <a:ext cx="2456974" cy="120032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any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that breaks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Recon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(without using nonuniform advice)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E87D8219-EA39-DB1B-3C82-5A11C16E0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7881" y="3737731"/>
                  <a:ext cx="2456974" cy="120032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3603D8B-C929-56F4-483D-736704F53BC5}"/>
                    </a:ext>
                  </a:extLst>
                </p:cNvPr>
                <p:cNvSpPr txBox="1"/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3603D8B-C929-56F4-483D-736704F53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F4DA311-ECAA-B009-EB87-70FE2C3B50C9}"/>
                  </a:ext>
                </a:extLst>
              </p:cNvPr>
              <p:cNvSpPr txBox="1"/>
              <p:nvPr/>
            </p:nvSpPr>
            <p:spPr>
              <a:xfrm>
                <a:off x="6410511" y="5444607"/>
                <a:ext cx="4287626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Trevisan-Vadhan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07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special properties that is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-complete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F4DA311-ECAA-B009-EB87-70FE2C3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511" y="5444607"/>
                <a:ext cx="4287626" cy="1077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24D08DA-E7E5-1508-02F2-38C716C343FB}"/>
                  </a:ext>
                </a:extLst>
              </p:cNvPr>
              <p:cNvSpPr txBox="1"/>
              <p:nvPr/>
            </p:nvSpPr>
            <p:spPr>
              <a:xfrm>
                <a:off x="800708" y="5446134"/>
                <a:ext cx="4851025" cy="108459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Key Lemma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our candidate PRG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doesn’t fool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Recon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24D08DA-E7E5-1508-02F2-38C716C3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8" y="5446134"/>
                <a:ext cx="4851025" cy="10845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B89DE62-1976-9FFA-3E93-9E58FBD8D5C5}"/>
                  </a:ext>
                </a:extLst>
              </p:cNvPr>
              <p:cNvSpPr txBox="1"/>
              <p:nvPr/>
            </p:nvSpPr>
            <p:spPr>
              <a:xfrm>
                <a:off x="8565654" y="6521825"/>
                <a:ext cx="2301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(from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𝐈𝐏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B89DE62-1976-9FFA-3E93-9E58FBD8D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654" y="6521825"/>
                <a:ext cx="2301766" cy="369332"/>
              </a:xfrm>
              <a:prstGeom prst="rect">
                <a:avLst/>
              </a:prstGeom>
              <a:blipFill>
                <a:blip r:embed="rId16"/>
                <a:stretch>
                  <a:fillRect l="-211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21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5" grpId="0" animBg="1"/>
      <p:bldP spid="27" grpId="0" animBg="1"/>
      <p:bldP spid="28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Win-win Analysis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14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094CBB-A16E-BDB2-9FF3-751076312705}"/>
              </a:ext>
            </a:extLst>
          </p:cNvPr>
          <p:cNvGrpSpPr/>
          <p:nvPr/>
        </p:nvGrpSpPr>
        <p:grpSpPr>
          <a:xfrm>
            <a:off x="838200" y="3297383"/>
            <a:ext cx="3880945" cy="1068907"/>
            <a:chOff x="4148957" y="3128660"/>
            <a:chExt cx="3880945" cy="1068907"/>
          </a:xfrm>
        </p:grpSpPr>
        <p:sp>
          <p:nvSpPr>
            <p:cNvPr id="24" name="流程图: 决策 23">
              <a:extLst>
                <a:ext uri="{FF2B5EF4-FFF2-40B4-BE49-F238E27FC236}">
                  <a16:creationId xmlns:a16="http://schemas.microsoft.com/office/drawing/2014/main" id="{C5C849CD-CBF0-31BD-7C9B-0080BED4D9C1}"/>
                </a:ext>
              </a:extLst>
            </p:cNvPr>
            <p:cNvSpPr/>
            <p:nvPr/>
          </p:nvSpPr>
          <p:spPr>
            <a:xfrm>
              <a:off x="4148957" y="3128660"/>
              <a:ext cx="3880945" cy="1068907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/>
                <p:nvPr/>
              </p:nvSpPr>
              <p:spPr>
                <a:xfrm>
                  <a:off x="4615353" y="3244344"/>
                  <a:ext cx="2948151" cy="837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Recon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sup>
                      </m:sSup>
                    </m:oMath>
                  </a14:m>
                  <a:r>
                    <a: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TV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03B6ABA-889D-108B-2AC4-903F803D4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353" y="3244344"/>
                  <a:ext cx="2948151" cy="837537"/>
                </a:xfrm>
                <a:prstGeom prst="rect">
                  <a:avLst/>
                </a:prstGeom>
                <a:blipFill>
                  <a:blip r:embed="rId3"/>
                  <a:stretch>
                    <a:fillRect t="-4380" b="-16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B1932A-0F85-8FCD-996C-51266C5DB23B}"/>
                  </a:ext>
                </a:extLst>
              </p:cNvPr>
              <p:cNvSpPr txBox="1"/>
              <p:nvPr/>
            </p:nvSpPr>
            <p:spPr>
              <a:xfrm>
                <a:off x="5918134" y="2221656"/>
                <a:ext cx="5435665" cy="193899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1}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lexico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prime) is in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thus also in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𝐁𝐏𝐏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gives a poly-time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CB1932A-0F85-8FCD-996C-51266C5D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34" y="2221656"/>
                <a:ext cx="5435665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6AD13D6A-8B70-F7F0-3A27-50B181E7694A}"/>
              </a:ext>
            </a:extLst>
          </p:cNvPr>
          <p:cNvGrpSpPr/>
          <p:nvPr/>
        </p:nvGrpSpPr>
        <p:grpSpPr>
          <a:xfrm>
            <a:off x="4111778" y="2868447"/>
            <a:ext cx="1646424" cy="506826"/>
            <a:chOff x="3446058" y="3585571"/>
            <a:chExt cx="1646424" cy="506826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5991B0C4-27D8-6A88-9A5C-936EF57A6633}"/>
                </a:ext>
              </a:extLst>
            </p:cNvPr>
            <p:cNvSpPr/>
            <p:nvPr/>
          </p:nvSpPr>
          <p:spPr>
            <a:xfrm rot="20164553">
              <a:off x="3446058" y="3585571"/>
              <a:ext cx="1646424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F62B6C-5A5B-69C7-8651-8DE23F2795E2}"/>
                </a:ext>
              </a:extLst>
            </p:cNvPr>
            <p:cNvSpPr txBox="1"/>
            <p:nvPr/>
          </p:nvSpPr>
          <p:spPr>
            <a:xfrm rot="20132043">
              <a:off x="3573515" y="3630732"/>
              <a:ext cx="1242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A85114-261B-67F6-44B8-B8A2C2FDE034}"/>
              </a:ext>
            </a:extLst>
          </p:cNvPr>
          <p:cNvGrpSpPr/>
          <p:nvPr/>
        </p:nvGrpSpPr>
        <p:grpSpPr>
          <a:xfrm>
            <a:off x="3978915" y="4499232"/>
            <a:ext cx="1762841" cy="514741"/>
            <a:chOff x="7901380" y="3865678"/>
            <a:chExt cx="1762841" cy="514741"/>
          </a:xfrm>
        </p:grpSpPr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E034E5D6-49F8-0F0F-47A9-E4743DBE4F0A}"/>
                </a:ext>
              </a:extLst>
            </p:cNvPr>
            <p:cNvSpPr/>
            <p:nvPr/>
          </p:nvSpPr>
          <p:spPr>
            <a:xfrm rot="2067223">
              <a:off x="7901380" y="3876278"/>
              <a:ext cx="176284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F808EE-CDDA-76F0-DA32-44F48FE2D690}"/>
                </a:ext>
              </a:extLst>
            </p:cNvPr>
            <p:cNvSpPr txBox="1"/>
            <p:nvPr/>
          </p:nvSpPr>
          <p:spPr>
            <a:xfrm rot="2078408">
              <a:off x="8123638" y="3865678"/>
              <a:ext cx="1242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45D703-0E48-3452-9B63-58C5C83A0B98}"/>
                  </a:ext>
                </a:extLst>
              </p:cNvPr>
              <p:cNvSpPr txBox="1"/>
              <p:nvPr/>
            </p:nvSpPr>
            <p:spPr>
              <a:xfrm>
                <a:off x="5918134" y="4691616"/>
                <a:ext cx="5435665" cy="10801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enumerating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get a deterministic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-time construction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45D703-0E48-3452-9B63-58C5C83A0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34" y="4691616"/>
                <a:ext cx="5435665" cy="1080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284821-DF50-CD3F-3459-FA477DA6C066}"/>
                  </a:ext>
                </a:extLst>
              </p:cNvPr>
              <p:cNvSpPr txBox="1"/>
              <p:nvPr/>
            </p:nvSpPr>
            <p:spPr>
              <a:xfrm>
                <a:off x="800708" y="5446134"/>
                <a:ext cx="4851025" cy="108459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Key Lemma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our candidate PRG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doesn’t fool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Recon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284821-DF50-CD3F-3459-FA477DA6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08" y="5446134"/>
                <a:ext cx="4851025" cy="1084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5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957DA3B-D3AA-E82C-1DFF-4FD3007171E8}"/>
              </a:ext>
            </a:extLst>
          </p:cNvPr>
          <p:cNvGrpSpPr/>
          <p:nvPr/>
        </p:nvGrpSpPr>
        <p:grpSpPr>
          <a:xfrm>
            <a:off x="135174" y="3825964"/>
            <a:ext cx="5221070" cy="2294579"/>
            <a:chOff x="657042" y="1754059"/>
            <a:chExt cx="5221070" cy="229457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F330740-AAB2-CAFF-D42D-9EEE8BFADBBF}"/>
                </a:ext>
              </a:extLst>
            </p:cNvPr>
            <p:cNvSpPr/>
            <p:nvPr/>
          </p:nvSpPr>
          <p:spPr>
            <a:xfrm>
              <a:off x="1221662" y="2218735"/>
              <a:ext cx="4656450" cy="18182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7B56E5F-5066-7A40-A551-2C3EF44DA8B5}"/>
                    </a:ext>
                  </a:extLst>
                </p:cNvPr>
                <p:cNvSpPr txBox="1"/>
                <p:nvPr/>
              </p:nvSpPr>
              <p:spPr>
                <a:xfrm>
                  <a:off x="1436187" y="2276116"/>
                  <a:ext cx="42264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(Uniform) circuit of depth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 width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altLang="zh-CN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that computes a function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A7B56E5F-5066-7A40-A551-2C3EF44DA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187" y="2276116"/>
                  <a:ext cx="4226441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300" t="-3922" b="-156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左大括号 87">
              <a:extLst>
                <a:ext uri="{FF2B5EF4-FFF2-40B4-BE49-F238E27FC236}">
                  <a16:creationId xmlns:a16="http://schemas.microsoft.com/office/drawing/2014/main" id="{580DCB2B-AAC9-6610-003A-3D5907ECCE43}"/>
                </a:ext>
              </a:extLst>
            </p:cNvPr>
            <p:cNvSpPr/>
            <p:nvPr/>
          </p:nvSpPr>
          <p:spPr>
            <a:xfrm>
              <a:off x="993290" y="2230349"/>
              <a:ext cx="226343" cy="1818289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左大括号 88">
              <a:extLst>
                <a:ext uri="{FF2B5EF4-FFF2-40B4-BE49-F238E27FC236}">
                  <a16:creationId xmlns:a16="http://schemas.microsoft.com/office/drawing/2014/main" id="{28181D07-AF71-B5EC-E6E5-913A150E3D31}"/>
                </a:ext>
              </a:extLst>
            </p:cNvPr>
            <p:cNvSpPr/>
            <p:nvPr/>
          </p:nvSpPr>
          <p:spPr>
            <a:xfrm rot="5400000">
              <a:off x="3459285" y="-200572"/>
              <a:ext cx="177143" cy="4656450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D298896-AF53-CDC4-3D22-8C14956C08BD}"/>
                    </a:ext>
                  </a:extLst>
                </p:cNvPr>
                <p:cNvSpPr txBox="1"/>
                <p:nvPr/>
              </p:nvSpPr>
              <p:spPr>
                <a:xfrm>
                  <a:off x="657042" y="2943213"/>
                  <a:ext cx="3879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FD298896-AF53-CDC4-3D22-8C14956C0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42" y="2943213"/>
                  <a:ext cx="3879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B8EC00C5-8496-B556-B39D-9F299F83D09B}"/>
                    </a:ext>
                  </a:extLst>
                </p:cNvPr>
                <p:cNvSpPr txBox="1"/>
                <p:nvPr/>
              </p:nvSpPr>
              <p:spPr>
                <a:xfrm>
                  <a:off x="3033226" y="1754059"/>
                  <a:ext cx="1029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B8EC00C5-8496-B556-B39D-9F299F83D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226" y="1754059"/>
                  <a:ext cx="10292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Key Technical Tool: Chen-Tell Generator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15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77DC232-0446-275A-43BC-F8E8EC3C3504}"/>
              </a:ext>
            </a:extLst>
          </p:cNvPr>
          <p:cNvSpPr/>
          <p:nvPr/>
        </p:nvSpPr>
        <p:spPr>
          <a:xfrm>
            <a:off x="4331699" y="5168877"/>
            <a:ext cx="291662" cy="29166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E1ABEB0-A646-FE6E-D522-C3E10597C0B8}"/>
              </a:ext>
            </a:extLst>
          </p:cNvPr>
          <p:cNvSpPr/>
          <p:nvPr/>
        </p:nvSpPr>
        <p:spPr>
          <a:xfrm rot="20561963">
            <a:off x="4767856" y="4952591"/>
            <a:ext cx="1034022" cy="30822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872D8B2-7AF7-8818-C7D3-D9F5DC9951B8}"/>
              </a:ext>
            </a:extLst>
          </p:cNvPr>
          <p:cNvGrpSpPr/>
          <p:nvPr/>
        </p:nvGrpSpPr>
        <p:grpSpPr>
          <a:xfrm>
            <a:off x="5946373" y="3996485"/>
            <a:ext cx="1439917" cy="1439917"/>
            <a:chOff x="6608864" y="1862263"/>
            <a:chExt cx="1439917" cy="1439917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725CE8B-229F-414C-233E-FB0182F86B16}"/>
                </a:ext>
              </a:extLst>
            </p:cNvPr>
            <p:cNvSpPr/>
            <p:nvPr/>
          </p:nvSpPr>
          <p:spPr>
            <a:xfrm>
              <a:off x="6608864" y="1862263"/>
              <a:ext cx="1439917" cy="1439917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80A4CB14-A0C0-3108-83DE-8A832B183C7A}"/>
                    </a:ext>
                  </a:extLst>
                </p:cNvPr>
                <p:cNvSpPr/>
                <p:nvPr/>
              </p:nvSpPr>
              <p:spPr>
                <a:xfrm>
                  <a:off x="7169197" y="2097349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80A4CB14-A0C0-3108-83DE-8A832B183C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197" y="2097349"/>
                  <a:ext cx="319253" cy="3192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5072BAB-2B54-F362-7113-4B242FF76C25}"/>
                    </a:ext>
                  </a:extLst>
                </p:cNvPr>
                <p:cNvSpPr/>
                <p:nvPr/>
              </p:nvSpPr>
              <p:spPr>
                <a:xfrm>
                  <a:off x="6849944" y="2669827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5072BAB-2B54-F362-7113-4B242FF7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944" y="2669827"/>
                  <a:ext cx="319253" cy="3192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31D56D4D-0A26-186C-724E-1196C6C81609}"/>
                    </a:ext>
                  </a:extLst>
                </p:cNvPr>
                <p:cNvSpPr/>
                <p:nvPr/>
              </p:nvSpPr>
              <p:spPr>
                <a:xfrm>
                  <a:off x="7525234" y="2669826"/>
                  <a:ext cx="319253" cy="319253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76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31D56D4D-0A26-186C-724E-1196C6C81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234" y="2669826"/>
                  <a:ext cx="319253" cy="31925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6A6979B-9472-4837-3F29-EE698FF36E1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7328824" y="1862263"/>
              <a:ext cx="112872" cy="2350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112CFDC-A1BD-E130-4B45-D44374ACB31B}"/>
                </a:ext>
              </a:extLst>
            </p:cNvPr>
            <p:cNvCxnSpPr>
              <a:stCxn id="46" idx="3"/>
              <a:endCxn id="47" idx="0"/>
            </p:cNvCxnSpPr>
            <p:nvPr/>
          </p:nvCxnSpPr>
          <p:spPr>
            <a:xfrm flipH="1">
              <a:off x="7009571" y="2369848"/>
              <a:ext cx="206380" cy="2999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26A5FB3-92B0-87C7-A86B-E6312BDEA137}"/>
                </a:ext>
              </a:extLst>
            </p:cNvPr>
            <p:cNvCxnSpPr>
              <a:stCxn id="46" idx="5"/>
              <a:endCxn id="48" idx="0"/>
            </p:cNvCxnSpPr>
            <p:nvPr/>
          </p:nvCxnSpPr>
          <p:spPr>
            <a:xfrm>
              <a:off x="7441696" y="2369848"/>
              <a:ext cx="243165" cy="2999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47EC5DF-2EDE-7BE4-AB70-31FD43D74F1F}"/>
                </a:ext>
              </a:extLst>
            </p:cNvPr>
            <p:cNvCxnSpPr>
              <a:cxnSpLocks/>
              <a:stCxn id="47" idx="3"/>
              <a:endCxn id="44" idx="3"/>
            </p:cNvCxnSpPr>
            <p:nvPr/>
          </p:nvCxnSpPr>
          <p:spPr>
            <a:xfrm flipH="1">
              <a:off x="6819735" y="2942326"/>
              <a:ext cx="76963" cy="1489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BB45BD9-09D3-0AB1-CF0C-19A93EDF0BC9}"/>
                </a:ext>
              </a:extLst>
            </p:cNvPr>
            <p:cNvCxnSpPr>
              <a:cxnSpLocks/>
              <a:stCxn id="47" idx="5"/>
              <a:endCxn id="44" idx="4"/>
            </p:cNvCxnSpPr>
            <p:nvPr/>
          </p:nvCxnSpPr>
          <p:spPr>
            <a:xfrm>
              <a:off x="7122443" y="2942326"/>
              <a:ext cx="206380" cy="3598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FE6C50C-3015-4605-808C-5AE58625523C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H="1">
              <a:off x="7486885" y="2942325"/>
              <a:ext cx="85103" cy="3430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8C98E03-E906-7FBF-8638-BB611790D320}"/>
                </a:ext>
              </a:extLst>
            </p:cNvPr>
            <p:cNvCxnSpPr>
              <a:cxnSpLocks/>
              <a:stCxn id="48" idx="5"/>
            </p:cNvCxnSpPr>
            <p:nvPr/>
          </p:nvCxnSpPr>
          <p:spPr>
            <a:xfrm>
              <a:off x="7797733" y="2942325"/>
              <a:ext cx="130292" cy="4675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1D17EA0-522C-28C2-89EF-1F07E51C176F}"/>
              </a:ext>
            </a:extLst>
          </p:cNvPr>
          <p:cNvGrpSpPr/>
          <p:nvPr/>
        </p:nvGrpSpPr>
        <p:grpSpPr>
          <a:xfrm>
            <a:off x="7582866" y="1803516"/>
            <a:ext cx="3633935" cy="1771475"/>
            <a:chOff x="749230" y="4544341"/>
            <a:chExt cx="3633935" cy="1771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流程图: 手动操作 93">
                  <a:extLst>
                    <a:ext uri="{FF2B5EF4-FFF2-40B4-BE49-F238E27FC236}">
                      <a16:creationId xmlns:a16="http://schemas.microsoft.com/office/drawing/2014/main" id="{83A4622E-D2F7-E8A9-5FFD-9A2DB6FD6974}"/>
                    </a:ext>
                  </a:extLst>
                </p:cNvPr>
                <p:cNvSpPr/>
                <p:nvPr/>
              </p:nvSpPr>
              <p:spPr>
                <a:xfrm>
                  <a:off x="2015809" y="4544341"/>
                  <a:ext cx="1597573" cy="1019504"/>
                </a:xfrm>
                <a:prstGeom prst="flowChartManualOperation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4" name="流程图: 手动操作 93">
                  <a:extLst>
                    <a:ext uri="{FF2B5EF4-FFF2-40B4-BE49-F238E27FC236}">
                      <a16:creationId xmlns:a16="http://schemas.microsoft.com/office/drawing/2014/main" id="{83A4622E-D2F7-E8A9-5FFD-9A2DB6FD6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809" y="4544341"/>
                  <a:ext cx="1597573" cy="1019504"/>
                </a:xfrm>
                <a:prstGeom prst="flowChartManualOperati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E09A7B34-10B8-9895-8EF2-F146A0523F48}"/>
                </a:ext>
              </a:extLst>
            </p:cNvPr>
            <p:cNvCxnSpPr>
              <a:cxnSpLocks/>
              <a:stCxn id="94" idx="1"/>
              <a:endCxn id="98" idx="3"/>
            </p:cNvCxnSpPr>
            <p:nvPr/>
          </p:nvCxnSpPr>
          <p:spPr>
            <a:xfrm flipH="1" flipV="1">
              <a:off x="1805603" y="5050704"/>
              <a:ext cx="369963" cy="33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4D2E08DE-A492-F09F-D6B6-10184E6B6506}"/>
                    </a:ext>
                  </a:extLst>
                </p:cNvPr>
                <p:cNvSpPr txBox="1"/>
                <p:nvPr/>
              </p:nvSpPr>
              <p:spPr>
                <a:xfrm>
                  <a:off x="838201" y="5769576"/>
                  <a:ext cx="3544964" cy="54624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an HSG</a:t>
                  </a:r>
                </a:p>
                <a:p>
                  <a:r>
                    <a:rPr lang="en-US" altLang="zh-C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(for technical reasons, it’s only an HSG, not a PRG…)</a:t>
                  </a:r>
                  <a:endParaRPr lang="zh-CN" alt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4D2E08DE-A492-F09F-D6B6-10184E6B6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5769576"/>
                  <a:ext cx="3544964" cy="5462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6FA76845-9A23-83E6-50F4-A34C1CBE30A3}"/>
                    </a:ext>
                  </a:extLst>
                </p:cNvPr>
                <p:cNvSpPr/>
                <p:nvPr/>
              </p:nvSpPr>
              <p:spPr>
                <a:xfrm>
                  <a:off x="749230" y="4869318"/>
                  <a:ext cx="1056373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6FA76845-9A23-83E6-50F4-A34C1CBE3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30" y="4869318"/>
                  <a:ext cx="1056373" cy="3627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7855CC77-4066-44B4-AFDB-C6E7634BBAB7}"/>
              </a:ext>
            </a:extLst>
          </p:cNvPr>
          <p:cNvGrpSpPr/>
          <p:nvPr/>
        </p:nvGrpSpPr>
        <p:grpSpPr>
          <a:xfrm>
            <a:off x="7811629" y="3818086"/>
            <a:ext cx="3176411" cy="2516921"/>
            <a:chOff x="8339366" y="3718946"/>
            <a:chExt cx="3176411" cy="2516921"/>
          </a:xfrm>
        </p:grpSpPr>
        <p:pic>
          <p:nvPicPr>
            <p:cNvPr id="103" name="Picture 2">
              <a:extLst>
                <a:ext uri="{FF2B5EF4-FFF2-40B4-BE49-F238E27FC236}">
                  <a16:creationId xmlns:a16="http://schemas.microsoft.com/office/drawing/2014/main" id="{A4251968-D523-3731-F43E-46D8DC948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474" y="4167003"/>
              <a:ext cx="1638311" cy="1122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立方体 103">
                  <a:extLst>
                    <a:ext uri="{FF2B5EF4-FFF2-40B4-BE49-F238E27FC236}">
                      <a16:creationId xmlns:a16="http://schemas.microsoft.com/office/drawing/2014/main" id="{9C368DB6-0B26-9E9A-13B1-A5977AF02194}"/>
                    </a:ext>
                  </a:extLst>
                </p:cNvPr>
                <p:cNvSpPr/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04" name="立方体 103">
                  <a:extLst>
                    <a:ext uri="{FF2B5EF4-FFF2-40B4-BE49-F238E27FC236}">
                      <a16:creationId xmlns:a16="http://schemas.microsoft.com/office/drawing/2014/main" id="{9C368DB6-0B26-9E9A-13B1-A5977AF02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9708" y="3757378"/>
                  <a:ext cx="599089" cy="599089"/>
                </a:xfrm>
                <a:prstGeom prst="cub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CAD0743B-7B91-4F03-B39A-BEE561760D6C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V="1">
              <a:off x="9989278" y="4131809"/>
              <a:ext cx="430430" cy="305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3374195-7C50-BB4A-C301-A73E53B32C69}"/>
                    </a:ext>
                  </a:extLst>
                </p:cNvPr>
                <p:cNvSpPr txBox="1"/>
                <p:nvPr/>
              </p:nvSpPr>
              <p:spPr>
                <a:xfrm>
                  <a:off x="8339366" y="5312537"/>
                  <a:ext cx="3176411" cy="92333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any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that avoids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</m:oMath>
                  </a14:m>
                  <a:r>
                    <a:rPr lang="en-US" altLang="zh-CN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Recon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computes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 randomized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poly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3374195-7C50-BB4A-C301-A73E53B32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366" y="5312537"/>
                  <a:ext cx="3176411" cy="9233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109CF5F-D631-9186-4E34-CA8B045FDFF3}"/>
                    </a:ext>
                  </a:extLst>
                </p:cNvPr>
                <p:cNvSpPr txBox="1"/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109CF5F-D631-9186-4E34-CA8B045FD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256" y="3718946"/>
                  <a:ext cx="104804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4ADF7E4-2F02-4A5B-8AB5-DB40BED0327E}"/>
                  </a:ext>
                </a:extLst>
              </p:cNvPr>
              <p:cNvSpPr txBox="1"/>
              <p:nvPr/>
            </p:nvSpPr>
            <p:spPr>
              <a:xfrm>
                <a:off x="380768" y="1968129"/>
                <a:ext cx="6673911" cy="17543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 of Chen-Tell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Let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</a:t>
                </a:r>
                <a:r>
                  <a:rPr lang="en-US" altLang="zh-CN" sz="20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multi-output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function that is computable in (uniform) depth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width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cannot be computed in randomized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 can derandomized algorithms running in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4ADF7E4-2F02-4A5B-8AB5-DB40BED0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68" y="1968129"/>
                <a:ext cx="6673911" cy="17543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8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1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Constructions</a:t>
            </a:r>
            <a:b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from Chen-Tell?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16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B1417B-9F5B-A3E5-6D3F-CA93084982D1}"/>
              </a:ext>
            </a:extLst>
          </p:cNvPr>
          <p:cNvGrpSpPr/>
          <p:nvPr/>
        </p:nvGrpSpPr>
        <p:grpSpPr>
          <a:xfrm>
            <a:off x="289519" y="1701532"/>
            <a:ext cx="6334342" cy="1570692"/>
            <a:chOff x="289519" y="1701532"/>
            <a:chExt cx="6334342" cy="157069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56716E-F75B-6F67-2831-6D556591308F}"/>
                </a:ext>
              </a:extLst>
            </p:cNvPr>
            <p:cNvSpPr/>
            <p:nvPr/>
          </p:nvSpPr>
          <p:spPr>
            <a:xfrm>
              <a:off x="1967411" y="2226906"/>
              <a:ext cx="4656450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/>
                <p:nvPr/>
              </p:nvSpPr>
              <p:spPr>
                <a:xfrm>
                  <a:off x="1965380" y="2284286"/>
                  <a:ext cx="465645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Brute Force</a:t>
                  </a:r>
                </a:p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of length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80" y="2284286"/>
                  <a:ext cx="465645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087" t="-4110" b="-95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794CD908-1BB5-C41F-F920-BAF517D87A30}"/>
                </a:ext>
              </a:extLst>
            </p:cNvPr>
            <p:cNvSpPr/>
            <p:nvPr/>
          </p:nvSpPr>
          <p:spPr>
            <a:xfrm>
              <a:off x="1790692" y="2238519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85B5DC4-646E-5496-0098-951651C28BDC}"/>
                </a:ext>
              </a:extLst>
            </p:cNvPr>
            <p:cNvSpPr/>
            <p:nvPr/>
          </p:nvSpPr>
          <p:spPr>
            <a:xfrm rot="5400000">
              <a:off x="4205034" y="-192402"/>
              <a:ext cx="177143" cy="4656450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/>
                <p:nvPr/>
              </p:nvSpPr>
              <p:spPr>
                <a:xfrm>
                  <a:off x="289519" y="2561285"/>
                  <a:ext cx="1555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19" y="2561285"/>
                  <a:ext cx="15550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/>
                <p:nvPr/>
              </p:nvSpPr>
              <p:spPr>
                <a:xfrm>
                  <a:off x="3588531" y="1701532"/>
                  <a:ext cx="1352707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531" y="1701532"/>
                  <a:ext cx="1352707" cy="3879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/>
              <p:nvPr/>
            </p:nvSpPr>
            <p:spPr>
              <a:xfrm>
                <a:off x="289519" y="1628391"/>
                <a:ext cx="2639555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9" y="1628391"/>
                <a:ext cx="26395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97A42-5AC5-4896-2260-55F8E87B8D10}"/>
              </a:ext>
            </a:extLst>
          </p:cNvPr>
          <p:cNvGrpSpPr/>
          <p:nvPr/>
        </p:nvGrpSpPr>
        <p:grpSpPr>
          <a:xfrm>
            <a:off x="7896365" y="1901929"/>
            <a:ext cx="3581400" cy="1497223"/>
            <a:chOff x="245885" y="3938526"/>
            <a:chExt cx="3581400" cy="1497223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E2D993E-0B43-5BE4-CB60-2BE0636BB91F}"/>
                </a:ext>
              </a:extLst>
            </p:cNvPr>
            <p:cNvGrpSpPr/>
            <p:nvPr/>
          </p:nvGrpSpPr>
          <p:grpSpPr>
            <a:xfrm>
              <a:off x="502337" y="3938526"/>
              <a:ext cx="2864152" cy="1019504"/>
              <a:chOff x="749230" y="4544341"/>
              <a:chExt cx="2864152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5E3FC35-0ABA-C8F7-BC80-74747CF2F5E4}"/>
                  </a:ext>
                </a:extLst>
              </p:cNvPr>
              <p:cNvCxnSpPr>
                <a:cxnSpLocks/>
                <a:stCxn id="35" idx="1"/>
                <a:endCxn id="3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095C517D-4300-A9B9-68DD-F98D8FFFCF4F}"/>
                      </a:ext>
                    </a:extLst>
                  </p:cNvPr>
                  <p:cNvSpPr/>
                  <p:nvPr/>
                </p:nvSpPr>
                <p:spPr>
                  <a:xfrm>
                    <a:off x="749230" y="4869318"/>
                    <a:ext cx="1056373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095C517D-4300-A9B9-68DD-F98D8FFFC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230" y="4869318"/>
                    <a:ext cx="1056373" cy="3627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87010038-F7D9-705D-3822-6B8F4E9982E7}"/>
                    </a:ext>
                  </a:extLst>
                </p:cNvPr>
                <p:cNvSpPr txBox="1"/>
                <p:nvPr/>
              </p:nvSpPr>
              <p:spPr>
                <a:xfrm>
                  <a:off x="245885" y="5097195"/>
                  <a:ext cx="3581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Plug in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as the “hard function”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87010038-F7D9-705D-3822-6B8F4E998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5" y="5097195"/>
                  <a:ext cx="3581400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850"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3E968D0-EFC3-A2D8-0A84-3709655A74E7}"/>
              </a:ext>
            </a:extLst>
          </p:cNvPr>
          <p:cNvGrpSpPr/>
          <p:nvPr/>
        </p:nvGrpSpPr>
        <p:grpSpPr>
          <a:xfrm>
            <a:off x="7903009" y="3639037"/>
            <a:ext cx="3202152" cy="2166127"/>
            <a:chOff x="4001973" y="3300894"/>
            <a:chExt cx="3202152" cy="2166127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F67226F-AF24-B92B-43B8-21B09D8DFAE5}"/>
                </a:ext>
              </a:extLst>
            </p:cNvPr>
            <p:cNvGrpSpPr/>
            <p:nvPr/>
          </p:nvGrpSpPr>
          <p:grpSpPr>
            <a:xfrm>
              <a:off x="4058065" y="3300894"/>
              <a:ext cx="3146060" cy="1925217"/>
              <a:chOff x="8619474" y="3364028"/>
              <a:chExt cx="3146060" cy="1925217"/>
            </a:xfrm>
          </p:grpSpPr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7C719155-8CA6-5530-EF56-2803741D4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9474" y="4167003"/>
                <a:ext cx="1638311" cy="1122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立方体 40">
                    <a:extLst>
                      <a:ext uri="{FF2B5EF4-FFF2-40B4-BE49-F238E27FC236}">
                        <a16:creationId xmlns:a16="http://schemas.microsoft.com/office/drawing/2014/main" id="{15E9809B-4D32-94EC-8EE4-55E9D2857D14}"/>
                      </a:ext>
                    </a:extLst>
                  </p:cNvPr>
                  <p:cNvSpPr/>
                  <p:nvPr/>
                </p:nvSpPr>
                <p:spPr>
                  <a:xfrm>
                    <a:off x="10433461" y="3364028"/>
                    <a:ext cx="1332073" cy="1332073"/>
                  </a:xfrm>
                  <a:prstGeom prst="cube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PRIMES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41" name="立方体 40">
                    <a:extLst>
                      <a:ext uri="{FF2B5EF4-FFF2-40B4-BE49-F238E27FC236}">
                        <a16:creationId xmlns:a16="http://schemas.microsoft.com/office/drawing/2014/main" id="{15E9809B-4D32-94EC-8EE4-55E9D2857D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3461" y="3364028"/>
                    <a:ext cx="1332073" cy="1332073"/>
                  </a:xfrm>
                  <a:prstGeom prst="cub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C42E15E-9EF5-370D-FE74-E5CC098A8ABC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10033305" y="4196574"/>
                <a:ext cx="400156" cy="1506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9CFC1532-52B5-B8F4-2830-8EE52216AF45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256" y="3718946"/>
                    <a:ext cx="1048049" cy="461665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Recon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9CFC1532-52B5-B8F4-2830-8EE52216AF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256" y="3718946"/>
                    <a:ext cx="104804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32F6FFE-A5E4-6ABA-3E57-8D6A9C010C2E}"/>
                    </a:ext>
                  </a:extLst>
                </p:cNvPr>
                <p:cNvSpPr txBox="1"/>
                <p:nvPr/>
              </p:nvSpPr>
              <p:spPr>
                <a:xfrm>
                  <a:off x="4001973" y="5128467"/>
                  <a:ext cx="2939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as distinguisher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32F6FFE-A5E4-6ABA-3E57-8D6A9C010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973" y="5128467"/>
                  <a:ext cx="2939845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1035" t="-545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C51DF54-C370-7F86-1F60-0A94FD09388F}"/>
                  </a:ext>
                </a:extLst>
              </p:cNvPr>
              <p:cNvSpPr txBox="1"/>
              <p:nvPr/>
            </p:nvSpPr>
            <p:spPr>
              <a:xfrm>
                <a:off x="838200" y="3400335"/>
                <a:ext cx="6430993" cy="10827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Reconstruction guarantee: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PRIMES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avoids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one can speed-up the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C51DF54-C370-7F86-1F60-0A94FD093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00335"/>
                <a:ext cx="6430993" cy="10827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317BDAAB-A187-2271-3030-7CE0275D0D4F}"/>
              </a:ext>
            </a:extLst>
          </p:cNvPr>
          <p:cNvGrpSpPr/>
          <p:nvPr/>
        </p:nvGrpSpPr>
        <p:grpSpPr>
          <a:xfrm>
            <a:off x="2228772" y="4579455"/>
            <a:ext cx="3032452" cy="972107"/>
            <a:chOff x="4148957" y="3128660"/>
            <a:chExt cx="4376786" cy="1242524"/>
          </a:xfrm>
        </p:grpSpPr>
        <p:sp>
          <p:nvSpPr>
            <p:cNvPr id="126" name="流程图: 决策 125">
              <a:extLst>
                <a:ext uri="{FF2B5EF4-FFF2-40B4-BE49-F238E27FC236}">
                  <a16:creationId xmlns:a16="http://schemas.microsoft.com/office/drawing/2014/main" id="{A2F22D44-5541-C72F-11DF-3F854F637DC2}"/>
                </a:ext>
              </a:extLst>
            </p:cNvPr>
            <p:cNvSpPr/>
            <p:nvPr/>
          </p:nvSpPr>
          <p:spPr>
            <a:xfrm>
              <a:off x="4148957" y="3128660"/>
              <a:ext cx="4376786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AB156354-C1AB-A595-5440-C47DCD873F60}"/>
                    </a:ext>
                  </a:extLst>
                </p:cNvPr>
                <p:cNvSpPr txBox="1"/>
                <p:nvPr/>
              </p:nvSpPr>
              <p:spPr>
                <a:xfrm>
                  <a:off x="4954088" y="3290650"/>
                  <a:ext cx="2795110" cy="911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AB156354-C1AB-A595-5440-C47DCD873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88" y="3290650"/>
                  <a:ext cx="2795110" cy="911851"/>
                </a:xfrm>
                <a:prstGeom prst="rect">
                  <a:avLst/>
                </a:prstGeom>
                <a:blipFill>
                  <a:blip r:embed="rId15"/>
                  <a:stretch>
                    <a:fillRect l="-1887" t="-3419" b="-145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/>
              <p:nvPr/>
            </p:nvSpPr>
            <p:spPr>
              <a:xfrm>
                <a:off x="306292" y="5731049"/>
                <a:ext cx="2835199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length-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2" y="5731049"/>
                <a:ext cx="2835199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96E981A-B26B-684A-8FA7-82BD26B1A8DE}"/>
              </a:ext>
            </a:extLst>
          </p:cNvPr>
          <p:cNvGrpSpPr/>
          <p:nvPr/>
        </p:nvGrpSpPr>
        <p:grpSpPr>
          <a:xfrm>
            <a:off x="1642530" y="5154866"/>
            <a:ext cx="1010035" cy="504141"/>
            <a:chOff x="3474633" y="3721211"/>
            <a:chExt cx="1010035" cy="504141"/>
          </a:xfrm>
        </p:grpSpPr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F1D7894C-E029-26FB-A6DE-DE12CE7F195E}"/>
                </a:ext>
              </a:extLst>
            </p:cNvPr>
            <p:cNvSpPr/>
            <p:nvPr/>
          </p:nvSpPr>
          <p:spPr>
            <a:xfrm rot="9372448">
              <a:off x="3474633" y="3721211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29F2E29-299B-9C75-0622-BDAAB3809909}"/>
                </a:ext>
              </a:extLst>
            </p:cNvPr>
            <p:cNvSpPr txBox="1"/>
            <p:nvPr/>
          </p:nvSpPr>
          <p:spPr>
            <a:xfrm rot="20132043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5B65593-7801-E956-79C2-EF4C091761FA}"/>
              </a:ext>
            </a:extLst>
          </p:cNvPr>
          <p:cNvGrpSpPr/>
          <p:nvPr/>
        </p:nvGrpSpPr>
        <p:grpSpPr>
          <a:xfrm>
            <a:off x="5108899" y="5131116"/>
            <a:ext cx="866893" cy="516535"/>
            <a:chOff x="7926045" y="3622410"/>
            <a:chExt cx="866893" cy="516535"/>
          </a:xfrm>
        </p:grpSpPr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F50FCF53-B1A8-CCB0-38E8-217ADEB01255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89F9147-E3A7-83DB-1C55-7D27B67B243B}"/>
                </a:ext>
              </a:extLst>
            </p:cNvPr>
            <p:cNvSpPr txBox="1"/>
            <p:nvPr/>
          </p:nvSpPr>
          <p:spPr>
            <a:xfrm rot="1607805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/>
              <p:nvPr/>
            </p:nvSpPr>
            <p:spPr>
              <a:xfrm>
                <a:off x="4341349" y="5745543"/>
                <a:ext cx="3233976" cy="96718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Subexponential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hitting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49" y="5745543"/>
                <a:ext cx="3233976" cy="9671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1" grpId="0" animBg="1"/>
      <p:bldP spid="128" grpId="0" animBg="1"/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My Amazing Coauthors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1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6" descr="igor">
            <a:extLst>
              <a:ext uri="{FF2B5EF4-FFF2-40B4-BE49-F238E27FC236}">
                <a16:creationId xmlns:a16="http://schemas.microsoft.com/office/drawing/2014/main" id="{C9C7F9F4-1721-532A-FDBF-D162173DC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17" y="2186376"/>
            <a:ext cx="2107699" cy="24985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Personal photo - Rahul Santhanam">
            <a:extLst>
              <a:ext uri="{FF2B5EF4-FFF2-40B4-BE49-F238E27FC236}">
                <a16:creationId xmlns:a16="http://schemas.microsoft.com/office/drawing/2014/main" id="{3C8F765B-C834-3CD4-48CB-DAABC305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311" y="2174808"/>
            <a:ext cx="1799085" cy="25103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Zhenjian Lu joins the department as a Research Fellow - News">
            <a:extLst>
              <a:ext uri="{FF2B5EF4-FFF2-40B4-BE49-F238E27FC236}">
                <a16:creationId xmlns:a16="http://schemas.microsoft.com/office/drawing/2014/main" id="{73783CB1-02C2-EFE4-F462-A7FD9B48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59" y="2186376"/>
            <a:ext cx="1799085" cy="24852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766F3E-5584-9241-73F1-E0942629CD4F}"/>
              </a:ext>
            </a:extLst>
          </p:cNvPr>
          <p:cNvSpPr txBox="1"/>
          <p:nvPr/>
        </p:nvSpPr>
        <p:spPr>
          <a:xfrm>
            <a:off x="1096260" y="4979272"/>
            <a:ext cx="1969477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Lijie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(Berkeley)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D9D583-1CB3-EEF0-A6A3-369972FCC607}"/>
              </a:ext>
            </a:extLst>
          </p:cNvPr>
          <p:cNvSpPr txBox="1"/>
          <p:nvPr/>
        </p:nvSpPr>
        <p:spPr>
          <a:xfrm>
            <a:off x="3674678" y="4979273"/>
            <a:ext cx="2045046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Zhenjian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Lu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695D83-CC30-F90B-2186-6AADD6DC1FE0}"/>
              </a:ext>
            </a:extLst>
          </p:cNvPr>
          <p:cNvSpPr txBox="1"/>
          <p:nvPr/>
        </p:nvSpPr>
        <p:spPr>
          <a:xfrm>
            <a:off x="6328665" y="4979273"/>
            <a:ext cx="2241201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Igor C. Oliveira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(Warwick)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5E21D05-35DD-AB4C-31BE-47F93C13064E}"/>
              </a:ext>
            </a:extLst>
          </p:cNvPr>
          <p:cNvSpPr txBox="1"/>
          <p:nvPr/>
        </p:nvSpPr>
        <p:spPr>
          <a:xfrm>
            <a:off x="9126265" y="4979272"/>
            <a:ext cx="26324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Rahul Santhanam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(Oxford)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Lijie Chen">
            <a:extLst>
              <a:ext uri="{FF2B5EF4-FFF2-40B4-BE49-F238E27FC236}">
                <a16:creationId xmlns:a16="http://schemas.microsoft.com/office/drawing/2014/main" id="{5334A83B-2EDC-F1DB-94FD-BD78D99F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6376"/>
            <a:ext cx="2481425" cy="24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Just Apply It Again…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17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E0E063C-3CD3-4A1A-4414-F939E3EE8D71}"/>
              </a:ext>
            </a:extLst>
          </p:cNvPr>
          <p:cNvGrpSpPr/>
          <p:nvPr/>
        </p:nvGrpSpPr>
        <p:grpSpPr>
          <a:xfrm>
            <a:off x="289519" y="1701532"/>
            <a:ext cx="6334342" cy="1570692"/>
            <a:chOff x="289519" y="1701532"/>
            <a:chExt cx="6334342" cy="157069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56716E-F75B-6F67-2831-6D556591308F}"/>
                </a:ext>
              </a:extLst>
            </p:cNvPr>
            <p:cNvSpPr/>
            <p:nvPr/>
          </p:nvSpPr>
          <p:spPr>
            <a:xfrm>
              <a:off x="1967411" y="2226906"/>
              <a:ext cx="4656450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/>
                <p:nvPr/>
              </p:nvSpPr>
              <p:spPr>
                <a:xfrm>
                  <a:off x="1965380" y="2284286"/>
                  <a:ext cx="4656450" cy="928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Brute Force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(on a better HSG)</a:t>
                  </a:r>
                </a:p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(which has length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B506387-105C-B726-0914-186984531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380" y="2284286"/>
                  <a:ext cx="4656450" cy="928267"/>
                </a:xfrm>
                <a:prstGeom prst="rect">
                  <a:avLst/>
                </a:prstGeom>
                <a:blipFill>
                  <a:blip r:embed="rId3"/>
                  <a:stretch>
                    <a:fillRect l="-1087" t="-4110" b="-95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794CD908-1BB5-C41F-F920-BAF517D87A30}"/>
                </a:ext>
              </a:extLst>
            </p:cNvPr>
            <p:cNvSpPr/>
            <p:nvPr/>
          </p:nvSpPr>
          <p:spPr>
            <a:xfrm>
              <a:off x="1790692" y="2238519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485B5DC4-646E-5496-0098-951651C28BDC}"/>
                </a:ext>
              </a:extLst>
            </p:cNvPr>
            <p:cNvSpPr/>
            <p:nvPr/>
          </p:nvSpPr>
          <p:spPr>
            <a:xfrm rot="5400000">
              <a:off x="4205034" y="-192402"/>
              <a:ext cx="177143" cy="4656450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/>
                <p:nvPr/>
              </p:nvSpPr>
              <p:spPr>
                <a:xfrm>
                  <a:off x="289519" y="2561285"/>
                  <a:ext cx="1555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AF896F6-5E45-B758-2C58-9674B8075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19" y="2561285"/>
                  <a:ext cx="15550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/>
                <p:nvPr/>
              </p:nvSpPr>
              <p:spPr>
                <a:xfrm>
                  <a:off x="3588531" y="1701532"/>
                  <a:ext cx="1352707" cy="394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6CE457-CD68-EB0A-4202-6A0516BF9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531" y="1701532"/>
                  <a:ext cx="1352707" cy="3945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/>
              <p:nvPr/>
            </p:nvSpPr>
            <p:spPr>
              <a:xfrm>
                <a:off x="289519" y="1628391"/>
                <a:ext cx="2639555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37C6D4-A377-9B73-D56F-BFDBDE1A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9" y="1628391"/>
                <a:ext cx="26395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97A42-5AC5-4896-2260-55F8E87B8D10}"/>
              </a:ext>
            </a:extLst>
          </p:cNvPr>
          <p:cNvGrpSpPr/>
          <p:nvPr/>
        </p:nvGrpSpPr>
        <p:grpSpPr>
          <a:xfrm>
            <a:off x="7896365" y="1901929"/>
            <a:ext cx="3581400" cy="1497223"/>
            <a:chOff x="245885" y="3938526"/>
            <a:chExt cx="3581400" cy="1497223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E2D993E-0B43-5BE4-CB60-2BE0636BB91F}"/>
                </a:ext>
              </a:extLst>
            </p:cNvPr>
            <p:cNvGrpSpPr/>
            <p:nvPr/>
          </p:nvGrpSpPr>
          <p:grpSpPr>
            <a:xfrm>
              <a:off x="502337" y="3938526"/>
              <a:ext cx="2864152" cy="1019504"/>
              <a:chOff x="749230" y="4544341"/>
              <a:chExt cx="2864152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5E3FC35-0ABA-C8F7-BC80-74747CF2F5E4}"/>
                  </a:ext>
                </a:extLst>
              </p:cNvPr>
              <p:cNvCxnSpPr>
                <a:cxnSpLocks/>
                <a:stCxn id="35" idx="1"/>
                <a:endCxn id="3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095C517D-4300-A9B9-68DD-F98D8FFFCF4F}"/>
                      </a:ext>
                    </a:extLst>
                  </p:cNvPr>
                  <p:cNvSpPr/>
                  <p:nvPr/>
                </p:nvSpPr>
                <p:spPr>
                  <a:xfrm>
                    <a:off x="749230" y="4869318"/>
                    <a:ext cx="1056373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095C517D-4300-A9B9-68DD-F98D8FFFC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230" y="4869318"/>
                    <a:ext cx="1056373" cy="3627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87010038-F7D9-705D-3822-6B8F4E9982E7}"/>
                    </a:ext>
                  </a:extLst>
                </p:cNvPr>
                <p:cNvSpPr txBox="1"/>
                <p:nvPr/>
              </p:nvSpPr>
              <p:spPr>
                <a:xfrm>
                  <a:off x="245885" y="5097195"/>
                  <a:ext cx="3581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Plug in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BF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as the “hard function”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87010038-F7D9-705D-3822-6B8F4E998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5" y="5097195"/>
                  <a:ext cx="3581400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850"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3E968D0-EFC3-A2D8-0A84-3709655A74E7}"/>
              </a:ext>
            </a:extLst>
          </p:cNvPr>
          <p:cNvGrpSpPr/>
          <p:nvPr/>
        </p:nvGrpSpPr>
        <p:grpSpPr>
          <a:xfrm>
            <a:off x="7903009" y="3639037"/>
            <a:ext cx="3233976" cy="2167666"/>
            <a:chOff x="4001973" y="3300894"/>
            <a:chExt cx="3233976" cy="216766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F67226F-AF24-B92B-43B8-21B09D8DFAE5}"/>
                </a:ext>
              </a:extLst>
            </p:cNvPr>
            <p:cNvGrpSpPr/>
            <p:nvPr/>
          </p:nvGrpSpPr>
          <p:grpSpPr>
            <a:xfrm>
              <a:off x="4058065" y="3300894"/>
              <a:ext cx="3146060" cy="1925217"/>
              <a:chOff x="8619474" y="3364028"/>
              <a:chExt cx="3146060" cy="1925217"/>
            </a:xfrm>
          </p:grpSpPr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7C719155-8CA6-5530-EF56-2803741D4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9474" y="4167003"/>
                <a:ext cx="1638311" cy="1122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立方体 40">
                    <a:extLst>
                      <a:ext uri="{FF2B5EF4-FFF2-40B4-BE49-F238E27FC236}">
                        <a16:creationId xmlns:a16="http://schemas.microsoft.com/office/drawing/2014/main" id="{15E9809B-4D32-94EC-8EE4-55E9D2857D14}"/>
                      </a:ext>
                    </a:extLst>
                  </p:cNvPr>
                  <p:cNvSpPr/>
                  <p:nvPr/>
                </p:nvSpPr>
                <p:spPr>
                  <a:xfrm>
                    <a:off x="10433461" y="3364028"/>
                    <a:ext cx="1332073" cy="1332073"/>
                  </a:xfrm>
                  <a:prstGeom prst="cube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PRIMES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41" name="立方体 40">
                    <a:extLst>
                      <a:ext uri="{FF2B5EF4-FFF2-40B4-BE49-F238E27FC236}">
                        <a16:creationId xmlns:a16="http://schemas.microsoft.com/office/drawing/2014/main" id="{15E9809B-4D32-94EC-8EE4-55E9D2857D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3461" y="3364028"/>
                    <a:ext cx="1332073" cy="1332073"/>
                  </a:xfrm>
                  <a:prstGeom prst="cub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C42E15E-9EF5-370D-FE74-E5CC098A8ABC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10033305" y="4196574"/>
                <a:ext cx="400156" cy="1506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9CFC1532-52B5-B8F4-2830-8EE52216AF45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256" y="3718946"/>
                    <a:ext cx="1048049" cy="461665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Recon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9CFC1532-52B5-B8F4-2830-8EE52216AF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256" y="3718946"/>
                    <a:ext cx="1048049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32F6FFE-A5E4-6ABA-3E57-8D6A9C010C2E}"/>
                    </a:ext>
                  </a:extLst>
                </p:cNvPr>
                <p:cNvSpPr txBox="1"/>
                <p:nvPr/>
              </p:nvSpPr>
              <p:spPr>
                <a:xfrm>
                  <a:off x="4001973" y="5128467"/>
                  <a:ext cx="3233976" cy="340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as distinguisher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32F6FFE-A5E4-6ABA-3E57-8D6A9C010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973" y="5128467"/>
                  <a:ext cx="3233976" cy="340093"/>
                </a:xfrm>
                <a:prstGeom prst="rect">
                  <a:avLst/>
                </a:prstGeom>
                <a:blipFill>
                  <a:blip r:embed="rId13"/>
                  <a:stretch>
                    <a:fillRect l="-942"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C51DF54-C370-7F86-1F60-0A94FD09388F}"/>
                  </a:ext>
                </a:extLst>
              </p:cNvPr>
              <p:cNvSpPr txBox="1"/>
              <p:nvPr/>
            </p:nvSpPr>
            <p:spPr>
              <a:xfrm>
                <a:off x="1790692" y="3440613"/>
                <a:ext cx="4323080" cy="79034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Point: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much smaller than the naïve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C51DF54-C370-7F86-1F60-0A94FD093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92" y="3440613"/>
                <a:ext cx="4323080" cy="7903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317BDAAB-A187-2271-3030-7CE0275D0D4F}"/>
              </a:ext>
            </a:extLst>
          </p:cNvPr>
          <p:cNvGrpSpPr/>
          <p:nvPr/>
        </p:nvGrpSpPr>
        <p:grpSpPr>
          <a:xfrm>
            <a:off x="2228772" y="4579455"/>
            <a:ext cx="3032452" cy="972107"/>
            <a:chOff x="4148957" y="3128660"/>
            <a:chExt cx="4376786" cy="1242524"/>
          </a:xfrm>
        </p:grpSpPr>
        <p:sp>
          <p:nvSpPr>
            <p:cNvPr id="126" name="流程图: 决策 125">
              <a:extLst>
                <a:ext uri="{FF2B5EF4-FFF2-40B4-BE49-F238E27FC236}">
                  <a16:creationId xmlns:a16="http://schemas.microsoft.com/office/drawing/2014/main" id="{A2F22D44-5541-C72F-11DF-3F854F637DC2}"/>
                </a:ext>
              </a:extLst>
            </p:cNvPr>
            <p:cNvSpPr/>
            <p:nvPr/>
          </p:nvSpPr>
          <p:spPr>
            <a:xfrm>
              <a:off x="4148957" y="3128660"/>
              <a:ext cx="4376786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AB156354-C1AB-A595-5440-C47DCD873F60}"/>
                    </a:ext>
                  </a:extLst>
                </p:cNvPr>
                <p:cNvSpPr txBox="1"/>
                <p:nvPr/>
              </p:nvSpPr>
              <p:spPr>
                <a:xfrm>
                  <a:off x="4782443" y="3296302"/>
                  <a:ext cx="3109814" cy="914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AB156354-C1AB-A595-5440-C47DCD873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43" y="3296302"/>
                  <a:ext cx="3109814" cy="914474"/>
                </a:xfrm>
                <a:prstGeom prst="rect">
                  <a:avLst/>
                </a:prstGeom>
                <a:blipFill>
                  <a:blip r:embed="rId15"/>
                  <a:stretch>
                    <a:fillRect t="-5128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/>
              <p:nvPr/>
            </p:nvSpPr>
            <p:spPr>
              <a:xfrm>
                <a:off x="306292" y="5731049"/>
                <a:ext cx="2835199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first prime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A3C8AB10-28A1-8D10-E692-3291A934F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2" y="5731049"/>
                <a:ext cx="2835199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96E981A-B26B-684A-8FA7-82BD26B1A8DE}"/>
              </a:ext>
            </a:extLst>
          </p:cNvPr>
          <p:cNvGrpSpPr/>
          <p:nvPr/>
        </p:nvGrpSpPr>
        <p:grpSpPr>
          <a:xfrm>
            <a:off x="1642530" y="5154866"/>
            <a:ext cx="1010035" cy="504141"/>
            <a:chOff x="3474633" y="3721211"/>
            <a:chExt cx="1010035" cy="504141"/>
          </a:xfrm>
        </p:grpSpPr>
        <p:sp>
          <p:nvSpPr>
            <p:cNvPr id="130" name="箭头: 右 129">
              <a:extLst>
                <a:ext uri="{FF2B5EF4-FFF2-40B4-BE49-F238E27FC236}">
                  <a16:creationId xmlns:a16="http://schemas.microsoft.com/office/drawing/2014/main" id="{F1D7894C-E029-26FB-A6DE-DE12CE7F195E}"/>
                </a:ext>
              </a:extLst>
            </p:cNvPr>
            <p:cNvSpPr/>
            <p:nvPr/>
          </p:nvSpPr>
          <p:spPr>
            <a:xfrm rot="9372448">
              <a:off x="3474633" y="3721211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29F2E29-299B-9C75-0622-BDAAB3809909}"/>
                </a:ext>
              </a:extLst>
            </p:cNvPr>
            <p:cNvSpPr txBox="1"/>
            <p:nvPr/>
          </p:nvSpPr>
          <p:spPr>
            <a:xfrm rot="20132043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5B65593-7801-E956-79C2-EF4C091761FA}"/>
              </a:ext>
            </a:extLst>
          </p:cNvPr>
          <p:cNvGrpSpPr/>
          <p:nvPr/>
        </p:nvGrpSpPr>
        <p:grpSpPr>
          <a:xfrm>
            <a:off x="5108899" y="5131116"/>
            <a:ext cx="866893" cy="516535"/>
            <a:chOff x="7926045" y="3622410"/>
            <a:chExt cx="866893" cy="516535"/>
          </a:xfrm>
        </p:grpSpPr>
        <p:sp>
          <p:nvSpPr>
            <p:cNvPr id="133" name="箭头: 右 132">
              <a:extLst>
                <a:ext uri="{FF2B5EF4-FFF2-40B4-BE49-F238E27FC236}">
                  <a16:creationId xmlns:a16="http://schemas.microsoft.com/office/drawing/2014/main" id="{F50FCF53-B1A8-CCB0-38E8-217ADEB01255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989F9147-E3A7-83DB-1C55-7D27B67B243B}"/>
                </a:ext>
              </a:extLst>
            </p:cNvPr>
            <p:cNvSpPr txBox="1"/>
            <p:nvPr/>
          </p:nvSpPr>
          <p:spPr>
            <a:xfrm rot="1607805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/>
              <p:nvPr/>
            </p:nvSpPr>
            <p:spPr>
              <a:xfrm>
                <a:off x="4341349" y="5745543"/>
                <a:ext cx="3233976" cy="66986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Smaller (still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hitting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B024533-4EFA-251C-C4C2-E262F2FC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49" y="5745543"/>
                <a:ext cx="3233976" cy="6698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3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1" grpId="0" animBg="1"/>
      <p:bldP spid="128" grpId="0" animBg="1"/>
      <p:bldP spid="1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… and Again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18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103DD4-9072-911B-14C5-F93987EDF45A}"/>
              </a:ext>
            </a:extLst>
          </p:cNvPr>
          <p:cNvGrpSpPr/>
          <p:nvPr/>
        </p:nvGrpSpPr>
        <p:grpSpPr>
          <a:xfrm>
            <a:off x="434803" y="3526456"/>
            <a:ext cx="3032452" cy="972107"/>
            <a:chOff x="4148957" y="3128660"/>
            <a:chExt cx="4376786" cy="1242524"/>
          </a:xfrm>
        </p:grpSpPr>
        <p:sp>
          <p:nvSpPr>
            <p:cNvPr id="4" name="流程图: 决策 3">
              <a:extLst>
                <a:ext uri="{FF2B5EF4-FFF2-40B4-BE49-F238E27FC236}">
                  <a16:creationId xmlns:a16="http://schemas.microsoft.com/office/drawing/2014/main" id="{8C486143-620B-D385-3704-ABE860B0040A}"/>
                </a:ext>
              </a:extLst>
            </p:cNvPr>
            <p:cNvSpPr/>
            <p:nvPr/>
          </p:nvSpPr>
          <p:spPr>
            <a:xfrm>
              <a:off x="4148957" y="3128660"/>
              <a:ext cx="4376786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D830FE7-82C8-E2B8-F216-E3B9A0D85127}"/>
                    </a:ext>
                  </a:extLst>
                </p:cNvPr>
                <p:cNvSpPr txBox="1"/>
                <p:nvPr/>
              </p:nvSpPr>
              <p:spPr>
                <a:xfrm>
                  <a:off x="4912555" y="3289792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D830FE7-82C8-E2B8-F216-E3B9A0D85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555" y="3289792"/>
                  <a:ext cx="2864038" cy="945616"/>
                </a:xfrm>
                <a:prstGeom prst="rect">
                  <a:avLst/>
                </a:prstGeom>
                <a:blipFill>
                  <a:blip r:embed="rId3"/>
                  <a:stretch>
                    <a:fillRect l="-2147" t="-4098" b="-13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6BA48D-B006-E58D-4768-AF667C419CDD}"/>
                  </a:ext>
                </a:extLst>
              </p:cNvPr>
              <p:cNvSpPr txBox="1"/>
              <p:nvPr/>
            </p:nvSpPr>
            <p:spPr>
              <a:xfrm>
                <a:off x="238120" y="5127402"/>
                <a:ext cx="303245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length-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B6BA48D-B006-E58D-4768-AF667C41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0" y="5127402"/>
                <a:ext cx="303245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B217EF3-0EE1-0AD2-6D2E-99417FAA7B40}"/>
              </a:ext>
            </a:extLst>
          </p:cNvPr>
          <p:cNvGrpSpPr/>
          <p:nvPr/>
        </p:nvGrpSpPr>
        <p:grpSpPr>
          <a:xfrm>
            <a:off x="1493009" y="4530633"/>
            <a:ext cx="916036" cy="641343"/>
            <a:chOff x="3761645" y="3787787"/>
            <a:chExt cx="916036" cy="641343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17697D3-4354-EB09-2142-55A6BAC6D029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EEAEB3-F147-486D-05A2-E31FED1F624C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FBECDAB-6DD0-E463-13F8-47D84309BBA5}"/>
              </a:ext>
            </a:extLst>
          </p:cNvPr>
          <p:cNvGrpSpPr/>
          <p:nvPr/>
        </p:nvGrpSpPr>
        <p:grpSpPr>
          <a:xfrm>
            <a:off x="2722568" y="2896541"/>
            <a:ext cx="1489373" cy="509161"/>
            <a:chOff x="7519193" y="3168311"/>
            <a:chExt cx="1489373" cy="509161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A147ACB6-B75F-7302-269A-76F0016CD952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47C16A-27D4-0CA4-77E0-9C28677A060A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C8EB2-FD70-7CA1-EF96-F1FF0ABCED02}"/>
                  </a:ext>
                </a:extLst>
              </p:cNvPr>
              <p:cNvSpPr txBox="1"/>
              <p:nvPr/>
            </p:nvSpPr>
            <p:spPr>
              <a:xfrm>
                <a:off x="4074224" y="1862550"/>
                <a:ext cx="2797160" cy="6887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C8EB2-FD70-7CA1-EF96-F1FF0ABC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24" y="1862550"/>
                <a:ext cx="2797160" cy="688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12A665C4-CD67-288D-8DDD-7FB17ECCEFA2}"/>
              </a:ext>
            </a:extLst>
          </p:cNvPr>
          <p:cNvGrpSpPr/>
          <p:nvPr/>
        </p:nvGrpSpPr>
        <p:grpSpPr>
          <a:xfrm>
            <a:off x="4131748" y="3535512"/>
            <a:ext cx="3032452" cy="972107"/>
            <a:chOff x="4148957" y="3128660"/>
            <a:chExt cx="4376786" cy="1242524"/>
          </a:xfrm>
        </p:grpSpPr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5841F8B3-E04C-3F78-DB07-C6FAD1602AD2}"/>
                </a:ext>
              </a:extLst>
            </p:cNvPr>
            <p:cNvSpPr/>
            <p:nvPr/>
          </p:nvSpPr>
          <p:spPr>
            <a:xfrm>
              <a:off x="4148957" y="3128660"/>
              <a:ext cx="4376786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5D922A4-0A28-D057-A795-62798ADACB59}"/>
                    </a:ext>
                  </a:extLst>
                </p:cNvPr>
                <p:cNvSpPr txBox="1"/>
                <p:nvPr/>
              </p:nvSpPr>
              <p:spPr>
                <a:xfrm>
                  <a:off x="4912555" y="3289792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5D922A4-0A28-D057-A795-62798ADAC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555" y="3289792"/>
                  <a:ext cx="2864038" cy="945616"/>
                </a:xfrm>
                <a:prstGeom prst="rect">
                  <a:avLst/>
                </a:prstGeom>
                <a:blipFill>
                  <a:blip r:embed="rId6"/>
                  <a:stretch>
                    <a:fillRect l="-2462" t="-4959" b="-148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098FE-9352-CCD7-2DEC-713D1D9E5015}"/>
                  </a:ext>
                </a:extLst>
              </p:cNvPr>
              <p:cNvSpPr txBox="1"/>
              <p:nvPr/>
            </p:nvSpPr>
            <p:spPr>
              <a:xfrm>
                <a:off x="3838932" y="5127402"/>
                <a:ext cx="303245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098FE-9352-CCD7-2DEC-713D1D9E5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32" y="5127402"/>
                <a:ext cx="303245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10B649D2-F128-66AF-E205-6DDCBD96B684}"/>
              </a:ext>
            </a:extLst>
          </p:cNvPr>
          <p:cNvGrpSpPr/>
          <p:nvPr/>
        </p:nvGrpSpPr>
        <p:grpSpPr>
          <a:xfrm>
            <a:off x="7828693" y="3528410"/>
            <a:ext cx="3032452" cy="972107"/>
            <a:chOff x="4148957" y="3128660"/>
            <a:chExt cx="4376786" cy="1242524"/>
          </a:xfrm>
        </p:grpSpPr>
        <p:sp>
          <p:nvSpPr>
            <p:cNvPr id="21" name="流程图: 决策 20">
              <a:extLst>
                <a:ext uri="{FF2B5EF4-FFF2-40B4-BE49-F238E27FC236}">
                  <a16:creationId xmlns:a16="http://schemas.microsoft.com/office/drawing/2014/main" id="{EEE4ECCD-42C3-E24F-FC4A-1923772CD6F0}"/>
                </a:ext>
              </a:extLst>
            </p:cNvPr>
            <p:cNvSpPr/>
            <p:nvPr/>
          </p:nvSpPr>
          <p:spPr>
            <a:xfrm>
              <a:off x="4148957" y="3128660"/>
              <a:ext cx="4376786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AC5B4D4-C501-5B3A-395D-147F843ED8F5}"/>
                    </a:ext>
                  </a:extLst>
                </p:cNvPr>
                <p:cNvSpPr txBox="1"/>
                <p:nvPr/>
              </p:nvSpPr>
              <p:spPr>
                <a:xfrm>
                  <a:off x="4912555" y="3289792"/>
                  <a:ext cx="2864038" cy="94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AC5B4D4-C501-5B3A-395D-147F843E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555" y="3289792"/>
                  <a:ext cx="2864038" cy="945616"/>
                </a:xfrm>
                <a:prstGeom prst="rect">
                  <a:avLst/>
                </a:prstGeom>
                <a:blipFill>
                  <a:blip r:embed="rId8"/>
                  <a:stretch>
                    <a:fillRect l="-2147" t="-4098" b="-13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ED87F4-66BD-F350-8967-D4C0BE7E0A51}"/>
                  </a:ext>
                </a:extLst>
              </p:cNvPr>
              <p:cNvSpPr txBox="1"/>
              <p:nvPr/>
            </p:nvSpPr>
            <p:spPr>
              <a:xfrm>
                <a:off x="7405204" y="5143240"/>
                <a:ext cx="3032452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ED87F4-66BD-F350-8967-D4C0BE7E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04" y="5143240"/>
                <a:ext cx="3032452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BC47A4-9DF2-88F1-A108-38A568F665FA}"/>
                  </a:ext>
                </a:extLst>
              </p:cNvPr>
              <p:cNvSpPr txBox="1"/>
              <p:nvPr/>
            </p:nvSpPr>
            <p:spPr>
              <a:xfrm>
                <a:off x="858596" y="1855691"/>
                <a:ext cx="2184865" cy="67165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trivial HSG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BC47A4-9DF2-88F1-A108-38A568F66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96" y="1855691"/>
                <a:ext cx="2184865" cy="6716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07E5113-BD26-79BB-FFD0-B0D718BBB2BE}"/>
                  </a:ext>
                </a:extLst>
              </p:cNvPr>
              <p:cNvSpPr txBox="1"/>
              <p:nvPr/>
            </p:nvSpPr>
            <p:spPr>
              <a:xfrm>
                <a:off x="838200" y="2551265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07E5113-BD26-79BB-FFD0-B0D718BB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1265"/>
                <a:ext cx="2561868" cy="646331"/>
              </a:xfrm>
              <a:prstGeom prst="rect">
                <a:avLst/>
              </a:prstGeom>
              <a:blipFill>
                <a:blip r:embed="rId12"/>
                <a:stretch>
                  <a:fillRect l="-2143" t="-5660" r="-285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E3C801F-DDE2-A193-AE54-A72F413C3C5E}"/>
                  </a:ext>
                </a:extLst>
              </p:cNvPr>
              <p:cNvSpPr txBox="1"/>
              <p:nvPr/>
            </p:nvSpPr>
            <p:spPr>
              <a:xfrm>
                <a:off x="4606271" y="2551265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E3C801F-DDE2-A193-AE54-A72F413C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271" y="2551265"/>
                <a:ext cx="2561868" cy="646331"/>
              </a:xfrm>
              <a:prstGeom prst="rect">
                <a:avLst/>
              </a:prstGeom>
              <a:blipFill>
                <a:blip r:embed="rId13"/>
                <a:stretch>
                  <a:fillRect l="-2143" t="-5660" r="-261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CE3239-DBF3-95AA-1828-8C326EC365E5}"/>
                  </a:ext>
                </a:extLst>
              </p:cNvPr>
              <p:cNvSpPr txBox="1"/>
              <p:nvPr/>
            </p:nvSpPr>
            <p:spPr>
              <a:xfrm>
                <a:off x="7848405" y="1863010"/>
                <a:ext cx="2797160" cy="6887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5CE3239-DBF3-95AA-1828-8C326EC3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05" y="1863010"/>
                <a:ext cx="2797160" cy="6887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B2A6EC-5731-2A5D-71C1-2180AF306FD3}"/>
                  </a:ext>
                </a:extLst>
              </p:cNvPr>
              <p:cNvSpPr txBox="1"/>
              <p:nvPr/>
            </p:nvSpPr>
            <p:spPr>
              <a:xfrm>
                <a:off x="8380452" y="2551725"/>
                <a:ext cx="25618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find the first prime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8B2A6EC-5731-2A5D-71C1-2180AF306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52" y="2551725"/>
                <a:ext cx="2561868" cy="646331"/>
              </a:xfrm>
              <a:prstGeom prst="rect">
                <a:avLst/>
              </a:prstGeom>
              <a:blipFill>
                <a:blip r:embed="rId15"/>
                <a:stretch>
                  <a:fillRect l="-2143" t="-5660" r="-285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484EF910-7D36-0F01-D5BF-9DE68CE0A2E2}"/>
              </a:ext>
            </a:extLst>
          </p:cNvPr>
          <p:cNvGrpSpPr/>
          <p:nvPr/>
        </p:nvGrpSpPr>
        <p:grpSpPr>
          <a:xfrm>
            <a:off x="5208516" y="4530633"/>
            <a:ext cx="916036" cy="641343"/>
            <a:chOff x="3761645" y="3787787"/>
            <a:chExt cx="916036" cy="641343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7C4D636D-ABCD-49F9-7D67-491DD746CEF4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8ADAB3A-740F-2C59-3750-B5958D69E854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F636C08-20E3-83BE-D762-874FEF4D5FBC}"/>
              </a:ext>
            </a:extLst>
          </p:cNvPr>
          <p:cNvGrpSpPr/>
          <p:nvPr/>
        </p:nvGrpSpPr>
        <p:grpSpPr>
          <a:xfrm>
            <a:off x="6438075" y="2896541"/>
            <a:ext cx="1489373" cy="509161"/>
            <a:chOff x="7519193" y="3168311"/>
            <a:chExt cx="1489373" cy="509161"/>
          </a:xfrm>
        </p:grpSpPr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ABE01B06-ADF2-2420-8C5E-FC9F909D17D2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FDA6206-8340-11E0-7A6C-81170265ED5D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D6EB7A6-32AA-8061-997D-7AAA59778FAA}"/>
              </a:ext>
            </a:extLst>
          </p:cNvPr>
          <p:cNvGrpSpPr/>
          <p:nvPr/>
        </p:nvGrpSpPr>
        <p:grpSpPr>
          <a:xfrm>
            <a:off x="8912130" y="4530633"/>
            <a:ext cx="916036" cy="641343"/>
            <a:chOff x="3761645" y="3787787"/>
            <a:chExt cx="916036" cy="641343"/>
          </a:xfrm>
        </p:grpSpPr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2E5116DC-8A94-A0DC-F1C0-35B588837550}"/>
                </a:ext>
              </a:extLst>
            </p:cNvPr>
            <p:cNvSpPr/>
            <p:nvPr/>
          </p:nvSpPr>
          <p:spPr>
            <a:xfrm rot="5400000">
              <a:off x="3904104" y="3861500"/>
              <a:ext cx="631118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851A22C-142E-2767-156E-098067238A54}"/>
                </a:ext>
              </a:extLst>
            </p:cNvPr>
            <p:cNvSpPr txBox="1"/>
            <p:nvPr/>
          </p:nvSpPr>
          <p:spPr>
            <a:xfrm>
              <a:off x="3761645" y="3787787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DB7BE87-3942-3076-509E-17418957DF4F}"/>
              </a:ext>
            </a:extLst>
          </p:cNvPr>
          <p:cNvGrpSpPr/>
          <p:nvPr/>
        </p:nvGrpSpPr>
        <p:grpSpPr>
          <a:xfrm>
            <a:off x="10141689" y="2896541"/>
            <a:ext cx="1489373" cy="509161"/>
            <a:chOff x="7519193" y="3168311"/>
            <a:chExt cx="1489373" cy="509161"/>
          </a:xfrm>
        </p:grpSpPr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D99AFD15-15A9-42B7-02A0-8E4144457A24}"/>
                </a:ext>
              </a:extLst>
            </p:cNvPr>
            <p:cNvSpPr/>
            <p:nvPr/>
          </p:nvSpPr>
          <p:spPr>
            <a:xfrm rot="19241326">
              <a:off x="7519193" y="3168311"/>
              <a:ext cx="1489373" cy="480004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D85E518-589C-2E21-6D50-B84B37D4B21B}"/>
                </a:ext>
              </a:extLst>
            </p:cNvPr>
            <p:cNvSpPr txBox="1"/>
            <p:nvPr/>
          </p:nvSpPr>
          <p:spPr>
            <a:xfrm rot="19163042">
              <a:off x="7870048" y="3215807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0238EE-3B37-9632-9C23-4BACA43A165A}"/>
                  </a:ext>
                </a:extLst>
              </p:cNvPr>
              <p:cNvSpPr txBox="1"/>
              <p:nvPr/>
            </p:nvSpPr>
            <p:spPr>
              <a:xfrm>
                <a:off x="11411445" y="2017206"/>
                <a:ext cx="40631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0238EE-3B37-9632-9C23-4BACA43A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445" y="2017206"/>
                <a:ext cx="4063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8" grpId="0" animBg="1"/>
      <p:bldP spid="23" grpId="0" animBg="1"/>
      <p:bldP spid="24" grpId="0" animBg="1"/>
      <p:bldP spid="25" grpId="0"/>
      <p:bldP spid="26" grpId="0"/>
      <p:bldP spid="27" grpId="0" animBg="1"/>
      <p:bldP spid="28" grpId="0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Each Iteration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19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length of prime that we want to find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HSG containing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(Turns out that depth is not bottleneck)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2C4EA3CC-BD04-4746-2F35-4A952AB9C9E6}"/>
              </a:ext>
            </a:extLst>
          </p:cNvPr>
          <p:cNvGrpSpPr/>
          <p:nvPr/>
        </p:nvGrpSpPr>
        <p:grpSpPr>
          <a:xfrm>
            <a:off x="5650661" y="4450063"/>
            <a:ext cx="3032452" cy="972107"/>
            <a:chOff x="4148957" y="3128660"/>
            <a:chExt cx="4376786" cy="1242524"/>
          </a:xfrm>
        </p:grpSpPr>
        <p:sp>
          <p:nvSpPr>
            <p:cNvPr id="26" name="流程图: 决策 25">
              <a:extLst>
                <a:ext uri="{FF2B5EF4-FFF2-40B4-BE49-F238E27FC236}">
                  <a16:creationId xmlns:a16="http://schemas.microsoft.com/office/drawing/2014/main" id="{40C1CA84-EEB3-DD5F-04C6-69191FC0DDBB}"/>
                </a:ext>
              </a:extLst>
            </p:cNvPr>
            <p:cNvSpPr/>
            <p:nvPr/>
          </p:nvSpPr>
          <p:spPr>
            <a:xfrm>
              <a:off x="4148957" y="3128660"/>
              <a:ext cx="4376786" cy="1242524"/>
            </a:xfrm>
            <a:prstGeom prst="flowChartDecision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274607-7647-8869-13CB-9CC5F38DC6DF}"/>
                    </a:ext>
                  </a:extLst>
                </p:cNvPr>
                <p:cNvSpPr txBox="1"/>
                <p:nvPr/>
              </p:nvSpPr>
              <p:spPr>
                <a:xfrm>
                  <a:off x="4782443" y="3296302"/>
                  <a:ext cx="3109814" cy="951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5274607-7647-8869-13CB-9CC5F38D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43" y="3296302"/>
                  <a:ext cx="3109814" cy="951519"/>
                </a:xfrm>
                <a:prstGeom prst="rect">
                  <a:avLst/>
                </a:prstGeom>
                <a:blipFill>
                  <a:blip r:embed="rId4"/>
                  <a:stretch>
                    <a:fillRect l="-2266" t="-4918" b="-13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33B2F7-B352-FD93-CC19-A357103E2E87}"/>
                  </a:ext>
                </a:extLst>
              </p:cNvPr>
              <p:cNvSpPr txBox="1"/>
              <p:nvPr/>
            </p:nvSpPr>
            <p:spPr>
              <a:xfrm>
                <a:off x="8905663" y="3808339"/>
                <a:ext cx="3032452" cy="9282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randomized (i.e.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33B2F7-B352-FD93-CC19-A357103E2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63" y="3808339"/>
                <a:ext cx="3032452" cy="928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13C773-EE58-ECC2-5E75-9ECF2DA0D166}"/>
              </a:ext>
            </a:extLst>
          </p:cNvPr>
          <p:cNvGrpSpPr/>
          <p:nvPr/>
        </p:nvGrpSpPr>
        <p:grpSpPr>
          <a:xfrm>
            <a:off x="7878864" y="4075846"/>
            <a:ext cx="980689" cy="505374"/>
            <a:chOff x="3568632" y="3683902"/>
            <a:chExt cx="980689" cy="505374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F2AFF930-E2B2-5321-79B0-A20ED9A12B8A}"/>
                </a:ext>
              </a:extLst>
            </p:cNvPr>
            <p:cNvSpPr/>
            <p:nvPr/>
          </p:nvSpPr>
          <p:spPr>
            <a:xfrm rot="20048094">
              <a:off x="3575340" y="3683902"/>
              <a:ext cx="973981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159C512-80AA-241B-5A64-677E84060B23}"/>
                </a:ext>
              </a:extLst>
            </p:cNvPr>
            <p:cNvSpPr txBox="1"/>
            <p:nvPr/>
          </p:nvSpPr>
          <p:spPr>
            <a:xfrm rot="20030444">
              <a:off x="3568632" y="3727611"/>
              <a:ext cx="916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9CF5E2D-A663-6DAF-7A5F-533DD98A07BD}"/>
              </a:ext>
            </a:extLst>
          </p:cNvPr>
          <p:cNvGrpSpPr/>
          <p:nvPr/>
        </p:nvGrpSpPr>
        <p:grpSpPr>
          <a:xfrm>
            <a:off x="8186556" y="5136038"/>
            <a:ext cx="866893" cy="516535"/>
            <a:chOff x="7926045" y="3622410"/>
            <a:chExt cx="866893" cy="516535"/>
          </a:xfrm>
        </p:grpSpPr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34073154-88D9-4296-33EC-009C88CDCF5B}"/>
                </a:ext>
              </a:extLst>
            </p:cNvPr>
            <p:cNvSpPr/>
            <p:nvPr/>
          </p:nvSpPr>
          <p:spPr>
            <a:xfrm rot="1582885">
              <a:off x="7929529" y="3634804"/>
              <a:ext cx="863409" cy="504141"/>
            </a:xfrm>
            <a:prstGeom prst="right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49DCC42-9DA3-D7BF-7A3B-4B27ACC7ED7F}"/>
                </a:ext>
              </a:extLst>
            </p:cNvPr>
            <p:cNvSpPr txBox="1"/>
            <p:nvPr/>
          </p:nvSpPr>
          <p:spPr>
            <a:xfrm rot="1607805">
              <a:off x="7926045" y="3622410"/>
              <a:ext cx="787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24ECE-9D7E-2E5F-C8C0-C3E369D56A68}"/>
                  </a:ext>
                </a:extLst>
              </p:cNvPr>
              <p:cNvSpPr txBox="1"/>
              <p:nvPr/>
            </p:nvSpPr>
            <p:spPr>
              <a:xfrm>
                <a:off x="9112763" y="5216503"/>
                <a:ext cx="2274777" cy="9565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small hitting set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BF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724ECE-9D7E-2E5F-C8C0-C3E369D56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763" y="5216503"/>
                <a:ext cx="2274777" cy="956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EE2103C4-3DA6-E646-D613-C3CD77114F1E}"/>
              </a:ext>
            </a:extLst>
          </p:cNvPr>
          <p:cNvGrpSpPr/>
          <p:nvPr/>
        </p:nvGrpSpPr>
        <p:grpSpPr>
          <a:xfrm>
            <a:off x="7868794" y="1882584"/>
            <a:ext cx="3606036" cy="1533682"/>
            <a:chOff x="7868794" y="1882584"/>
            <a:chExt cx="3606036" cy="153368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E341002-93D6-5FD0-024E-5DB401520304}"/>
                </a:ext>
              </a:extLst>
            </p:cNvPr>
            <p:cNvSpPr/>
            <p:nvPr/>
          </p:nvSpPr>
          <p:spPr>
            <a:xfrm>
              <a:off x="8442379" y="2366507"/>
              <a:ext cx="3032451" cy="1045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737916-279B-2503-B80C-27589E14549B}"/>
                    </a:ext>
                  </a:extLst>
                </p:cNvPr>
                <p:cNvSpPr txBox="1"/>
                <p:nvPr/>
              </p:nvSpPr>
              <p:spPr>
                <a:xfrm>
                  <a:off x="8442378" y="2423887"/>
                  <a:ext cx="3032452" cy="959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𝐁𝐅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Enumerate all strings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and output the first prime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3737916-279B-2503-B80C-27589E145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378" y="2423887"/>
                  <a:ext cx="3032452" cy="959045"/>
                </a:xfrm>
                <a:prstGeom prst="rect">
                  <a:avLst/>
                </a:prstGeom>
                <a:blipFill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7C5FE9AC-04EA-6919-606E-521E0C36CABA}"/>
                </a:ext>
              </a:extLst>
            </p:cNvPr>
            <p:cNvSpPr/>
            <p:nvPr/>
          </p:nvSpPr>
          <p:spPr>
            <a:xfrm>
              <a:off x="8267687" y="2382561"/>
              <a:ext cx="174690" cy="1033705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C7C35988-808A-5103-07B9-7F480DCC5DD2}"/>
                </a:ext>
              </a:extLst>
            </p:cNvPr>
            <p:cNvSpPr/>
            <p:nvPr/>
          </p:nvSpPr>
          <p:spPr>
            <a:xfrm rot="5400000">
              <a:off x="9859982" y="760031"/>
              <a:ext cx="197242" cy="3032452"/>
            </a:xfrm>
            <a:prstGeom prst="leftBrace">
              <a:avLst>
                <a:gd name="adj1" fmla="val 23483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67788E7-56E2-9F3A-C091-4867C62CBC7E}"/>
                    </a:ext>
                  </a:extLst>
                </p:cNvPr>
                <p:cNvSpPr txBox="1"/>
                <p:nvPr/>
              </p:nvSpPr>
              <p:spPr>
                <a:xfrm>
                  <a:off x="7868794" y="2705327"/>
                  <a:ext cx="452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67788E7-56E2-9F3A-C091-4867C62CB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94" y="2705327"/>
                  <a:ext cx="4527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E901707-FEAA-D1A4-3EDA-004FB944E49D}"/>
                    </a:ext>
                  </a:extLst>
                </p:cNvPr>
                <p:cNvSpPr txBox="1"/>
                <p:nvPr/>
              </p:nvSpPr>
              <p:spPr>
                <a:xfrm>
                  <a:off x="9776748" y="1882584"/>
                  <a:ext cx="3637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E901707-FEAA-D1A4-3EDA-004FB944E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748" y="1882584"/>
                  <a:ext cx="36370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DB2DF75-8031-47D4-EA03-37BD4925FFED}"/>
                  </a:ext>
                </a:extLst>
              </p:cNvPr>
              <p:cNvSpPr txBox="1"/>
              <p:nvPr/>
            </p:nvSpPr>
            <p:spPr>
              <a:xfrm>
                <a:off x="883810" y="3854074"/>
                <a:ext cx="5070147" cy="93628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Each iteration: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we 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depending on Chen-Tell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DB2DF75-8031-47D4-EA03-37BD492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0" y="3854074"/>
                <a:ext cx="5070147" cy="936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/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Hope: when you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enough,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grow faster than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50674DF-92DA-F7FC-D23B-73852E80EC01}"/>
              </a:ext>
            </a:extLst>
          </p:cNvPr>
          <p:cNvGrpSpPr/>
          <p:nvPr/>
        </p:nvGrpSpPr>
        <p:grpSpPr>
          <a:xfrm>
            <a:off x="3691023" y="5161126"/>
            <a:ext cx="2199937" cy="1627677"/>
            <a:chOff x="3691023" y="5161126"/>
            <a:chExt cx="2199937" cy="1627677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1A90ECF-891B-571C-BE55-70D4BDD9CE34}"/>
                </a:ext>
              </a:extLst>
            </p:cNvPr>
            <p:cNvCxnSpPr/>
            <p:nvPr/>
          </p:nvCxnSpPr>
          <p:spPr>
            <a:xfrm flipV="1">
              <a:off x="3873903" y="5161126"/>
              <a:ext cx="0" cy="15352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C8A3E64-9505-1DDA-8040-083DFEB15C7A}"/>
                </a:ext>
              </a:extLst>
            </p:cNvPr>
            <p:cNvCxnSpPr>
              <a:cxnSpLocks/>
            </p:cNvCxnSpPr>
            <p:nvPr/>
          </p:nvCxnSpPr>
          <p:spPr>
            <a:xfrm>
              <a:off x="3691023" y="6495167"/>
              <a:ext cx="196088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FA10615-79BB-8670-6426-2A7BEE1C212D}"/>
                    </a:ext>
                  </a:extLst>
                </p:cNvPr>
                <p:cNvSpPr txBox="1"/>
                <p:nvPr/>
              </p:nvSpPr>
              <p:spPr>
                <a:xfrm>
                  <a:off x="5576657" y="6419471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FA10615-79BB-8670-6426-2A7BEE1C2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57" y="6419471"/>
                  <a:ext cx="31430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5C08FF3-D0BC-7DB9-9CC9-ABBFAFD53AD3}"/>
              </a:ext>
            </a:extLst>
          </p:cNvPr>
          <p:cNvGrpSpPr/>
          <p:nvPr/>
        </p:nvGrpSpPr>
        <p:grpSpPr>
          <a:xfrm>
            <a:off x="3874538" y="5125951"/>
            <a:ext cx="1658243" cy="912580"/>
            <a:chOff x="3874538" y="5125951"/>
            <a:chExt cx="1658243" cy="91258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600BA11-3D73-AC51-9628-29B23ED57D51}"/>
                </a:ext>
              </a:extLst>
            </p:cNvPr>
            <p:cNvSpPr/>
            <p:nvPr/>
          </p:nvSpPr>
          <p:spPr>
            <a:xfrm>
              <a:off x="3874538" y="5150801"/>
              <a:ext cx="1632585" cy="887730"/>
            </a:xfrm>
            <a:custGeom>
              <a:avLst/>
              <a:gdLst>
                <a:gd name="connsiteX0" fmla="*/ 0 w 1632585"/>
                <a:gd name="connsiteY0" fmla="*/ 887730 h 887730"/>
                <a:gd name="connsiteX1" fmla="*/ 220980 w 1632585"/>
                <a:gd name="connsiteY1" fmla="*/ 851535 h 887730"/>
                <a:gd name="connsiteX2" fmla="*/ 426720 w 1632585"/>
                <a:gd name="connsiteY2" fmla="*/ 800100 h 887730"/>
                <a:gd name="connsiteX3" fmla="*/ 632460 w 1632585"/>
                <a:gd name="connsiteY3" fmla="*/ 731520 h 887730"/>
                <a:gd name="connsiteX4" fmla="*/ 782955 w 1632585"/>
                <a:gd name="connsiteY4" fmla="*/ 664845 h 887730"/>
                <a:gd name="connsiteX5" fmla="*/ 1028700 w 1632585"/>
                <a:gd name="connsiteY5" fmla="*/ 527685 h 887730"/>
                <a:gd name="connsiteX6" fmla="*/ 1291590 w 1632585"/>
                <a:gd name="connsiteY6" fmla="*/ 344805 h 887730"/>
                <a:gd name="connsiteX7" fmla="*/ 1474470 w 1632585"/>
                <a:gd name="connsiteY7" fmla="*/ 180975 h 887730"/>
                <a:gd name="connsiteX8" fmla="*/ 1632585 w 1632585"/>
                <a:gd name="connsiteY8" fmla="*/ 0 h 88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585" h="887730">
                  <a:moveTo>
                    <a:pt x="0" y="887730"/>
                  </a:moveTo>
                  <a:lnTo>
                    <a:pt x="220980" y="851535"/>
                  </a:lnTo>
                  <a:lnTo>
                    <a:pt x="426720" y="800100"/>
                  </a:lnTo>
                  <a:lnTo>
                    <a:pt x="632460" y="731520"/>
                  </a:lnTo>
                  <a:lnTo>
                    <a:pt x="782955" y="664845"/>
                  </a:lnTo>
                  <a:lnTo>
                    <a:pt x="1028700" y="527685"/>
                  </a:lnTo>
                  <a:lnTo>
                    <a:pt x="1291590" y="344805"/>
                  </a:lnTo>
                  <a:lnTo>
                    <a:pt x="1474470" y="180975"/>
                  </a:lnTo>
                  <a:lnTo>
                    <a:pt x="163258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862740-7B93-BB42-1C58-2A944ECCF79B}"/>
                </a:ext>
              </a:extLst>
            </p:cNvPr>
            <p:cNvSpPr/>
            <p:nvPr/>
          </p:nvSpPr>
          <p:spPr>
            <a:xfrm>
              <a:off x="4074564" y="5974137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6C75E1-FA6A-9BF0-A692-EBD9D3BB4F37}"/>
                </a:ext>
              </a:extLst>
            </p:cNvPr>
            <p:cNvSpPr/>
            <p:nvPr/>
          </p:nvSpPr>
          <p:spPr>
            <a:xfrm>
              <a:off x="4309954" y="59206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13B3CDB-B096-9337-5599-258F42FDF81B}"/>
                </a:ext>
              </a:extLst>
            </p:cNvPr>
            <p:cNvSpPr/>
            <p:nvPr/>
          </p:nvSpPr>
          <p:spPr>
            <a:xfrm>
              <a:off x="4489891" y="5853016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FAD9BD-3B6C-FA0B-146E-94695276ADF7}"/>
                </a:ext>
              </a:extLst>
            </p:cNvPr>
            <p:cNvSpPr/>
            <p:nvPr/>
          </p:nvSpPr>
          <p:spPr>
            <a:xfrm>
              <a:off x="4645111" y="57863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86215F1-30FF-8982-12F0-3D912472D632}"/>
                </a:ext>
              </a:extLst>
            </p:cNvPr>
            <p:cNvSpPr/>
            <p:nvPr/>
          </p:nvSpPr>
          <p:spPr>
            <a:xfrm>
              <a:off x="4883236" y="5658025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C2E870-5FDB-BBD1-E079-0DA209AD987A}"/>
                </a:ext>
              </a:extLst>
            </p:cNvPr>
            <p:cNvSpPr/>
            <p:nvPr/>
          </p:nvSpPr>
          <p:spPr>
            <a:xfrm>
              <a:off x="5150684" y="547446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E5514B1-3BEE-0C5E-825A-AFD80A3150D4}"/>
                </a:ext>
              </a:extLst>
            </p:cNvPr>
            <p:cNvSpPr/>
            <p:nvPr/>
          </p:nvSpPr>
          <p:spPr>
            <a:xfrm>
              <a:off x="5326069" y="531143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926B45-B446-36FB-8A51-C804A54B8881}"/>
                </a:ext>
              </a:extLst>
            </p:cNvPr>
            <p:cNvSpPr/>
            <p:nvPr/>
          </p:nvSpPr>
          <p:spPr>
            <a:xfrm>
              <a:off x="5487062" y="512595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/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2DE854-4BCC-B5CE-F076-A98A260144E8}"/>
              </a:ext>
            </a:extLst>
          </p:cNvPr>
          <p:cNvGrpSpPr/>
          <p:nvPr/>
        </p:nvGrpSpPr>
        <p:grpSpPr>
          <a:xfrm>
            <a:off x="3871458" y="5069798"/>
            <a:ext cx="1658680" cy="1383135"/>
            <a:chOff x="3871458" y="5069798"/>
            <a:chExt cx="1658680" cy="1383135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AC83034-FD95-D85E-6D6F-3BA589EDE7C4}"/>
                </a:ext>
              </a:extLst>
            </p:cNvPr>
            <p:cNvSpPr/>
            <p:nvPr/>
          </p:nvSpPr>
          <p:spPr>
            <a:xfrm>
              <a:off x="3871458" y="5093937"/>
              <a:ext cx="1631712" cy="1358996"/>
            </a:xfrm>
            <a:custGeom>
              <a:avLst/>
              <a:gdLst>
                <a:gd name="connsiteX0" fmla="*/ 0 w 1631712"/>
                <a:gd name="connsiteY0" fmla="*/ 1358996 h 1358996"/>
                <a:gd name="connsiteX1" fmla="*/ 226882 w 1631712"/>
                <a:gd name="connsiteY1" fmla="*/ 1329203 h 1358996"/>
                <a:gd name="connsiteX2" fmla="*/ 465222 w 1631712"/>
                <a:gd name="connsiteY2" fmla="*/ 1265035 h 1358996"/>
                <a:gd name="connsiteX3" fmla="*/ 655435 w 1631712"/>
                <a:gd name="connsiteY3" fmla="*/ 1184825 h 1358996"/>
                <a:gd name="connsiteX4" fmla="*/ 815856 w 1631712"/>
                <a:gd name="connsiteY4" fmla="*/ 1088572 h 1358996"/>
                <a:gd name="connsiteX5" fmla="*/ 1049613 w 1631712"/>
                <a:gd name="connsiteY5" fmla="*/ 898358 h 1358996"/>
                <a:gd name="connsiteX6" fmla="*/ 1306286 w 1631712"/>
                <a:gd name="connsiteY6" fmla="*/ 621059 h 1358996"/>
                <a:gd name="connsiteX7" fmla="*/ 1482749 w 1631712"/>
                <a:gd name="connsiteY7" fmla="*/ 343760 h 1358996"/>
                <a:gd name="connsiteX8" fmla="*/ 1631712 w 1631712"/>
                <a:gd name="connsiteY8" fmla="*/ 0 h 135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712" h="1358996">
                  <a:moveTo>
                    <a:pt x="0" y="1358996"/>
                  </a:moveTo>
                  <a:lnTo>
                    <a:pt x="226882" y="1329203"/>
                  </a:lnTo>
                  <a:lnTo>
                    <a:pt x="465222" y="1265035"/>
                  </a:lnTo>
                  <a:lnTo>
                    <a:pt x="655435" y="1184825"/>
                  </a:lnTo>
                  <a:lnTo>
                    <a:pt x="815856" y="1088572"/>
                  </a:lnTo>
                  <a:lnTo>
                    <a:pt x="1049613" y="898358"/>
                  </a:lnTo>
                  <a:lnTo>
                    <a:pt x="1306286" y="621059"/>
                  </a:lnTo>
                  <a:lnTo>
                    <a:pt x="1482749" y="343760"/>
                  </a:lnTo>
                  <a:lnTo>
                    <a:pt x="1631712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07A10F-D13F-E01A-27DA-E2F9413CA193}"/>
                </a:ext>
              </a:extLst>
            </p:cNvPr>
            <p:cNvSpPr/>
            <p:nvPr/>
          </p:nvSpPr>
          <p:spPr>
            <a:xfrm>
              <a:off x="4074563" y="63985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55745B6-CB3C-6E35-6D31-24ACDF32F6E9}"/>
                </a:ext>
              </a:extLst>
            </p:cNvPr>
            <p:cNvSpPr/>
            <p:nvPr/>
          </p:nvSpPr>
          <p:spPr>
            <a:xfrm>
              <a:off x="4309954" y="633165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C1C8F3-B244-5BA9-9151-D17A94B96682}"/>
                </a:ext>
              </a:extLst>
            </p:cNvPr>
            <p:cNvSpPr/>
            <p:nvPr/>
          </p:nvSpPr>
          <p:spPr>
            <a:xfrm>
              <a:off x="4489891" y="62549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8EEFB95-2086-8446-714F-885835173CF5}"/>
                </a:ext>
              </a:extLst>
            </p:cNvPr>
            <p:cNvSpPr/>
            <p:nvPr/>
          </p:nvSpPr>
          <p:spPr>
            <a:xfrm>
              <a:off x="4649485" y="61658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8BB82-B22F-CA27-8C65-BCA395CD7779}"/>
                </a:ext>
              </a:extLst>
            </p:cNvPr>
            <p:cNvSpPr/>
            <p:nvPr/>
          </p:nvSpPr>
          <p:spPr>
            <a:xfrm>
              <a:off x="4883236" y="598308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C53F4EC-2771-8788-4E72-DD1FC43F9A28}"/>
                </a:ext>
              </a:extLst>
            </p:cNvPr>
            <p:cNvSpPr/>
            <p:nvPr/>
          </p:nvSpPr>
          <p:spPr>
            <a:xfrm>
              <a:off x="5150684" y="569011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AC9E4BD-15E7-BFE4-45FB-EDCF62E3D208}"/>
                </a:ext>
              </a:extLst>
            </p:cNvPr>
            <p:cNvSpPr/>
            <p:nvPr/>
          </p:nvSpPr>
          <p:spPr>
            <a:xfrm>
              <a:off x="5320354" y="542481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71934CB-DE2F-95CF-F30B-D79115FE2591}"/>
                </a:ext>
              </a:extLst>
            </p:cNvPr>
            <p:cNvSpPr/>
            <p:nvPr/>
          </p:nvSpPr>
          <p:spPr>
            <a:xfrm>
              <a:off x="5484419" y="50697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/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176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8D5DF1-9F19-F3FA-F5E8-D8F09C2720BD}"/>
                  </a:ext>
                </a:extLst>
              </p:cNvPr>
              <p:cNvSpPr txBox="1"/>
              <p:nvPr/>
            </p:nvSpPr>
            <p:spPr>
              <a:xfrm>
                <a:off x="3491299" y="2860210"/>
                <a:ext cx="1466072" cy="3879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C8D5DF1-9F19-F3FA-F5E8-D8F09C27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299" y="2860210"/>
                <a:ext cx="1466072" cy="3879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4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44" grpId="0" animBg="1"/>
      <p:bldP spid="45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4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20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for some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will be comparable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620959C6-F147-1127-777D-749EBC9C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/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Hope: when you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large enough,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will grow faster than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519539-CBF8-9B3C-515D-9A15481B6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9" y="5058575"/>
                <a:ext cx="325120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1A90ECF-891B-571C-BE55-70D4BDD9CE34}"/>
              </a:ext>
            </a:extLst>
          </p:cNvPr>
          <p:cNvCxnSpPr/>
          <p:nvPr/>
        </p:nvCxnSpPr>
        <p:spPr>
          <a:xfrm flipV="1">
            <a:off x="3873903" y="5161126"/>
            <a:ext cx="0" cy="1535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C8A3E64-9505-1DDA-8040-083DFEB15C7A}"/>
              </a:ext>
            </a:extLst>
          </p:cNvPr>
          <p:cNvCxnSpPr>
            <a:cxnSpLocks/>
          </p:cNvCxnSpPr>
          <p:nvPr/>
        </p:nvCxnSpPr>
        <p:spPr>
          <a:xfrm>
            <a:off x="3691023" y="6495167"/>
            <a:ext cx="19608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A10615-79BB-8670-6426-2A7BEE1C212D}"/>
                  </a:ext>
                </a:extLst>
              </p:cNvPr>
              <p:cNvSpPr txBox="1"/>
              <p:nvPr/>
            </p:nvSpPr>
            <p:spPr>
              <a:xfrm>
                <a:off x="5576657" y="6419471"/>
                <a:ext cx="31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FA10615-79BB-8670-6426-2A7BEE1C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7" y="6419471"/>
                <a:ext cx="3143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35C08FF3-D0BC-7DB9-9CC9-ABBFAFD53AD3}"/>
              </a:ext>
            </a:extLst>
          </p:cNvPr>
          <p:cNvGrpSpPr/>
          <p:nvPr/>
        </p:nvGrpSpPr>
        <p:grpSpPr>
          <a:xfrm>
            <a:off x="3874538" y="5125951"/>
            <a:ext cx="1658243" cy="912580"/>
            <a:chOff x="3874538" y="5125951"/>
            <a:chExt cx="1658243" cy="91258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B600BA11-3D73-AC51-9628-29B23ED57D51}"/>
                </a:ext>
              </a:extLst>
            </p:cNvPr>
            <p:cNvSpPr/>
            <p:nvPr/>
          </p:nvSpPr>
          <p:spPr>
            <a:xfrm>
              <a:off x="3874538" y="5150801"/>
              <a:ext cx="1632585" cy="887730"/>
            </a:xfrm>
            <a:custGeom>
              <a:avLst/>
              <a:gdLst>
                <a:gd name="connsiteX0" fmla="*/ 0 w 1632585"/>
                <a:gd name="connsiteY0" fmla="*/ 887730 h 887730"/>
                <a:gd name="connsiteX1" fmla="*/ 220980 w 1632585"/>
                <a:gd name="connsiteY1" fmla="*/ 851535 h 887730"/>
                <a:gd name="connsiteX2" fmla="*/ 426720 w 1632585"/>
                <a:gd name="connsiteY2" fmla="*/ 800100 h 887730"/>
                <a:gd name="connsiteX3" fmla="*/ 632460 w 1632585"/>
                <a:gd name="connsiteY3" fmla="*/ 731520 h 887730"/>
                <a:gd name="connsiteX4" fmla="*/ 782955 w 1632585"/>
                <a:gd name="connsiteY4" fmla="*/ 664845 h 887730"/>
                <a:gd name="connsiteX5" fmla="*/ 1028700 w 1632585"/>
                <a:gd name="connsiteY5" fmla="*/ 527685 h 887730"/>
                <a:gd name="connsiteX6" fmla="*/ 1291590 w 1632585"/>
                <a:gd name="connsiteY6" fmla="*/ 344805 h 887730"/>
                <a:gd name="connsiteX7" fmla="*/ 1474470 w 1632585"/>
                <a:gd name="connsiteY7" fmla="*/ 180975 h 887730"/>
                <a:gd name="connsiteX8" fmla="*/ 1632585 w 1632585"/>
                <a:gd name="connsiteY8" fmla="*/ 0 h 88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585" h="887730">
                  <a:moveTo>
                    <a:pt x="0" y="887730"/>
                  </a:moveTo>
                  <a:lnTo>
                    <a:pt x="220980" y="851535"/>
                  </a:lnTo>
                  <a:lnTo>
                    <a:pt x="426720" y="800100"/>
                  </a:lnTo>
                  <a:lnTo>
                    <a:pt x="632460" y="731520"/>
                  </a:lnTo>
                  <a:lnTo>
                    <a:pt x="782955" y="664845"/>
                  </a:lnTo>
                  <a:lnTo>
                    <a:pt x="1028700" y="527685"/>
                  </a:lnTo>
                  <a:lnTo>
                    <a:pt x="1291590" y="344805"/>
                  </a:lnTo>
                  <a:lnTo>
                    <a:pt x="1474470" y="180975"/>
                  </a:lnTo>
                  <a:lnTo>
                    <a:pt x="1632585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F862740-7B93-BB42-1C58-2A944ECCF79B}"/>
                </a:ext>
              </a:extLst>
            </p:cNvPr>
            <p:cNvSpPr/>
            <p:nvPr/>
          </p:nvSpPr>
          <p:spPr>
            <a:xfrm>
              <a:off x="4074564" y="5974137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D6C75E1-FA6A-9BF0-A692-EBD9D3BB4F37}"/>
                </a:ext>
              </a:extLst>
            </p:cNvPr>
            <p:cNvSpPr/>
            <p:nvPr/>
          </p:nvSpPr>
          <p:spPr>
            <a:xfrm>
              <a:off x="4309954" y="59206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13B3CDB-B096-9337-5599-258F42FDF81B}"/>
                </a:ext>
              </a:extLst>
            </p:cNvPr>
            <p:cNvSpPr/>
            <p:nvPr/>
          </p:nvSpPr>
          <p:spPr>
            <a:xfrm>
              <a:off x="4489891" y="5853016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3FAD9BD-3B6C-FA0B-146E-94695276ADF7}"/>
                </a:ext>
              </a:extLst>
            </p:cNvPr>
            <p:cNvSpPr/>
            <p:nvPr/>
          </p:nvSpPr>
          <p:spPr>
            <a:xfrm>
              <a:off x="4645111" y="57863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86215F1-30FF-8982-12F0-3D912472D632}"/>
                </a:ext>
              </a:extLst>
            </p:cNvPr>
            <p:cNvSpPr/>
            <p:nvPr/>
          </p:nvSpPr>
          <p:spPr>
            <a:xfrm>
              <a:off x="4883236" y="5658025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C2E870-5FDB-BBD1-E079-0DA209AD987A}"/>
                </a:ext>
              </a:extLst>
            </p:cNvPr>
            <p:cNvSpPr/>
            <p:nvPr/>
          </p:nvSpPr>
          <p:spPr>
            <a:xfrm>
              <a:off x="5150684" y="547446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E5514B1-3BEE-0C5E-825A-AFD80A3150D4}"/>
                </a:ext>
              </a:extLst>
            </p:cNvPr>
            <p:cNvSpPr/>
            <p:nvPr/>
          </p:nvSpPr>
          <p:spPr>
            <a:xfrm>
              <a:off x="5326069" y="531143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B926B45-B446-36FB-8A51-C804A54B8881}"/>
                </a:ext>
              </a:extLst>
            </p:cNvPr>
            <p:cNvSpPr/>
            <p:nvPr/>
          </p:nvSpPr>
          <p:spPr>
            <a:xfrm>
              <a:off x="5487062" y="512595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/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8630CDFF-1041-613A-8EE6-AB52DA0F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453" y="5536628"/>
                  <a:ext cx="3143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2DE854-4BCC-B5CE-F076-A98A260144E8}"/>
              </a:ext>
            </a:extLst>
          </p:cNvPr>
          <p:cNvGrpSpPr/>
          <p:nvPr/>
        </p:nvGrpSpPr>
        <p:grpSpPr>
          <a:xfrm>
            <a:off x="3871458" y="5069798"/>
            <a:ext cx="1658680" cy="1383135"/>
            <a:chOff x="3871458" y="5069798"/>
            <a:chExt cx="1658680" cy="1383135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AC83034-FD95-D85E-6D6F-3BA589EDE7C4}"/>
                </a:ext>
              </a:extLst>
            </p:cNvPr>
            <p:cNvSpPr/>
            <p:nvPr/>
          </p:nvSpPr>
          <p:spPr>
            <a:xfrm>
              <a:off x="3871458" y="5093937"/>
              <a:ext cx="1631712" cy="1358996"/>
            </a:xfrm>
            <a:custGeom>
              <a:avLst/>
              <a:gdLst>
                <a:gd name="connsiteX0" fmla="*/ 0 w 1631712"/>
                <a:gd name="connsiteY0" fmla="*/ 1358996 h 1358996"/>
                <a:gd name="connsiteX1" fmla="*/ 226882 w 1631712"/>
                <a:gd name="connsiteY1" fmla="*/ 1329203 h 1358996"/>
                <a:gd name="connsiteX2" fmla="*/ 465222 w 1631712"/>
                <a:gd name="connsiteY2" fmla="*/ 1265035 h 1358996"/>
                <a:gd name="connsiteX3" fmla="*/ 655435 w 1631712"/>
                <a:gd name="connsiteY3" fmla="*/ 1184825 h 1358996"/>
                <a:gd name="connsiteX4" fmla="*/ 815856 w 1631712"/>
                <a:gd name="connsiteY4" fmla="*/ 1088572 h 1358996"/>
                <a:gd name="connsiteX5" fmla="*/ 1049613 w 1631712"/>
                <a:gd name="connsiteY5" fmla="*/ 898358 h 1358996"/>
                <a:gd name="connsiteX6" fmla="*/ 1306286 w 1631712"/>
                <a:gd name="connsiteY6" fmla="*/ 621059 h 1358996"/>
                <a:gd name="connsiteX7" fmla="*/ 1482749 w 1631712"/>
                <a:gd name="connsiteY7" fmla="*/ 343760 h 1358996"/>
                <a:gd name="connsiteX8" fmla="*/ 1631712 w 1631712"/>
                <a:gd name="connsiteY8" fmla="*/ 0 h 135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1712" h="1358996">
                  <a:moveTo>
                    <a:pt x="0" y="1358996"/>
                  </a:moveTo>
                  <a:lnTo>
                    <a:pt x="226882" y="1329203"/>
                  </a:lnTo>
                  <a:lnTo>
                    <a:pt x="465222" y="1265035"/>
                  </a:lnTo>
                  <a:lnTo>
                    <a:pt x="655435" y="1184825"/>
                  </a:lnTo>
                  <a:lnTo>
                    <a:pt x="815856" y="1088572"/>
                  </a:lnTo>
                  <a:lnTo>
                    <a:pt x="1049613" y="898358"/>
                  </a:lnTo>
                  <a:lnTo>
                    <a:pt x="1306286" y="621059"/>
                  </a:lnTo>
                  <a:lnTo>
                    <a:pt x="1482749" y="343760"/>
                  </a:lnTo>
                  <a:lnTo>
                    <a:pt x="1631712" y="0"/>
                  </a:ln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07A10F-D13F-E01A-27DA-E2F9413CA193}"/>
                </a:ext>
              </a:extLst>
            </p:cNvPr>
            <p:cNvSpPr/>
            <p:nvPr/>
          </p:nvSpPr>
          <p:spPr>
            <a:xfrm>
              <a:off x="4074563" y="6398541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55745B6-CB3C-6E35-6D31-24ACDF32F6E9}"/>
                </a:ext>
              </a:extLst>
            </p:cNvPr>
            <p:cNvSpPr/>
            <p:nvPr/>
          </p:nvSpPr>
          <p:spPr>
            <a:xfrm>
              <a:off x="4309954" y="633165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3C1C8F3-B244-5BA9-9151-D17A94B96682}"/>
                </a:ext>
              </a:extLst>
            </p:cNvPr>
            <p:cNvSpPr/>
            <p:nvPr/>
          </p:nvSpPr>
          <p:spPr>
            <a:xfrm>
              <a:off x="4489891" y="62549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8EEFB95-2086-8446-714F-885835173CF5}"/>
                </a:ext>
              </a:extLst>
            </p:cNvPr>
            <p:cNvSpPr/>
            <p:nvPr/>
          </p:nvSpPr>
          <p:spPr>
            <a:xfrm>
              <a:off x="4649485" y="6165812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478BB82-B22F-CA27-8C65-BCA395CD7779}"/>
                </a:ext>
              </a:extLst>
            </p:cNvPr>
            <p:cNvSpPr/>
            <p:nvPr/>
          </p:nvSpPr>
          <p:spPr>
            <a:xfrm>
              <a:off x="4883236" y="598308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C53F4EC-2771-8788-4E72-DD1FC43F9A28}"/>
                </a:ext>
              </a:extLst>
            </p:cNvPr>
            <p:cNvSpPr/>
            <p:nvPr/>
          </p:nvSpPr>
          <p:spPr>
            <a:xfrm>
              <a:off x="5150684" y="5690114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AC9E4BD-15E7-BFE4-45FB-EDCF62E3D208}"/>
                </a:ext>
              </a:extLst>
            </p:cNvPr>
            <p:cNvSpPr/>
            <p:nvPr/>
          </p:nvSpPr>
          <p:spPr>
            <a:xfrm>
              <a:off x="5320354" y="5424813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71934CB-DE2F-95CF-F30B-D79115FE2591}"/>
                </a:ext>
              </a:extLst>
            </p:cNvPr>
            <p:cNvSpPr/>
            <p:nvPr/>
          </p:nvSpPr>
          <p:spPr>
            <a:xfrm>
              <a:off x="5484419" y="5069798"/>
              <a:ext cx="45719" cy="45719"/>
            </a:xfrm>
            <a:prstGeom prst="ellipse">
              <a:avLst/>
            </a:prstGeom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/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F7C21A6-BC52-5E7C-8127-1B81D501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34" y="5989983"/>
                  <a:ext cx="314303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176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13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zh-CN" sz="4000" b="1" u="sng" dirty="0">
                <a:latin typeface="Consolas" panose="020B0609020204030204" pitchFamily="49" charset="0"/>
                <a:cs typeface="Consolas" panose="020B0609020204030204" pitchFamily="49" charset="0"/>
              </a:rPr>
              <a:t>CLORS23</a:t>
            </a:r>
            <a:endParaRPr lang="zh-CN" altLang="en-US" sz="40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21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72A270-59F7-78D1-7D42-11DF072E25EC}"/>
                  </a:ext>
                </a:extLst>
              </p:cNvPr>
              <p:cNvSpPr txBox="1"/>
              <p:nvPr/>
            </p:nvSpPr>
            <p:spPr>
              <a:xfrm>
                <a:off x="656119" y="4888577"/>
                <a:ext cx="3532423" cy="10772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contains a prime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find this prime using brute force!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072A270-59F7-78D1-7D42-11DF072E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19" y="4888577"/>
                <a:ext cx="3532423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CF9753-EA4B-69FC-61C7-6B61CE431892}"/>
                  </a:ext>
                </a:extLst>
              </p:cNvPr>
              <p:cNvSpPr txBox="1"/>
              <p:nvPr/>
            </p:nvSpPr>
            <p:spPr>
              <a:xfrm>
                <a:off x="838199" y="1859038"/>
                <a:ext cx="8348663" cy="2352311"/>
              </a:xfrm>
              <a:custGeom>
                <a:avLst/>
                <a:gdLst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224469 w 8348663"/>
                  <a:gd name="connsiteY1" fmla="*/ 0 h 2352311"/>
                  <a:gd name="connsiteX2" fmla="*/ 2699400 w 8348663"/>
                  <a:gd name="connsiteY2" fmla="*/ 0 h 2352311"/>
                  <a:gd name="connsiteX3" fmla="*/ 4174331 w 8348663"/>
                  <a:gd name="connsiteY3" fmla="*/ 0 h 2352311"/>
                  <a:gd name="connsiteX4" fmla="*/ 5482288 w 8348663"/>
                  <a:gd name="connsiteY4" fmla="*/ 0 h 2352311"/>
                  <a:gd name="connsiteX5" fmla="*/ 7040706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31149 h 2352311"/>
                  <a:gd name="connsiteX8" fmla="*/ 8348663 w 8348663"/>
                  <a:gd name="connsiteY8" fmla="*/ 1568207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565775 w 8348663"/>
                  <a:gd name="connsiteY11" fmla="*/ 2352311 h 2352311"/>
                  <a:gd name="connsiteX12" fmla="*/ 4424790 w 8348663"/>
                  <a:gd name="connsiteY12" fmla="*/ 2352311 h 2352311"/>
                  <a:gd name="connsiteX13" fmla="*/ 3116833 w 8348663"/>
                  <a:gd name="connsiteY13" fmla="*/ 2352311 h 2352311"/>
                  <a:gd name="connsiteX14" fmla="*/ 1641902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544683 h 2352311"/>
                  <a:gd name="connsiteX17" fmla="*/ 0 w 8348663"/>
                  <a:gd name="connsiteY17" fmla="*/ 760579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2352311" fill="none" extrusionOk="0">
                    <a:moveTo>
                      <a:pt x="0" y="0"/>
                    </a:moveTo>
                    <a:cubicBezTo>
                      <a:pt x="375561" y="-136938"/>
                      <a:pt x="597612" y="-21033"/>
                      <a:pt x="1140985" y="0"/>
                    </a:cubicBezTo>
                    <a:cubicBezTo>
                      <a:pt x="1567767" y="-49029"/>
                      <a:pt x="2061403" y="-106661"/>
                      <a:pt x="2699400" y="0"/>
                    </a:cubicBezTo>
                    <a:cubicBezTo>
                      <a:pt x="3428399" y="-89022"/>
                      <a:pt x="3420524" y="151505"/>
                      <a:pt x="3923872" y="0"/>
                    </a:cubicBezTo>
                    <a:cubicBezTo>
                      <a:pt x="4461157" y="11062"/>
                      <a:pt x="4753210" y="26276"/>
                      <a:pt x="5148342" y="0"/>
                    </a:cubicBezTo>
                    <a:cubicBezTo>
                      <a:pt x="5594556" y="5856"/>
                      <a:pt x="5774710" y="88134"/>
                      <a:pt x="6289325" y="0"/>
                    </a:cubicBezTo>
                    <a:cubicBezTo>
                      <a:pt x="6745569" y="19810"/>
                      <a:pt x="8081794" y="46716"/>
                      <a:pt x="8348663" y="0"/>
                    </a:cubicBezTo>
                    <a:cubicBezTo>
                      <a:pt x="8463275" y="298181"/>
                      <a:pt x="8350870" y="389630"/>
                      <a:pt x="8348663" y="807627"/>
                    </a:cubicBezTo>
                    <a:cubicBezTo>
                      <a:pt x="8425348" y="1149368"/>
                      <a:pt x="8227691" y="1503583"/>
                      <a:pt x="8348663" y="1638776"/>
                    </a:cubicBezTo>
                    <a:cubicBezTo>
                      <a:pt x="8470029" y="1837815"/>
                      <a:pt x="8284278" y="2109434"/>
                      <a:pt x="8348663" y="2352311"/>
                    </a:cubicBezTo>
                    <a:cubicBezTo>
                      <a:pt x="7843723" y="2451249"/>
                      <a:pt x="7175419" y="2282326"/>
                      <a:pt x="6957219" y="2352311"/>
                    </a:cubicBezTo>
                    <a:cubicBezTo>
                      <a:pt x="6520499" y="2338758"/>
                      <a:pt x="6160884" y="2250639"/>
                      <a:pt x="5816234" y="2352311"/>
                    </a:cubicBezTo>
                    <a:cubicBezTo>
                      <a:pt x="5413932" y="2494812"/>
                      <a:pt x="4875561" y="2160230"/>
                      <a:pt x="4257818" y="2352311"/>
                    </a:cubicBezTo>
                    <a:cubicBezTo>
                      <a:pt x="3655886" y="2336974"/>
                      <a:pt x="3356914" y="2344315"/>
                      <a:pt x="2866374" y="2352311"/>
                    </a:cubicBezTo>
                    <a:cubicBezTo>
                      <a:pt x="2303925" y="2435032"/>
                      <a:pt x="1904921" y="2427338"/>
                      <a:pt x="1558417" y="2352311"/>
                    </a:cubicBezTo>
                    <a:cubicBezTo>
                      <a:pt x="1053526" y="2237114"/>
                      <a:pt x="302039" y="2261284"/>
                      <a:pt x="0" y="2352311"/>
                    </a:cubicBezTo>
                    <a:cubicBezTo>
                      <a:pt x="-120224" y="2147344"/>
                      <a:pt x="132457" y="1878402"/>
                      <a:pt x="0" y="1638776"/>
                    </a:cubicBezTo>
                    <a:cubicBezTo>
                      <a:pt x="-96414" y="1241998"/>
                      <a:pt x="117843" y="1243203"/>
                      <a:pt x="0" y="925242"/>
                    </a:cubicBezTo>
                    <a:cubicBezTo>
                      <a:pt x="-135554" y="678830"/>
                      <a:pt x="80906" y="350437"/>
                      <a:pt x="0" y="0"/>
                    </a:cubicBezTo>
                    <a:close/>
                  </a:path>
                  <a:path w="8348663" h="2352311" stroke="0" extrusionOk="0">
                    <a:moveTo>
                      <a:pt x="0" y="0"/>
                    </a:moveTo>
                    <a:cubicBezTo>
                      <a:pt x="633564" y="-22930"/>
                      <a:pt x="682347" y="68840"/>
                      <a:pt x="1224469" y="0"/>
                    </a:cubicBezTo>
                    <a:cubicBezTo>
                      <a:pt x="1784518" y="-64177"/>
                      <a:pt x="2105409" y="26131"/>
                      <a:pt x="2699400" y="0"/>
                    </a:cubicBezTo>
                    <a:cubicBezTo>
                      <a:pt x="3341358" y="-168419"/>
                      <a:pt x="3621229" y="69460"/>
                      <a:pt x="4174331" y="0"/>
                    </a:cubicBezTo>
                    <a:cubicBezTo>
                      <a:pt x="4769028" y="-31433"/>
                      <a:pt x="4831177" y="33172"/>
                      <a:pt x="5482288" y="0"/>
                    </a:cubicBezTo>
                    <a:cubicBezTo>
                      <a:pt x="6173608" y="-28899"/>
                      <a:pt x="6635641" y="93681"/>
                      <a:pt x="7040706" y="0"/>
                    </a:cubicBezTo>
                    <a:cubicBezTo>
                      <a:pt x="7504000" y="-127165"/>
                      <a:pt x="7704386" y="-32112"/>
                      <a:pt x="8348663" y="0"/>
                    </a:cubicBezTo>
                    <a:cubicBezTo>
                      <a:pt x="8571534" y="352566"/>
                      <a:pt x="8214171" y="550210"/>
                      <a:pt x="8348663" y="831149"/>
                    </a:cubicBezTo>
                    <a:cubicBezTo>
                      <a:pt x="8411321" y="909608"/>
                      <a:pt x="8218692" y="1118735"/>
                      <a:pt x="8348663" y="1568207"/>
                    </a:cubicBezTo>
                    <a:cubicBezTo>
                      <a:pt x="8481674" y="1959163"/>
                      <a:pt x="8313947" y="2009985"/>
                      <a:pt x="8348663" y="2352311"/>
                    </a:cubicBezTo>
                    <a:cubicBezTo>
                      <a:pt x="7957169" y="2528304"/>
                      <a:pt x="7347742" y="2411820"/>
                      <a:pt x="6957219" y="2352311"/>
                    </a:cubicBezTo>
                    <a:cubicBezTo>
                      <a:pt x="6513010" y="2553307"/>
                      <a:pt x="6230665" y="2303935"/>
                      <a:pt x="5565775" y="2352311"/>
                    </a:cubicBezTo>
                    <a:cubicBezTo>
                      <a:pt x="4894577" y="2397579"/>
                      <a:pt x="4873820" y="2336126"/>
                      <a:pt x="4424790" y="2352311"/>
                    </a:cubicBezTo>
                    <a:cubicBezTo>
                      <a:pt x="4041569" y="2400483"/>
                      <a:pt x="3666946" y="2370671"/>
                      <a:pt x="3116833" y="2352311"/>
                    </a:cubicBezTo>
                    <a:cubicBezTo>
                      <a:pt x="2531188" y="2374044"/>
                      <a:pt x="2321836" y="2334070"/>
                      <a:pt x="1641902" y="2352311"/>
                    </a:cubicBezTo>
                    <a:cubicBezTo>
                      <a:pt x="841156" y="2484133"/>
                      <a:pt x="369522" y="2255434"/>
                      <a:pt x="0" y="2352311"/>
                    </a:cubicBezTo>
                    <a:cubicBezTo>
                      <a:pt x="-118913" y="2182416"/>
                      <a:pt x="160770" y="1841128"/>
                      <a:pt x="0" y="1544683"/>
                    </a:cubicBezTo>
                    <a:cubicBezTo>
                      <a:pt x="-275796" y="1236117"/>
                      <a:pt x="162440" y="1103851"/>
                      <a:pt x="0" y="760579"/>
                    </a:cubicBezTo>
                    <a:cubicBezTo>
                      <a:pt x="-70642" y="464045"/>
                      <a:pt x="44736" y="242488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31907" y="113110"/>
                      <a:pt x="584949" y="87459"/>
                      <a:pt x="1140985" y="0"/>
                    </a:cubicBezTo>
                    <a:cubicBezTo>
                      <a:pt x="1682881" y="-48577"/>
                      <a:pt x="1922651" y="37963"/>
                      <a:pt x="2699400" y="0"/>
                    </a:cubicBezTo>
                    <a:cubicBezTo>
                      <a:pt x="3467090" y="-10073"/>
                      <a:pt x="3392492" y="45600"/>
                      <a:pt x="3923872" y="0"/>
                    </a:cubicBezTo>
                    <a:cubicBezTo>
                      <a:pt x="4421311" y="-107078"/>
                      <a:pt x="4694799" y="25292"/>
                      <a:pt x="5148342" y="0"/>
                    </a:cubicBezTo>
                    <a:cubicBezTo>
                      <a:pt x="5645389" y="-49316"/>
                      <a:pt x="5815463" y="106823"/>
                      <a:pt x="6289325" y="0"/>
                    </a:cubicBezTo>
                    <a:cubicBezTo>
                      <a:pt x="6903046" y="-83309"/>
                      <a:pt x="7992882" y="-11614"/>
                      <a:pt x="8348663" y="0"/>
                    </a:cubicBezTo>
                    <a:cubicBezTo>
                      <a:pt x="8433195" y="231310"/>
                      <a:pt x="8292500" y="411288"/>
                      <a:pt x="8348663" y="807627"/>
                    </a:cubicBezTo>
                    <a:cubicBezTo>
                      <a:pt x="8346480" y="1223958"/>
                      <a:pt x="8220954" y="1456962"/>
                      <a:pt x="8348663" y="1638776"/>
                    </a:cubicBezTo>
                    <a:cubicBezTo>
                      <a:pt x="8512780" y="1816076"/>
                      <a:pt x="8244015" y="2017193"/>
                      <a:pt x="8348663" y="2352311"/>
                    </a:cubicBezTo>
                    <a:cubicBezTo>
                      <a:pt x="7948989" y="2351515"/>
                      <a:pt x="7232083" y="2259582"/>
                      <a:pt x="6957219" y="2352311"/>
                    </a:cubicBezTo>
                    <a:cubicBezTo>
                      <a:pt x="6691621" y="2508344"/>
                      <a:pt x="6262531" y="2253812"/>
                      <a:pt x="5816234" y="2352311"/>
                    </a:cubicBezTo>
                    <a:cubicBezTo>
                      <a:pt x="5287564" y="2576549"/>
                      <a:pt x="4928881" y="2473738"/>
                      <a:pt x="4257818" y="2352311"/>
                    </a:cubicBezTo>
                    <a:cubicBezTo>
                      <a:pt x="3595584" y="2369310"/>
                      <a:pt x="3261911" y="2453212"/>
                      <a:pt x="2866374" y="2352311"/>
                    </a:cubicBezTo>
                    <a:cubicBezTo>
                      <a:pt x="2474840" y="2398075"/>
                      <a:pt x="1946729" y="2405164"/>
                      <a:pt x="1558417" y="2352311"/>
                    </a:cubicBezTo>
                    <a:cubicBezTo>
                      <a:pt x="944399" y="2408568"/>
                      <a:pt x="456393" y="2249416"/>
                      <a:pt x="0" y="2352311"/>
                    </a:cubicBezTo>
                    <a:cubicBezTo>
                      <a:pt x="-17208" y="2109499"/>
                      <a:pt x="203202" y="2021954"/>
                      <a:pt x="0" y="1638776"/>
                    </a:cubicBezTo>
                    <a:cubicBezTo>
                      <a:pt x="-116031" y="1330684"/>
                      <a:pt x="120720" y="1193184"/>
                      <a:pt x="0" y="925242"/>
                    </a:cubicBezTo>
                    <a:cubicBezTo>
                      <a:pt x="-65322" y="545050"/>
                      <a:pt x="41398" y="432389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73872" y="-78003"/>
                      <a:pt x="563032" y="44192"/>
                      <a:pt x="1140985" y="0"/>
                    </a:cubicBezTo>
                    <a:cubicBezTo>
                      <a:pt x="1568802" y="-141230"/>
                      <a:pt x="2097204" y="44009"/>
                      <a:pt x="2699400" y="0"/>
                    </a:cubicBezTo>
                    <a:cubicBezTo>
                      <a:pt x="3445030" y="-31875"/>
                      <a:pt x="3409069" y="102074"/>
                      <a:pt x="3923872" y="0"/>
                    </a:cubicBezTo>
                    <a:cubicBezTo>
                      <a:pt x="4411608" y="-75654"/>
                      <a:pt x="4666066" y="19472"/>
                      <a:pt x="5148342" y="0"/>
                    </a:cubicBezTo>
                    <a:cubicBezTo>
                      <a:pt x="5639056" y="-20538"/>
                      <a:pt x="5762837" y="101367"/>
                      <a:pt x="6289325" y="0"/>
                    </a:cubicBezTo>
                    <a:cubicBezTo>
                      <a:pt x="6778547" y="-25540"/>
                      <a:pt x="8038299" y="39792"/>
                      <a:pt x="8348663" y="0"/>
                    </a:cubicBezTo>
                    <a:cubicBezTo>
                      <a:pt x="8488846" y="300984"/>
                      <a:pt x="8344534" y="367401"/>
                      <a:pt x="8348663" y="807627"/>
                    </a:cubicBezTo>
                    <a:cubicBezTo>
                      <a:pt x="8371548" y="1223555"/>
                      <a:pt x="8201318" y="1497376"/>
                      <a:pt x="8348663" y="1638776"/>
                    </a:cubicBezTo>
                    <a:cubicBezTo>
                      <a:pt x="8513511" y="1834832"/>
                      <a:pt x="8313703" y="2091127"/>
                      <a:pt x="8348663" y="2352311"/>
                    </a:cubicBezTo>
                    <a:cubicBezTo>
                      <a:pt x="7905682" y="2408036"/>
                      <a:pt x="7153540" y="2281685"/>
                      <a:pt x="6957219" y="2352311"/>
                    </a:cubicBezTo>
                    <a:cubicBezTo>
                      <a:pt x="6637337" y="2371747"/>
                      <a:pt x="6202906" y="2247186"/>
                      <a:pt x="5816234" y="2352311"/>
                    </a:cubicBezTo>
                    <a:cubicBezTo>
                      <a:pt x="5409292" y="2456830"/>
                      <a:pt x="4905504" y="2222608"/>
                      <a:pt x="4257818" y="2352311"/>
                    </a:cubicBezTo>
                    <a:cubicBezTo>
                      <a:pt x="3658110" y="2360986"/>
                      <a:pt x="3309174" y="2398523"/>
                      <a:pt x="2866374" y="2352311"/>
                    </a:cubicBezTo>
                    <a:cubicBezTo>
                      <a:pt x="2358986" y="2420676"/>
                      <a:pt x="1919077" y="2511350"/>
                      <a:pt x="1558417" y="2352311"/>
                    </a:cubicBezTo>
                    <a:cubicBezTo>
                      <a:pt x="1069880" y="2330131"/>
                      <a:pt x="377474" y="2252819"/>
                      <a:pt x="0" y="2352311"/>
                    </a:cubicBezTo>
                    <a:cubicBezTo>
                      <a:pt x="-66015" y="2083870"/>
                      <a:pt x="176761" y="1923647"/>
                      <a:pt x="0" y="1638776"/>
                    </a:cubicBezTo>
                    <a:cubicBezTo>
                      <a:pt x="-114432" y="1289378"/>
                      <a:pt x="95670" y="1197967"/>
                      <a:pt x="0" y="925242"/>
                    </a:cubicBezTo>
                    <a:cubicBezTo>
                      <a:pt x="-102449" y="623622"/>
                      <a:pt x="57587" y="46619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CLORS23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Let’s say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400" b="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(recall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Find the first prime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by brute force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Else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PRIMES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to output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-bit prime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FCF9753-EA4B-69FC-61C7-6B61CE431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59038"/>
                <a:ext cx="8348663" cy="2352311"/>
              </a:xfrm>
              <a:custGeom>
                <a:avLst/>
                <a:gdLst>
                  <a:gd name="connsiteX0" fmla="*/ 0 w 3355482"/>
                  <a:gd name="connsiteY0" fmla="*/ 0 h 1569660"/>
                  <a:gd name="connsiteX1" fmla="*/ 458583 w 3355482"/>
                  <a:gd name="connsiteY1" fmla="*/ 0 h 1569660"/>
                  <a:gd name="connsiteX2" fmla="*/ 1084939 w 3355482"/>
                  <a:gd name="connsiteY2" fmla="*/ 0 h 1569660"/>
                  <a:gd name="connsiteX3" fmla="*/ 1577077 w 3355482"/>
                  <a:gd name="connsiteY3" fmla="*/ 0 h 1569660"/>
                  <a:gd name="connsiteX4" fmla="*/ 2069214 w 3355482"/>
                  <a:gd name="connsiteY4" fmla="*/ 0 h 1569660"/>
                  <a:gd name="connsiteX5" fmla="*/ 2527796 w 3355482"/>
                  <a:gd name="connsiteY5" fmla="*/ 0 h 1569660"/>
                  <a:gd name="connsiteX6" fmla="*/ 3355482 w 3355482"/>
                  <a:gd name="connsiteY6" fmla="*/ 0 h 1569660"/>
                  <a:gd name="connsiteX7" fmla="*/ 3355482 w 3355482"/>
                  <a:gd name="connsiteY7" fmla="*/ 538917 h 1569660"/>
                  <a:gd name="connsiteX8" fmla="*/ 3355482 w 3355482"/>
                  <a:gd name="connsiteY8" fmla="*/ 1093530 h 1569660"/>
                  <a:gd name="connsiteX9" fmla="*/ 3355482 w 3355482"/>
                  <a:gd name="connsiteY9" fmla="*/ 1569660 h 1569660"/>
                  <a:gd name="connsiteX10" fmla="*/ 2796235 w 3355482"/>
                  <a:gd name="connsiteY10" fmla="*/ 1569660 h 1569660"/>
                  <a:gd name="connsiteX11" fmla="*/ 2337652 w 3355482"/>
                  <a:gd name="connsiteY11" fmla="*/ 1569660 h 1569660"/>
                  <a:gd name="connsiteX12" fmla="*/ 1711296 w 3355482"/>
                  <a:gd name="connsiteY12" fmla="*/ 1569660 h 1569660"/>
                  <a:gd name="connsiteX13" fmla="*/ 1152049 w 3355482"/>
                  <a:gd name="connsiteY13" fmla="*/ 1569660 h 1569660"/>
                  <a:gd name="connsiteX14" fmla="*/ 626357 w 3355482"/>
                  <a:gd name="connsiteY14" fmla="*/ 1569660 h 1569660"/>
                  <a:gd name="connsiteX15" fmla="*/ 0 w 3355482"/>
                  <a:gd name="connsiteY15" fmla="*/ 1569660 h 1569660"/>
                  <a:gd name="connsiteX16" fmla="*/ 0 w 3355482"/>
                  <a:gd name="connsiteY16" fmla="*/ 1093530 h 1569660"/>
                  <a:gd name="connsiteX17" fmla="*/ 0 w 3355482"/>
                  <a:gd name="connsiteY17" fmla="*/ 617400 h 1569660"/>
                  <a:gd name="connsiteX18" fmla="*/ 0 w 3355482"/>
                  <a:gd name="connsiteY18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55482" h="1569660" fill="none" extrusionOk="0">
                    <a:moveTo>
                      <a:pt x="0" y="0"/>
                    </a:moveTo>
                    <a:cubicBezTo>
                      <a:pt x="124428" y="-4809"/>
                      <a:pt x="273717" y="44268"/>
                      <a:pt x="458583" y="0"/>
                    </a:cubicBezTo>
                    <a:cubicBezTo>
                      <a:pt x="643449" y="-44268"/>
                      <a:pt x="782020" y="25344"/>
                      <a:pt x="1084939" y="0"/>
                    </a:cubicBezTo>
                    <a:cubicBezTo>
                      <a:pt x="1387858" y="-25344"/>
                      <a:pt x="1369804" y="50766"/>
                      <a:pt x="1577077" y="0"/>
                    </a:cubicBezTo>
                    <a:cubicBezTo>
                      <a:pt x="1784350" y="-50766"/>
                      <a:pt x="1880632" y="28565"/>
                      <a:pt x="2069214" y="0"/>
                    </a:cubicBezTo>
                    <a:cubicBezTo>
                      <a:pt x="2257796" y="-28565"/>
                      <a:pt x="2334452" y="39006"/>
                      <a:pt x="2527796" y="0"/>
                    </a:cubicBezTo>
                    <a:cubicBezTo>
                      <a:pt x="2721140" y="-39006"/>
                      <a:pt x="3189050" y="78278"/>
                      <a:pt x="3355482" y="0"/>
                    </a:cubicBezTo>
                    <a:cubicBezTo>
                      <a:pt x="3399958" y="162466"/>
                      <a:pt x="3340639" y="289336"/>
                      <a:pt x="3355482" y="538917"/>
                    </a:cubicBezTo>
                    <a:cubicBezTo>
                      <a:pt x="3370325" y="788498"/>
                      <a:pt x="3315953" y="953293"/>
                      <a:pt x="3355482" y="1093530"/>
                    </a:cubicBezTo>
                    <a:cubicBezTo>
                      <a:pt x="3395011" y="1233767"/>
                      <a:pt x="3302367" y="1348806"/>
                      <a:pt x="3355482" y="1569660"/>
                    </a:cubicBezTo>
                    <a:cubicBezTo>
                      <a:pt x="3157929" y="1590542"/>
                      <a:pt x="2922903" y="1547934"/>
                      <a:pt x="2796235" y="1569660"/>
                    </a:cubicBezTo>
                    <a:cubicBezTo>
                      <a:pt x="2669567" y="1591386"/>
                      <a:pt x="2490001" y="1559767"/>
                      <a:pt x="2337652" y="1569660"/>
                    </a:cubicBezTo>
                    <a:cubicBezTo>
                      <a:pt x="2185303" y="1579553"/>
                      <a:pt x="1987557" y="1511648"/>
                      <a:pt x="1711296" y="1569660"/>
                    </a:cubicBezTo>
                    <a:cubicBezTo>
                      <a:pt x="1435035" y="1627672"/>
                      <a:pt x="1317339" y="1551208"/>
                      <a:pt x="1152049" y="1569660"/>
                    </a:cubicBezTo>
                    <a:cubicBezTo>
                      <a:pt x="986759" y="1588112"/>
                      <a:pt x="810641" y="1553067"/>
                      <a:pt x="626357" y="1569660"/>
                    </a:cubicBezTo>
                    <a:cubicBezTo>
                      <a:pt x="442073" y="1586253"/>
                      <a:pt x="160994" y="1524223"/>
                      <a:pt x="0" y="1569660"/>
                    </a:cubicBezTo>
                    <a:cubicBezTo>
                      <a:pt x="-25729" y="1392918"/>
                      <a:pt x="48661" y="1325768"/>
                      <a:pt x="0" y="1093530"/>
                    </a:cubicBezTo>
                    <a:cubicBezTo>
                      <a:pt x="-48661" y="861292"/>
                      <a:pt x="35824" y="843338"/>
                      <a:pt x="0" y="617400"/>
                    </a:cubicBezTo>
                    <a:cubicBezTo>
                      <a:pt x="-35824" y="391462"/>
                      <a:pt x="12373" y="280830"/>
                      <a:pt x="0" y="0"/>
                    </a:cubicBezTo>
                    <a:close/>
                  </a:path>
                  <a:path w="3355482" h="1569660" stroke="0" extrusionOk="0">
                    <a:moveTo>
                      <a:pt x="0" y="0"/>
                    </a:moveTo>
                    <a:cubicBezTo>
                      <a:pt x="221987" y="-4098"/>
                      <a:pt x="301795" y="36801"/>
                      <a:pt x="492137" y="0"/>
                    </a:cubicBezTo>
                    <a:cubicBezTo>
                      <a:pt x="682479" y="-36801"/>
                      <a:pt x="824122" y="50255"/>
                      <a:pt x="1084939" y="0"/>
                    </a:cubicBezTo>
                    <a:cubicBezTo>
                      <a:pt x="1345756" y="-50255"/>
                      <a:pt x="1431069" y="15661"/>
                      <a:pt x="1677741" y="0"/>
                    </a:cubicBezTo>
                    <a:cubicBezTo>
                      <a:pt x="1924413" y="-15661"/>
                      <a:pt x="1941276" y="31111"/>
                      <a:pt x="2203433" y="0"/>
                    </a:cubicBezTo>
                    <a:cubicBezTo>
                      <a:pt x="2465590" y="-31111"/>
                      <a:pt x="2651596" y="45068"/>
                      <a:pt x="2829790" y="0"/>
                    </a:cubicBezTo>
                    <a:cubicBezTo>
                      <a:pt x="3007984" y="-45068"/>
                      <a:pt x="3114823" y="25330"/>
                      <a:pt x="3355482" y="0"/>
                    </a:cubicBezTo>
                    <a:cubicBezTo>
                      <a:pt x="3421083" y="254683"/>
                      <a:pt x="3295196" y="430784"/>
                      <a:pt x="3355482" y="554613"/>
                    </a:cubicBezTo>
                    <a:cubicBezTo>
                      <a:pt x="3415768" y="678442"/>
                      <a:pt x="3302205" y="821043"/>
                      <a:pt x="3355482" y="1046440"/>
                    </a:cubicBezTo>
                    <a:cubicBezTo>
                      <a:pt x="3408759" y="1271837"/>
                      <a:pt x="3345561" y="1344803"/>
                      <a:pt x="3355482" y="1569660"/>
                    </a:cubicBezTo>
                    <a:cubicBezTo>
                      <a:pt x="3235067" y="1619029"/>
                      <a:pt x="2934981" y="1504372"/>
                      <a:pt x="2796235" y="1569660"/>
                    </a:cubicBezTo>
                    <a:cubicBezTo>
                      <a:pt x="2657489" y="1634948"/>
                      <a:pt x="2514234" y="1544741"/>
                      <a:pt x="2236988" y="1569660"/>
                    </a:cubicBezTo>
                    <a:cubicBezTo>
                      <a:pt x="1959742" y="1594579"/>
                      <a:pt x="1952589" y="1560539"/>
                      <a:pt x="1778405" y="1569660"/>
                    </a:cubicBezTo>
                    <a:cubicBezTo>
                      <a:pt x="1604221" y="1578781"/>
                      <a:pt x="1461409" y="1518641"/>
                      <a:pt x="1252713" y="1569660"/>
                    </a:cubicBezTo>
                    <a:cubicBezTo>
                      <a:pt x="1044017" y="1620679"/>
                      <a:pt x="947202" y="1507738"/>
                      <a:pt x="659911" y="1569660"/>
                    </a:cubicBezTo>
                    <a:cubicBezTo>
                      <a:pt x="372620" y="1631582"/>
                      <a:pt x="187522" y="1548106"/>
                      <a:pt x="0" y="1569660"/>
                    </a:cubicBezTo>
                    <a:cubicBezTo>
                      <a:pt x="-27980" y="1451258"/>
                      <a:pt x="55657" y="1177240"/>
                      <a:pt x="0" y="1030743"/>
                    </a:cubicBezTo>
                    <a:cubicBezTo>
                      <a:pt x="-55657" y="884246"/>
                      <a:pt x="26281" y="689353"/>
                      <a:pt x="0" y="507523"/>
                    </a:cubicBezTo>
                    <a:cubicBezTo>
                      <a:pt x="-26281" y="325693"/>
                      <a:pt x="38938" y="119394"/>
                      <a:pt x="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4C8EB5-D1ED-C03C-B5B4-D5752875E86E}"/>
                  </a:ext>
                </a:extLst>
              </p:cNvPr>
              <p:cNvSpPr txBox="1"/>
              <p:nvPr/>
            </p:nvSpPr>
            <p:spPr>
              <a:xfrm>
                <a:off x="4893665" y="4651537"/>
                <a:ext cx="5518696" cy="209666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doesn’t contain a prime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does…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is some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a prime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doesn’t.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PRIMES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avoids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BF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PRIMES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correctly!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4C8EB5-D1ED-C03C-B5B4-D5752875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65" y="4651537"/>
                <a:ext cx="5518696" cy="2096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Open Problems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22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FD3C92C-FDE1-7CBF-FFFC-CFFA0176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Immediate one: a cool name for this win-win technique?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sooo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many win-wins in complexity theory, all of which stops at half-exponential bounds. Improvements?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 algorithm has two-sided error.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Zero-error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pseudodeterministic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construction?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0CB30-F59B-C171-4449-8DE6B404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3" y="3170252"/>
            <a:ext cx="4076085" cy="3232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0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23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F9B3379-1E4B-D63B-53F4-E161099A3409}"/>
              </a:ext>
            </a:extLst>
          </p:cNvPr>
          <p:cNvGrpSpPr/>
          <p:nvPr/>
        </p:nvGrpSpPr>
        <p:grpSpPr>
          <a:xfrm>
            <a:off x="4046978" y="1822687"/>
            <a:ext cx="5617610" cy="3081904"/>
            <a:chOff x="5261281" y="1942789"/>
            <a:chExt cx="5617610" cy="3081904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F294C74-A98B-B95A-1526-A850E7001B0B}"/>
                </a:ext>
              </a:extLst>
            </p:cNvPr>
            <p:cNvSpPr/>
            <p:nvPr/>
          </p:nvSpPr>
          <p:spPr>
            <a:xfrm>
              <a:off x="5261281" y="1942789"/>
              <a:ext cx="5617610" cy="30819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New win-win analysis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4DC6248-ED87-3F69-E620-DB15511CCDE9}"/>
                </a:ext>
              </a:extLst>
            </p:cNvPr>
            <p:cNvGrpSpPr/>
            <p:nvPr/>
          </p:nvGrpSpPr>
          <p:grpSpPr>
            <a:xfrm>
              <a:off x="5396319" y="2498159"/>
              <a:ext cx="5246677" cy="2289069"/>
              <a:chOff x="1916644" y="2118683"/>
              <a:chExt cx="5246677" cy="2289069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EA2B69C-03F1-D85E-D744-E3F72901C05B}"/>
                  </a:ext>
                </a:extLst>
              </p:cNvPr>
              <p:cNvSpPr/>
              <p:nvPr/>
            </p:nvSpPr>
            <p:spPr>
              <a:xfrm>
                <a:off x="2187039" y="2134089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决策 50">
                <a:extLst>
                  <a:ext uri="{FF2B5EF4-FFF2-40B4-BE49-F238E27FC236}">
                    <a16:creationId xmlns:a16="http://schemas.microsoft.com/office/drawing/2014/main" id="{FFABD840-35C6-A182-1C15-72AB9E7FC3B3}"/>
                  </a:ext>
                </a:extLst>
              </p:cNvPr>
              <p:cNvSpPr/>
              <p:nvPr/>
            </p:nvSpPr>
            <p:spPr>
              <a:xfrm>
                <a:off x="1916644" y="2832003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90A5E15-3D6E-DE6F-7C02-FA397987190C}"/>
                  </a:ext>
                </a:extLst>
              </p:cNvPr>
              <p:cNvGrpSpPr/>
              <p:nvPr/>
            </p:nvGrpSpPr>
            <p:grpSpPr>
              <a:xfrm>
                <a:off x="1950247" y="3255484"/>
                <a:ext cx="916036" cy="641343"/>
                <a:chOff x="3761645" y="3787787"/>
                <a:chExt cx="916036" cy="641343"/>
              </a:xfrm>
            </p:grpSpPr>
            <p:sp>
              <p:nvSpPr>
                <p:cNvPr id="53" name="箭头: 右 52">
                  <a:extLst>
                    <a:ext uri="{FF2B5EF4-FFF2-40B4-BE49-F238E27FC236}">
                      <a16:creationId xmlns:a16="http://schemas.microsoft.com/office/drawing/2014/main" id="{3AF8CFA6-F342-B820-1D95-112C99D72603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6D3B22AC-B13C-C982-3442-887B2A7BE1CC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B89275F-ECC0-7765-F57F-BCDA164E8EFD}"/>
                  </a:ext>
                </a:extLst>
              </p:cNvPr>
              <p:cNvSpPr/>
              <p:nvPr/>
            </p:nvSpPr>
            <p:spPr>
              <a:xfrm>
                <a:off x="2187039" y="3965300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E85B7FE8-6F9A-088B-77CC-48D38F1C4E4D}"/>
                  </a:ext>
                </a:extLst>
              </p:cNvPr>
              <p:cNvGrpSpPr/>
              <p:nvPr/>
            </p:nvGrpSpPr>
            <p:grpSpPr>
              <a:xfrm>
                <a:off x="2773862" y="2556908"/>
                <a:ext cx="787665" cy="461675"/>
                <a:chOff x="7460837" y="3446811"/>
                <a:chExt cx="787665" cy="461675"/>
              </a:xfrm>
            </p:grpSpPr>
            <p:sp>
              <p:nvSpPr>
                <p:cNvPr id="57" name="箭头: 右 56">
                  <a:extLst>
                    <a:ext uri="{FF2B5EF4-FFF2-40B4-BE49-F238E27FC236}">
                      <a16:creationId xmlns:a16="http://schemas.microsoft.com/office/drawing/2014/main" id="{350F81A1-F214-8AA0-FBC8-D60EAEC36815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2496D563-3222-6D50-46D0-FD7F07B223CA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253888C-3C67-A6E1-05F7-C3E526349ADD}"/>
                  </a:ext>
                </a:extLst>
              </p:cNvPr>
              <p:cNvSpPr/>
              <p:nvPr/>
            </p:nvSpPr>
            <p:spPr>
              <a:xfrm>
                <a:off x="3739139" y="2118683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流程图: 决策 59">
                <a:extLst>
                  <a:ext uri="{FF2B5EF4-FFF2-40B4-BE49-F238E27FC236}">
                    <a16:creationId xmlns:a16="http://schemas.microsoft.com/office/drawing/2014/main" id="{2F864449-59B8-86C7-2AE8-307E4713FB63}"/>
                  </a:ext>
                </a:extLst>
              </p:cNvPr>
              <p:cNvSpPr/>
              <p:nvPr/>
            </p:nvSpPr>
            <p:spPr>
              <a:xfrm>
                <a:off x="3468744" y="2816597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87088807-4B17-4059-E016-CEF51685CDA0}"/>
                  </a:ext>
                </a:extLst>
              </p:cNvPr>
              <p:cNvGrpSpPr/>
              <p:nvPr/>
            </p:nvGrpSpPr>
            <p:grpSpPr>
              <a:xfrm>
                <a:off x="3502347" y="3240078"/>
                <a:ext cx="916036" cy="641343"/>
                <a:chOff x="3761645" y="3787787"/>
                <a:chExt cx="916036" cy="641343"/>
              </a:xfrm>
            </p:grpSpPr>
            <p:sp>
              <p:nvSpPr>
                <p:cNvPr id="62" name="箭头: 右 61">
                  <a:extLst>
                    <a:ext uri="{FF2B5EF4-FFF2-40B4-BE49-F238E27FC236}">
                      <a16:creationId xmlns:a16="http://schemas.microsoft.com/office/drawing/2014/main" id="{8F22A62E-AA74-87F3-7B42-C2373803FFC7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D003BB3-8D8D-0EC5-52AB-9DE64F4A4577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1041338-2AD1-23E4-23BC-EE618FB36E6C}"/>
                  </a:ext>
                </a:extLst>
              </p:cNvPr>
              <p:cNvSpPr/>
              <p:nvPr/>
            </p:nvSpPr>
            <p:spPr>
              <a:xfrm>
                <a:off x="3739139" y="3949894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E4B7FEC-C4FB-E5FA-FEAD-955BC4EACF15}"/>
                  </a:ext>
                </a:extLst>
              </p:cNvPr>
              <p:cNvGrpSpPr/>
              <p:nvPr/>
            </p:nvGrpSpPr>
            <p:grpSpPr>
              <a:xfrm>
                <a:off x="4325962" y="2541502"/>
                <a:ext cx="787665" cy="461675"/>
                <a:chOff x="7460837" y="3446811"/>
                <a:chExt cx="787665" cy="461675"/>
              </a:xfrm>
            </p:grpSpPr>
            <p:sp>
              <p:nvSpPr>
                <p:cNvPr id="66" name="箭头: 右 65">
                  <a:extLst>
                    <a:ext uri="{FF2B5EF4-FFF2-40B4-BE49-F238E27FC236}">
                      <a16:creationId xmlns:a16="http://schemas.microsoft.com/office/drawing/2014/main" id="{47087AD7-B03E-C7E3-FC99-A0A380CD57F0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8AD23E8-E6BC-AC8A-6688-E0A607460C86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2F69622-9337-7CAB-E7AE-0EBD2AC204AE}"/>
                  </a:ext>
                </a:extLst>
              </p:cNvPr>
              <p:cNvSpPr/>
              <p:nvPr/>
            </p:nvSpPr>
            <p:spPr>
              <a:xfrm>
                <a:off x="5349652" y="2134089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流程图: 决策 68">
                <a:extLst>
                  <a:ext uri="{FF2B5EF4-FFF2-40B4-BE49-F238E27FC236}">
                    <a16:creationId xmlns:a16="http://schemas.microsoft.com/office/drawing/2014/main" id="{CBEB5E71-CAC2-D973-AD82-890315A333A3}"/>
                  </a:ext>
                </a:extLst>
              </p:cNvPr>
              <p:cNvSpPr/>
              <p:nvPr/>
            </p:nvSpPr>
            <p:spPr>
              <a:xfrm>
                <a:off x="5079257" y="2832003"/>
                <a:ext cx="983242" cy="315196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1B75087-5CAD-5CD6-8866-2064D001D9BE}"/>
                  </a:ext>
                </a:extLst>
              </p:cNvPr>
              <p:cNvGrpSpPr/>
              <p:nvPr/>
            </p:nvGrpSpPr>
            <p:grpSpPr>
              <a:xfrm>
                <a:off x="5112860" y="3255484"/>
                <a:ext cx="916036" cy="641343"/>
                <a:chOff x="3761645" y="3787787"/>
                <a:chExt cx="916036" cy="641343"/>
              </a:xfrm>
            </p:grpSpPr>
            <p:sp>
              <p:nvSpPr>
                <p:cNvPr id="71" name="箭头: 右 70">
                  <a:extLst>
                    <a:ext uri="{FF2B5EF4-FFF2-40B4-BE49-F238E27FC236}">
                      <a16:creationId xmlns:a16="http://schemas.microsoft.com/office/drawing/2014/main" id="{4A101FE4-3A00-0680-E650-E5F888FA5611}"/>
                    </a:ext>
                  </a:extLst>
                </p:cNvPr>
                <p:cNvSpPr/>
                <p:nvPr/>
              </p:nvSpPr>
              <p:spPr>
                <a:xfrm rot="5400000">
                  <a:off x="3904104" y="3861500"/>
                  <a:ext cx="631118" cy="504141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F7DBC250-D606-ECCD-4D97-BF09EDF6AE03}"/>
                    </a:ext>
                  </a:extLst>
                </p:cNvPr>
                <p:cNvSpPr txBox="1"/>
                <p:nvPr/>
              </p:nvSpPr>
              <p:spPr>
                <a:xfrm>
                  <a:off x="3761645" y="3787787"/>
                  <a:ext cx="9160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83D73AD-4659-7FE2-8692-EC7C564164B9}"/>
                  </a:ext>
                </a:extLst>
              </p:cNvPr>
              <p:cNvSpPr/>
              <p:nvPr/>
            </p:nvSpPr>
            <p:spPr>
              <a:xfrm>
                <a:off x="5349652" y="3965300"/>
                <a:ext cx="442452" cy="44245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334AD347-CD49-271A-4924-960DDA4C9664}"/>
                  </a:ext>
                </a:extLst>
              </p:cNvPr>
              <p:cNvGrpSpPr/>
              <p:nvPr/>
            </p:nvGrpSpPr>
            <p:grpSpPr>
              <a:xfrm>
                <a:off x="5936475" y="2556908"/>
                <a:ext cx="787665" cy="461675"/>
                <a:chOff x="7460837" y="3446811"/>
                <a:chExt cx="787665" cy="461675"/>
              </a:xfrm>
            </p:grpSpPr>
            <p:sp>
              <p:nvSpPr>
                <p:cNvPr id="75" name="箭头: 右 74">
                  <a:extLst>
                    <a:ext uri="{FF2B5EF4-FFF2-40B4-BE49-F238E27FC236}">
                      <a16:creationId xmlns:a16="http://schemas.microsoft.com/office/drawing/2014/main" id="{2FCAE370-7997-D6FD-8422-E3EA52580C17}"/>
                    </a:ext>
                  </a:extLst>
                </p:cNvPr>
                <p:cNvSpPr/>
                <p:nvPr/>
              </p:nvSpPr>
              <p:spPr>
                <a:xfrm rot="19241326">
                  <a:off x="7611138" y="3446811"/>
                  <a:ext cx="617706" cy="458922"/>
                </a:xfrm>
                <a:prstGeom prst="rightArrow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152B1D51-F950-A2DD-81C3-F396AFDB4AB7}"/>
                    </a:ext>
                  </a:extLst>
                </p:cNvPr>
                <p:cNvSpPr txBox="1"/>
                <p:nvPr/>
              </p:nvSpPr>
              <p:spPr>
                <a:xfrm>
                  <a:off x="7460837" y="3446821"/>
                  <a:ext cx="787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  <a:endPara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E490FE22-4EDF-68AC-1263-37F3558AB0F4}"/>
                      </a:ext>
                    </a:extLst>
                  </p:cNvPr>
                  <p:cNvSpPr txBox="1"/>
                  <p:nvPr/>
                </p:nvSpPr>
                <p:spPr>
                  <a:xfrm>
                    <a:off x="6757009" y="2119266"/>
                    <a:ext cx="406312" cy="36933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E490FE22-4EDF-68AC-1263-37F3558AB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7009" y="2119266"/>
                    <a:ext cx="40631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C1CAEF4C-1515-7762-541D-4C75EADB5D1B}"/>
              </a:ext>
            </a:extLst>
          </p:cNvPr>
          <p:cNvGrpSpPr/>
          <p:nvPr/>
        </p:nvGrpSpPr>
        <p:grpSpPr>
          <a:xfrm>
            <a:off x="275382" y="1847959"/>
            <a:ext cx="3490236" cy="3462688"/>
            <a:chOff x="1132378" y="1772691"/>
            <a:chExt cx="3490236" cy="3462688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47D9AE4-4A17-68A9-B2FB-91D3D8593FAF}"/>
                </a:ext>
              </a:extLst>
            </p:cNvPr>
            <p:cNvSpPr/>
            <p:nvPr/>
          </p:nvSpPr>
          <p:spPr>
            <a:xfrm>
              <a:off x="1132378" y="1772691"/>
              <a:ext cx="3490236" cy="34626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Chen-Tell generator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1744803A-D702-A5F9-66F6-165B22DBF47B}"/>
                </a:ext>
              </a:extLst>
            </p:cNvPr>
            <p:cNvGrpSpPr/>
            <p:nvPr/>
          </p:nvGrpSpPr>
          <p:grpSpPr>
            <a:xfrm>
              <a:off x="1393107" y="2264396"/>
              <a:ext cx="2864152" cy="1019504"/>
              <a:chOff x="749230" y="4544341"/>
              <a:chExt cx="2864152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流程图: 手动操作 92">
                    <a:extLst>
                      <a:ext uri="{FF2B5EF4-FFF2-40B4-BE49-F238E27FC236}">
                        <a16:creationId xmlns:a16="http://schemas.microsoft.com/office/drawing/2014/main" id="{56CCB9F1-840E-9783-FEA8-FB8FC2BD3AFE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4" name="流程图: 手动操作 93">
                    <a:extLst>
                      <a:ext uri="{FF2B5EF4-FFF2-40B4-BE49-F238E27FC236}">
                        <a16:creationId xmlns:a16="http://schemas.microsoft.com/office/drawing/2014/main" id="{83A4622E-D2F7-E8A9-5FFD-9A2DB6FD69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FCA9C146-BDDA-184D-50BF-3ACF40162581}"/>
                  </a:ext>
                </a:extLst>
              </p:cNvPr>
              <p:cNvCxnSpPr>
                <a:cxnSpLocks/>
                <a:stCxn id="93" idx="1"/>
                <a:endCxn id="96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F0179292-845E-E734-7E57-70309B2C2222}"/>
                      </a:ext>
                    </a:extLst>
                  </p:cNvPr>
                  <p:cNvSpPr/>
                  <p:nvPr/>
                </p:nvSpPr>
                <p:spPr>
                  <a:xfrm>
                    <a:off x="749230" y="4869318"/>
                    <a:ext cx="1056373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6FA76845-9A23-83E6-50F4-A34C1CBE30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230" y="4869318"/>
                    <a:ext cx="1056373" cy="3627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CE683AC-309F-6AD2-A86A-CFC189CD212B}"/>
                </a:ext>
              </a:extLst>
            </p:cNvPr>
            <p:cNvGrpSpPr/>
            <p:nvPr/>
          </p:nvGrpSpPr>
          <p:grpSpPr>
            <a:xfrm>
              <a:off x="1857936" y="3483741"/>
              <a:ext cx="2399323" cy="1570299"/>
              <a:chOff x="8619474" y="3718946"/>
              <a:chExt cx="2399323" cy="1570299"/>
            </a:xfrm>
          </p:grpSpPr>
          <p:pic>
            <p:nvPicPr>
              <p:cNvPr id="98" name="Picture 2">
                <a:extLst>
                  <a:ext uri="{FF2B5EF4-FFF2-40B4-BE49-F238E27FC236}">
                    <a16:creationId xmlns:a16="http://schemas.microsoft.com/office/drawing/2014/main" id="{DEF50FA0-6550-60CC-E8EB-7F028A112E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9474" y="4167003"/>
                <a:ext cx="1638311" cy="1122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立方体 98">
                    <a:extLst>
                      <a:ext uri="{FF2B5EF4-FFF2-40B4-BE49-F238E27FC236}">
                        <a16:creationId xmlns:a16="http://schemas.microsoft.com/office/drawing/2014/main" id="{B0DDFE15-B060-44B2-503C-10334BC4357E}"/>
                      </a:ext>
                    </a:extLst>
                  </p:cNvPr>
                  <p:cNvSpPr/>
                  <p:nvPr/>
                </p:nvSpPr>
                <p:spPr>
                  <a:xfrm>
                    <a:off x="10419708" y="3757378"/>
                    <a:ext cx="599089" cy="599089"/>
                  </a:xfrm>
                  <a:prstGeom prst="cube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04" name="立方体 103">
                    <a:extLst>
                      <a:ext uri="{FF2B5EF4-FFF2-40B4-BE49-F238E27FC236}">
                        <a16:creationId xmlns:a16="http://schemas.microsoft.com/office/drawing/2014/main" id="{9C368DB6-0B26-9E9A-13B1-A5977AF021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9708" y="3757378"/>
                    <a:ext cx="599089" cy="599089"/>
                  </a:xfrm>
                  <a:prstGeom prst="cub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093F2FF4-B305-4779-7777-4AE125F33A2C}"/>
                  </a:ext>
                </a:extLst>
              </p:cNvPr>
              <p:cNvCxnSpPr>
                <a:cxnSpLocks/>
                <a:endCxn id="99" idx="2"/>
              </p:cNvCxnSpPr>
              <p:nvPr/>
            </p:nvCxnSpPr>
            <p:spPr>
              <a:xfrm flipV="1">
                <a:off x="9989278" y="4131809"/>
                <a:ext cx="430430" cy="3057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1D56D608-BBAF-511F-612B-34C957965F89}"/>
                      </a:ext>
                    </a:extLst>
                  </p:cNvPr>
                  <p:cNvSpPr txBox="1"/>
                  <p:nvPr/>
                </p:nvSpPr>
                <p:spPr>
                  <a:xfrm>
                    <a:off x="8985256" y="3718946"/>
                    <a:ext cx="1048049" cy="461665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Recon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9109CF5F-D631-9186-4E34-CA8B045FDF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5256" y="3718946"/>
                    <a:ext cx="1048049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3118396A-494C-4DDC-7B19-89B77F8052DE}"/>
              </a:ext>
            </a:extLst>
          </p:cNvPr>
          <p:cNvSpPr/>
          <p:nvPr/>
        </p:nvSpPr>
        <p:spPr>
          <a:xfrm>
            <a:off x="1393107" y="5467918"/>
            <a:ext cx="3839766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5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40780E1-EE40-F415-33AC-F0101A96AFA8}"/>
              </a:ext>
            </a:extLst>
          </p:cNvPr>
          <p:cNvSpPr txBox="1"/>
          <p:nvPr/>
        </p:nvSpPr>
        <p:spPr>
          <a:xfrm>
            <a:off x="5039152" y="6005658"/>
            <a:ext cx="2941299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B0CF4C0-051E-75BB-5F29-F578DAF89212}"/>
              </a:ext>
            </a:extLst>
          </p:cNvPr>
          <p:cNvGrpSpPr/>
          <p:nvPr/>
        </p:nvGrpSpPr>
        <p:grpSpPr>
          <a:xfrm>
            <a:off x="7367173" y="4854561"/>
            <a:ext cx="4359898" cy="1449203"/>
            <a:chOff x="7367173" y="4854561"/>
            <a:chExt cx="4359898" cy="1449203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A14BE43-D92F-45FE-D4BD-8CDE3B779ACC}"/>
                </a:ext>
              </a:extLst>
            </p:cNvPr>
            <p:cNvGrpSpPr/>
            <p:nvPr/>
          </p:nvGrpSpPr>
          <p:grpSpPr>
            <a:xfrm>
              <a:off x="7367173" y="5193346"/>
              <a:ext cx="2179827" cy="781388"/>
              <a:chOff x="5379563" y="3372432"/>
              <a:chExt cx="3146179" cy="998752"/>
            </a:xfrm>
          </p:grpSpPr>
          <p:sp>
            <p:nvSpPr>
              <p:cNvPr id="109" name="流程图: 决策 108">
                <a:extLst>
                  <a:ext uri="{FF2B5EF4-FFF2-40B4-BE49-F238E27FC236}">
                    <a16:creationId xmlns:a16="http://schemas.microsoft.com/office/drawing/2014/main" id="{2E95775E-7E3F-FFF3-E1A8-13B23B4A1AAB}"/>
                  </a:ext>
                </a:extLst>
              </p:cNvPr>
              <p:cNvSpPr/>
              <p:nvPr/>
            </p:nvSpPr>
            <p:spPr>
              <a:xfrm>
                <a:off x="5446732" y="3372432"/>
                <a:ext cx="3079010" cy="998752"/>
              </a:xfrm>
              <a:prstGeom prst="flowChartDecision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52ADFC66-16D5-AECD-F667-13E5F1F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5379563" y="3468316"/>
                    <a:ext cx="3079010" cy="747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Use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PRIMES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to help construct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PRIMES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?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52ADFC66-16D5-AECD-F667-13E5F1FD0E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9563" y="3468316"/>
                    <a:ext cx="3079010" cy="74744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573" t="-3125" r="-4011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B9397ECF-1F8E-A596-085F-EE313500A21F}"/>
                    </a:ext>
                  </a:extLst>
                </p:cNvPr>
                <p:cNvSpPr txBox="1"/>
                <p:nvPr/>
              </p:nvSpPr>
              <p:spPr>
                <a:xfrm>
                  <a:off x="9976651" y="4854561"/>
                  <a:ext cx="1750420" cy="36933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Solve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B9397ECF-1F8E-A596-085F-EE313500A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6651" y="4854561"/>
                  <a:ext cx="17504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2B043E1-741B-8237-ADE1-2C5282A54262}"/>
                </a:ext>
              </a:extLst>
            </p:cNvPr>
            <p:cNvGrpSpPr/>
            <p:nvPr/>
          </p:nvGrpSpPr>
          <p:grpSpPr>
            <a:xfrm rot="1308167">
              <a:off x="8967969" y="4883854"/>
              <a:ext cx="980689" cy="505374"/>
              <a:chOff x="3568632" y="3683902"/>
              <a:chExt cx="980689" cy="505374"/>
            </a:xfrm>
          </p:grpSpPr>
          <p:sp>
            <p:nvSpPr>
              <p:cNvPr id="113" name="箭头: 右 112">
                <a:extLst>
                  <a:ext uri="{FF2B5EF4-FFF2-40B4-BE49-F238E27FC236}">
                    <a16:creationId xmlns:a16="http://schemas.microsoft.com/office/drawing/2014/main" id="{98A7F49C-9B34-9CAD-B562-1412AF58C5FC}"/>
                  </a:ext>
                </a:extLst>
              </p:cNvPr>
              <p:cNvSpPr/>
              <p:nvPr/>
            </p:nvSpPr>
            <p:spPr>
              <a:xfrm rot="20048094">
                <a:off x="3575340" y="3683902"/>
                <a:ext cx="973981" cy="504141"/>
              </a:xfrm>
              <a:prstGeom prst="right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462EA4F-4554-3686-20FB-2F837B44F637}"/>
                  </a:ext>
                </a:extLst>
              </p:cNvPr>
              <p:cNvSpPr txBox="1"/>
              <p:nvPr/>
            </p:nvSpPr>
            <p:spPr>
              <a:xfrm rot="20030444">
                <a:off x="3568632" y="3727611"/>
                <a:ext cx="9160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4654B5CE-221C-9A8C-D6C3-FD37FF13C85D}"/>
                </a:ext>
              </a:extLst>
            </p:cNvPr>
            <p:cNvGrpSpPr/>
            <p:nvPr/>
          </p:nvGrpSpPr>
          <p:grpSpPr>
            <a:xfrm rot="20878026">
              <a:off x="9090285" y="5777265"/>
              <a:ext cx="866893" cy="516535"/>
              <a:chOff x="7926045" y="3622410"/>
              <a:chExt cx="866893" cy="516535"/>
            </a:xfrm>
          </p:grpSpPr>
          <p:sp>
            <p:nvSpPr>
              <p:cNvPr id="116" name="箭头: 右 115">
                <a:extLst>
                  <a:ext uri="{FF2B5EF4-FFF2-40B4-BE49-F238E27FC236}">
                    <a16:creationId xmlns:a16="http://schemas.microsoft.com/office/drawing/2014/main" id="{92AA89F0-BAA9-9E90-6D44-B3994B0BF542}"/>
                  </a:ext>
                </a:extLst>
              </p:cNvPr>
              <p:cNvSpPr/>
              <p:nvPr/>
            </p:nvSpPr>
            <p:spPr>
              <a:xfrm rot="1582885">
                <a:off x="7929529" y="3634804"/>
                <a:ext cx="863409" cy="504141"/>
              </a:xfrm>
              <a:prstGeom prst="right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D80F0B7-1A84-E357-5C0B-45D48066AD0C}"/>
                  </a:ext>
                </a:extLst>
              </p:cNvPr>
              <p:cNvSpPr txBox="1"/>
              <p:nvPr/>
            </p:nvSpPr>
            <p:spPr>
              <a:xfrm rot="1607805">
                <a:off x="7926045" y="3622410"/>
                <a:ext cx="787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B7C08381-A1D9-9022-CDD2-2A296EAF664E}"/>
                    </a:ext>
                  </a:extLst>
                </p:cNvPr>
                <p:cNvSpPr txBox="1"/>
                <p:nvPr/>
              </p:nvSpPr>
              <p:spPr>
                <a:xfrm>
                  <a:off x="9976650" y="5657433"/>
                  <a:ext cx="1750421" cy="64633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Make 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progress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PRIMES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b>
                      </m:sSub>
                    </m:oMath>
                  </a14:m>
                  <a:endParaRPr lang="en-US" altLang="zh-CN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B7C08381-A1D9-9022-CDD2-2A296EAF6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6650" y="5657433"/>
                  <a:ext cx="1750421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87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Omitted Details: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Shaltiel-Umans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Generator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24 / 27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616E0-C67C-1030-EC1B-BBB47A05F272}"/>
                  </a:ext>
                </a:extLst>
              </p:cNvPr>
              <p:cNvSpPr/>
              <p:nvPr/>
            </p:nvSpPr>
            <p:spPr>
              <a:xfrm>
                <a:off x="872490" y="1975186"/>
                <a:ext cx="2087880" cy="6077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0616E0-C67C-1030-EC1B-BBB47A05F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" y="1975186"/>
                <a:ext cx="2087880" cy="60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6CBDF7-825E-76E1-428F-5DC36C9757FD}"/>
                  </a:ext>
                </a:extLst>
              </p:cNvPr>
              <p:cNvSpPr/>
              <p:nvPr/>
            </p:nvSpPr>
            <p:spPr>
              <a:xfrm>
                <a:off x="3459480" y="1983066"/>
                <a:ext cx="2087880" cy="60773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6CBDF7-825E-76E1-428F-5DC36C975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0" y="1983066"/>
                <a:ext cx="2087880" cy="607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99161E9-F86E-1CEB-5661-40C39EB9B182}"/>
              </a:ext>
            </a:extLst>
          </p:cNvPr>
          <p:cNvSpPr/>
          <p:nvPr/>
        </p:nvSpPr>
        <p:spPr>
          <a:xfrm>
            <a:off x="3454400" y="1983066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3EC7F-1D01-275C-9333-63EDB774403A}"/>
              </a:ext>
            </a:extLst>
          </p:cNvPr>
          <p:cNvSpPr/>
          <p:nvPr/>
        </p:nvSpPr>
        <p:spPr>
          <a:xfrm>
            <a:off x="3454400" y="2131060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E3DD53-8C31-B761-234E-88FAD7053BA4}"/>
              </a:ext>
            </a:extLst>
          </p:cNvPr>
          <p:cNvSpPr/>
          <p:nvPr/>
        </p:nvSpPr>
        <p:spPr>
          <a:xfrm>
            <a:off x="3454400" y="2442806"/>
            <a:ext cx="2087880" cy="147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052DBA-E9E1-0559-DEB5-FEB10B356A15}"/>
                  </a:ext>
                </a:extLst>
              </p:cNvPr>
              <p:cNvSpPr txBox="1"/>
              <p:nvPr/>
            </p:nvSpPr>
            <p:spPr>
              <a:xfrm>
                <a:off x="8633460" y="1894557"/>
                <a:ext cx="2720340" cy="76899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CT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NW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052DBA-E9E1-0559-DEB5-FEB10B35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60" y="1894557"/>
                <a:ext cx="2720340" cy="768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FB5E921-9F99-6528-A705-5B3A0F5428EF}"/>
              </a:ext>
            </a:extLst>
          </p:cNvPr>
          <p:cNvSpPr txBox="1"/>
          <p:nvPr/>
        </p:nvSpPr>
        <p:spPr>
          <a:xfrm>
            <a:off x="5982971" y="2073474"/>
            <a:ext cx="208788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Nisan-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Wigderson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5F7D60D-FDED-EFF3-57B7-D46EB576515E}"/>
                  </a:ext>
                </a:extLst>
              </p:cNvPr>
              <p:cNvSpPr txBox="1"/>
              <p:nvPr/>
            </p:nvSpPr>
            <p:spPr>
              <a:xfrm>
                <a:off x="737870" y="3198167"/>
                <a:ext cx="7164070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 with NW: size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CT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quasi-poly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5F7D60D-FDED-EFF3-57B7-D46EB576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0" y="3198167"/>
                <a:ext cx="71640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4F26F9B9-4AFE-7C0F-2AD7-75EDE8F89DD3}"/>
              </a:ext>
            </a:extLst>
          </p:cNvPr>
          <p:cNvGrpSpPr/>
          <p:nvPr/>
        </p:nvGrpSpPr>
        <p:grpSpPr>
          <a:xfrm>
            <a:off x="8187689" y="2867419"/>
            <a:ext cx="2974189" cy="3063577"/>
            <a:chOff x="8187689" y="2867419"/>
            <a:chExt cx="2974189" cy="3063577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9F9C5E1-A81F-FF56-FF29-1A4E64FC6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7689" y="2867419"/>
              <a:ext cx="2974189" cy="3063577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027335-3855-99CD-14FC-1D13065C34E8}"/>
                </a:ext>
              </a:extLst>
            </p:cNvPr>
            <p:cNvSpPr txBox="1"/>
            <p:nvPr/>
          </p:nvSpPr>
          <p:spPr>
            <a:xfrm>
              <a:off x="8187689" y="5269404"/>
              <a:ext cx="2974189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32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Shaltiel-Umans</a:t>
              </a:r>
              <a:endPara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1FBA12F-F87E-C1AA-F3C7-67E2AD9AE340}"/>
              </a:ext>
            </a:extLst>
          </p:cNvPr>
          <p:cNvSpPr txBox="1"/>
          <p:nvPr/>
        </p:nvSpPr>
        <p:spPr>
          <a:xfrm>
            <a:off x="737870" y="3932903"/>
            <a:ext cx="716407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paper: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Shaltiel-Umans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a HSG with learning reconstruction!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B8207866-30B4-F4D2-9FA9-E88C4CBF6435}"/>
              </a:ext>
            </a:extLst>
          </p:cNvPr>
          <p:cNvSpPr/>
          <p:nvPr/>
        </p:nvSpPr>
        <p:spPr>
          <a:xfrm>
            <a:off x="2967867" y="2140153"/>
            <a:ext cx="491613" cy="315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B39D2378-897A-6922-40EE-81AE8E3FE6EF}"/>
              </a:ext>
            </a:extLst>
          </p:cNvPr>
          <p:cNvSpPr/>
          <p:nvPr/>
        </p:nvSpPr>
        <p:spPr>
          <a:xfrm>
            <a:off x="5537200" y="2126313"/>
            <a:ext cx="491613" cy="31580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BA8149-EF4C-B1E8-2F5F-057F147B3B8D}"/>
              </a:ext>
            </a:extLst>
          </p:cNvPr>
          <p:cNvGrpSpPr/>
          <p:nvPr/>
        </p:nvGrpSpPr>
        <p:grpSpPr>
          <a:xfrm>
            <a:off x="446507" y="4726939"/>
            <a:ext cx="2981821" cy="1765936"/>
            <a:chOff x="384668" y="3938526"/>
            <a:chExt cx="2981821" cy="176593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A339E50-ECF4-75EA-BA5C-0BE175057496}"/>
                </a:ext>
              </a:extLst>
            </p:cNvPr>
            <p:cNvGrpSpPr/>
            <p:nvPr/>
          </p:nvGrpSpPr>
          <p:grpSpPr>
            <a:xfrm>
              <a:off x="968283" y="3938526"/>
              <a:ext cx="2398206" cy="1019504"/>
              <a:chOff x="1215176" y="4544341"/>
              <a:chExt cx="2398206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流程图: 手动操作 45">
                    <a:extLst>
                      <a:ext uri="{FF2B5EF4-FFF2-40B4-BE49-F238E27FC236}">
                        <a16:creationId xmlns:a16="http://schemas.microsoft.com/office/drawing/2014/main" id="{E08EB4C9-2188-FD88-B00A-361063111951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E96B321A-C246-A8FC-12E2-D95F07883A66}"/>
                  </a:ext>
                </a:extLst>
              </p:cNvPr>
              <p:cNvCxnSpPr>
                <a:cxnSpLocks/>
                <a:stCxn id="46" idx="1"/>
                <a:endCxn id="4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8276678-89BC-9DFC-9732-C044E033D208}"/>
                      </a:ext>
                    </a:extLst>
                  </p:cNvPr>
                  <p:cNvSpPr/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88276678-89BC-9DFC-9732-C044E033D2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747BBF-8B2E-8FDF-EA03-00A81F04DC35}"/>
                    </a:ext>
                  </a:extLst>
                </p:cNvPr>
                <p:cNvSpPr txBox="1"/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Given a low-deg polynomial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produces an HSG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747BBF-8B2E-8FDF-EA03-00A81F04D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1035" t="-3125" r="-22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16325C7-503D-EA0A-2A5B-55ACC5DABE70}"/>
              </a:ext>
            </a:extLst>
          </p:cNvPr>
          <p:cNvGrpSpPr/>
          <p:nvPr/>
        </p:nvGrpSpPr>
        <p:grpSpPr>
          <a:xfrm>
            <a:off x="4104993" y="4530012"/>
            <a:ext cx="2713735" cy="2057430"/>
            <a:chOff x="4699788" y="4776233"/>
            <a:chExt cx="2713735" cy="205743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E7341B1-8EE5-7A5E-77EB-0A90E90E1D51}"/>
                </a:ext>
              </a:extLst>
            </p:cNvPr>
            <p:cNvGrpSpPr/>
            <p:nvPr/>
          </p:nvGrpSpPr>
          <p:grpSpPr>
            <a:xfrm>
              <a:off x="4699788" y="4776233"/>
              <a:ext cx="2713735" cy="2057430"/>
              <a:chOff x="4699788" y="4776233"/>
              <a:chExt cx="2713735" cy="2057430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B6B3A7F-4D05-62EC-70F9-FB6FDA23D680}"/>
                  </a:ext>
                </a:extLst>
              </p:cNvPr>
              <p:cNvGrpSpPr/>
              <p:nvPr/>
            </p:nvGrpSpPr>
            <p:grpSpPr>
              <a:xfrm>
                <a:off x="4755880" y="4776233"/>
                <a:ext cx="2400065" cy="1570299"/>
                <a:chOff x="8619474" y="3718946"/>
                <a:chExt cx="2400065" cy="1570299"/>
              </a:xfrm>
            </p:grpSpPr>
            <p:pic>
              <p:nvPicPr>
                <p:cNvPr id="55" name="Picture 2">
                  <a:extLst>
                    <a:ext uri="{FF2B5EF4-FFF2-40B4-BE49-F238E27FC236}">
                      <a16:creationId xmlns:a16="http://schemas.microsoft.com/office/drawing/2014/main" id="{BAE13802-E07A-530A-B582-FC55A787B3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9474" y="4167003"/>
                  <a:ext cx="1638311" cy="1122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立方体 55">
                      <a:extLst>
                        <a:ext uri="{FF2B5EF4-FFF2-40B4-BE49-F238E27FC236}">
                          <a16:creationId xmlns:a16="http://schemas.microsoft.com/office/drawing/2014/main" id="{8EEE7122-B077-4058-9B24-511FBEAE0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>
                <p:sp>
                  <p:nvSpPr>
                    <p:cNvPr id="56" name="立方体 55">
                      <a:extLst>
                        <a:ext uri="{FF2B5EF4-FFF2-40B4-BE49-F238E27FC236}">
                          <a16:creationId xmlns:a16="http://schemas.microsoft.com/office/drawing/2014/main" id="{8EEE7122-B077-4058-9B24-511FBEAE0F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46A8B090-43DA-FA7F-B24C-664DFD8A87D0}"/>
                    </a:ext>
                  </a:extLst>
                </p:cNvPr>
                <p:cNvCxnSpPr>
                  <a:cxnSpLocks/>
                  <a:endCxn id="56" idx="2"/>
                </p:cNvCxnSpPr>
                <p:nvPr/>
              </p:nvCxnSpPr>
              <p:spPr>
                <a:xfrm flipV="1">
                  <a:off x="10033305" y="4085244"/>
                  <a:ext cx="400157" cy="2721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300CDF93-0A01-7DD2-34C2-025397B71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Recon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CFC1532-52B5-B8F4-2830-8EE52216AF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45DE0A1-7E59-A648-1D58-4A7EAFDA16C3}"/>
                      </a:ext>
                    </a:extLst>
                  </p:cNvPr>
                  <p:cNvSpPr txBox="1"/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Reco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p>
                        </m:sSup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outputs a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-oracle circuit computing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(exactly)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A45DE0A1-7E59-A648-1D58-4A7EAFDA16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121" t="-3125" r="-38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35E66F1-5F80-1A21-D4F1-773818485118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6169710" y="5399065"/>
              <a:ext cx="673678" cy="191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50F7D1-6921-27A0-F31D-07A2E091D273}"/>
                    </a:ext>
                  </a:extLst>
                </p:cNvPr>
                <p:cNvSpPr/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50F7D1-6921-27A0-F31D-07A2E091D2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140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3" grpId="0" animBg="1"/>
      <p:bldP spid="40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Using SU in Chen-Tell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25 / 27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F0C238-5311-1D6F-9099-C84F9B7D60C4}"/>
              </a:ext>
            </a:extLst>
          </p:cNvPr>
          <p:cNvGrpSpPr/>
          <p:nvPr/>
        </p:nvGrpSpPr>
        <p:grpSpPr>
          <a:xfrm>
            <a:off x="446507" y="4726939"/>
            <a:ext cx="2981821" cy="1765936"/>
            <a:chOff x="384668" y="3938526"/>
            <a:chExt cx="2981821" cy="17659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643D538-B570-BD08-1C21-D822DD867B18}"/>
                </a:ext>
              </a:extLst>
            </p:cNvPr>
            <p:cNvGrpSpPr/>
            <p:nvPr/>
          </p:nvGrpSpPr>
          <p:grpSpPr>
            <a:xfrm>
              <a:off x="968283" y="3938526"/>
              <a:ext cx="2398206" cy="1019504"/>
              <a:chOff x="1215176" y="4544341"/>
              <a:chExt cx="2398206" cy="1019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流程图: 手动操作 12">
                    <a:extLst>
                      <a:ext uri="{FF2B5EF4-FFF2-40B4-BE49-F238E27FC236}">
                        <a16:creationId xmlns:a16="http://schemas.microsoft.com/office/drawing/2014/main" id="{BB28110C-B8E3-2B42-FF6D-69451C85A879}"/>
                      </a:ext>
                    </a:extLst>
                  </p:cNvPr>
                  <p:cNvSpPr/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流程图: 手动操作 34">
                    <a:extLst>
                      <a:ext uri="{FF2B5EF4-FFF2-40B4-BE49-F238E27FC236}">
                        <a16:creationId xmlns:a16="http://schemas.microsoft.com/office/drawing/2014/main" id="{A9D75A5E-9999-FD90-8E6E-C66A8BF20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5809" y="4544341"/>
                    <a:ext cx="1597573" cy="1019504"/>
                  </a:xfrm>
                  <a:prstGeom prst="flowChartManualOperation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F17FB80-D186-2C0E-AF1C-290B91C1E455}"/>
                  </a:ext>
                </a:extLst>
              </p:cNvPr>
              <p:cNvCxnSpPr>
                <a:cxnSpLocks/>
                <a:stCxn id="13" idx="1"/>
                <a:endCxn id="18" idx="3"/>
              </p:cNvCxnSpPr>
              <p:nvPr/>
            </p:nvCxnSpPr>
            <p:spPr>
              <a:xfrm flipH="1" flipV="1">
                <a:off x="1805603" y="5050704"/>
                <a:ext cx="369963" cy="33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F688194-BC8D-30DF-97EB-F9356CE2F2E0}"/>
                      </a:ext>
                    </a:extLst>
                  </p:cNvPr>
                  <p:cNvSpPr/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F688194-BC8D-30DF-97EB-F9356CE2F2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176" y="4869318"/>
                    <a:ext cx="590427" cy="3627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346E9C7-110D-E52F-E5CF-2DAEEB094813}"/>
                    </a:ext>
                  </a:extLst>
                </p:cNvPr>
                <p:cNvSpPr txBox="1"/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Given a low-deg polynomial 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</m:oMath>
                  </a14:m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produces an HSG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346E9C7-110D-E52F-E5CF-2DAEEB094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68" y="5119687"/>
                  <a:ext cx="2939845" cy="584775"/>
                </a:xfrm>
                <a:prstGeom prst="rect">
                  <a:avLst/>
                </a:prstGeom>
                <a:blipFill>
                  <a:blip r:embed="rId9"/>
                  <a:stretch>
                    <a:fillRect l="-1035" t="-3125" r="-227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12A638-DFFB-BD9D-1650-8A0C52C56649}"/>
              </a:ext>
            </a:extLst>
          </p:cNvPr>
          <p:cNvGrpSpPr/>
          <p:nvPr/>
        </p:nvGrpSpPr>
        <p:grpSpPr>
          <a:xfrm>
            <a:off x="4104993" y="4530012"/>
            <a:ext cx="2713735" cy="2057430"/>
            <a:chOff x="4699788" y="4776233"/>
            <a:chExt cx="2713735" cy="205743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D7F7461-6B76-AA5F-D607-F53CAB8E4EF6}"/>
                </a:ext>
              </a:extLst>
            </p:cNvPr>
            <p:cNvGrpSpPr/>
            <p:nvPr/>
          </p:nvGrpSpPr>
          <p:grpSpPr>
            <a:xfrm>
              <a:off x="4699788" y="4776233"/>
              <a:ext cx="2713735" cy="2057430"/>
              <a:chOff x="4699788" y="4776233"/>
              <a:chExt cx="2713735" cy="205743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54E7D63-D607-4483-82A8-D49552245062}"/>
                  </a:ext>
                </a:extLst>
              </p:cNvPr>
              <p:cNvGrpSpPr/>
              <p:nvPr/>
            </p:nvGrpSpPr>
            <p:grpSpPr>
              <a:xfrm>
                <a:off x="4755880" y="4776233"/>
                <a:ext cx="2400065" cy="1570299"/>
                <a:chOff x="8619474" y="3718946"/>
                <a:chExt cx="2400065" cy="1570299"/>
              </a:xfrm>
            </p:grpSpPr>
            <p:pic>
              <p:nvPicPr>
                <p:cNvPr id="24" name="Picture 2">
                  <a:extLst>
                    <a:ext uri="{FF2B5EF4-FFF2-40B4-BE49-F238E27FC236}">
                      <a16:creationId xmlns:a16="http://schemas.microsoft.com/office/drawing/2014/main" id="{95925572-1830-9FA8-40A6-D78EEF3D8A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9474" y="4167003"/>
                  <a:ext cx="1638311" cy="1122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立方体 24">
                      <a:extLst>
                        <a:ext uri="{FF2B5EF4-FFF2-40B4-BE49-F238E27FC236}">
                          <a16:creationId xmlns:a16="http://schemas.microsoft.com/office/drawing/2014/main" id="{689958FB-9DDD-9F4E-7FFA-33369FAFA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i="1" dirty="0"/>
                    </a:p>
                  </p:txBody>
                </p:sp>
              </mc:Choice>
              <mc:Fallback>
                <p:sp>
                  <p:nvSpPr>
                    <p:cNvPr id="25" name="立方体 24">
                      <a:extLst>
                        <a:ext uri="{FF2B5EF4-FFF2-40B4-BE49-F238E27FC236}">
                          <a16:creationId xmlns:a16="http://schemas.microsoft.com/office/drawing/2014/main" id="{689958FB-9DDD-9F4E-7FFA-33369FAFA70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3462" y="3718946"/>
                      <a:ext cx="586077" cy="586077"/>
                    </a:xfrm>
                    <a:prstGeom prst="cub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DF26B643-07E6-5FC3-DA23-14B3B4EAB6F9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10033305" y="4085244"/>
                  <a:ext cx="400157" cy="2721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>
                      <a:extLst>
                        <a:ext uri="{FF2B5EF4-FFF2-40B4-BE49-F238E27FC236}">
                          <a16:creationId xmlns:a16="http://schemas.microsoft.com/office/drawing/2014/main" id="{64DB4BEB-38F2-FD78-BD8D-C86E761001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Recon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9CFC1532-52B5-B8F4-2830-8EE52216AF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5256" y="3718946"/>
                      <a:ext cx="1048049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E99C7B0-96C1-CD8B-6990-F83961F3A8E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Reco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p>
                        </m:sSup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outputs a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a14:m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-oracle circuit computing </a:t>
                    </a:r>
                    <a14:m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a14:m>
                    <a:r>
                      <a: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CN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(exactly)</a:t>
                    </a:r>
                    <a:endParaRPr lang="zh-CN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5E99C7B0-96C1-CD8B-6990-F83961F3A8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9788" y="6248888"/>
                    <a:ext cx="2713735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21" t="-3125" r="-3812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3B36075-9426-5A53-4169-4FDE48AAE5BD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6169710" y="5399065"/>
              <a:ext cx="673678" cy="191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58B5B63-4737-9DA5-35B8-11B7C9DCB9ED}"/>
                    </a:ext>
                  </a:extLst>
                </p:cNvPr>
                <p:cNvSpPr/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58B5B63-4737-9DA5-35B8-11B7C9DCB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174" y="5590936"/>
                  <a:ext cx="590427" cy="36277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0976B91-EC2E-B4E3-0221-60A5AFF6E606}"/>
              </a:ext>
            </a:extLst>
          </p:cNvPr>
          <p:cNvSpPr/>
          <p:nvPr/>
        </p:nvSpPr>
        <p:spPr>
          <a:xfrm>
            <a:off x="727587" y="2118274"/>
            <a:ext cx="6312309" cy="1433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B6DEDE-45EA-255A-B422-F7FF794E1F5E}"/>
              </a:ext>
            </a:extLst>
          </p:cNvPr>
          <p:cNvSpPr/>
          <p:nvPr/>
        </p:nvSpPr>
        <p:spPr>
          <a:xfrm>
            <a:off x="717755" y="2117029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2AA57B-9775-89CE-F622-B32481170F85}"/>
              </a:ext>
            </a:extLst>
          </p:cNvPr>
          <p:cNvSpPr/>
          <p:nvPr/>
        </p:nvSpPr>
        <p:spPr>
          <a:xfrm>
            <a:off x="717755" y="2393913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DF9ABB3-6124-6CF7-4698-3A3387BF18C4}"/>
              </a:ext>
            </a:extLst>
          </p:cNvPr>
          <p:cNvSpPr/>
          <p:nvPr/>
        </p:nvSpPr>
        <p:spPr>
          <a:xfrm>
            <a:off x="717755" y="3284875"/>
            <a:ext cx="6347161" cy="272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7D63B4-33BE-3B61-B0B4-793F7360D8C7}"/>
                  </a:ext>
                </a:extLst>
              </p:cNvPr>
              <p:cNvSpPr txBox="1"/>
              <p:nvPr/>
            </p:nvSpPr>
            <p:spPr>
              <a:xfrm>
                <a:off x="895558" y="3788199"/>
                <a:ext cx="6265169" cy="38119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Inside Chen-Tell: each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a low-deg polynomial!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7D63B4-33BE-3B61-B0B4-793F7360D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58" y="3788199"/>
                <a:ext cx="6265169" cy="3811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7B526186-FAC8-1D4B-733E-7E7A8AA21F10}"/>
              </a:ext>
            </a:extLst>
          </p:cNvPr>
          <p:cNvSpPr/>
          <p:nvPr/>
        </p:nvSpPr>
        <p:spPr>
          <a:xfrm>
            <a:off x="7064916" y="2573741"/>
            <a:ext cx="909427" cy="584199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AA32F55-81EC-50BE-BDCD-BFD75A003961}"/>
              </a:ext>
            </a:extLst>
          </p:cNvPr>
          <p:cNvGrpSpPr/>
          <p:nvPr/>
        </p:nvGrpSpPr>
        <p:grpSpPr>
          <a:xfrm>
            <a:off x="7999363" y="2253107"/>
            <a:ext cx="1391919" cy="1433753"/>
            <a:chOff x="8187689" y="2867419"/>
            <a:chExt cx="2974189" cy="306357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6808616-D5C2-B400-87FD-394DF3E6A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87689" y="2867419"/>
              <a:ext cx="2974189" cy="3063577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1411A9A-E562-D313-18A2-359B7BA1DA98}"/>
                </a:ext>
              </a:extLst>
            </p:cNvPr>
            <p:cNvSpPr txBox="1"/>
            <p:nvPr/>
          </p:nvSpPr>
          <p:spPr>
            <a:xfrm>
              <a:off x="8187689" y="5269404"/>
              <a:ext cx="2974189" cy="65764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Shaltiel-Umans</a:t>
              </a:r>
              <a:endParaRPr lang="zh-CN" alt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D78A28-7F33-086D-46AD-8359526E05AD}"/>
                  </a:ext>
                </a:extLst>
              </p:cNvPr>
              <p:cNvSpPr txBox="1"/>
              <p:nvPr/>
            </p:nvSpPr>
            <p:spPr>
              <a:xfrm>
                <a:off x="7552143" y="3939638"/>
                <a:ext cx="4443212" cy="2359172"/>
              </a:xfrm>
              <a:custGeom>
                <a:avLst/>
                <a:gdLst>
                  <a:gd name="connsiteX0" fmla="*/ 0 w 4443212"/>
                  <a:gd name="connsiteY0" fmla="*/ 0 h 2359172"/>
                  <a:gd name="connsiteX1" fmla="*/ 607239 w 4443212"/>
                  <a:gd name="connsiteY1" fmla="*/ 0 h 2359172"/>
                  <a:gd name="connsiteX2" fmla="*/ 1436637 w 4443212"/>
                  <a:gd name="connsiteY2" fmla="*/ 0 h 2359172"/>
                  <a:gd name="connsiteX3" fmla="*/ 2088309 w 4443212"/>
                  <a:gd name="connsiteY3" fmla="*/ 0 h 2359172"/>
                  <a:gd name="connsiteX4" fmla="*/ 2739980 w 4443212"/>
                  <a:gd name="connsiteY4" fmla="*/ 0 h 2359172"/>
                  <a:gd name="connsiteX5" fmla="*/ 3347219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09982 h 2359172"/>
                  <a:gd name="connsiteX8" fmla="*/ 4443212 w 4443212"/>
                  <a:gd name="connsiteY8" fmla="*/ 1643555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3095437 w 4443212"/>
                  <a:gd name="connsiteY11" fmla="*/ 2359172 h 2359172"/>
                  <a:gd name="connsiteX12" fmla="*/ 2266038 w 4443212"/>
                  <a:gd name="connsiteY12" fmla="*/ 2359172 h 2359172"/>
                  <a:gd name="connsiteX13" fmla="*/ 1525502 w 4443212"/>
                  <a:gd name="connsiteY13" fmla="*/ 2359172 h 2359172"/>
                  <a:gd name="connsiteX14" fmla="*/ 829399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643555 h 2359172"/>
                  <a:gd name="connsiteX17" fmla="*/ 0 w 4443212"/>
                  <a:gd name="connsiteY17" fmla="*/ 927940 h 2359172"/>
                  <a:gd name="connsiteX18" fmla="*/ 0 w 4443212"/>
                  <a:gd name="connsiteY18" fmla="*/ 0 h 2359172"/>
                  <a:gd name="connsiteX0" fmla="*/ 0 w 4443212"/>
                  <a:gd name="connsiteY0" fmla="*/ 0 h 2359172"/>
                  <a:gd name="connsiteX1" fmla="*/ 651670 w 4443212"/>
                  <a:gd name="connsiteY1" fmla="*/ 0 h 2359172"/>
                  <a:gd name="connsiteX2" fmla="*/ 1436637 w 4443212"/>
                  <a:gd name="connsiteY2" fmla="*/ 0 h 2359172"/>
                  <a:gd name="connsiteX3" fmla="*/ 2221605 w 4443212"/>
                  <a:gd name="connsiteY3" fmla="*/ 0 h 2359172"/>
                  <a:gd name="connsiteX4" fmla="*/ 2917708 w 4443212"/>
                  <a:gd name="connsiteY4" fmla="*/ 0 h 2359172"/>
                  <a:gd name="connsiteX5" fmla="*/ 3747108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33573 h 2359172"/>
                  <a:gd name="connsiteX8" fmla="*/ 4443212 w 4443212"/>
                  <a:gd name="connsiteY8" fmla="*/ 1572780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2962141 w 4443212"/>
                  <a:gd name="connsiteY11" fmla="*/ 2359172 h 2359172"/>
                  <a:gd name="connsiteX12" fmla="*/ 2354901 w 4443212"/>
                  <a:gd name="connsiteY12" fmla="*/ 2359172 h 2359172"/>
                  <a:gd name="connsiteX13" fmla="*/ 1658798 w 4443212"/>
                  <a:gd name="connsiteY13" fmla="*/ 2359172 h 2359172"/>
                  <a:gd name="connsiteX14" fmla="*/ 873830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549188 h 2359172"/>
                  <a:gd name="connsiteX17" fmla="*/ 0 w 4443212"/>
                  <a:gd name="connsiteY17" fmla="*/ 762797 h 2359172"/>
                  <a:gd name="connsiteX18" fmla="*/ 0 w 4443212"/>
                  <a:gd name="connsiteY18" fmla="*/ 0 h 2359172"/>
                  <a:gd name="connsiteX0" fmla="*/ 0 w 4443212"/>
                  <a:gd name="connsiteY0" fmla="*/ 0 h 2359172"/>
                  <a:gd name="connsiteX1" fmla="*/ 607239 w 4443212"/>
                  <a:gd name="connsiteY1" fmla="*/ 0 h 2359172"/>
                  <a:gd name="connsiteX2" fmla="*/ 1436637 w 4443212"/>
                  <a:gd name="connsiteY2" fmla="*/ 0 h 2359172"/>
                  <a:gd name="connsiteX3" fmla="*/ 2088309 w 4443212"/>
                  <a:gd name="connsiteY3" fmla="*/ 0 h 2359172"/>
                  <a:gd name="connsiteX4" fmla="*/ 2739980 w 4443212"/>
                  <a:gd name="connsiteY4" fmla="*/ 0 h 2359172"/>
                  <a:gd name="connsiteX5" fmla="*/ 3347219 w 4443212"/>
                  <a:gd name="connsiteY5" fmla="*/ 0 h 2359172"/>
                  <a:gd name="connsiteX6" fmla="*/ 4443212 w 4443212"/>
                  <a:gd name="connsiteY6" fmla="*/ 0 h 2359172"/>
                  <a:gd name="connsiteX7" fmla="*/ 4443212 w 4443212"/>
                  <a:gd name="connsiteY7" fmla="*/ 809982 h 2359172"/>
                  <a:gd name="connsiteX8" fmla="*/ 4443212 w 4443212"/>
                  <a:gd name="connsiteY8" fmla="*/ 1643555 h 2359172"/>
                  <a:gd name="connsiteX9" fmla="*/ 4443212 w 4443212"/>
                  <a:gd name="connsiteY9" fmla="*/ 2359172 h 2359172"/>
                  <a:gd name="connsiteX10" fmla="*/ 3702676 w 4443212"/>
                  <a:gd name="connsiteY10" fmla="*/ 2359172 h 2359172"/>
                  <a:gd name="connsiteX11" fmla="*/ 3095437 w 4443212"/>
                  <a:gd name="connsiteY11" fmla="*/ 2359172 h 2359172"/>
                  <a:gd name="connsiteX12" fmla="*/ 2266038 w 4443212"/>
                  <a:gd name="connsiteY12" fmla="*/ 2359172 h 2359172"/>
                  <a:gd name="connsiteX13" fmla="*/ 1525502 w 4443212"/>
                  <a:gd name="connsiteY13" fmla="*/ 2359172 h 2359172"/>
                  <a:gd name="connsiteX14" fmla="*/ 829399 w 4443212"/>
                  <a:gd name="connsiteY14" fmla="*/ 2359172 h 2359172"/>
                  <a:gd name="connsiteX15" fmla="*/ 0 w 4443212"/>
                  <a:gd name="connsiteY15" fmla="*/ 2359172 h 2359172"/>
                  <a:gd name="connsiteX16" fmla="*/ 0 w 4443212"/>
                  <a:gd name="connsiteY16" fmla="*/ 1643555 h 2359172"/>
                  <a:gd name="connsiteX17" fmla="*/ 0 w 4443212"/>
                  <a:gd name="connsiteY17" fmla="*/ 927940 h 2359172"/>
                  <a:gd name="connsiteX18" fmla="*/ 0 w 4443212"/>
                  <a:gd name="connsiteY18" fmla="*/ 0 h 235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43212" h="2359172" fill="none" extrusionOk="0">
                    <a:moveTo>
                      <a:pt x="0" y="0"/>
                    </a:moveTo>
                    <a:cubicBezTo>
                      <a:pt x="207146" y="-133701"/>
                      <a:pt x="304902" y="-17927"/>
                      <a:pt x="607239" y="0"/>
                    </a:cubicBezTo>
                    <a:cubicBezTo>
                      <a:pt x="832590" y="-50404"/>
                      <a:pt x="1068192" y="-28914"/>
                      <a:pt x="1436637" y="0"/>
                    </a:cubicBezTo>
                    <a:cubicBezTo>
                      <a:pt x="1829634" y="-59908"/>
                      <a:pt x="1820685" y="133549"/>
                      <a:pt x="2088309" y="0"/>
                    </a:cubicBezTo>
                    <a:cubicBezTo>
                      <a:pt x="2375772" y="2449"/>
                      <a:pt x="2524720" y="34119"/>
                      <a:pt x="2739980" y="0"/>
                    </a:cubicBezTo>
                    <a:cubicBezTo>
                      <a:pt x="2985511" y="-31655"/>
                      <a:pt x="3048645" y="105260"/>
                      <a:pt x="3347219" y="0"/>
                    </a:cubicBezTo>
                    <a:cubicBezTo>
                      <a:pt x="3592470" y="654"/>
                      <a:pt x="4287207" y="72042"/>
                      <a:pt x="4443212" y="0"/>
                    </a:cubicBezTo>
                    <a:cubicBezTo>
                      <a:pt x="4506161" y="316949"/>
                      <a:pt x="4461154" y="374436"/>
                      <a:pt x="4443212" y="809982"/>
                    </a:cubicBezTo>
                    <a:cubicBezTo>
                      <a:pt x="4476329" y="1170560"/>
                      <a:pt x="4379067" y="1500226"/>
                      <a:pt x="4443212" y="1643555"/>
                    </a:cubicBezTo>
                    <a:cubicBezTo>
                      <a:pt x="4525334" y="1836756"/>
                      <a:pt x="4415408" y="2105639"/>
                      <a:pt x="4443212" y="2359172"/>
                    </a:cubicBezTo>
                    <a:cubicBezTo>
                      <a:pt x="4174340" y="2444158"/>
                      <a:pt x="3798749" y="2288038"/>
                      <a:pt x="3702676" y="2359172"/>
                    </a:cubicBezTo>
                    <a:cubicBezTo>
                      <a:pt x="3447113" y="2345285"/>
                      <a:pt x="3263999" y="2231144"/>
                      <a:pt x="3095437" y="2359172"/>
                    </a:cubicBezTo>
                    <a:cubicBezTo>
                      <a:pt x="2878595" y="2493979"/>
                      <a:pt x="2581285" y="2169820"/>
                      <a:pt x="2266038" y="2359172"/>
                    </a:cubicBezTo>
                    <a:cubicBezTo>
                      <a:pt x="1954617" y="2347356"/>
                      <a:pt x="1792256" y="2351250"/>
                      <a:pt x="1525502" y="2359172"/>
                    </a:cubicBezTo>
                    <a:cubicBezTo>
                      <a:pt x="1219827" y="2436513"/>
                      <a:pt x="1019926" y="2415342"/>
                      <a:pt x="829399" y="2359172"/>
                    </a:cubicBezTo>
                    <a:cubicBezTo>
                      <a:pt x="565725" y="2301945"/>
                      <a:pt x="156612" y="2270563"/>
                      <a:pt x="0" y="2359172"/>
                    </a:cubicBezTo>
                    <a:cubicBezTo>
                      <a:pt x="-58818" y="2122888"/>
                      <a:pt x="72742" y="1884940"/>
                      <a:pt x="0" y="1643555"/>
                    </a:cubicBezTo>
                    <a:cubicBezTo>
                      <a:pt x="-60272" y="1281329"/>
                      <a:pt x="62299" y="1255017"/>
                      <a:pt x="0" y="927940"/>
                    </a:cubicBezTo>
                    <a:cubicBezTo>
                      <a:pt x="-78620" y="668153"/>
                      <a:pt x="39932" y="383622"/>
                      <a:pt x="0" y="0"/>
                    </a:cubicBezTo>
                    <a:close/>
                  </a:path>
                  <a:path w="4443212" h="2359172" stroke="0" extrusionOk="0">
                    <a:moveTo>
                      <a:pt x="0" y="0"/>
                    </a:moveTo>
                    <a:cubicBezTo>
                      <a:pt x="328603" y="-18284"/>
                      <a:pt x="354078" y="68656"/>
                      <a:pt x="651670" y="0"/>
                    </a:cubicBezTo>
                    <a:cubicBezTo>
                      <a:pt x="958919" y="-63831"/>
                      <a:pt x="1149818" y="7142"/>
                      <a:pt x="1436637" y="0"/>
                    </a:cubicBezTo>
                    <a:cubicBezTo>
                      <a:pt x="1777439" y="-166656"/>
                      <a:pt x="1946279" y="65847"/>
                      <a:pt x="2221605" y="0"/>
                    </a:cubicBezTo>
                    <a:cubicBezTo>
                      <a:pt x="2539762" y="-29475"/>
                      <a:pt x="2571916" y="29024"/>
                      <a:pt x="2917708" y="0"/>
                    </a:cubicBezTo>
                    <a:cubicBezTo>
                      <a:pt x="3297939" y="-29844"/>
                      <a:pt x="3566752" y="110679"/>
                      <a:pt x="3747108" y="0"/>
                    </a:cubicBezTo>
                    <a:cubicBezTo>
                      <a:pt x="3998714" y="-136823"/>
                      <a:pt x="4107543" y="-6708"/>
                      <a:pt x="4443212" y="0"/>
                    </a:cubicBezTo>
                    <a:cubicBezTo>
                      <a:pt x="4605670" y="341007"/>
                      <a:pt x="4377185" y="532836"/>
                      <a:pt x="4443212" y="833573"/>
                    </a:cubicBezTo>
                    <a:cubicBezTo>
                      <a:pt x="4494741" y="960751"/>
                      <a:pt x="4373939" y="1156233"/>
                      <a:pt x="4443212" y="1572780"/>
                    </a:cubicBezTo>
                    <a:cubicBezTo>
                      <a:pt x="4513986" y="1957510"/>
                      <a:pt x="4408412" y="2008547"/>
                      <a:pt x="4443212" y="2359172"/>
                    </a:cubicBezTo>
                    <a:cubicBezTo>
                      <a:pt x="4260565" y="2475559"/>
                      <a:pt x="3912255" y="2389525"/>
                      <a:pt x="3702676" y="2359172"/>
                    </a:cubicBezTo>
                    <a:cubicBezTo>
                      <a:pt x="3461595" y="2543225"/>
                      <a:pt x="3314301" y="2312994"/>
                      <a:pt x="2962141" y="2359172"/>
                    </a:cubicBezTo>
                    <a:cubicBezTo>
                      <a:pt x="2615242" y="2407440"/>
                      <a:pt x="2595822" y="2342855"/>
                      <a:pt x="2354901" y="2359172"/>
                    </a:cubicBezTo>
                    <a:cubicBezTo>
                      <a:pt x="2139581" y="2386577"/>
                      <a:pt x="1963275" y="2406957"/>
                      <a:pt x="1658798" y="2359172"/>
                    </a:cubicBezTo>
                    <a:cubicBezTo>
                      <a:pt x="1350954" y="2388816"/>
                      <a:pt x="1235374" y="2339372"/>
                      <a:pt x="873830" y="2359172"/>
                    </a:cubicBezTo>
                    <a:cubicBezTo>
                      <a:pt x="465956" y="2466801"/>
                      <a:pt x="189683" y="2263505"/>
                      <a:pt x="0" y="2359172"/>
                    </a:cubicBezTo>
                    <a:cubicBezTo>
                      <a:pt x="-57922" y="2185194"/>
                      <a:pt x="96871" y="1869032"/>
                      <a:pt x="0" y="1549188"/>
                    </a:cubicBezTo>
                    <a:cubicBezTo>
                      <a:pt x="-135932" y="1268579"/>
                      <a:pt x="77300" y="1082712"/>
                      <a:pt x="0" y="762797"/>
                    </a:cubicBezTo>
                    <a:cubicBezTo>
                      <a:pt x="-40351" y="456621"/>
                      <a:pt x="25078" y="221236"/>
                      <a:pt x="0" y="0"/>
                    </a:cubicBezTo>
                    <a:close/>
                  </a:path>
                  <a:path w="4443212" h="2359172" fill="none" stroke="0" extrusionOk="0">
                    <a:moveTo>
                      <a:pt x="0" y="0"/>
                    </a:moveTo>
                    <a:cubicBezTo>
                      <a:pt x="130493" y="24856"/>
                      <a:pt x="333559" y="77079"/>
                      <a:pt x="607239" y="0"/>
                    </a:cubicBezTo>
                    <a:cubicBezTo>
                      <a:pt x="914231" y="-55931"/>
                      <a:pt x="993032" y="39910"/>
                      <a:pt x="1436637" y="0"/>
                    </a:cubicBezTo>
                    <a:cubicBezTo>
                      <a:pt x="1851689" y="-11123"/>
                      <a:pt x="1805194" y="46523"/>
                      <a:pt x="2088309" y="0"/>
                    </a:cubicBezTo>
                    <a:cubicBezTo>
                      <a:pt x="2350489" y="-115863"/>
                      <a:pt x="2513643" y="22619"/>
                      <a:pt x="2739980" y="0"/>
                    </a:cubicBezTo>
                    <a:cubicBezTo>
                      <a:pt x="3001704" y="-37634"/>
                      <a:pt x="3099430" y="98311"/>
                      <a:pt x="3347219" y="0"/>
                    </a:cubicBezTo>
                    <a:cubicBezTo>
                      <a:pt x="3654321" y="-92205"/>
                      <a:pt x="4248806" y="-4053"/>
                      <a:pt x="4443212" y="0"/>
                    </a:cubicBezTo>
                    <a:cubicBezTo>
                      <a:pt x="4488196" y="247071"/>
                      <a:pt x="4414177" y="398197"/>
                      <a:pt x="4443212" y="809982"/>
                    </a:cubicBezTo>
                    <a:cubicBezTo>
                      <a:pt x="4421678" y="1209613"/>
                      <a:pt x="4394289" y="1493280"/>
                      <a:pt x="4443212" y="1643555"/>
                    </a:cubicBezTo>
                    <a:cubicBezTo>
                      <a:pt x="4561823" y="1797438"/>
                      <a:pt x="4362328" y="2011781"/>
                      <a:pt x="4443212" y="2359172"/>
                    </a:cubicBezTo>
                    <a:cubicBezTo>
                      <a:pt x="4244584" y="2342672"/>
                      <a:pt x="3849639" y="2284777"/>
                      <a:pt x="3702676" y="2359172"/>
                    </a:cubicBezTo>
                    <a:cubicBezTo>
                      <a:pt x="3575864" y="2443015"/>
                      <a:pt x="3322800" y="2247341"/>
                      <a:pt x="3095437" y="2359172"/>
                    </a:cubicBezTo>
                    <a:cubicBezTo>
                      <a:pt x="2820708" y="2507908"/>
                      <a:pt x="2620757" y="2418816"/>
                      <a:pt x="2266038" y="2359172"/>
                    </a:cubicBezTo>
                    <a:cubicBezTo>
                      <a:pt x="1901700" y="2385005"/>
                      <a:pt x="1738488" y="2435753"/>
                      <a:pt x="1525502" y="2359172"/>
                    </a:cubicBezTo>
                    <a:cubicBezTo>
                      <a:pt x="1264440" y="2415097"/>
                      <a:pt x="1049909" y="2395067"/>
                      <a:pt x="829399" y="2359172"/>
                    </a:cubicBezTo>
                    <a:cubicBezTo>
                      <a:pt x="527947" y="2396799"/>
                      <a:pt x="200902" y="2257660"/>
                      <a:pt x="0" y="2359172"/>
                    </a:cubicBezTo>
                    <a:cubicBezTo>
                      <a:pt x="-25413" y="2071647"/>
                      <a:pt x="102603" y="2000375"/>
                      <a:pt x="0" y="1643555"/>
                    </a:cubicBezTo>
                    <a:cubicBezTo>
                      <a:pt x="-60731" y="1341439"/>
                      <a:pt x="82086" y="1195767"/>
                      <a:pt x="0" y="927940"/>
                    </a:cubicBezTo>
                    <a:cubicBezTo>
                      <a:pt x="-36006" y="559342"/>
                      <a:pt x="24898" y="470558"/>
                      <a:pt x="0" y="0"/>
                    </a:cubicBezTo>
                    <a:close/>
                  </a:path>
                  <a:path w="4443212" h="2359172" fill="none" stroke="0" extrusionOk="0">
                    <a:moveTo>
                      <a:pt x="0" y="0"/>
                    </a:moveTo>
                    <a:cubicBezTo>
                      <a:pt x="160562" y="-91784"/>
                      <a:pt x="314034" y="24462"/>
                      <a:pt x="607239" y="0"/>
                    </a:cubicBezTo>
                    <a:cubicBezTo>
                      <a:pt x="835828" y="-90245"/>
                      <a:pt x="1107497" y="10164"/>
                      <a:pt x="1436637" y="0"/>
                    </a:cubicBezTo>
                    <a:cubicBezTo>
                      <a:pt x="1828951" y="-13615"/>
                      <a:pt x="1792252" y="71450"/>
                      <a:pt x="2088309" y="0"/>
                    </a:cubicBezTo>
                    <a:cubicBezTo>
                      <a:pt x="2362255" y="-30795"/>
                      <a:pt x="2482402" y="28589"/>
                      <a:pt x="2739980" y="0"/>
                    </a:cubicBezTo>
                    <a:cubicBezTo>
                      <a:pt x="3003793" y="-26762"/>
                      <a:pt x="3070777" y="86711"/>
                      <a:pt x="3347219" y="0"/>
                    </a:cubicBezTo>
                    <a:cubicBezTo>
                      <a:pt x="3601422" y="-10703"/>
                      <a:pt x="4282944" y="55752"/>
                      <a:pt x="4443212" y="0"/>
                    </a:cubicBezTo>
                    <a:cubicBezTo>
                      <a:pt x="4506452" y="282065"/>
                      <a:pt x="4441619" y="391949"/>
                      <a:pt x="4443212" y="809982"/>
                    </a:cubicBezTo>
                    <a:cubicBezTo>
                      <a:pt x="4448427" y="1218497"/>
                      <a:pt x="4356642" y="1499976"/>
                      <a:pt x="4443212" y="1643555"/>
                    </a:cubicBezTo>
                    <a:cubicBezTo>
                      <a:pt x="4560310" y="1839533"/>
                      <a:pt x="4421680" y="2086477"/>
                      <a:pt x="4443212" y="2359172"/>
                    </a:cubicBezTo>
                    <a:cubicBezTo>
                      <a:pt x="4209458" y="2420044"/>
                      <a:pt x="3808450" y="2295766"/>
                      <a:pt x="3702676" y="2359172"/>
                    </a:cubicBezTo>
                    <a:cubicBezTo>
                      <a:pt x="3550902" y="2375606"/>
                      <a:pt x="3328749" y="2243195"/>
                      <a:pt x="3095437" y="2359172"/>
                    </a:cubicBezTo>
                    <a:cubicBezTo>
                      <a:pt x="2826801" y="2501432"/>
                      <a:pt x="2603078" y="2250451"/>
                      <a:pt x="2266038" y="2359172"/>
                    </a:cubicBezTo>
                    <a:cubicBezTo>
                      <a:pt x="1968497" y="2365894"/>
                      <a:pt x="1777521" y="2353152"/>
                      <a:pt x="1525502" y="2359172"/>
                    </a:cubicBezTo>
                    <a:cubicBezTo>
                      <a:pt x="1267953" y="2430092"/>
                      <a:pt x="1026816" y="2431726"/>
                      <a:pt x="829399" y="2359172"/>
                    </a:cubicBezTo>
                    <a:cubicBezTo>
                      <a:pt x="552288" y="2338005"/>
                      <a:pt x="191110" y="2270781"/>
                      <a:pt x="0" y="2359172"/>
                    </a:cubicBezTo>
                    <a:cubicBezTo>
                      <a:pt x="-29932" y="2081552"/>
                      <a:pt x="105819" y="1929832"/>
                      <a:pt x="0" y="1643555"/>
                    </a:cubicBezTo>
                    <a:cubicBezTo>
                      <a:pt x="-58158" y="1307767"/>
                      <a:pt x="50354" y="1261009"/>
                      <a:pt x="0" y="927940"/>
                    </a:cubicBezTo>
                    <a:cubicBezTo>
                      <a:pt x="-19449" y="619858"/>
                      <a:pt x="41213" y="47294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8348663"/>
                          <a:gd name="connsiteY0" fmla="*/ 0 h 2352311"/>
                          <a:gd name="connsiteX1" fmla="*/ 1140985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3923872 w 8348663"/>
                          <a:gd name="connsiteY3" fmla="*/ 0 h 2352311"/>
                          <a:gd name="connsiteX4" fmla="*/ 5148342 w 8348663"/>
                          <a:gd name="connsiteY4" fmla="*/ 0 h 2352311"/>
                          <a:gd name="connsiteX5" fmla="*/ 6289325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07627 h 2352311"/>
                          <a:gd name="connsiteX8" fmla="*/ 8348663 w 8348663"/>
                          <a:gd name="connsiteY8" fmla="*/ 1638776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816234 w 8348663"/>
                          <a:gd name="connsiteY11" fmla="*/ 2352311 h 2352311"/>
                          <a:gd name="connsiteX12" fmla="*/ 4257818 w 8348663"/>
                          <a:gd name="connsiteY12" fmla="*/ 2352311 h 2352311"/>
                          <a:gd name="connsiteX13" fmla="*/ 2866374 w 8348663"/>
                          <a:gd name="connsiteY13" fmla="*/ 2352311 h 2352311"/>
                          <a:gd name="connsiteX14" fmla="*/ 1558417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638776 h 2352311"/>
                          <a:gd name="connsiteX17" fmla="*/ 0 w 8348663"/>
                          <a:gd name="connsiteY17" fmla="*/ 925242 h 2352311"/>
                          <a:gd name="connsiteX18" fmla="*/ 0 w 8348663"/>
                          <a:gd name="connsiteY18" fmla="*/ 0 h 2352311"/>
                          <a:gd name="connsiteX0" fmla="*/ 0 w 8348663"/>
                          <a:gd name="connsiteY0" fmla="*/ 0 h 2352311"/>
                          <a:gd name="connsiteX1" fmla="*/ 1224469 w 8348663"/>
                          <a:gd name="connsiteY1" fmla="*/ 0 h 2352311"/>
                          <a:gd name="connsiteX2" fmla="*/ 2699400 w 8348663"/>
                          <a:gd name="connsiteY2" fmla="*/ 0 h 2352311"/>
                          <a:gd name="connsiteX3" fmla="*/ 4174331 w 8348663"/>
                          <a:gd name="connsiteY3" fmla="*/ 0 h 2352311"/>
                          <a:gd name="connsiteX4" fmla="*/ 5482288 w 8348663"/>
                          <a:gd name="connsiteY4" fmla="*/ 0 h 2352311"/>
                          <a:gd name="connsiteX5" fmla="*/ 7040706 w 8348663"/>
                          <a:gd name="connsiteY5" fmla="*/ 0 h 2352311"/>
                          <a:gd name="connsiteX6" fmla="*/ 8348663 w 8348663"/>
                          <a:gd name="connsiteY6" fmla="*/ 0 h 2352311"/>
                          <a:gd name="connsiteX7" fmla="*/ 8348663 w 8348663"/>
                          <a:gd name="connsiteY7" fmla="*/ 831149 h 2352311"/>
                          <a:gd name="connsiteX8" fmla="*/ 8348663 w 8348663"/>
                          <a:gd name="connsiteY8" fmla="*/ 1568207 h 2352311"/>
                          <a:gd name="connsiteX9" fmla="*/ 8348663 w 8348663"/>
                          <a:gd name="connsiteY9" fmla="*/ 2352311 h 2352311"/>
                          <a:gd name="connsiteX10" fmla="*/ 6957219 w 8348663"/>
                          <a:gd name="connsiteY10" fmla="*/ 2352311 h 2352311"/>
                          <a:gd name="connsiteX11" fmla="*/ 5565775 w 8348663"/>
                          <a:gd name="connsiteY11" fmla="*/ 2352311 h 2352311"/>
                          <a:gd name="connsiteX12" fmla="*/ 4424790 w 8348663"/>
                          <a:gd name="connsiteY12" fmla="*/ 2352311 h 2352311"/>
                          <a:gd name="connsiteX13" fmla="*/ 3116833 w 8348663"/>
                          <a:gd name="connsiteY13" fmla="*/ 2352311 h 2352311"/>
                          <a:gd name="connsiteX14" fmla="*/ 1641902 w 8348663"/>
                          <a:gd name="connsiteY14" fmla="*/ 2352311 h 2352311"/>
                          <a:gd name="connsiteX15" fmla="*/ 0 w 8348663"/>
                          <a:gd name="connsiteY15" fmla="*/ 2352311 h 2352311"/>
                          <a:gd name="connsiteX16" fmla="*/ 0 w 8348663"/>
                          <a:gd name="connsiteY16" fmla="*/ 1544683 h 2352311"/>
                          <a:gd name="connsiteX17" fmla="*/ 0 w 8348663"/>
                          <a:gd name="connsiteY17" fmla="*/ 760579 h 2352311"/>
                          <a:gd name="connsiteX18" fmla="*/ 0 w 8348663"/>
                          <a:gd name="connsiteY18" fmla="*/ 0 h 2352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8348663" h="2352311" fill="none" extrusionOk="0">
                            <a:moveTo>
                              <a:pt x="0" y="0"/>
                            </a:moveTo>
                            <a:cubicBezTo>
                              <a:pt x="356183" y="-98835"/>
                              <a:pt x="631975" y="14961"/>
                              <a:pt x="1140985" y="0"/>
                            </a:cubicBezTo>
                            <a:cubicBezTo>
                              <a:pt x="1576575" y="-53625"/>
                              <a:pt x="1990163" y="-17591"/>
                              <a:pt x="2699400" y="0"/>
                            </a:cubicBezTo>
                            <a:cubicBezTo>
                              <a:pt x="3447918" y="-48661"/>
                              <a:pt x="3413564" y="109037"/>
                              <a:pt x="3923872" y="0"/>
                            </a:cubicBezTo>
                            <a:cubicBezTo>
                              <a:pt x="4453388" y="-20316"/>
                              <a:pt x="4689828" y="40421"/>
                              <a:pt x="5148342" y="0"/>
                            </a:cubicBezTo>
                            <a:cubicBezTo>
                              <a:pt x="5615115" y="-37661"/>
                              <a:pt x="5786643" y="77581"/>
                              <a:pt x="6289325" y="0"/>
                            </a:cubicBezTo>
                            <a:cubicBezTo>
                              <a:pt x="6753335" y="-4690"/>
                              <a:pt x="7999872" y="85996"/>
                              <a:pt x="8348663" y="0"/>
                            </a:cubicBezTo>
                            <a:cubicBezTo>
                              <a:pt x="8461874" y="278793"/>
                              <a:pt x="8346122" y="394964"/>
                              <a:pt x="8348663" y="807627"/>
                            </a:cubicBezTo>
                            <a:cubicBezTo>
                              <a:pt x="8395023" y="1173994"/>
                              <a:pt x="8232149" y="1488809"/>
                              <a:pt x="8348663" y="1638776"/>
                            </a:cubicBezTo>
                            <a:cubicBezTo>
                              <a:pt x="8461004" y="1842176"/>
                              <a:pt x="8254294" y="2070455"/>
                              <a:pt x="8348663" y="2352311"/>
                            </a:cubicBezTo>
                            <a:cubicBezTo>
                              <a:pt x="7850018" y="2419506"/>
                              <a:pt x="7212828" y="2296766"/>
                              <a:pt x="6957219" y="2352311"/>
                            </a:cubicBezTo>
                            <a:cubicBezTo>
                              <a:pt x="6568005" y="2356778"/>
                              <a:pt x="6170528" y="2274984"/>
                              <a:pt x="5816234" y="2352311"/>
                            </a:cubicBezTo>
                            <a:cubicBezTo>
                              <a:pt x="5422875" y="2445695"/>
                              <a:pt x="4908910" y="2210600"/>
                              <a:pt x="4257818" y="2352311"/>
                            </a:cubicBezTo>
                            <a:cubicBezTo>
                              <a:pt x="3630586" y="2367265"/>
                              <a:pt x="3345678" y="2341529"/>
                              <a:pt x="2866374" y="2352311"/>
                            </a:cubicBezTo>
                            <a:cubicBezTo>
                              <a:pt x="2350175" y="2418187"/>
                              <a:pt x="1937369" y="2398399"/>
                              <a:pt x="1558417" y="2352311"/>
                            </a:cubicBezTo>
                            <a:cubicBezTo>
                              <a:pt x="1083854" y="2328700"/>
                              <a:pt x="335310" y="2269029"/>
                              <a:pt x="0" y="2352311"/>
                            </a:cubicBezTo>
                            <a:cubicBezTo>
                              <a:pt x="-69963" y="2093781"/>
                              <a:pt x="127445" y="1926124"/>
                              <a:pt x="0" y="1638776"/>
                            </a:cubicBezTo>
                            <a:cubicBezTo>
                              <a:pt x="-115757" y="1280235"/>
                              <a:pt x="94522" y="1259963"/>
                              <a:pt x="0" y="925242"/>
                            </a:cubicBezTo>
                            <a:cubicBezTo>
                              <a:pt x="-108257" y="624625"/>
                              <a:pt x="38912" y="409435"/>
                              <a:pt x="0" y="0"/>
                            </a:cubicBezTo>
                            <a:close/>
                          </a:path>
                          <a:path w="8348663" h="2352311" stroke="0" extrusionOk="0">
                            <a:moveTo>
                              <a:pt x="0" y="0"/>
                            </a:moveTo>
                            <a:cubicBezTo>
                              <a:pt x="603346" y="-16686"/>
                              <a:pt x="705708" y="64174"/>
                              <a:pt x="1224469" y="0"/>
                            </a:cubicBezTo>
                            <a:cubicBezTo>
                              <a:pt x="1754163" y="-61008"/>
                              <a:pt x="2088394" y="41363"/>
                              <a:pt x="2699400" y="0"/>
                            </a:cubicBezTo>
                            <a:cubicBezTo>
                              <a:pt x="3343529" y="-139428"/>
                              <a:pt x="3570097" y="30676"/>
                              <a:pt x="4174331" y="0"/>
                            </a:cubicBezTo>
                            <a:cubicBezTo>
                              <a:pt x="4775928" y="-28547"/>
                              <a:pt x="4830393" y="42322"/>
                              <a:pt x="5482288" y="0"/>
                            </a:cubicBezTo>
                            <a:cubicBezTo>
                              <a:pt x="6143439" y="-42591"/>
                              <a:pt x="6612864" y="78132"/>
                              <a:pt x="7040706" y="0"/>
                            </a:cubicBezTo>
                            <a:cubicBezTo>
                              <a:pt x="7499895" y="-114888"/>
                              <a:pt x="7724225" y="-1560"/>
                              <a:pt x="8348663" y="0"/>
                            </a:cubicBezTo>
                            <a:cubicBezTo>
                              <a:pt x="8533196" y="371271"/>
                              <a:pt x="8208934" y="582425"/>
                              <a:pt x="8348663" y="831149"/>
                            </a:cubicBezTo>
                            <a:cubicBezTo>
                              <a:pt x="8456688" y="965248"/>
                              <a:pt x="8217222" y="1182219"/>
                              <a:pt x="8348663" y="1568207"/>
                            </a:cubicBezTo>
                            <a:cubicBezTo>
                              <a:pt x="8481574" y="1947441"/>
                              <a:pt x="8319559" y="2012979"/>
                              <a:pt x="8348663" y="2352311"/>
                            </a:cubicBezTo>
                            <a:cubicBezTo>
                              <a:pt x="8017605" y="2461215"/>
                              <a:pt x="7326101" y="2336673"/>
                              <a:pt x="6957219" y="2352311"/>
                            </a:cubicBezTo>
                            <a:cubicBezTo>
                              <a:pt x="6558669" y="2505731"/>
                              <a:pt x="6245494" y="2310501"/>
                              <a:pt x="5565775" y="2352311"/>
                            </a:cubicBezTo>
                            <a:cubicBezTo>
                              <a:pt x="4886971" y="2394340"/>
                              <a:pt x="4870818" y="2336609"/>
                              <a:pt x="4424790" y="2352311"/>
                            </a:cubicBezTo>
                            <a:cubicBezTo>
                              <a:pt x="4001150" y="2372680"/>
                              <a:pt x="3662392" y="2356681"/>
                              <a:pt x="3116833" y="2352311"/>
                            </a:cubicBezTo>
                            <a:cubicBezTo>
                              <a:pt x="2543258" y="2383992"/>
                              <a:pt x="2324016" y="2329408"/>
                              <a:pt x="1641902" y="2352311"/>
                            </a:cubicBezTo>
                            <a:cubicBezTo>
                              <a:pt x="917293" y="2449562"/>
                              <a:pt x="389116" y="2268472"/>
                              <a:pt x="0" y="2352311"/>
                            </a:cubicBezTo>
                            <a:cubicBezTo>
                              <a:pt x="-80518" y="2176540"/>
                              <a:pt x="150623" y="1806123"/>
                              <a:pt x="0" y="1544683"/>
                            </a:cubicBezTo>
                            <a:cubicBezTo>
                              <a:pt x="-204283" y="1282480"/>
                              <a:pt x="110927" y="1066283"/>
                              <a:pt x="0" y="760579"/>
                            </a:cubicBezTo>
                            <a:cubicBezTo>
                              <a:pt x="-68862" y="472191"/>
                              <a:pt x="80308" y="199126"/>
                              <a:pt x="0" y="0"/>
                            </a:cubicBezTo>
                            <a:close/>
                          </a:path>
                          <a:path w="8348663" h="2352311" fill="none" stroke="0" extrusionOk="0">
                            <a:moveTo>
                              <a:pt x="0" y="0"/>
                            </a:moveTo>
                            <a:cubicBezTo>
                              <a:pt x="251074" y="7602"/>
                              <a:pt x="664670" y="73275"/>
                              <a:pt x="1140985" y="0"/>
                            </a:cubicBezTo>
                            <a:cubicBezTo>
                              <a:pt x="1599925" y="-77823"/>
                              <a:pt x="1996687" y="67312"/>
                              <a:pt x="2699400" y="0"/>
                            </a:cubicBezTo>
                            <a:cubicBezTo>
                              <a:pt x="3450436" y="-22596"/>
                              <a:pt x="3393345" y="53123"/>
                              <a:pt x="3923872" y="0"/>
                            </a:cubicBezTo>
                            <a:cubicBezTo>
                              <a:pt x="4423157" y="-97833"/>
                              <a:pt x="4642335" y="10362"/>
                              <a:pt x="5148342" y="0"/>
                            </a:cubicBezTo>
                            <a:cubicBezTo>
                              <a:pt x="5662451" y="-10691"/>
                              <a:pt x="5796020" y="70696"/>
                              <a:pt x="6289325" y="0"/>
                            </a:cubicBezTo>
                            <a:cubicBezTo>
                              <a:pt x="6815512" y="-95781"/>
                              <a:pt x="8013009" y="22993"/>
                              <a:pt x="8348663" y="0"/>
                            </a:cubicBezTo>
                            <a:cubicBezTo>
                              <a:pt x="8483499" y="263365"/>
                              <a:pt x="8308873" y="383963"/>
                              <a:pt x="8348663" y="807627"/>
                            </a:cubicBezTo>
                            <a:cubicBezTo>
                              <a:pt x="8358568" y="1238707"/>
                              <a:pt x="8212553" y="1439108"/>
                              <a:pt x="8348663" y="1638776"/>
                            </a:cubicBezTo>
                            <a:cubicBezTo>
                              <a:pt x="8489811" y="1842951"/>
                              <a:pt x="8270078" y="2039976"/>
                              <a:pt x="8348663" y="2352311"/>
                            </a:cubicBezTo>
                            <a:cubicBezTo>
                              <a:pt x="7939674" y="2366597"/>
                              <a:pt x="7198109" y="2300860"/>
                              <a:pt x="6957219" y="2352311"/>
                            </a:cubicBezTo>
                            <a:cubicBezTo>
                              <a:pt x="6749079" y="2407974"/>
                              <a:pt x="6271177" y="2272331"/>
                              <a:pt x="5816234" y="2352311"/>
                            </a:cubicBezTo>
                            <a:cubicBezTo>
                              <a:pt x="5323540" y="2460297"/>
                              <a:pt x="4913924" y="2375548"/>
                              <a:pt x="4257818" y="2352311"/>
                            </a:cubicBezTo>
                            <a:cubicBezTo>
                              <a:pt x="3633641" y="2424836"/>
                              <a:pt x="3246929" y="2372587"/>
                              <a:pt x="2866374" y="2352311"/>
                            </a:cubicBezTo>
                            <a:cubicBezTo>
                              <a:pt x="2498750" y="2392287"/>
                              <a:pt x="2008326" y="2380562"/>
                              <a:pt x="1558417" y="2352311"/>
                            </a:cubicBezTo>
                            <a:cubicBezTo>
                              <a:pt x="1057714" y="2381497"/>
                              <a:pt x="499973" y="2246000"/>
                              <a:pt x="0" y="2352311"/>
                            </a:cubicBezTo>
                            <a:cubicBezTo>
                              <a:pt x="-53675" y="2061482"/>
                              <a:pt x="180987" y="1983801"/>
                              <a:pt x="0" y="1638776"/>
                            </a:cubicBezTo>
                            <a:cubicBezTo>
                              <a:pt x="-117006" y="1318795"/>
                              <a:pt x="90297" y="1200940"/>
                              <a:pt x="0" y="925242"/>
                            </a:cubicBezTo>
                            <a:cubicBezTo>
                              <a:pt x="-54434" y="580660"/>
                              <a:pt x="48008" y="47320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b="1" u="sng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ChenTell.</a:t>
                </a:r>
                <a14:m>
                  <m:oMath xmlns:m="http://schemas.openxmlformats.org/officeDocument/2006/math">
                    <m:r>
                      <a:rPr lang="en-US" altLang="zh-CN" b="1" i="0" u="sng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𝐑𝐞𝐜𝐨𝐧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trivial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1 to d: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Use downward self-reducibility to obtain a circuit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 is too large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SU.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Recon</m:t>
                        </m:r>
                      </m:e>
                      <m:sup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b="0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D78A28-7F33-086D-46AD-8359526E0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43" y="3939638"/>
                <a:ext cx="4443212" cy="2359172"/>
              </a:xfrm>
              <a:custGeom>
                <a:avLst/>
                <a:gdLst>
                  <a:gd name="connsiteX0" fmla="*/ 0 w 8348663"/>
                  <a:gd name="connsiteY0" fmla="*/ 0 h 2352311"/>
                  <a:gd name="connsiteX1" fmla="*/ 1140985 w 8348663"/>
                  <a:gd name="connsiteY1" fmla="*/ 0 h 2352311"/>
                  <a:gd name="connsiteX2" fmla="*/ 2699400 w 8348663"/>
                  <a:gd name="connsiteY2" fmla="*/ 0 h 2352311"/>
                  <a:gd name="connsiteX3" fmla="*/ 3923872 w 8348663"/>
                  <a:gd name="connsiteY3" fmla="*/ 0 h 2352311"/>
                  <a:gd name="connsiteX4" fmla="*/ 5148342 w 8348663"/>
                  <a:gd name="connsiteY4" fmla="*/ 0 h 2352311"/>
                  <a:gd name="connsiteX5" fmla="*/ 6289325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07627 h 2352311"/>
                  <a:gd name="connsiteX8" fmla="*/ 8348663 w 8348663"/>
                  <a:gd name="connsiteY8" fmla="*/ 1638776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816234 w 8348663"/>
                  <a:gd name="connsiteY11" fmla="*/ 2352311 h 2352311"/>
                  <a:gd name="connsiteX12" fmla="*/ 4257818 w 8348663"/>
                  <a:gd name="connsiteY12" fmla="*/ 2352311 h 2352311"/>
                  <a:gd name="connsiteX13" fmla="*/ 2866374 w 8348663"/>
                  <a:gd name="connsiteY13" fmla="*/ 2352311 h 2352311"/>
                  <a:gd name="connsiteX14" fmla="*/ 1558417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638776 h 2352311"/>
                  <a:gd name="connsiteX17" fmla="*/ 0 w 8348663"/>
                  <a:gd name="connsiteY17" fmla="*/ 925242 h 2352311"/>
                  <a:gd name="connsiteX18" fmla="*/ 0 w 8348663"/>
                  <a:gd name="connsiteY18" fmla="*/ 0 h 2352311"/>
                  <a:gd name="connsiteX0" fmla="*/ 0 w 8348663"/>
                  <a:gd name="connsiteY0" fmla="*/ 0 h 2352311"/>
                  <a:gd name="connsiteX1" fmla="*/ 1224469 w 8348663"/>
                  <a:gd name="connsiteY1" fmla="*/ 0 h 2352311"/>
                  <a:gd name="connsiteX2" fmla="*/ 2699400 w 8348663"/>
                  <a:gd name="connsiteY2" fmla="*/ 0 h 2352311"/>
                  <a:gd name="connsiteX3" fmla="*/ 4174331 w 8348663"/>
                  <a:gd name="connsiteY3" fmla="*/ 0 h 2352311"/>
                  <a:gd name="connsiteX4" fmla="*/ 5482288 w 8348663"/>
                  <a:gd name="connsiteY4" fmla="*/ 0 h 2352311"/>
                  <a:gd name="connsiteX5" fmla="*/ 7040706 w 8348663"/>
                  <a:gd name="connsiteY5" fmla="*/ 0 h 2352311"/>
                  <a:gd name="connsiteX6" fmla="*/ 8348663 w 8348663"/>
                  <a:gd name="connsiteY6" fmla="*/ 0 h 2352311"/>
                  <a:gd name="connsiteX7" fmla="*/ 8348663 w 8348663"/>
                  <a:gd name="connsiteY7" fmla="*/ 831149 h 2352311"/>
                  <a:gd name="connsiteX8" fmla="*/ 8348663 w 8348663"/>
                  <a:gd name="connsiteY8" fmla="*/ 1568207 h 2352311"/>
                  <a:gd name="connsiteX9" fmla="*/ 8348663 w 8348663"/>
                  <a:gd name="connsiteY9" fmla="*/ 2352311 h 2352311"/>
                  <a:gd name="connsiteX10" fmla="*/ 6957219 w 8348663"/>
                  <a:gd name="connsiteY10" fmla="*/ 2352311 h 2352311"/>
                  <a:gd name="connsiteX11" fmla="*/ 5565775 w 8348663"/>
                  <a:gd name="connsiteY11" fmla="*/ 2352311 h 2352311"/>
                  <a:gd name="connsiteX12" fmla="*/ 4424790 w 8348663"/>
                  <a:gd name="connsiteY12" fmla="*/ 2352311 h 2352311"/>
                  <a:gd name="connsiteX13" fmla="*/ 3116833 w 8348663"/>
                  <a:gd name="connsiteY13" fmla="*/ 2352311 h 2352311"/>
                  <a:gd name="connsiteX14" fmla="*/ 1641902 w 8348663"/>
                  <a:gd name="connsiteY14" fmla="*/ 2352311 h 2352311"/>
                  <a:gd name="connsiteX15" fmla="*/ 0 w 8348663"/>
                  <a:gd name="connsiteY15" fmla="*/ 2352311 h 2352311"/>
                  <a:gd name="connsiteX16" fmla="*/ 0 w 8348663"/>
                  <a:gd name="connsiteY16" fmla="*/ 1544683 h 2352311"/>
                  <a:gd name="connsiteX17" fmla="*/ 0 w 8348663"/>
                  <a:gd name="connsiteY17" fmla="*/ 760579 h 2352311"/>
                  <a:gd name="connsiteX18" fmla="*/ 0 w 8348663"/>
                  <a:gd name="connsiteY18" fmla="*/ 0 h 235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48663" h="2352311" fill="none" extrusionOk="0">
                    <a:moveTo>
                      <a:pt x="0" y="0"/>
                    </a:moveTo>
                    <a:cubicBezTo>
                      <a:pt x="356183" y="-98835"/>
                      <a:pt x="631975" y="14961"/>
                      <a:pt x="1140985" y="0"/>
                    </a:cubicBezTo>
                    <a:cubicBezTo>
                      <a:pt x="1576575" y="-53625"/>
                      <a:pt x="1990163" y="-17591"/>
                      <a:pt x="2699400" y="0"/>
                    </a:cubicBezTo>
                    <a:cubicBezTo>
                      <a:pt x="3447918" y="-48661"/>
                      <a:pt x="3413564" y="109037"/>
                      <a:pt x="3923872" y="0"/>
                    </a:cubicBezTo>
                    <a:cubicBezTo>
                      <a:pt x="4453388" y="-20316"/>
                      <a:pt x="4689828" y="40421"/>
                      <a:pt x="5148342" y="0"/>
                    </a:cubicBezTo>
                    <a:cubicBezTo>
                      <a:pt x="5615115" y="-37661"/>
                      <a:pt x="5786643" y="77581"/>
                      <a:pt x="6289325" y="0"/>
                    </a:cubicBezTo>
                    <a:cubicBezTo>
                      <a:pt x="6753335" y="-4690"/>
                      <a:pt x="7999872" y="85996"/>
                      <a:pt x="8348663" y="0"/>
                    </a:cubicBezTo>
                    <a:cubicBezTo>
                      <a:pt x="8461874" y="278793"/>
                      <a:pt x="8346122" y="394964"/>
                      <a:pt x="8348663" y="807627"/>
                    </a:cubicBezTo>
                    <a:cubicBezTo>
                      <a:pt x="8395023" y="1173994"/>
                      <a:pt x="8232149" y="1488809"/>
                      <a:pt x="8348663" y="1638776"/>
                    </a:cubicBezTo>
                    <a:cubicBezTo>
                      <a:pt x="8461004" y="1842176"/>
                      <a:pt x="8254294" y="2070455"/>
                      <a:pt x="8348663" y="2352311"/>
                    </a:cubicBezTo>
                    <a:cubicBezTo>
                      <a:pt x="7850018" y="2419506"/>
                      <a:pt x="7212828" y="2296766"/>
                      <a:pt x="6957219" y="2352311"/>
                    </a:cubicBezTo>
                    <a:cubicBezTo>
                      <a:pt x="6568005" y="2356778"/>
                      <a:pt x="6170528" y="2274984"/>
                      <a:pt x="5816234" y="2352311"/>
                    </a:cubicBezTo>
                    <a:cubicBezTo>
                      <a:pt x="5422875" y="2445695"/>
                      <a:pt x="4908910" y="2210600"/>
                      <a:pt x="4257818" y="2352311"/>
                    </a:cubicBezTo>
                    <a:cubicBezTo>
                      <a:pt x="3630586" y="2367265"/>
                      <a:pt x="3345678" y="2341529"/>
                      <a:pt x="2866374" y="2352311"/>
                    </a:cubicBezTo>
                    <a:cubicBezTo>
                      <a:pt x="2350175" y="2418187"/>
                      <a:pt x="1937369" y="2398399"/>
                      <a:pt x="1558417" y="2352311"/>
                    </a:cubicBezTo>
                    <a:cubicBezTo>
                      <a:pt x="1083854" y="2328700"/>
                      <a:pt x="335310" y="2269029"/>
                      <a:pt x="0" y="2352311"/>
                    </a:cubicBezTo>
                    <a:cubicBezTo>
                      <a:pt x="-69963" y="2093781"/>
                      <a:pt x="127445" y="1926124"/>
                      <a:pt x="0" y="1638776"/>
                    </a:cubicBezTo>
                    <a:cubicBezTo>
                      <a:pt x="-115757" y="1280235"/>
                      <a:pt x="94522" y="1259963"/>
                      <a:pt x="0" y="925242"/>
                    </a:cubicBezTo>
                    <a:cubicBezTo>
                      <a:pt x="-108257" y="624625"/>
                      <a:pt x="38912" y="409435"/>
                      <a:pt x="0" y="0"/>
                    </a:cubicBezTo>
                    <a:close/>
                  </a:path>
                  <a:path w="8348663" h="2352311" stroke="0" extrusionOk="0">
                    <a:moveTo>
                      <a:pt x="0" y="0"/>
                    </a:moveTo>
                    <a:cubicBezTo>
                      <a:pt x="603346" y="-16686"/>
                      <a:pt x="705708" y="64174"/>
                      <a:pt x="1224469" y="0"/>
                    </a:cubicBezTo>
                    <a:cubicBezTo>
                      <a:pt x="1754163" y="-61008"/>
                      <a:pt x="2088394" y="41363"/>
                      <a:pt x="2699400" y="0"/>
                    </a:cubicBezTo>
                    <a:cubicBezTo>
                      <a:pt x="3343529" y="-139428"/>
                      <a:pt x="3570097" y="30676"/>
                      <a:pt x="4174331" y="0"/>
                    </a:cubicBezTo>
                    <a:cubicBezTo>
                      <a:pt x="4775928" y="-28547"/>
                      <a:pt x="4830393" y="42322"/>
                      <a:pt x="5482288" y="0"/>
                    </a:cubicBezTo>
                    <a:cubicBezTo>
                      <a:pt x="6143439" y="-42591"/>
                      <a:pt x="6612864" y="78132"/>
                      <a:pt x="7040706" y="0"/>
                    </a:cubicBezTo>
                    <a:cubicBezTo>
                      <a:pt x="7499895" y="-114888"/>
                      <a:pt x="7724225" y="-1560"/>
                      <a:pt x="8348663" y="0"/>
                    </a:cubicBezTo>
                    <a:cubicBezTo>
                      <a:pt x="8533196" y="371271"/>
                      <a:pt x="8208934" y="582425"/>
                      <a:pt x="8348663" y="831149"/>
                    </a:cubicBezTo>
                    <a:cubicBezTo>
                      <a:pt x="8456688" y="965248"/>
                      <a:pt x="8217222" y="1182219"/>
                      <a:pt x="8348663" y="1568207"/>
                    </a:cubicBezTo>
                    <a:cubicBezTo>
                      <a:pt x="8481574" y="1947441"/>
                      <a:pt x="8319559" y="2012979"/>
                      <a:pt x="8348663" y="2352311"/>
                    </a:cubicBezTo>
                    <a:cubicBezTo>
                      <a:pt x="8017605" y="2461215"/>
                      <a:pt x="7326101" y="2336673"/>
                      <a:pt x="6957219" y="2352311"/>
                    </a:cubicBezTo>
                    <a:cubicBezTo>
                      <a:pt x="6558669" y="2505731"/>
                      <a:pt x="6245494" y="2310501"/>
                      <a:pt x="5565775" y="2352311"/>
                    </a:cubicBezTo>
                    <a:cubicBezTo>
                      <a:pt x="4886971" y="2394340"/>
                      <a:pt x="4870818" y="2336609"/>
                      <a:pt x="4424790" y="2352311"/>
                    </a:cubicBezTo>
                    <a:cubicBezTo>
                      <a:pt x="4001150" y="2372680"/>
                      <a:pt x="3662392" y="2356681"/>
                      <a:pt x="3116833" y="2352311"/>
                    </a:cubicBezTo>
                    <a:cubicBezTo>
                      <a:pt x="2543258" y="2383992"/>
                      <a:pt x="2324016" y="2329408"/>
                      <a:pt x="1641902" y="2352311"/>
                    </a:cubicBezTo>
                    <a:cubicBezTo>
                      <a:pt x="917293" y="2449562"/>
                      <a:pt x="389116" y="2268472"/>
                      <a:pt x="0" y="2352311"/>
                    </a:cubicBezTo>
                    <a:cubicBezTo>
                      <a:pt x="-80518" y="2176540"/>
                      <a:pt x="150623" y="1806123"/>
                      <a:pt x="0" y="1544683"/>
                    </a:cubicBezTo>
                    <a:cubicBezTo>
                      <a:pt x="-204283" y="1282480"/>
                      <a:pt x="110927" y="1066283"/>
                      <a:pt x="0" y="760579"/>
                    </a:cubicBezTo>
                    <a:cubicBezTo>
                      <a:pt x="-68862" y="472191"/>
                      <a:pt x="80308" y="199126"/>
                      <a:pt x="0" y="0"/>
                    </a:cubicBezTo>
                    <a:close/>
                  </a:path>
                  <a:path w="8348663" h="2352311" fill="none" stroke="0" extrusionOk="0">
                    <a:moveTo>
                      <a:pt x="0" y="0"/>
                    </a:moveTo>
                    <a:cubicBezTo>
                      <a:pt x="251074" y="7602"/>
                      <a:pt x="664670" y="73275"/>
                      <a:pt x="1140985" y="0"/>
                    </a:cubicBezTo>
                    <a:cubicBezTo>
                      <a:pt x="1599925" y="-77823"/>
                      <a:pt x="1996687" y="67312"/>
                      <a:pt x="2699400" y="0"/>
                    </a:cubicBezTo>
                    <a:cubicBezTo>
                      <a:pt x="3450436" y="-22596"/>
                      <a:pt x="3393345" y="53123"/>
                      <a:pt x="3923872" y="0"/>
                    </a:cubicBezTo>
                    <a:cubicBezTo>
                      <a:pt x="4423157" y="-97833"/>
                      <a:pt x="4642335" y="10362"/>
                      <a:pt x="5148342" y="0"/>
                    </a:cubicBezTo>
                    <a:cubicBezTo>
                      <a:pt x="5662451" y="-10691"/>
                      <a:pt x="5796020" y="70696"/>
                      <a:pt x="6289325" y="0"/>
                    </a:cubicBezTo>
                    <a:cubicBezTo>
                      <a:pt x="6815512" y="-95781"/>
                      <a:pt x="8013009" y="22993"/>
                      <a:pt x="8348663" y="0"/>
                    </a:cubicBezTo>
                    <a:cubicBezTo>
                      <a:pt x="8483499" y="263365"/>
                      <a:pt x="8308873" y="383963"/>
                      <a:pt x="8348663" y="807627"/>
                    </a:cubicBezTo>
                    <a:cubicBezTo>
                      <a:pt x="8358568" y="1238707"/>
                      <a:pt x="8212553" y="1439108"/>
                      <a:pt x="8348663" y="1638776"/>
                    </a:cubicBezTo>
                    <a:cubicBezTo>
                      <a:pt x="8489811" y="1842951"/>
                      <a:pt x="8270078" y="2039976"/>
                      <a:pt x="8348663" y="2352311"/>
                    </a:cubicBezTo>
                    <a:cubicBezTo>
                      <a:pt x="7939674" y="2366597"/>
                      <a:pt x="7198109" y="2300860"/>
                      <a:pt x="6957219" y="2352311"/>
                    </a:cubicBezTo>
                    <a:cubicBezTo>
                      <a:pt x="6749079" y="2407974"/>
                      <a:pt x="6271177" y="2272331"/>
                      <a:pt x="5816234" y="2352311"/>
                    </a:cubicBezTo>
                    <a:cubicBezTo>
                      <a:pt x="5323540" y="2460297"/>
                      <a:pt x="4913924" y="2375548"/>
                      <a:pt x="4257818" y="2352311"/>
                    </a:cubicBezTo>
                    <a:cubicBezTo>
                      <a:pt x="3633641" y="2424836"/>
                      <a:pt x="3246929" y="2372587"/>
                      <a:pt x="2866374" y="2352311"/>
                    </a:cubicBezTo>
                    <a:cubicBezTo>
                      <a:pt x="2498750" y="2392287"/>
                      <a:pt x="2008326" y="2380562"/>
                      <a:pt x="1558417" y="2352311"/>
                    </a:cubicBezTo>
                    <a:cubicBezTo>
                      <a:pt x="1057714" y="2381497"/>
                      <a:pt x="499973" y="2246000"/>
                      <a:pt x="0" y="2352311"/>
                    </a:cubicBezTo>
                    <a:cubicBezTo>
                      <a:pt x="-53675" y="2061482"/>
                      <a:pt x="180987" y="1983801"/>
                      <a:pt x="0" y="1638776"/>
                    </a:cubicBezTo>
                    <a:cubicBezTo>
                      <a:pt x="-117006" y="1318795"/>
                      <a:pt x="90297" y="1200940"/>
                      <a:pt x="0" y="925242"/>
                    </a:cubicBezTo>
                    <a:cubicBezTo>
                      <a:pt x="-54434" y="580660"/>
                      <a:pt x="48008" y="473201"/>
                      <a:pt x="0" y="0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443212"/>
                          <a:gd name="connsiteY0" fmla="*/ 0 h 2359172"/>
                          <a:gd name="connsiteX1" fmla="*/ 607239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088309 w 4443212"/>
                          <a:gd name="connsiteY3" fmla="*/ 0 h 2359172"/>
                          <a:gd name="connsiteX4" fmla="*/ 2739980 w 4443212"/>
                          <a:gd name="connsiteY4" fmla="*/ 0 h 2359172"/>
                          <a:gd name="connsiteX5" fmla="*/ 3347219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09982 h 2359172"/>
                          <a:gd name="connsiteX8" fmla="*/ 4443212 w 4443212"/>
                          <a:gd name="connsiteY8" fmla="*/ 1643555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3095437 w 4443212"/>
                          <a:gd name="connsiteY11" fmla="*/ 2359172 h 2359172"/>
                          <a:gd name="connsiteX12" fmla="*/ 2266038 w 4443212"/>
                          <a:gd name="connsiteY12" fmla="*/ 2359172 h 2359172"/>
                          <a:gd name="connsiteX13" fmla="*/ 1525502 w 4443212"/>
                          <a:gd name="connsiteY13" fmla="*/ 2359172 h 2359172"/>
                          <a:gd name="connsiteX14" fmla="*/ 829399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643555 h 2359172"/>
                          <a:gd name="connsiteX17" fmla="*/ 0 w 4443212"/>
                          <a:gd name="connsiteY17" fmla="*/ 927940 h 2359172"/>
                          <a:gd name="connsiteX18" fmla="*/ 0 w 4443212"/>
                          <a:gd name="connsiteY18" fmla="*/ 0 h 2359172"/>
                          <a:gd name="connsiteX0" fmla="*/ 0 w 4443212"/>
                          <a:gd name="connsiteY0" fmla="*/ 0 h 2359172"/>
                          <a:gd name="connsiteX1" fmla="*/ 651670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221605 w 4443212"/>
                          <a:gd name="connsiteY3" fmla="*/ 0 h 2359172"/>
                          <a:gd name="connsiteX4" fmla="*/ 2917708 w 4443212"/>
                          <a:gd name="connsiteY4" fmla="*/ 0 h 2359172"/>
                          <a:gd name="connsiteX5" fmla="*/ 3747108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33573 h 2359172"/>
                          <a:gd name="connsiteX8" fmla="*/ 4443212 w 4443212"/>
                          <a:gd name="connsiteY8" fmla="*/ 1572780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2962141 w 4443212"/>
                          <a:gd name="connsiteY11" fmla="*/ 2359172 h 2359172"/>
                          <a:gd name="connsiteX12" fmla="*/ 2354901 w 4443212"/>
                          <a:gd name="connsiteY12" fmla="*/ 2359172 h 2359172"/>
                          <a:gd name="connsiteX13" fmla="*/ 1658798 w 4443212"/>
                          <a:gd name="connsiteY13" fmla="*/ 2359172 h 2359172"/>
                          <a:gd name="connsiteX14" fmla="*/ 873830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549188 h 2359172"/>
                          <a:gd name="connsiteX17" fmla="*/ 0 w 4443212"/>
                          <a:gd name="connsiteY17" fmla="*/ 762797 h 2359172"/>
                          <a:gd name="connsiteX18" fmla="*/ 0 w 4443212"/>
                          <a:gd name="connsiteY18" fmla="*/ 0 h 2359172"/>
                          <a:gd name="connsiteX0" fmla="*/ 0 w 4443212"/>
                          <a:gd name="connsiteY0" fmla="*/ 0 h 2359172"/>
                          <a:gd name="connsiteX1" fmla="*/ 607239 w 4443212"/>
                          <a:gd name="connsiteY1" fmla="*/ 0 h 2359172"/>
                          <a:gd name="connsiteX2" fmla="*/ 1436637 w 4443212"/>
                          <a:gd name="connsiteY2" fmla="*/ 0 h 2359172"/>
                          <a:gd name="connsiteX3" fmla="*/ 2088309 w 4443212"/>
                          <a:gd name="connsiteY3" fmla="*/ 0 h 2359172"/>
                          <a:gd name="connsiteX4" fmla="*/ 2739980 w 4443212"/>
                          <a:gd name="connsiteY4" fmla="*/ 0 h 2359172"/>
                          <a:gd name="connsiteX5" fmla="*/ 3347219 w 4443212"/>
                          <a:gd name="connsiteY5" fmla="*/ 0 h 2359172"/>
                          <a:gd name="connsiteX6" fmla="*/ 4443212 w 4443212"/>
                          <a:gd name="connsiteY6" fmla="*/ 0 h 2359172"/>
                          <a:gd name="connsiteX7" fmla="*/ 4443212 w 4443212"/>
                          <a:gd name="connsiteY7" fmla="*/ 809982 h 2359172"/>
                          <a:gd name="connsiteX8" fmla="*/ 4443212 w 4443212"/>
                          <a:gd name="connsiteY8" fmla="*/ 1643555 h 2359172"/>
                          <a:gd name="connsiteX9" fmla="*/ 4443212 w 4443212"/>
                          <a:gd name="connsiteY9" fmla="*/ 2359172 h 2359172"/>
                          <a:gd name="connsiteX10" fmla="*/ 3702676 w 4443212"/>
                          <a:gd name="connsiteY10" fmla="*/ 2359172 h 2359172"/>
                          <a:gd name="connsiteX11" fmla="*/ 3095437 w 4443212"/>
                          <a:gd name="connsiteY11" fmla="*/ 2359172 h 2359172"/>
                          <a:gd name="connsiteX12" fmla="*/ 2266038 w 4443212"/>
                          <a:gd name="connsiteY12" fmla="*/ 2359172 h 2359172"/>
                          <a:gd name="connsiteX13" fmla="*/ 1525502 w 4443212"/>
                          <a:gd name="connsiteY13" fmla="*/ 2359172 h 2359172"/>
                          <a:gd name="connsiteX14" fmla="*/ 829399 w 4443212"/>
                          <a:gd name="connsiteY14" fmla="*/ 2359172 h 2359172"/>
                          <a:gd name="connsiteX15" fmla="*/ 0 w 4443212"/>
                          <a:gd name="connsiteY15" fmla="*/ 2359172 h 2359172"/>
                          <a:gd name="connsiteX16" fmla="*/ 0 w 4443212"/>
                          <a:gd name="connsiteY16" fmla="*/ 1643555 h 2359172"/>
                          <a:gd name="connsiteX17" fmla="*/ 0 w 4443212"/>
                          <a:gd name="connsiteY17" fmla="*/ 927940 h 2359172"/>
                          <a:gd name="connsiteX18" fmla="*/ 0 w 4443212"/>
                          <a:gd name="connsiteY18" fmla="*/ 0 h 23591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443212" h="2359172" fill="none" extrusionOk="0">
                            <a:moveTo>
                              <a:pt x="0" y="0"/>
                            </a:moveTo>
                            <a:cubicBezTo>
                              <a:pt x="207146" y="-133701"/>
                              <a:pt x="304902" y="-17927"/>
                              <a:pt x="607239" y="0"/>
                            </a:cubicBezTo>
                            <a:cubicBezTo>
                              <a:pt x="832590" y="-50404"/>
                              <a:pt x="1068192" y="-28914"/>
                              <a:pt x="1436637" y="0"/>
                            </a:cubicBezTo>
                            <a:cubicBezTo>
                              <a:pt x="1829634" y="-59908"/>
                              <a:pt x="1820685" y="133549"/>
                              <a:pt x="2088309" y="0"/>
                            </a:cubicBezTo>
                            <a:cubicBezTo>
                              <a:pt x="2375772" y="2449"/>
                              <a:pt x="2524720" y="34119"/>
                              <a:pt x="2739980" y="0"/>
                            </a:cubicBezTo>
                            <a:cubicBezTo>
                              <a:pt x="2985511" y="-31655"/>
                              <a:pt x="3048645" y="105260"/>
                              <a:pt x="3347219" y="0"/>
                            </a:cubicBezTo>
                            <a:cubicBezTo>
                              <a:pt x="3592470" y="654"/>
                              <a:pt x="4287207" y="72042"/>
                              <a:pt x="4443212" y="0"/>
                            </a:cubicBezTo>
                            <a:cubicBezTo>
                              <a:pt x="4506161" y="316949"/>
                              <a:pt x="4461154" y="374436"/>
                              <a:pt x="4443212" y="809982"/>
                            </a:cubicBezTo>
                            <a:cubicBezTo>
                              <a:pt x="4476329" y="1170560"/>
                              <a:pt x="4379067" y="1500226"/>
                              <a:pt x="4443212" y="1643555"/>
                            </a:cubicBezTo>
                            <a:cubicBezTo>
                              <a:pt x="4525334" y="1836756"/>
                              <a:pt x="4415408" y="2105639"/>
                              <a:pt x="4443212" y="2359172"/>
                            </a:cubicBezTo>
                            <a:cubicBezTo>
                              <a:pt x="4174340" y="2444158"/>
                              <a:pt x="3798749" y="2288038"/>
                              <a:pt x="3702676" y="2359172"/>
                            </a:cubicBezTo>
                            <a:cubicBezTo>
                              <a:pt x="3447113" y="2345285"/>
                              <a:pt x="3263999" y="2231144"/>
                              <a:pt x="3095437" y="2359172"/>
                            </a:cubicBezTo>
                            <a:cubicBezTo>
                              <a:pt x="2878595" y="2493979"/>
                              <a:pt x="2581285" y="2169820"/>
                              <a:pt x="2266038" y="2359172"/>
                            </a:cubicBezTo>
                            <a:cubicBezTo>
                              <a:pt x="1954617" y="2347356"/>
                              <a:pt x="1792256" y="2351250"/>
                              <a:pt x="1525502" y="2359172"/>
                            </a:cubicBezTo>
                            <a:cubicBezTo>
                              <a:pt x="1219827" y="2436513"/>
                              <a:pt x="1019926" y="2415342"/>
                              <a:pt x="829399" y="2359172"/>
                            </a:cubicBezTo>
                            <a:cubicBezTo>
                              <a:pt x="565725" y="2301945"/>
                              <a:pt x="156612" y="2270563"/>
                              <a:pt x="0" y="2359172"/>
                            </a:cubicBezTo>
                            <a:cubicBezTo>
                              <a:pt x="-58818" y="2122888"/>
                              <a:pt x="72742" y="1884940"/>
                              <a:pt x="0" y="1643555"/>
                            </a:cubicBezTo>
                            <a:cubicBezTo>
                              <a:pt x="-60272" y="1281329"/>
                              <a:pt x="62299" y="1255017"/>
                              <a:pt x="0" y="927940"/>
                            </a:cubicBezTo>
                            <a:cubicBezTo>
                              <a:pt x="-78620" y="668153"/>
                              <a:pt x="39932" y="383622"/>
                              <a:pt x="0" y="0"/>
                            </a:cubicBezTo>
                            <a:close/>
                          </a:path>
                          <a:path w="4443212" h="2359172" stroke="0" extrusionOk="0">
                            <a:moveTo>
                              <a:pt x="0" y="0"/>
                            </a:moveTo>
                            <a:cubicBezTo>
                              <a:pt x="328603" y="-18284"/>
                              <a:pt x="354078" y="68656"/>
                              <a:pt x="651670" y="0"/>
                            </a:cubicBezTo>
                            <a:cubicBezTo>
                              <a:pt x="958919" y="-63831"/>
                              <a:pt x="1149818" y="7142"/>
                              <a:pt x="1436637" y="0"/>
                            </a:cubicBezTo>
                            <a:cubicBezTo>
                              <a:pt x="1777439" y="-166656"/>
                              <a:pt x="1946279" y="65847"/>
                              <a:pt x="2221605" y="0"/>
                            </a:cubicBezTo>
                            <a:cubicBezTo>
                              <a:pt x="2539762" y="-29475"/>
                              <a:pt x="2571916" y="29024"/>
                              <a:pt x="2917708" y="0"/>
                            </a:cubicBezTo>
                            <a:cubicBezTo>
                              <a:pt x="3297939" y="-29844"/>
                              <a:pt x="3566752" y="110679"/>
                              <a:pt x="3747108" y="0"/>
                            </a:cubicBezTo>
                            <a:cubicBezTo>
                              <a:pt x="3998714" y="-136823"/>
                              <a:pt x="4107543" y="-6708"/>
                              <a:pt x="4443212" y="0"/>
                            </a:cubicBezTo>
                            <a:cubicBezTo>
                              <a:pt x="4605670" y="341007"/>
                              <a:pt x="4377185" y="532836"/>
                              <a:pt x="4443212" y="833573"/>
                            </a:cubicBezTo>
                            <a:cubicBezTo>
                              <a:pt x="4494741" y="960751"/>
                              <a:pt x="4373939" y="1156233"/>
                              <a:pt x="4443212" y="1572780"/>
                            </a:cubicBezTo>
                            <a:cubicBezTo>
                              <a:pt x="4513986" y="1957510"/>
                              <a:pt x="4408412" y="2008547"/>
                              <a:pt x="4443212" y="2359172"/>
                            </a:cubicBezTo>
                            <a:cubicBezTo>
                              <a:pt x="4260565" y="2475559"/>
                              <a:pt x="3912255" y="2389525"/>
                              <a:pt x="3702676" y="2359172"/>
                            </a:cubicBezTo>
                            <a:cubicBezTo>
                              <a:pt x="3461595" y="2543225"/>
                              <a:pt x="3314301" y="2312994"/>
                              <a:pt x="2962141" y="2359172"/>
                            </a:cubicBezTo>
                            <a:cubicBezTo>
                              <a:pt x="2615242" y="2407440"/>
                              <a:pt x="2595822" y="2342855"/>
                              <a:pt x="2354901" y="2359172"/>
                            </a:cubicBezTo>
                            <a:cubicBezTo>
                              <a:pt x="2139581" y="2386577"/>
                              <a:pt x="1963275" y="2406957"/>
                              <a:pt x="1658798" y="2359172"/>
                            </a:cubicBezTo>
                            <a:cubicBezTo>
                              <a:pt x="1350954" y="2388816"/>
                              <a:pt x="1235374" y="2339372"/>
                              <a:pt x="873830" y="2359172"/>
                            </a:cubicBezTo>
                            <a:cubicBezTo>
                              <a:pt x="465956" y="2466801"/>
                              <a:pt x="189683" y="2263505"/>
                              <a:pt x="0" y="2359172"/>
                            </a:cubicBezTo>
                            <a:cubicBezTo>
                              <a:pt x="-57922" y="2185194"/>
                              <a:pt x="96871" y="1869032"/>
                              <a:pt x="0" y="1549188"/>
                            </a:cubicBezTo>
                            <a:cubicBezTo>
                              <a:pt x="-135932" y="1268579"/>
                              <a:pt x="77300" y="1082712"/>
                              <a:pt x="0" y="762797"/>
                            </a:cubicBezTo>
                            <a:cubicBezTo>
                              <a:pt x="-40351" y="456621"/>
                              <a:pt x="25078" y="221236"/>
                              <a:pt x="0" y="0"/>
                            </a:cubicBezTo>
                            <a:close/>
                          </a:path>
                          <a:path w="4443212" h="2359172" fill="none" stroke="0" extrusionOk="0">
                            <a:moveTo>
                              <a:pt x="0" y="0"/>
                            </a:moveTo>
                            <a:cubicBezTo>
                              <a:pt x="130493" y="24856"/>
                              <a:pt x="333559" y="77079"/>
                              <a:pt x="607239" y="0"/>
                            </a:cubicBezTo>
                            <a:cubicBezTo>
                              <a:pt x="914231" y="-55931"/>
                              <a:pt x="993032" y="39910"/>
                              <a:pt x="1436637" y="0"/>
                            </a:cubicBezTo>
                            <a:cubicBezTo>
                              <a:pt x="1851689" y="-11123"/>
                              <a:pt x="1805194" y="46523"/>
                              <a:pt x="2088309" y="0"/>
                            </a:cubicBezTo>
                            <a:cubicBezTo>
                              <a:pt x="2350489" y="-115863"/>
                              <a:pt x="2513643" y="22619"/>
                              <a:pt x="2739980" y="0"/>
                            </a:cubicBezTo>
                            <a:cubicBezTo>
                              <a:pt x="3001704" y="-37634"/>
                              <a:pt x="3099430" y="98311"/>
                              <a:pt x="3347219" y="0"/>
                            </a:cubicBezTo>
                            <a:cubicBezTo>
                              <a:pt x="3654321" y="-92205"/>
                              <a:pt x="4248806" y="-4053"/>
                              <a:pt x="4443212" y="0"/>
                            </a:cubicBezTo>
                            <a:cubicBezTo>
                              <a:pt x="4488196" y="247071"/>
                              <a:pt x="4414177" y="398197"/>
                              <a:pt x="4443212" y="809982"/>
                            </a:cubicBezTo>
                            <a:cubicBezTo>
                              <a:pt x="4421678" y="1209613"/>
                              <a:pt x="4394289" y="1493280"/>
                              <a:pt x="4443212" y="1643555"/>
                            </a:cubicBezTo>
                            <a:cubicBezTo>
                              <a:pt x="4561823" y="1797438"/>
                              <a:pt x="4362328" y="2011781"/>
                              <a:pt x="4443212" y="2359172"/>
                            </a:cubicBezTo>
                            <a:cubicBezTo>
                              <a:pt x="4244584" y="2342672"/>
                              <a:pt x="3849639" y="2284777"/>
                              <a:pt x="3702676" y="2359172"/>
                            </a:cubicBezTo>
                            <a:cubicBezTo>
                              <a:pt x="3575864" y="2443015"/>
                              <a:pt x="3322800" y="2247341"/>
                              <a:pt x="3095437" y="2359172"/>
                            </a:cubicBezTo>
                            <a:cubicBezTo>
                              <a:pt x="2820708" y="2507908"/>
                              <a:pt x="2620757" y="2418816"/>
                              <a:pt x="2266038" y="2359172"/>
                            </a:cubicBezTo>
                            <a:cubicBezTo>
                              <a:pt x="1901700" y="2385005"/>
                              <a:pt x="1738488" y="2435753"/>
                              <a:pt x="1525502" y="2359172"/>
                            </a:cubicBezTo>
                            <a:cubicBezTo>
                              <a:pt x="1264440" y="2415097"/>
                              <a:pt x="1049909" y="2395067"/>
                              <a:pt x="829399" y="2359172"/>
                            </a:cubicBezTo>
                            <a:cubicBezTo>
                              <a:pt x="527947" y="2396799"/>
                              <a:pt x="200902" y="2257660"/>
                              <a:pt x="0" y="2359172"/>
                            </a:cubicBezTo>
                            <a:cubicBezTo>
                              <a:pt x="-25413" y="2071647"/>
                              <a:pt x="102603" y="2000375"/>
                              <a:pt x="0" y="1643555"/>
                            </a:cubicBezTo>
                            <a:cubicBezTo>
                              <a:pt x="-60731" y="1341439"/>
                              <a:pt x="82086" y="1195767"/>
                              <a:pt x="0" y="927940"/>
                            </a:cubicBezTo>
                            <a:cubicBezTo>
                              <a:pt x="-36006" y="559342"/>
                              <a:pt x="24898" y="470558"/>
                              <a:pt x="0" y="0"/>
                            </a:cubicBezTo>
                            <a:close/>
                          </a:path>
                          <a:path w="4443212" h="2359172" fill="none" stroke="0" extrusionOk="0">
                            <a:moveTo>
                              <a:pt x="0" y="0"/>
                            </a:moveTo>
                            <a:cubicBezTo>
                              <a:pt x="160562" y="-91784"/>
                              <a:pt x="314034" y="24462"/>
                              <a:pt x="607239" y="0"/>
                            </a:cubicBezTo>
                            <a:cubicBezTo>
                              <a:pt x="835828" y="-90245"/>
                              <a:pt x="1107497" y="10164"/>
                              <a:pt x="1436637" y="0"/>
                            </a:cubicBezTo>
                            <a:cubicBezTo>
                              <a:pt x="1828951" y="-13615"/>
                              <a:pt x="1792252" y="71450"/>
                              <a:pt x="2088309" y="0"/>
                            </a:cubicBezTo>
                            <a:cubicBezTo>
                              <a:pt x="2362255" y="-30795"/>
                              <a:pt x="2482402" y="28589"/>
                              <a:pt x="2739980" y="0"/>
                            </a:cubicBezTo>
                            <a:cubicBezTo>
                              <a:pt x="3003793" y="-26762"/>
                              <a:pt x="3070777" y="86711"/>
                              <a:pt x="3347219" y="0"/>
                            </a:cubicBezTo>
                            <a:cubicBezTo>
                              <a:pt x="3601422" y="-10703"/>
                              <a:pt x="4282944" y="55752"/>
                              <a:pt x="4443212" y="0"/>
                            </a:cubicBezTo>
                            <a:cubicBezTo>
                              <a:pt x="4506452" y="282065"/>
                              <a:pt x="4441619" y="391949"/>
                              <a:pt x="4443212" y="809982"/>
                            </a:cubicBezTo>
                            <a:cubicBezTo>
                              <a:pt x="4448427" y="1218497"/>
                              <a:pt x="4356642" y="1499976"/>
                              <a:pt x="4443212" y="1643555"/>
                            </a:cubicBezTo>
                            <a:cubicBezTo>
                              <a:pt x="4560310" y="1839533"/>
                              <a:pt x="4421680" y="2086477"/>
                              <a:pt x="4443212" y="2359172"/>
                            </a:cubicBezTo>
                            <a:cubicBezTo>
                              <a:pt x="4209458" y="2420044"/>
                              <a:pt x="3808450" y="2295766"/>
                              <a:pt x="3702676" y="2359172"/>
                            </a:cubicBezTo>
                            <a:cubicBezTo>
                              <a:pt x="3550902" y="2375606"/>
                              <a:pt x="3328749" y="2243195"/>
                              <a:pt x="3095437" y="2359172"/>
                            </a:cubicBezTo>
                            <a:cubicBezTo>
                              <a:pt x="2826801" y="2501432"/>
                              <a:pt x="2603078" y="2250451"/>
                              <a:pt x="2266038" y="2359172"/>
                            </a:cubicBezTo>
                            <a:cubicBezTo>
                              <a:pt x="1968497" y="2365894"/>
                              <a:pt x="1777521" y="2353152"/>
                              <a:pt x="1525502" y="2359172"/>
                            </a:cubicBezTo>
                            <a:cubicBezTo>
                              <a:pt x="1267953" y="2430092"/>
                              <a:pt x="1026816" y="2431726"/>
                              <a:pt x="829399" y="2359172"/>
                            </a:cubicBezTo>
                            <a:cubicBezTo>
                              <a:pt x="552288" y="2338005"/>
                              <a:pt x="191110" y="2270781"/>
                              <a:pt x="0" y="2359172"/>
                            </a:cubicBezTo>
                            <a:cubicBezTo>
                              <a:pt x="-29932" y="2081552"/>
                              <a:pt x="105819" y="1929832"/>
                              <a:pt x="0" y="1643555"/>
                            </a:cubicBezTo>
                            <a:cubicBezTo>
                              <a:pt x="-58158" y="1307767"/>
                              <a:pt x="50354" y="1261009"/>
                              <a:pt x="0" y="927940"/>
                            </a:cubicBezTo>
                            <a:cubicBezTo>
                              <a:pt x="-19449" y="619858"/>
                              <a:pt x="41213" y="4729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24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algn="ctr"/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Bounds for </a:t>
                </a:r>
                <a14:m>
                  <m:oMath xmlns:m="http://schemas.openxmlformats.org/officeDocument/2006/math">
                    <m:r>
                      <a:rPr lang="en-US" altLang="zh-CN" sz="40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𝐌𝐂𝐒𝐏</m:t>
                        </m:r>
                      </m:sup>
                    </m:sSup>
                    <m:sSub>
                      <m:sSubPr>
                        <m:ctrlP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sz="4000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4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4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标题 1">
                <a:extLst>
                  <a:ext uri="{FF2B5EF4-FFF2-40B4-BE49-F238E27FC236}">
                    <a16:creationId xmlns:a16="http://schemas.microsoft.com/office/drawing/2014/main" id="{C16FC853-262D-19AD-E736-041E9DED7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26 / 27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Corollary: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𝐁𝐏𝐄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 “has circuit complexity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 is a dense property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run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on it.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problem: Prove that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𝐙𝐏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(IKV18)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𝐁𝐏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SIZE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(HLR23)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3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29C-8284-4E87-A221-E22F49B4219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task: finding primes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314A-3999-4FEB-A54E-9A1646A12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Bounded Relativization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27 / 27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OS17 is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-relativizing!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every oracle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every dense property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is a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pseudodeterministic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construction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oracle access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𝐙𝐏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MCSP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⊈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𝐏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poly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relativize OS17 with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MCSP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oracle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Our proof is not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-relativizing…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Reason: left as an easy exercise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But my conjecture: our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result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𝐏𝐒𝐏𝐀𝐂𝐄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-relativizing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FD3C92C-FDE1-7CBF-FFFC-CFFA0176D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an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-bit prime.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FBA078-8A03-E67D-D8A0-11741575AB65}"/>
                  </a:ext>
                </a:extLst>
              </p:cNvPr>
              <p:cNvSpPr/>
              <p:nvPr/>
            </p:nvSpPr>
            <p:spPr>
              <a:xfrm>
                <a:off x="838200" y="2507298"/>
                <a:ext cx="4909457" cy="28797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 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</m:t>
                    </m:r>
                  </m:oMath>
                </a14:m>
                <a:endParaRPr lang="en-US" altLang="zh-CN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 </a:t>
                </a:r>
                <a:r>
                  <a: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rPr>
                  <a:t>100101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Explanation: this is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37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binary, which is a prime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FBA078-8A03-E67D-D8A0-11741575A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07298"/>
                <a:ext cx="4909457" cy="2879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Finding a prime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2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B9D3D53-577D-8E20-A625-01F27DA6E4A5}"/>
              </a:ext>
            </a:extLst>
          </p:cNvPr>
          <p:cNvGrpSpPr/>
          <p:nvPr/>
        </p:nvGrpSpPr>
        <p:grpSpPr>
          <a:xfrm>
            <a:off x="6444345" y="2507297"/>
            <a:ext cx="4909457" cy="2879711"/>
            <a:chOff x="6444345" y="2686199"/>
            <a:chExt cx="4909457" cy="2879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4C2AB7C-A22F-B51B-AAE7-AC76ABD7A0E0}"/>
                    </a:ext>
                  </a:extLst>
                </p:cNvPr>
                <p:cNvSpPr/>
                <p:nvPr/>
              </p:nvSpPr>
              <p:spPr>
                <a:xfrm>
                  <a:off x="6444345" y="2686199"/>
                  <a:ext cx="4909457" cy="287971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3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Sample II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Input: 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=82,589,933</m:t>
                      </m:r>
                    </m:oMath>
                  </a14:m>
                  <a:endParaRPr lang="en-US" altLang="zh-CN" sz="28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Output: </a:t>
                  </a:r>
                  <a:r>
                    <a:rPr lang="en-US" altLang="zh-CN" sz="2800" dirty="0">
                      <a:latin typeface="Consolas" panose="020B0609020204030204" pitchFamily="49" charset="0"/>
                      <a:cs typeface="Arial" panose="020B0604020202020204" pitchFamily="34" charset="0"/>
                    </a:rPr>
                    <a:t>111111111…11111</a:t>
                  </a:r>
                  <a:br>
                    <a:rPr lang="en-US" altLang="zh-CN" sz="2800" dirty="0">
                      <a:latin typeface="Consolas" panose="020B0609020204030204" pitchFamily="49" charset="0"/>
                      <a:cs typeface="Arial" panose="020B0604020202020204" pitchFamily="34" charset="0"/>
                    </a:rPr>
                  </a:br>
                  <a:endParaRPr lang="en-US" altLang="zh-CN" sz="2800" dirty="0">
                    <a:latin typeface="Consolas" panose="020B0609020204030204" pitchFamily="49" charset="0"/>
                    <a:cs typeface="Arial" panose="020B0604020202020204" pitchFamily="34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Explanation: Left as an easy exercise </a:t>
                  </a:r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  <a:sym typeface="Wingdings" panose="05000000000000000000" pitchFamily="2" charset="2"/>
                    </a:rPr>
                    <a:t></a:t>
                  </a:r>
                  <a:endPara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D4C2AB7C-A22F-B51B-AAE7-AC76ABD7A0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345" y="2686199"/>
                  <a:ext cx="4909457" cy="28797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05B2D5F8-55CA-B1DF-292D-618D3BA151B3}"/>
                </a:ext>
              </a:extLst>
            </p:cNvPr>
            <p:cNvSpPr/>
            <p:nvPr/>
          </p:nvSpPr>
          <p:spPr>
            <a:xfrm rot="16200000">
              <a:off x="9514403" y="2706097"/>
              <a:ext cx="178247" cy="2857816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58BA230-48B1-9C0B-7AA3-634EB749DE44}"/>
                    </a:ext>
                  </a:extLst>
                </p:cNvPr>
                <p:cNvSpPr txBox="1"/>
                <p:nvPr/>
              </p:nvSpPr>
              <p:spPr>
                <a:xfrm>
                  <a:off x="9225839" y="4169257"/>
                  <a:ext cx="755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Consolas" panose="020B0609020204030204" pitchFamily="49" charset="0"/>
                      <a:cs typeface="Arial" panose="020B0604020202020204" pitchFamily="34" charset="0"/>
                    </a:rPr>
                    <a:t>1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’s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58BA230-48B1-9C0B-7AA3-634EB749D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839" y="4169257"/>
                  <a:ext cx="755374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806" b="-2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54EB9F-0E21-91E2-7155-C601C77EEAEE}"/>
                  </a:ext>
                </a:extLst>
              </p:cNvPr>
              <p:cNvSpPr txBox="1"/>
              <p:nvPr/>
            </p:nvSpPr>
            <p:spPr>
              <a:xfrm>
                <a:off x="1623391" y="5777119"/>
                <a:ext cx="8945217" cy="52322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Today’s question: can we find a prime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time?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54EB9F-0E21-91E2-7155-C601C77E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91" y="5777119"/>
                <a:ext cx="894521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2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1: Cramér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3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027583"/>
                <a:ext cx="4061792" cy="1569660"/>
              </a:xfrm>
              <a:custGeom>
                <a:avLst/>
                <a:gdLst>
                  <a:gd name="connsiteX0" fmla="*/ 0 w 4061792"/>
                  <a:gd name="connsiteY0" fmla="*/ 0 h 1569660"/>
                  <a:gd name="connsiteX1" fmla="*/ 499020 w 4061792"/>
                  <a:gd name="connsiteY1" fmla="*/ 0 h 1569660"/>
                  <a:gd name="connsiteX2" fmla="*/ 998040 w 4061792"/>
                  <a:gd name="connsiteY2" fmla="*/ 0 h 1569660"/>
                  <a:gd name="connsiteX3" fmla="*/ 1497060 w 4061792"/>
                  <a:gd name="connsiteY3" fmla="*/ 0 h 1569660"/>
                  <a:gd name="connsiteX4" fmla="*/ 1955463 w 4061792"/>
                  <a:gd name="connsiteY4" fmla="*/ 0 h 1569660"/>
                  <a:gd name="connsiteX5" fmla="*/ 2616955 w 4061792"/>
                  <a:gd name="connsiteY5" fmla="*/ 0 h 1569660"/>
                  <a:gd name="connsiteX6" fmla="*/ 3237828 w 4061792"/>
                  <a:gd name="connsiteY6" fmla="*/ 0 h 1569660"/>
                  <a:gd name="connsiteX7" fmla="*/ 4061792 w 4061792"/>
                  <a:gd name="connsiteY7" fmla="*/ 0 h 1569660"/>
                  <a:gd name="connsiteX8" fmla="*/ 4061792 w 4061792"/>
                  <a:gd name="connsiteY8" fmla="*/ 491827 h 1569660"/>
                  <a:gd name="connsiteX9" fmla="*/ 4061792 w 4061792"/>
                  <a:gd name="connsiteY9" fmla="*/ 1015047 h 1569660"/>
                  <a:gd name="connsiteX10" fmla="*/ 4061792 w 4061792"/>
                  <a:gd name="connsiteY10" fmla="*/ 1569660 h 1569660"/>
                  <a:gd name="connsiteX11" fmla="*/ 3400300 w 4061792"/>
                  <a:gd name="connsiteY11" fmla="*/ 1569660 h 1569660"/>
                  <a:gd name="connsiteX12" fmla="*/ 2820044 w 4061792"/>
                  <a:gd name="connsiteY12" fmla="*/ 1569660 h 1569660"/>
                  <a:gd name="connsiteX13" fmla="*/ 2280406 w 4061792"/>
                  <a:gd name="connsiteY13" fmla="*/ 1569660 h 1569660"/>
                  <a:gd name="connsiteX14" fmla="*/ 1822004 w 4061792"/>
                  <a:gd name="connsiteY14" fmla="*/ 1569660 h 1569660"/>
                  <a:gd name="connsiteX15" fmla="*/ 1363602 w 4061792"/>
                  <a:gd name="connsiteY15" fmla="*/ 1569660 h 1569660"/>
                  <a:gd name="connsiteX16" fmla="*/ 864581 w 4061792"/>
                  <a:gd name="connsiteY16" fmla="*/ 1569660 h 1569660"/>
                  <a:gd name="connsiteX17" fmla="*/ 0 w 4061792"/>
                  <a:gd name="connsiteY17" fmla="*/ 1569660 h 1569660"/>
                  <a:gd name="connsiteX18" fmla="*/ 0 w 4061792"/>
                  <a:gd name="connsiteY18" fmla="*/ 1062137 h 1569660"/>
                  <a:gd name="connsiteX19" fmla="*/ 0 w 4061792"/>
                  <a:gd name="connsiteY19" fmla="*/ 570310 h 1569660"/>
                  <a:gd name="connsiteX20" fmla="*/ 0 w 4061792"/>
                  <a:gd name="connsiteY20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1792" h="1569660" fill="none" extrusionOk="0">
                    <a:moveTo>
                      <a:pt x="0" y="0"/>
                    </a:moveTo>
                    <a:cubicBezTo>
                      <a:pt x="235072" y="-56403"/>
                      <a:pt x="303245" y="19666"/>
                      <a:pt x="499020" y="0"/>
                    </a:cubicBezTo>
                    <a:cubicBezTo>
                      <a:pt x="694795" y="-19666"/>
                      <a:pt x="866593" y="44413"/>
                      <a:pt x="998040" y="0"/>
                    </a:cubicBezTo>
                    <a:cubicBezTo>
                      <a:pt x="1129487" y="-44413"/>
                      <a:pt x="1323673" y="45771"/>
                      <a:pt x="1497060" y="0"/>
                    </a:cubicBezTo>
                    <a:cubicBezTo>
                      <a:pt x="1670447" y="-45771"/>
                      <a:pt x="1808505" y="25221"/>
                      <a:pt x="1955463" y="0"/>
                    </a:cubicBezTo>
                    <a:cubicBezTo>
                      <a:pt x="2102421" y="-25221"/>
                      <a:pt x="2346235" y="29073"/>
                      <a:pt x="2616955" y="0"/>
                    </a:cubicBezTo>
                    <a:cubicBezTo>
                      <a:pt x="2887675" y="-29073"/>
                      <a:pt x="2947841" y="60922"/>
                      <a:pt x="3237828" y="0"/>
                    </a:cubicBezTo>
                    <a:cubicBezTo>
                      <a:pt x="3527815" y="-60922"/>
                      <a:pt x="3842906" y="45128"/>
                      <a:pt x="4061792" y="0"/>
                    </a:cubicBezTo>
                    <a:cubicBezTo>
                      <a:pt x="4074915" y="135861"/>
                      <a:pt x="4057299" y="392376"/>
                      <a:pt x="4061792" y="491827"/>
                    </a:cubicBezTo>
                    <a:cubicBezTo>
                      <a:pt x="4066285" y="591278"/>
                      <a:pt x="4059413" y="823015"/>
                      <a:pt x="4061792" y="1015047"/>
                    </a:cubicBezTo>
                    <a:cubicBezTo>
                      <a:pt x="4064171" y="1207079"/>
                      <a:pt x="4000553" y="1311940"/>
                      <a:pt x="4061792" y="1569660"/>
                    </a:cubicBezTo>
                    <a:cubicBezTo>
                      <a:pt x="3890817" y="1604917"/>
                      <a:pt x="3611169" y="1519288"/>
                      <a:pt x="3400300" y="1569660"/>
                    </a:cubicBezTo>
                    <a:cubicBezTo>
                      <a:pt x="3189431" y="1620032"/>
                      <a:pt x="2998884" y="1532151"/>
                      <a:pt x="2820044" y="1569660"/>
                    </a:cubicBezTo>
                    <a:cubicBezTo>
                      <a:pt x="2641204" y="1607169"/>
                      <a:pt x="2497897" y="1507362"/>
                      <a:pt x="2280406" y="1569660"/>
                    </a:cubicBezTo>
                    <a:cubicBezTo>
                      <a:pt x="2062915" y="1631958"/>
                      <a:pt x="1992213" y="1545013"/>
                      <a:pt x="1822004" y="1569660"/>
                    </a:cubicBezTo>
                    <a:cubicBezTo>
                      <a:pt x="1651795" y="1594307"/>
                      <a:pt x="1548380" y="1550351"/>
                      <a:pt x="1363602" y="1569660"/>
                    </a:cubicBezTo>
                    <a:cubicBezTo>
                      <a:pt x="1178824" y="1588969"/>
                      <a:pt x="1048444" y="1540651"/>
                      <a:pt x="864581" y="1569660"/>
                    </a:cubicBezTo>
                    <a:cubicBezTo>
                      <a:pt x="680718" y="1598669"/>
                      <a:pt x="385137" y="1506707"/>
                      <a:pt x="0" y="1569660"/>
                    </a:cubicBezTo>
                    <a:cubicBezTo>
                      <a:pt x="-13810" y="1343988"/>
                      <a:pt x="35166" y="1270782"/>
                      <a:pt x="0" y="1062137"/>
                    </a:cubicBezTo>
                    <a:cubicBezTo>
                      <a:pt x="-35166" y="853492"/>
                      <a:pt x="12478" y="738918"/>
                      <a:pt x="0" y="570310"/>
                    </a:cubicBezTo>
                    <a:cubicBezTo>
                      <a:pt x="-12478" y="401702"/>
                      <a:pt x="18403" y="173628"/>
                      <a:pt x="0" y="0"/>
                    </a:cubicBezTo>
                    <a:close/>
                  </a:path>
                  <a:path w="4061792" h="1569660" stroke="0" extrusionOk="0">
                    <a:moveTo>
                      <a:pt x="0" y="0"/>
                    </a:moveTo>
                    <a:cubicBezTo>
                      <a:pt x="117184" y="-21300"/>
                      <a:pt x="343974" y="58407"/>
                      <a:pt x="499020" y="0"/>
                    </a:cubicBezTo>
                    <a:cubicBezTo>
                      <a:pt x="654066" y="-58407"/>
                      <a:pt x="927934" y="10382"/>
                      <a:pt x="1119894" y="0"/>
                    </a:cubicBezTo>
                    <a:cubicBezTo>
                      <a:pt x="1311854" y="-10382"/>
                      <a:pt x="1503160" y="37353"/>
                      <a:pt x="1740768" y="0"/>
                    </a:cubicBezTo>
                    <a:cubicBezTo>
                      <a:pt x="1978376" y="-37353"/>
                      <a:pt x="2036616" y="36756"/>
                      <a:pt x="2280406" y="0"/>
                    </a:cubicBezTo>
                    <a:cubicBezTo>
                      <a:pt x="2524196" y="-36756"/>
                      <a:pt x="2661739" y="36715"/>
                      <a:pt x="2941898" y="0"/>
                    </a:cubicBezTo>
                    <a:cubicBezTo>
                      <a:pt x="3222057" y="-36715"/>
                      <a:pt x="3698060" y="29392"/>
                      <a:pt x="4061792" y="0"/>
                    </a:cubicBezTo>
                    <a:cubicBezTo>
                      <a:pt x="4127393" y="254683"/>
                      <a:pt x="4001506" y="430784"/>
                      <a:pt x="4061792" y="554613"/>
                    </a:cubicBezTo>
                    <a:cubicBezTo>
                      <a:pt x="4122078" y="678442"/>
                      <a:pt x="4008515" y="821043"/>
                      <a:pt x="4061792" y="1046440"/>
                    </a:cubicBezTo>
                    <a:cubicBezTo>
                      <a:pt x="4115069" y="1271837"/>
                      <a:pt x="4051871" y="1344803"/>
                      <a:pt x="4061792" y="1569660"/>
                    </a:cubicBezTo>
                    <a:cubicBezTo>
                      <a:pt x="3792448" y="1614803"/>
                      <a:pt x="3755151" y="1519281"/>
                      <a:pt x="3481536" y="1569660"/>
                    </a:cubicBezTo>
                    <a:cubicBezTo>
                      <a:pt x="3207921" y="1620039"/>
                      <a:pt x="3081555" y="1530521"/>
                      <a:pt x="2901280" y="1569660"/>
                    </a:cubicBezTo>
                    <a:cubicBezTo>
                      <a:pt x="2721005" y="1608799"/>
                      <a:pt x="2595672" y="1567232"/>
                      <a:pt x="2442878" y="1569660"/>
                    </a:cubicBezTo>
                    <a:cubicBezTo>
                      <a:pt x="2290084" y="1572088"/>
                      <a:pt x="2101208" y="1534505"/>
                      <a:pt x="1903240" y="1569660"/>
                    </a:cubicBezTo>
                    <a:cubicBezTo>
                      <a:pt x="1705272" y="1604815"/>
                      <a:pt x="1568596" y="1524864"/>
                      <a:pt x="1282366" y="1569660"/>
                    </a:cubicBezTo>
                    <a:cubicBezTo>
                      <a:pt x="996136" y="1614456"/>
                      <a:pt x="948007" y="1564915"/>
                      <a:pt x="823964" y="1569660"/>
                    </a:cubicBezTo>
                    <a:cubicBezTo>
                      <a:pt x="699921" y="1574405"/>
                      <a:pt x="253371" y="1493937"/>
                      <a:pt x="0" y="1569660"/>
                    </a:cubicBezTo>
                    <a:cubicBezTo>
                      <a:pt x="-35147" y="1432667"/>
                      <a:pt x="22477" y="1243147"/>
                      <a:pt x="0" y="1030743"/>
                    </a:cubicBezTo>
                    <a:cubicBezTo>
                      <a:pt x="-22477" y="818339"/>
                      <a:pt x="39385" y="751587"/>
                      <a:pt x="0" y="538917"/>
                    </a:cubicBezTo>
                    <a:cubicBezTo>
                      <a:pt x="-39385" y="326247"/>
                      <a:pt x="59263" y="22050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Cramér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 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is a prime then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and halt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583"/>
                <a:ext cx="4061792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061792"/>
                          <a:gd name="connsiteY0" fmla="*/ 0 h 1569660"/>
                          <a:gd name="connsiteX1" fmla="*/ 499020 w 4061792"/>
                          <a:gd name="connsiteY1" fmla="*/ 0 h 1569660"/>
                          <a:gd name="connsiteX2" fmla="*/ 998040 w 4061792"/>
                          <a:gd name="connsiteY2" fmla="*/ 0 h 1569660"/>
                          <a:gd name="connsiteX3" fmla="*/ 1497060 w 4061792"/>
                          <a:gd name="connsiteY3" fmla="*/ 0 h 1569660"/>
                          <a:gd name="connsiteX4" fmla="*/ 1955463 w 4061792"/>
                          <a:gd name="connsiteY4" fmla="*/ 0 h 1569660"/>
                          <a:gd name="connsiteX5" fmla="*/ 2616955 w 4061792"/>
                          <a:gd name="connsiteY5" fmla="*/ 0 h 1569660"/>
                          <a:gd name="connsiteX6" fmla="*/ 3237828 w 4061792"/>
                          <a:gd name="connsiteY6" fmla="*/ 0 h 1569660"/>
                          <a:gd name="connsiteX7" fmla="*/ 4061792 w 4061792"/>
                          <a:gd name="connsiteY7" fmla="*/ 0 h 1569660"/>
                          <a:gd name="connsiteX8" fmla="*/ 4061792 w 4061792"/>
                          <a:gd name="connsiteY8" fmla="*/ 491827 h 1569660"/>
                          <a:gd name="connsiteX9" fmla="*/ 4061792 w 4061792"/>
                          <a:gd name="connsiteY9" fmla="*/ 1015047 h 1569660"/>
                          <a:gd name="connsiteX10" fmla="*/ 4061792 w 4061792"/>
                          <a:gd name="connsiteY10" fmla="*/ 1569660 h 1569660"/>
                          <a:gd name="connsiteX11" fmla="*/ 3400300 w 4061792"/>
                          <a:gd name="connsiteY11" fmla="*/ 1569660 h 1569660"/>
                          <a:gd name="connsiteX12" fmla="*/ 2820044 w 4061792"/>
                          <a:gd name="connsiteY12" fmla="*/ 1569660 h 1569660"/>
                          <a:gd name="connsiteX13" fmla="*/ 2280406 w 4061792"/>
                          <a:gd name="connsiteY13" fmla="*/ 1569660 h 1569660"/>
                          <a:gd name="connsiteX14" fmla="*/ 1822004 w 4061792"/>
                          <a:gd name="connsiteY14" fmla="*/ 1569660 h 1569660"/>
                          <a:gd name="connsiteX15" fmla="*/ 1363602 w 4061792"/>
                          <a:gd name="connsiteY15" fmla="*/ 1569660 h 1569660"/>
                          <a:gd name="connsiteX16" fmla="*/ 864581 w 4061792"/>
                          <a:gd name="connsiteY16" fmla="*/ 1569660 h 1569660"/>
                          <a:gd name="connsiteX17" fmla="*/ 0 w 4061792"/>
                          <a:gd name="connsiteY17" fmla="*/ 1569660 h 1569660"/>
                          <a:gd name="connsiteX18" fmla="*/ 0 w 4061792"/>
                          <a:gd name="connsiteY18" fmla="*/ 1062137 h 1569660"/>
                          <a:gd name="connsiteX19" fmla="*/ 0 w 4061792"/>
                          <a:gd name="connsiteY19" fmla="*/ 570310 h 1569660"/>
                          <a:gd name="connsiteX20" fmla="*/ 0 w 4061792"/>
                          <a:gd name="connsiteY20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61792" h="1569660" fill="none" extrusionOk="0">
                            <a:moveTo>
                              <a:pt x="0" y="0"/>
                            </a:moveTo>
                            <a:cubicBezTo>
                              <a:pt x="235072" y="-56403"/>
                              <a:pt x="303245" y="19666"/>
                              <a:pt x="499020" y="0"/>
                            </a:cubicBezTo>
                            <a:cubicBezTo>
                              <a:pt x="694795" y="-19666"/>
                              <a:pt x="866593" y="44413"/>
                              <a:pt x="998040" y="0"/>
                            </a:cubicBezTo>
                            <a:cubicBezTo>
                              <a:pt x="1129487" y="-44413"/>
                              <a:pt x="1323673" y="45771"/>
                              <a:pt x="1497060" y="0"/>
                            </a:cubicBezTo>
                            <a:cubicBezTo>
                              <a:pt x="1670447" y="-45771"/>
                              <a:pt x="1808505" y="25221"/>
                              <a:pt x="1955463" y="0"/>
                            </a:cubicBezTo>
                            <a:cubicBezTo>
                              <a:pt x="2102421" y="-25221"/>
                              <a:pt x="2346235" y="29073"/>
                              <a:pt x="2616955" y="0"/>
                            </a:cubicBezTo>
                            <a:cubicBezTo>
                              <a:pt x="2887675" y="-29073"/>
                              <a:pt x="2947841" y="60922"/>
                              <a:pt x="3237828" y="0"/>
                            </a:cubicBezTo>
                            <a:cubicBezTo>
                              <a:pt x="3527815" y="-60922"/>
                              <a:pt x="3842906" y="45128"/>
                              <a:pt x="4061792" y="0"/>
                            </a:cubicBezTo>
                            <a:cubicBezTo>
                              <a:pt x="4074915" y="135861"/>
                              <a:pt x="4057299" y="392376"/>
                              <a:pt x="4061792" y="491827"/>
                            </a:cubicBezTo>
                            <a:cubicBezTo>
                              <a:pt x="4066285" y="591278"/>
                              <a:pt x="4059413" y="823015"/>
                              <a:pt x="4061792" y="1015047"/>
                            </a:cubicBezTo>
                            <a:cubicBezTo>
                              <a:pt x="4064171" y="1207079"/>
                              <a:pt x="4000553" y="1311940"/>
                              <a:pt x="4061792" y="1569660"/>
                            </a:cubicBezTo>
                            <a:cubicBezTo>
                              <a:pt x="3890817" y="1604917"/>
                              <a:pt x="3611169" y="1519288"/>
                              <a:pt x="3400300" y="1569660"/>
                            </a:cubicBezTo>
                            <a:cubicBezTo>
                              <a:pt x="3189431" y="1620032"/>
                              <a:pt x="2998884" y="1532151"/>
                              <a:pt x="2820044" y="1569660"/>
                            </a:cubicBezTo>
                            <a:cubicBezTo>
                              <a:pt x="2641204" y="1607169"/>
                              <a:pt x="2497897" y="1507362"/>
                              <a:pt x="2280406" y="1569660"/>
                            </a:cubicBezTo>
                            <a:cubicBezTo>
                              <a:pt x="2062915" y="1631958"/>
                              <a:pt x="1992213" y="1545013"/>
                              <a:pt x="1822004" y="1569660"/>
                            </a:cubicBezTo>
                            <a:cubicBezTo>
                              <a:pt x="1651795" y="1594307"/>
                              <a:pt x="1548380" y="1550351"/>
                              <a:pt x="1363602" y="1569660"/>
                            </a:cubicBezTo>
                            <a:cubicBezTo>
                              <a:pt x="1178824" y="1588969"/>
                              <a:pt x="1048444" y="1540651"/>
                              <a:pt x="864581" y="1569660"/>
                            </a:cubicBezTo>
                            <a:cubicBezTo>
                              <a:pt x="680718" y="1598669"/>
                              <a:pt x="385137" y="1506707"/>
                              <a:pt x="0" y="1569660"/>
                            </a:cubicBezTo>
                            <a:cubicBezTo>
                              <a:pt x="-13810" y="1343988"/>
                              <a:pt x="35166" y="1270782"/>
                              <a:pt x="0" y="1062137"/>
                            </a:cubicBezTo>
                            <a:cubicBezTo>
                              <a:pt x="-35166" y="853492"/>
                              <a:pt x="12478" y="738918"/>
                              <a:pt x="0" y="570310"/>
                            </a:cubicBezTo>
                            <a:cubicBezTo>
                              <a:pt x="-12478" y="401702"/>
                              <a:pt x="18403" y="173628"/>
                              <a:pt x="0" y="0"/>
                            </a:cubicBezTo>
                            <a:close/>
                          </a:path>
                          <a:path w="4061792" h="1569660" stroke="0" extrusionOk="0">
                            <a:moveTo>
                              <a:pt x="0" y="0"/>
                            </a:moveTo>
                            <a:cubicBezTo>
                              <a:pt x="117184" y="-21300"/>
                              <a:pt x="343974" y="58407"/>
                              <a:pt x="499020" y="0"/>
                            </a:cubicBezTo>
                            <a:cubicBezTo>
                              <a:pt x="654066" y="-58407"/>
                              <a:pt x="927934" y="10382"/>
                              <a:pt x="1119894" y="0"/>
                            </a:cubicBezTo>
                            <a:cubicBezTo>
                              <a:pt x="1311854" y="-10382"/>
                              <a:pt x="1503160" y="37353"/>
                              <a:pt x="1740768" y="0"/>
                            </a:cubicBezTo>
                            <a:cubicBezTo>
                              <a:pt x="1978376" y="-37353"/>
                              <a:pt x="2036616" y="36756"/>
                              <a:pt x="2280406" y="0"/>
                            </a:cubicBezTo>
                            <a:cubicBezTo>
                              <a:pt x="2524196" y="-36756"/>
                              <a:pt x="2661739" y="36715"/>
                              <a:pt x="2941898" y="0"/>
                            </a:cubicBezTo>
                            <a:cubicBezTo>
                              <a:pt x="3222057" y="-36715"/>
                              <a:pt x="3698060" y="29392"/>
                              <a:pt x="4061792" y="0"/>
                            </a:cubicBezTo>
                            <a:cubicBezTo>
                              <a:pt x="4127393" y="254683"/>
                              <a:pt x="4001506" y="430784"/>
                              <a:pt x="4061792" y="554613"/>
                            </a:cubicBezTo>
                            <a:cubicBezTo>
                              <a:pt x="4122078" y="678442"/>
                              <a:pt x="4008515" y="821043"/>
                              <a:pt x="4061792" y="1046440"/>
                            </a:cubicBezTo>
                            <a:cubicBezTo>
                              <a:pt x="4115069" y="1271837"/>
                              <a:pt x="4051871" y="1344803"/>
                              <a:pt x="4061792" y="1569660"/>
                            </a:cubicBezTo>
                            <a:cubicBezTo>
                              <a:pt x="3792448" y="1614803"/>
                              <a:pt x="3755151" y="1519281"/>
                              <a:pt x="3481536" y="1569660"/>
                            </a:cubicBezTo>
                            <a:cubicBezTo>
                              <a:pt x="3207921" y="1620039"/>
                              <a:pt x="3081555" y="1530521"/>
                              <a:pt x="2901280" y="1569660"/>
                            </a:cubicBezTo>
                            <a:cubicBezTo>
                              <a:pt x="2721005" y="1608799"/>
                              <a:pt x="2595672" y="1567232"/>
                              <a:pt x="2442878" y="1569660"/>
                            </a:cubicBezTo>
                            <a:cubicBezTo>
                              <a:pt x="2290084" y="1572088"/>
                              <a:pt x="2101208" y="1534505"/>
                              <a:pt x="1903240" y="1569660"/>
                            </a:cubicBezTo>
                            <a:cubicBezTo>
                              <a:pt x="1705272" y="1604815"/>
                              <a:pt x="1568596" y="1524864"/>
                              <a:pt x="1282366" y="1569660"/>
                            </a:cubicBezTo>
                            <a:cubicBezTo>
                              <a:pt x="996136" y="1614456"/>
                              <a:pt x="948007" y="1564915"/>
                              <a:pt x="823964" y="1569660"/>
                            </a:cubicBezTo>
                            <a:cubicBezTo>
                              <a:pt x="699921" y="1574405"/>
                              <a:pt x="253371" y="1493937"/>
                              <a:pt x="0" y="1569660"/>
                            </a:cubicBezTo>
                            <a:cubicBezTo>
                              <a:pt x="-35147" y="1432667"/>
                              <a:pt x="22477" y="1243147"/>
                              <a:pt x="0" y="1030743"/>
                            </a:cubicBezTo>
                            <a:cubicBezTo>
                              <a:pt x="-22477" y="818339"/>
                              <a:pt x="39385" y="751587"/>
                              <a:pt x="0" y="538917"/>
                            </a:cubicBezTo>
                            <a:cubicBezTo>
                              <a:pt x="-39385" y="326247"/>
                              <a:pt x="59263" y="22050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5900198" y="2027583"/>
                <a:ext cx="5933661" cy="8785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Cramér’s conjecture: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denote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prime,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98" y="2027583"/>
                <a:ext cx="5933661" cy="8785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/>
              <p:nvPr/>
            </p:nvSpPr>
            <p:spPr>
              <a:xfrm>
                <a:off x="6166899" y="3135651"/>
                <a:ext cx="5400261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Cramér’s conjecture, this algorithm only needs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primality tests, so it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9" y="3135651"/>
                <a:ext cx="540026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BD936E-64F1-AB52-174D-CA22765FA92A}"/>
              </a:ext>
            </a:extLst>
          </p:cNvPr>
          <p:cNvSpPr txBox="1"/>
          <p:nvPr/>
        </p:nvSpPr>
        <p:spPr>
          <a:xfrm>
            <a:off x="917713" y="3609694"/>
            <a:ext cx="474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use [AKS04] deterministic primality test!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/>
              <p:nvPr/>
            </p:nvSpPr>
            <p:spPr>
              <a:xfrm>
                <a:off x="838200" y="4768237"/>
                <a:ext cx="4115882" cy="10143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State-of-the-art: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0.525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68237"/>
                <a:ext cx="4115882" cy="10143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FD49C6F-7C33-C2E6-8F5A-D84F12CA7B41}"/>
                  </a:ext>
                </a:extLst>
              </p:cNvPr>
              <p:cNvSpPr txBox="1"/>
              <p:nvPr/>
            </p:nvSpPr>
            <p:spPr>
              <a:xfrm>
                <a:off x="5658678" y="4841325"/>
                <a:ext cx="5988327" cy="12044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Although 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Cramér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conjectured to run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the provable guarantee is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0.525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time…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FD49C6F-7C33-C2E6-8F5A-D84F12CA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678" y="4841325"/>
                <a:ext cx="5988327" cy="1204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7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2: Mersenne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4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027583"/>
                <a:ext cx="4061792" cy="830997"/>
              </a:xfrm>
              <a:custGeom>
                <a:avLst/>
                <a:gdLst>
                  <a:gd name="connsiteX0" fmla="*/ 0 w 4061792"/>
                  <a:gd name="connsiteY0" fmla="*/ 0 h 830997"/>
                  <a:gd name="connsiteX1" fmla="*/ 499020 w 4061792"/>
                  <a:gd name="connsiteY1" fmla="*/ 0 h 830997"/>
                  <a:gd name="connsiteX2" fmla="*/ 1160512 w 4061792"/>
                  <a:gd name="connsiteY2" fmla="*/ 0 h 830997"/>
                  <a:gd name="connsiteX3" fmla="*/ 1822004 w 4061792"/>
                  <a:gd name="connsiteY3" fmla="*/ 0 h 830997"/>
                  <a:gd name="connsiteX4" fmla="*/ 2321024 w 4061792"/>
                  <a:gd name="connsiteY4" fmla="*/ 0 h 830997"/>
                  <a:gd name="connsiteX5" fmla="*/ 2820044 w 4061792"/>
                  <a:gd name="connsiteY5" fmla="*/ 0 h 830997"/>
                  <a:gd name="connsiteX6" fmla="*/ 3278446 w 4061792"/>
                  <a:gd name="connsiteY6" fmla="*/ 0 h 830997"/>
                  <a:gd name="connsiteX7" fmla="*/ 4061792 w 4061792"/>
                  <a:gd name="connsiteY7" fmla="*/ 0 h 830997"/>
                  <a:gd name="connsiteX8" fmla="*/ 4061792 w 4061792"/>
                  <a:gd name="connsiteY8" fmla="*/ 423808 h 830997"/>
                  <a:gd name="connsiteX9" fmla="*/ 4061792 w 4061792"/>
                  <a:gd name="connsiteY9" fmla="*/ 830997 h 830997"/>
                  <a:gd name="connsiteX10" fmla="*/ 3603390 w 4061792"/>
                  <a:gd name="connsiteY10" fmla="*/ 830997 h 830997"/>
                  <a:gd name="connsiteX11" fmla="*/ 3063752 w 4061792"/>
                  <a:gd name="connsiteY11" fmla="*/ 830997 h 830997"/>
                  <a:gd name="connsiteX12" fmla="*/ 2605349 w 4061792"/>
                  <a:gd name="connsiteY12" fmla="*/ 830997 h 830997"/>
                  <a:gd name="connsiteX13" fmla="*/ 1943858 w 4061792"/>
                  <a:gd name="connsiteY13" fmla="*/ 830997 h 830997"/>
                  <a:gd name="connsiteX14" fmla="*/ 1363602 w 4061792"/>
                  <a:gd name="connsiteY14" fmla="*/ 830997 h 830997"/>
                  <a:gd name="connsiteX15" fmla="*/ 823964 w 4061792"/>
                  <a:gd name="connsiteY15" fmla="*/ 830997 h 830997"/>
                  <a:gd name="connsiteX16" fmla="*/ 0 w 4061792"/>
                  <a:gd name="connsiteY16" fmla="*/ 830997 h 830997"/>
                  <a:gd name="connsiteX17" fmla="*/ 0 w 4061792"/>
                  <a:gd name="connsiteY17" fmla="*/ 440428 h 830997"/>
                  <a:gd name="connsiteX18" fmla="*/ 0 w 4061792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1792" h="830997" fill="none" extrusionOk="0">
                    <a:moveTo>
                      <a:pt x="0" y="0"/>
                    </a:moveTo>
                    <a:cubicBezTo>
                      <a:pt x="247737" y="-17386"/>
                      <a:pt x="302107" y="22037"/>
                      <a:pt x="499020" y="0"/>
                    </a:cubicBezTo>
                    <a:cubicBezTo>
                      <a:pt x="695933" y="-22037"/>
                      <a:pt x="849368" y="13203"/>
                      <a:pt x="1160512" y="0"/>
                    </a:cubicBezTo>
                    <a:cubicBezTo>
                      <a:pt x="1471656" y="-13203"/>
                      <a:pt x="1629224" y="72134"/>
                      <a:pt x="1822004" y="0"/>
                    </a:cubicBezTo>
                    <a:cubicBezTo>
                      <a:pt x="2014784" y="-72134"/>
                      <a:pt x="2189577" y="44413"/>
                      <a:pt x="2321024" y="0"/>
                    </a:cubicBezTo>
                    <a:cubicBezTo>
                      <a:pt x="2452471" y="-44413"/>
                      <a:pt x="2646657" y="45771"/>
                      <a:pt x="2820044" y="0"/>
                    </a:cubicBezTo>
                    <a:cubicBezTo>
                      <a:pt x="2993431" y="-45771"/>
                      <a:pt x="3133284" y="29448"/>
                      <a:pt x="3278446" y="0"/>
                    </a:cubicBezTo>
                    <a:cubicBezTo>
                      <a:pt x="3423608" y="-29448"/>
                      <a:pt x="3903262" y="24564"/>
                      <a:pt x="4061792" y="0"/>
                    </a:cubicBezTo>
                    <a:cubicBezTo>
                      <a:pt x="4105238" y="113206"/>
                      <a:pt x="4015401" y="233446"/>
                      <a:pt x="4061792" y="423808"/>
                    </a:cubicBezTo>
                    <a:cubicBezTo>
                      <a:pt x="4108183" y="614170"/>
                      <a:pt x="4047900" y="682147"/>
                      <a:pt x="4061792" y="830997"/>
                    </a:cubicBezTo>
                    <a:cubicBezTo>
                      <a:pt x="3948198" y="849278"/>
                      <a:pt x="3813896" y="800875"/>
                      <a:pt x="3603390" y="830997"/>
                    </a:cubicBezTo>
                    <a:cubicBezTo>
                      <a:pt x="3392884" y="861119"/>
                      <a:pt x="3296442" y="769076"/>
                      <a:pt x="3063752" y="830997"/>
                    </a:cubicBezTo>
                    <a:cubicBezTo>
                      <a:pt x="2831062" y="892918"/>
                      <a:pt x="2803665" y="781817"/>
                      <a:pt x="2605349" y="830997"/>
                    </a:cubicBezTo>
                    <a:cubicBezTo>
                      <a:pt x="2407033" y="880177"/>
                      <a:pt x="2149509" y="774421"/>
                      <a:pt x="1943858" y="830997"/>
                    </a:cubicBezTo>
                    <a:cubicBezTo>
                      <a:pt x="1738207" y="887573"/>
                      <a:pt x="1542442" y="793488"/>
                      <a:pt x="1363602" y="830997"/>
                    </a:cubicBezTo>
                    <a:cubicBezTo>
                      <a:pt x="1184762" y="868506"/>
                      <a:pt x="1041455" y="768699"/>
                      <a:pt x="823964" y="830997"/>
                    </a:cubicBezTo>
                    <a:cubicBezTo>
                      <a:pt x="606473" y="893295"/>
                      <a:pt x="360442" y="773622"/>
                      <a:pt x="0" y="830997"/>
                    </a:cubicBezTo>
                    <a:cubicBezTo>
                      <a:pt x="-42319" y="703798"/>
                      <a:pt x="39273" y="524125"/>
                      <a:pt x="0" y="440428"/>
                    </a:cubicBezTo>
                    <a:cubicBezTo>
                      <a:pt x="-39273" y="356731"/>
                      <a:pt x="3530" y="121224"/>
                      <a:pt x="0" y="0"/>
                    </a:cubicBezTo>
                    <a:close/>
                  </a:path>
                  <a:path w="4061792" h="830997" stroke="0" extrusionOk="0">
                    <a:moveTo>
                      <a:pt x="0" y="0"/>
                    </a:moveTo>
                    <a:cubicBezTo>
                      <a:pt x="117184" y="-21300"/>
                      <a:pt x="343974" y="58407"/>
                      <a:pt x="499020" y="0"/>
                    </a:cubicBezTo>
                    <a:cubicBezTo>
                      <a:pt x="654066" y="-58407"/>
                      <a:pt x="927934" y="10382"/>
                      <a:pt x="1119894" y="0"/>
                    </a:cubicBezTo>
                    <a:cubicBezTo>
                      <a:pt x="1311854" y="-10382"/>
                      <a:pt x="1503160" y="37353"/>
                      <a:pt x="1740768" y="0"/>
                    </a:cubicBezTo>
                    <a:cubicBezTo>
                      <a:pt x="1978376" y="-37353"/>
                      <a:pt x="2036616" y="36756"/>
                      <a:pt x="2280406" y="0"/>
                    </a:cubicBezTo>
                    <a:cubicBezTo>
                      <a:pt x="2524196" y="-36756"/>
                      <a:pt x="2661739" y="36715"/>
                      <a:pt x="2941898" y="0"/>
                    </a:cubicBezTo>
                    <a:cubicBezTo>
                      <a:pt x="3222057" y="-36715"/>
                      <a:pt x="3698060" y="29392"/>
                      <a:pt x="4061792" y="0"/>
                    </a:cubicBezTo>
                    <a:cubicBezTo>
                      <a:pt x="4109598" y="92901"/>
                      <a:pt x="4012458" y="283439"/>
                      <a:pt x="4061792" y="432118"/>
                    </a:cubicBezTo>
                    <a:cubicBezTo>
                      <a:pt x="4111126" y="580797"/>
                      <a:pt x="4043092" y="676667"/>
                      <a:pt x="4061792" y="830997"/>
                    </a:cubicBezTo>
                    <a:cubicBezTo>
                      <a:pt x="3847667" y="872941"/>
                      <a:pt x="3794496" y="803936"/>
                      <a:pt x="3603390" y="830997"/>
                    </a:cubicBezTo>
                    <a:cubicBezTo>
                      <a:pt x="3412284" y="858058"/>
                      <a:pt x="3248868" y="794752"/>
                      <a:pt x="3104370" y="830997"/>
                    </a:cubicBezTo>
                    <a:cubicBezTo>
                      <a:pt x="2959872" y="867242"/>
                      <a:pt x="2704389" y="791858"/>
                      <a:pt x="2524114" y="830997"/>
                    </a:cubicBezTo>
                    <a:cubicBezTo>
                      <a:pt x="2343839" y="870136"/>
                      <a:pt x="2223184" y="779605"/>
                      <a:pt x="2065711" y="830997"/>
                    </a:cubicBezTo>
                    <a:cubicBezTo>
                      <a:pt x="1908238" y="882389"/>
                      <a:pt x="1724041" y="795842"/>
                      <a:pt x="1526073" y="830997"/>
                    </a:cubicBezTo>
                    <a:cubicBezTo>
                      <a:pt x="1328105" y="866152"/>
                      <a:pt x="1191429" y="786201"/>
                      <a:pt x="905199" y="830997"/>
                    </a:cubicBezTo>
                    <a:cubicBezTo>
                      <a:pt x="618969" y="875793"/>
                      <a:pt x="348908" y="820269"/>
                      <a:pt x="0" y="830997"/>
                    </a:cubicBezTo>
                    <a:cubicBezTo>
                      <a:pt x="-33361" y="700892"/>
                      <a:pt x="36362" y="537562"/>
                      <a:pt x="0" y="407189"/>
                    </a:cubicBezTo>
                    <a:cubicBezTo>
                      <a:pt x="-36362" y="276816"/>
                      <a:pt x="742" y="10143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Mersenne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ones (!!!)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583"/>
                <a:ext cx="406179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4061792"/>
                          <a:gd name="connsiteY0" fmla="*/ 0 h 830997"/>
                          <a:gd name="connsiteX1" fmla="*/ 499020 w 4061792"/>
                          <a:gd name="connsiteY1" fmla="*/ 0 h 830997"/>
                          <a:gd name="connsiteX2" fmla="*/ 1160512 w 4061792"/>
                          <a:gd name="connsiteY2" fmla="*/ 0 h 830997"/>
                          <a:gd name="connsiteX3" fmla="*/ 1822004 w 4061792"/>
                          <a:gd name="connsiteY3" fmla="*/ 0 h 830997"/>
                          <a:gd name="connsiteX4" fmla="*/ 2321024 w 4061792"/>
                          <a:gd name="connsiteY4" fmla="*/ 0 h 830997"/>
                          <a:gd name="connsiteX5" fmla="*/ 2820044 w 4061792"/>
                          <a:gd name="connsiteY5" fmla="*/ 0 h 830997"/>
                          <a:gd name="connsiteX6" fmla="*/ 3278446 w 4061792"/>
                          <a:gd name="connsiteY6" fmla="*/ 0 h 830997"/>
                          <a:gd name="connsiteX7" fmla="*/ 4061792 w 4061792"/>
                          <a:gd name="connsiteY7" fmla="*/ 0 h 830997"/>
                          <a:gd name="connsiteX8" fmla="*/ 4061792 w 4061792"/>
                          <a:gd name="connsiteY8" fmla="*/ 423808 h 830997"/>
                          <a:gd name="connsiteX9" fmla="*/ 4061792 w 4061792"/>
                          <a:gd name="connsiteY9" fmla="*/ 830997 h 830997"/>
                          <a:gd name="connsiteX10" fmla="*/ 3603390 w 4061792"/>
                          <a:gd name="connsiteY10" fmla="*/ 830997 h 830997"/>
                          <a:gd name="connsiteX11" fmla="*/ 3063752 w 4061792"/>
                          <a:gd name="connsiteY11" fmla="*/ 830997 h 830997"/>
                          <a:gd name="connsiteX12" fmla="*/ 2605349 w 4061792"/>
                          <a:gd name="connsiteY12" fmla="*/ 830997 h 830997"/>
                          <a:gd name="connsiteX13" fmla="*/ 1943858 w 4061792"/>
                          <a:gd name="connsiteY13" fmla="*/ 830997 h 830997"/>
                          <a:gd name="connsiteX14" fmla="*/ 1363602 w 4061792"/>
                          <a:gd name="connsiteY14" fmla="*/ 830997 h 830997"/>
                          <a:gd name="connsiteX15" fmla="*/ 823964 w 4061792"/>
                          <a:gd name="connsiteY15" fmla="*/ 830997 h 830997"/>
                          <a:gd name="connsiteX16" fmla="*/ 0 w 4061792"/>
                          <a:gd name="connsiteY16" fmla="*/ 830997 h 830997"/>
                          <a:gd name="connsiteX17" fmla="*/ 0 w 4061792"/>
                          <a:gd name="connsiteY17" fmla="*/ 440428 h 830997"/>
                          <a:gd name="connsiteX18" fmla="*/ 0 w 4061792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1792" h="830997" fill="none" extrusionOk="0">
                            <a:moveTo>
                              <a:pt x="0" y="0"/>
                            </a:moveTo>
                            <a:cubicBezTo>
                              <a:pt x="247737" y="-17386"/>
                              <a:pt x="302107" y="22037"/>
                              <a:pt x="499020" y="0"/>
                            </a:cubicBezTo>
                            <a:cubicBezTo>
                              <a:pt x="695933" y="-22037"/>
                              <a:pt x="849368" y="13203"/>
                              <a:pt x="1160512" y="0"/>
                            </a:cubicBezTo>
                            <a:cubicBezTo>
                              <a:pt x="1471656" y="-13203"/>
                              <a:pt x="1629224" y="72134"/>
                              <a:pt x="1822004" y="0"/>
                            </a:cubicBezTo>
                            <a:cubicBezTo>
                              <a:pt x="2014784" y="-72134"/>
                              <a:pt x="2189577" y="44413"/>
                              <a:pt x="2321024" y="0"/>
                            </a:cubicBezTo>
                            <a:cubicBezTo>
                              <a:pt x="2452471" y="-44413"/>
                              <a:pt x="2646657" y="45771"/>
                              <a:pt x="2820044" y="0"/>
                            </a:cubicBezTo>
                            <a:cubicBezTo>
                              <a:pt x="2993431" y="-45771"/>
                              <a:pt x="3133284" y="29448"/>
                              <a:pt x="3278446" y="0"/>
                            </a:cubicBezTo>
                            <a:cubicBezTo>
                              <a:pt x="3423608" y="-29448"/>
                              <a:pt x="3903262" y="24564"/>
                              <a:pt x="4061792" y="0"/>
                            </a:cubicBezTo>
                            <a:cubicBezTo>
                              <a:pt x="4105238" y="113206"/>
                              <a:pt x="4015401" y="233446"/>
                              <a:pt x="4061792" y="423808"/>
                            </a:cubicBezTo>
                            <a:cubicBezTo>
                              <a:pt x="4108183" y="614170"/>
                              <a:pt x="4047900" y="682147"/>
                              <a:pt x="4061792" y="830997"/>
                            </a:cubicBezTo>
                            <a:cubicBezTo>
                              <a:pt x="3948198" y="849278"/>
                              <a:pt x="3813896" y="800875"/>
                              <a:pt x="3603390" y="830997"/>
                            </a:cubicBezTo>
                            <a:cubicBezTo>
                              <a:pt x="3392884" y="861119"/>
                              <a:pt x="3296442" y="769076"/>
                              <a:pt x="3063752" y="830997"/>
                            </a:cubicBezTo>
                            <a:cubicBezTo>
                              <a:pt x="2831062" y="892918"/>
                              <a:pt x="2803665" y="781817"/>
                              <a:pt x="2605349" y="830997"/>
                            </a:cubicBezTo>
                            <a:cubicBezTo>
                              <a:pt x="2407033" y="880177"/>
                              <a:pt x="2149509" y="774421"/>
                              <a:pt x="1943858" y="830997"/>
                            </a:cubicBezTo>
                            <a:cubicBezTo>
                              <a:pt x="1738207" y="887573"/>
                              <a:pt x="1542442" y="793488"/>
                              <a:pt x="1363602" y="830997"/>
                            </a:cubicBezTo>
                            <a:cubicBezTo>
                              <a:pt x="1184762" y="868506"/>
                              <a:pt x="1041455" y="768699"/>
                              <a:pt x="823964" y="830997"/>
                            </a:cubicBezTo>
                            <a:cubicBezTo>
                              <a:pt x="606473" y="893295"/>
                              <a:pt x="360442" y="773622"/>
                              <a:pt x="0" y="830997"/>
                            </a:cubicBezTo>
                            <a:cubicBezTo>
                              <a:pt x="-42319" y="703798"/>
                              <a:pt x="39273" y="524125"/>
                              <a:pt x="0" y="440428"/>
                            </a:cubicBezTo>
                            <a:cubicBezTo>
                              <a:pt x="-39273" y="356731"/>
                              <a:pt x="3530" y="121224"/>
                              <a:pt x="0" y="0"/>
                            </a:cubicBezTo>
                            <a:close/>
                          </a:path>
                          <a:path w="4061792" h="830997" stroke="0" extrusionOk="0">
                            <a:moveTo>
                              <a:pt x="0" y="0"/>
                            </a:moveTo>
                            <a:cubicBezTo>
                              <a:pt x="117184" y="-21300"/>
                              <a:pt x="343974" y="58407"/>
                              <a:pt x="499020" y="0"/>
                            </a:cubicBezTo>
                            <a:cubicBezTo>
                              <a:pt x="654066" y="-58407"/>
                              <a:pt x="927934" y="10382"/>
                              <a:pt x="1119894" y="0"/>
                            </a:cubicBezTo>
                            <a:cubicBezTo>
                              <a:pt x="1311854" y="-10382"/>
                              <a:pt x="1503160" y="37353"/>
                              <a:pt x="1740768" y="0"/>
                            </a:cubicBezTo>
                            <a:cubicBezTo>
                              <a:pt x="1978376" y="-37353"/>
                              <a:pt x="2036616" y="36756"/>
                              <a:pt x="2280406" y="0"/>
                            </a:cubicBezTo>
                            <a:cubicBezTo>
                              <a:pt x="2524196" y="-36756"/>
                              <a:pt x="2661739" y="36715"/>
                              <a:pt x="2941898" y="0"/>
                            </a:cubicBezTo>
                            <a:cubicBezTo>
                              <a:pt x="3222057" y="-36715"/>
                              <a:pt x="3698060" y="29392"/>
                              <a:pt x="4061792" y="0"/>
                            </a:cubicBezTo>
                            <a:cubicBezTo>
                              <a:pt x="4109598" y="92901"/>
                              <a:pt x="4012458" y="283439"/>
                              <a:pt x="4061792" y="432118"/>
                            </a:cubicBezTo>
                            <a:cubicBezTo>
                              <a:pt x="4111126" y="580797"/>
                              <a:pt x="4043092" y="676667"/>
                              <a:pt x="4061792" y="830997"/>
                            </a:cubicBezTo>
                            <a:cubicBezTo>
                              <a:pt x="3847667" y="872941"/>
                              <a:pt x="3794496" y="803936"/>
                              <a:pt x="3603390" y="830997"/>
                            </a:cubicBezTo>
                            <a:cubicBezTo>
                              <a:pt x="3412284" y="858058"/>
                              <a:pt x="3248868" y="794752"/>
                              <a:pt x="3104370" y="830997"/>
                            </a:cubicBezTo>
                            <a:cubicBezTo>
                              <a:pt x="2959872" y="867242"/>
                              <a:pt x="2704389" y="791858"/>
                              <a:pt x="2524114" y="830997"/>
                            </a:cubicBezTo>
                            <a:cubicBezTo>
                              <a:pt x="2343839" y="870136"/>
                              <a:pt x="2223184" y="779605"/>
                              <a:pt x="2065711" y="830997"/>
                            </a:cubicBezTo>
                            <a:cubicBezTo>
                              <a:pt x="1908238" y="882389"/>
                              <a:pt x="1724041" y="795842"/>
                              <a:pt x="1526073" y="830997"/>
                            </a:cubicBezTo>
                            <a:cubicBezTo>
                              <a:pt x="1328105" y="866152"/>
                              <a:pt x="1191429" y="786201"/>
                              <a:pt x="905199" y="830997"/>
                            </a:cubicBezTo>
                            <a:cubicBezTo>
                              <a:pt x="618969" y="875793"/>
                              <a:pt x="348908" y="820269"/>
                              <a:pt x="0" y="830997"/>
                            </a:cubicBezTo>
                            <a:cubicBezTo>
                              <a:pt x="-33361" y="700892"/>
                              <a:pt x="36362" y="537562"/>
                              <a:pt x="0" y="407189"/>
                            </a:cubicBezTo>
                            <a:cubicBezTo>
                              <a:pt x="-36362" y="276816"/>
                              <a:pt x="742" y="10143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5449077" y="2027583"/>
                <a:ext cx="6347459" cy="156966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Conjecture: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There are infinitely many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Mersenne primes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(primes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Equivalent to the conjecture that infinitely many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even perfect numbers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exist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77" y="2027583"/>
                <a:ext cx="6347459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FD49C6F-7C33-C2E6-8F5A-D84F12CA7B41}"/>
              </a:ext>
            </a:extLst>
          </p:cNvPr>
          <p:cNvSpPr txBox="1"/>
          <p:nvPr/>
        </p:nvSpPr>
        <p:spPr>
          <a:xfrm>
            <a:off x="649736" y="3999421"/>
            <a:ext cx="4438719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Under the conjecture, 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Mersenne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an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infinitely-often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polynomial-time algorithm for finding primes.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A05F407-EDFD-9C42-B67D-6615F3D13D2D}"/>
                  </a:ext>
                </a:extLst>
              </p:cNvPr>
              <p:cNvSpPr txBox="1"/>
              <p:nvPr/>
            </p:nvSpPr>
            <p:spPr>
              <a:xfrm>
                <a:off x="6212989" y="4265834"/>
                <a:ext cx="5140811" cy="169277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Infinitely-Often Algorithms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On infinitely many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algorithm finds a prime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(already a non-trivial notion!)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A05F407-EDFD-9C42-B67D-6615F3D13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89" y="4265834"/>
                <a:ext cx="5140811" cy="1692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Dense Properties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5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AE5B7C9-1D16-C49F-F371-60DAAAE0D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property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if for every input length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PRIMES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is dense!</a:t>
                </a:r>
              </a:p>
              <a:p>
                <a:pPr lvl="1"/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Prime Number Theorem: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there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primes below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PRIMES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Explicit construction problem: For a dense property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find a length-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string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AE5B7C9-1D16-C49F-F371-60DAAAE0D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210BC-EC1B-F63C-410D-76E192929DE9}"/>
                  </a:ext>
                </a:extLst>
              </p:cNvPr>
              <p:cNvSpPr txBox="1"/>
              <p:nvPr/>
            </p:nvSpPr>
            <p:spPr>
              <a:xfrm>
                <a:off x="1118118" y="4988461"/>
                <a:ext cx="2679441" cy="1323439"/>
              </a:xfrm>
              <a:custGeom>
                <a:avLst/>
                <a:gdLst>
                  <a:gd name="connsiteX0" fmla="*/ 0 w 2679441"/>
                  <a:gd name="connsiteY0" fmla="*/ 0 h 1323439"/>
                  <a:gd name="connsiteX1" fmla="*/ 535888 w 2679441"/>
                  <a:gd name="connsiteY1" fmla="*/ 0 h 1323439"/>
                  <a:gd name="connsiteX2" fmla="*/ 1018188 w 2679441"/>
                  <a:gd name="connsiteY2" fmla="*/ 0 h 1323439"/>
                  <a:gd name="connsiteX3" fmla="*/ 1607665 w 2679441"/>
                  <a:gd name="connsiteY3" fmla="*/ 0 h 1323439"/>
                  <a:gd name="connsiteX4" fmla="*/ 2197142 w 2679441"/>
                  <a:gd name="connsiteY4" fmla="*/ 0 h 1323439"/>
                  <a:gd name="connsiteX5" fmla="*/ 2679441 w 2679441"/>
                  <a:gd name="connsiteY5" fmla="*/ 0 h 1323439"/>
                  <a:gd name="connsiteX6" fmla="*/ 2679441 w 2679441"/>
                  <a:gd name="connsiteY6" fmla="*/ 414678 h 1323439"/>
                  <a:gd name="connsiteX7" fmla="*/ 2679441 w 2679441"/>
                  <a:gd name="connsiteY7" fmla="*/ 816121 h 1323439"/>
                  <a:gd name="connsiteX8" fmla="*/ 2679441 w 2679441"/>
                  <a:gd name="connsiteY8" fmla="*/ 1323439 h 1323439"/>
                  <a:gd name="connsiteX9" fmla="*/ 2116758 w 2679441"/>
                  <a:gd name="connsiteY9" fmla="*/ 1323439 h 1323439"/>
                  <a:gd name="connsiteX10" fmla="*/ 1661253 w 2679441"/>
                  <a:gd name="connsiteY10" fmla="*/ 1323439 h 1323439"/>
                  <a:gd name="connsiteX11" fmla="*/ 1125365 w 2679441"/>
                  <a:gd name="connsiteY11" fmla="*/ 1323439 h 1323439"/>
                  <a:gd name="connsiteX12" fmla="*/ 616271 w 2679441"/>
                  <a:gd name="connsiteY12" fmla="*/ 1323439 h 1323439"/>
                  <a:gd name="connsiteX13" fmla="*/ 0 w 2679441"/>
                  <a:gd name="connsiteY13" fmla="*/ 1323439 h 1323439"/>
                  <a:gd name="connsiteX14" fmla="*/ 0 w 2679441"/>
                  <a:gd name="connsiteY14" fmla="*/ 855824 h 1323439"/>
                  <a:gd name="connsiteX15" fmla="*/ 0 w 2679441"/>
                  <a:gd name="connsiteY15" fmla="*/ 427912 h 1323439"/>
                  <a:gd name="connsiteX16" fmla="*/ 0 w 2679441"/>
                  <a:gd name="connsiteY16" fmla="*/ 0 h 13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79441" h="1323439" fill="none" extrusionOk="0">
                    <a:moveTo>
                      <a:pt x="0" y="0"/>
                    </a:moveTo>
                    <a:cubicBezTo>
                      <a:pt x="184905" y="-35549"/>
                      <a:pt x="407561" y="48039"/>
                      <a:pt x="535888" y="0"/>
                    </a:cubicBezTo>
                    <a:cubicBezTo>
                      <a:pt x="664215" y="-48039"/>
                      <a:pt x="819000" y="56055"/>
                      <a:pt x="1018188" y="0"/>
                    </a:cubicBezTo>
                    <a:cubicBezTo>
                      <a:pt x="1217376" y="-56055"/>
                      <a:pt x="1452727" y="49133"/>
                      <a:pt x="1607665" y="0"/>
                    </a:cubicBezTo>
                    <a:cubicBezTo>
                      <a:pt x="1762603" y="-49133"/>
                      <a:pt x="1927105" y="62683"/>
                      <a:pt x="2197142" y="0"/>
                    </a:cubicBezTo>
                    <a:cubicBezTo>
                      <a:pt x="2467179" y="-62683"/>
                      <a:pt x="2506355" y="31401"/>
                      <a:pt x="2679441" y="0"/>
                    </a:cubicBezTo>
                    <a:cubicBezTo>
                      <a:pt x="2726774" y="89498"/>
                      <a:pt x="2643044" y="254556"/>
                      <a:pt x="2679441" y="414678"/>
                    </a:cubicBezTo>
                    <a:cubicBezTo>
                      <a:pt x="2715838" y="574800"/>
                      <a:pt x="2658386" y="696139"/>
                      <a:pt x="2679441" y="816121"/>
                    </a:cubicBezTo>
                    <a:cubicBezTo>
                      <a:pt x="2700496" y="936103"/>
                      <a:pt x="2672520" y="1082194"/>
                      <a:pt x="2679441" y="1323439"/>
                    </a:cubicBezTo>
                    <a:cubicBezTo>
                      <a:pt x="2546032" y="1362397"/>
                      <a:pt x="2334272" y="1266670"/>
                      <a:pt x="2116758" y="1323439"/>
                    </a:cubicBezTo>
                    <a:cubicBezTo>
                      <a:pt x="1899244" y="1380208"/>
                      <a:pt x="1792703" y="1303761"/>
                      <a:pt x="1661253" y="1323439"/>
                    </a:cubicBezTo>
                    <a:cubicBezTo>
                      <a:pt x="1529803" y="1343117"/>
                      <a:pt x="1309950" y="1296849"/>
                      <a:pt x="1125365" y="1323439"/>
                    </a:cubicBezTo>
                    <a:cubicBezTo>
                      <a:pt x="940780" y="1350029"/>
                      <a:pt x="783466" y="1264083"/>
                      <a:pt x="616271" y="1323439"/>
                    </a:cubicBezTo>
                    <a:cubicBezTo>
                      <a:pt x="449076" y="1382795"/>
                      <a:pt x="266198" y="1319307"/>
                      <a:pt x="0" y="1323439"/>
                    </a:cubicBezTo>
                    <a:cubicBezTo>
                      <a:pt x="-15402" y="1194307"/>
                      <a:pt x="39848" y="1027177"/>
                      <a:pt x="0" y="855824"/>
                    </a:cubicBezTo>
                    <a:cubicBezTo>
                      <a:pt x="-39848" y="684471"/>
                      <a:pt x="35068" y="632613"/>
                      <a:pt x="0" y="427912"/>
                    </a:cubicBezTo>
                    <a:cubicBezTo>
                      <a:pt x="-35068" y="223211"/>
                      <a:pt x="22324" y="134429"/>
                      <a:pt x="0" y="0"/>
                    </a:cubicBezTo>
                    <a:close/>
                  </a:path>
                  <a:path w="2679441" h="1323439" stroke="0" extrusionOk="0">
                    <a:moveTo>
                      <a:pt x="0" y="0"/>
                    </a:moveTo>
                    <a:cubicBezTo>
                      <a:pt x="159824" y="-40676"/>
                      <a:pt x="243482" y="51541"/>
                      <a:pt x="482299" y="0"/>
                    </a:cubicBezTo>
                    <a:cubicBezTo>
                      <a:pt x="721116" y="-51541"/>
                      <a:pt x="784481" y="64684"/>
                      <a:pt x="1044982" y="0"/>
                    </a:cubicBezTo>
                    <a:cubicBezTo>
                      <a:pt x="1305483" y="-64684"/>
                      <a:pt x="1374207" y="31771"/>
                      <a:pt x="1607665" y="0"/>
                    </a:cubicBezTo>
                    <a:cubicBezTo>
                      <a:pt x="1841123" y="-31771"/>
                      <a:pt x="2011081" y="17256"/>
                      <a:pt x="2116758" y="0"/>
                    </a:cubicBezTo>
                    <a:cubicBezTo>
                      <a:pt x="2222435" y="-17256"/>
                      <a:pt x="2407296" y="6659"/>
                      <a:pt x="2679441" y="0"/>
                    </a:cubicBezTo>
                    <a:cubicBezTo>
                      <a:pt x="2722074" y="202579"/>
                      <a:pt x="2654021" y="261381"/>
                      <a:pt x="2679441" y="467615"/>
                    </a:cubicBezTo>
                    <a:cubicBezTo>
                      <a:pt x="2704861" y="673849"/>
                      <a:pt x="2640693" y="827971"/>
                      <a:pt x="2679441" y="935230"/>
                    </a:cubicBezTo>
                    <a:cubicBezTo>
                      <a:pt x="2718189" y="1042490"/>
                      <a:pt x="2639583" y="1205869"/>
                      <a:pt x="2679441" y="1323439"/>
                    </a:cubicBezTo>
                    <a:cubicBezTo>
                      <a:pt x="2559123" y="1351027"/>
                      <a:pt x="2445530" y="1312753"/>
                      <a:pt x="2223936" y="1323439"/>
                    </a:cubicBezTo>
                    <a:cubicBezTo>
                      <a:pt x="2002343" y="1334125"/>
                      <a:pt x="1934010" y="1285117"/>
                      <a:pt x="1741637" y="1323439"/>
                    </a:cubicBezTo>
                    <a:cubicBezTo>
                      <a:pt x="1549264" y="1361761"/>
                      <a:pt x="1322410" y="1294108"/>
                      <a:pt x="1205748" y="1323439"/>
                    </a:cubicBezTo>
                    <a:cubicBezTo>
                      <a:pt x="1089086" y="1352770"/>
                      <a:pt x="877441" y="1303862"/>
                      <a:pt x="750243" y="1323439"/>
                    </a:cubicBezTo>
                    <a:cubicBezTo>
                      <a:pt x="623045" y="1343016"/>
                      <a:pt x="186557" y="1294013"/>
                      <a:pt x="0" y="1323439"/>
                    </a:cubicBezTo>
                    <a:cubicBezTo>
                      <a:pt x="-50376" y="1160546"/>
                      <a:pt x="24290" y="979638"/>
                      <a:pt x="0" y="869058"/>
                    </a:cubicBezTo>
                    <a:cubicBezTo>
                      <a:pt x="-24290" y="758478"/>
                      <a:pt x="46739" y="539957"/>
                      <a:pt x="0" y="427912"/>
                    </a:cubicBezTo>
                    <a:cubicBezTo>
                      <a:pt x="-46739" y="315867"/>
                      <a:pt x="16785" y="17085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0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Random</a:t>
                </a:r>
                <a:r>
                  <a:rPr lang="en-US" altLang="zh-CN" sz="20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000" dirty="0">
                    <a:latin typeface="Consolas" panose="020B0609020204030204" pitchFamily="49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onsolas" panose="020B0609020204030204" pitchFamily="49" charset="0"/>
                  </a:rPr>
                  <a:t> until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sz="2000" dirty="0">
                  <a:latin typeface="Consolas" panose="020B0609020204030204" pitchFamily="49" charset="0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210BC-EC1B-F63C-410D-76E192929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18" y="4988461"/>
                <a:ext cx="2679441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2679441"/>
                          <a:gd name="connsiteY0" fmla="*/ 0 h 1323439"/>
                          <a:gd name="connsiteX1" fmla="*/ 535888 w 2679441"/>
                          <a:gd name="connsiteY1" fmla="*/ 0 h 1323439"/>
                          <a:gd name="connsiteX2" fmla="*/ 1018188 w 2679441"/>
                          <a:gd name="connsiteY2" fmla="*/ 0 h 1323439"/>
                          <a:gd name="connsiteX3" fmla="*/ 1607665 w 2679441"/>
                          <a:gd name="connsiteY3" fmla="*/ 0 h 1323439"/>
                          <a:gd name="connsiteX4" fmla="*/ 2197142 w 2679441"/>
                          <a:gd name="connsiteY4" fmla="*/ 0 h 1323439"/>
                          <a:gd name="connsiteX5" fmla="*/ 2679441 w 2679441"/>
                          <a:gd name="connsiteY5" fmla="*/ 0 h 1323439"/>
                          <a:gd name="connsiteX6" fmla="*/ 2679441 w 2679441"/>
                          <a:gd name="connsiteY6" fmla="*/ 414678 h 1323439"/>
                          <a:gd name="connsiteX7" fmla="*/ 2679441 w 2679441"/>
                          <a:gd name="connsiteY7" fmla="*/ 816121 h 1323439"/>
                          <a:gd name="connsiteX8" fmla="*/ 2679441 w 2679441"/>
                          <a:gd name="connsiteY8" fmla="*/ 1323439 h 1323439"/>
                          <a:gd name="connsiteX9" fmla="*/ 2116758 w 2679441"/>
                          <a:gd name="connsiteY9" fmla="*/ 1323439 h 1323439"/>
                          <a:gd name="connsiteX10" fmla="*/ 1661253 w 2679441"/>
                          <a:gd name="connsiteY10" fmla="*/ 1323439 h 1323439"/>
                          <a:gd name="connsiteX11" fmla="*/ 1125365 w 2679441"/>
                          <a:gd name="connsiteY11" fmla="*/ 1323439 h 1323439"/>
                          <a:gd name="connsiteX12" fmla="*/ 616271 w 2679441"/>
                          <a:gd name="connsiteY12" fmla="*/ 1323439 h 1323439"/>
                          <a:gd name="connsiteX13" fmla="*/ 0 w 2679441"/>
                          <a:gd name="connsiteY13" fmla="*/ 1323439 h 1323439"/>
                          <a:gd name="connsiteX14" fmla="*/ 0 w 2679441"/>
                          <a:gd name="connsiteY14" fmla="*/ 855824 h 1323439"/>
                          <a:gd name="connsiteX15" fmla="*/ 0 w 2679441"/>
                          <a:gd name="connsiteY15" fmla="*/ 427912 h 1323439"/>
                          <a:gd name="connsiteX16" fmla="*/ 0 w 2679441"/>
                          <a:gd name="connsiteY16" fmla="*/ 0 h 13234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679441" h="1323439" fill="none" extrusionOk="0">
                            <a:moveTo>
                              <a:pt x="0" y="0"/>
                            </a:moveTo>
                            <a:cubicBezTo>
                              <a:pt x="184905" y="-35549"/>
                              <a:pt x="407561" y="48039"/>
                              <a:pt x="535888" y="0"/>
                            </a:cubicBezTo>
                            <a:cubicBezTo>
                              <a:pt x="664215" y="-48039"/>
                              <a:pt x="819000" y="56055"/>
                              <a:pt x="1018188" y="0"/>
                            </a:cubicBezTo>
                            <a:cubicBezTo>
                              <a:pt x="1217376" y="-56055"/>
                              <a:pt x="1452727" y="49133"/>
                              <a:pt x="1607665" y="0"/>
                            </a:cubicBezTo>
                            <a:cubicBezTo>
                              <a:pt x="1762603" y="-49133"/>
                              <a:pt x="1927105" y="62683"/>
                              <a:pt x="2197142" y="0"/>
                            </a:cubicBezTo>
                            <a:cubicBezTo>
                              <a:pt x="2467179" y="-62683"/>
                              <a:pt x="2506355" y="31401"/>
                              <a:pt x="2679441" y="0"/>
                            </a:cubicBezTo>
                            <a:cubicBezTo>
                              <a:pt x="2726774" y="89498"/>
                              <a:pt x="2643044" y="254556"/>
                              <a:pt x="2679441" y="414678"/>
                            </a:cubicBezTo>
                            <a:cubicBezTo>
                              <a:pt x="2715838" y="574800"/>
                              <a:pt x="2658386" y="696139"/>
                              <a:pt x="2679441" y="816121"/>
                            </a:cubicBezTo>
                            <a:cubicBezTo>
                              <a:pt x="2700496" y="936103"/>
                              <a:pt x="2672520" y="1082194"/>
                              <a:pt x="2679441" y="1323439"/>
                            </a:cubicBezTo>
                            <a:cubicBezTo>
                              <a:pt x="2546032" y="1362397"/>
                              <a:pt x="2334272" y="1266670"/>
                              <a:pt x="2116758" y="1323439"/>
                            </a:cubicBezTo>
                            <a:cubicBezTo>
                              <a:pt x="1899244" y="1380208"/>
                              <a:pt x="1792703" y="1303761"/>
                              <a:pt x="1661253" y="1323439"/>
                            </a:cubicBezTo>
                            <a:cubicBezTo>
                              <a:pt x="1529803" y="1343117"/>
                              <a:pt x="1309950" y="1296849"/>
                              <a:pt x="1125365" y="1323439"/>
                            </a:cubicBezTo>
                            <a:cubicBezTo>
                              <a:pt x="940780" y="1350029"/>
                              <a:pt x="783466" y="1264083"/>
                              <a:pt x="616271" y="1323439"/>
                            </a:cubicBezTo>
                            <a:cubicBezTo>
                              <a:pt x="449076" y="1382795"/>
                              <a:pt x="266198" y="1319307"/>
                              <a:pt x="0" y="1323439"/>
                            </a:cubicBezTo>
                            <a:cubicBezTo>
                              <a:pt x="-15402" y="1194307"/>
                              <a:pt x="39848" y="1027177"/>
                              <a:pt x="0" y="855824"/>
                            </a:cubicBezTo>
                            <a:cubicBezTo>
                              <a:pt x="-39848" y="684471"/>
                              <a:pt x="35068" y="632613"/>
                              <a:pt x="0" y="427912"/>
                            </a:cubicBezTo>
                            <a:cubicBezTo>
                              <a:pt x="-35068" y="223211"/>
                              <a:pt x="22324" y="134429"/>
                              <a:pt x="0" y="0"/>
                            </a:cubicBezTo>
                            <a:close/>
                          </a:path>
                          <a:path w="2679441" h="1323439" stroke="0" extrusionOk="0">
                            <a:moveTo>
                              <a:pt x="0" y="0"/>
                            </a:moveTo>
                            <a:cubicBezTo>
                              <a:pt x="159824" y="-40676"/>
                              <a:pt x="243482" y="51541"/>
                              <a:pt x="482299" y="0"/>
                            </a:cubicBezTo>
                            <a:cubicBezTo>
                              <a:pt x="721116" y="-51541"/>
                              <a:pt x="784481" y="64684"/>
                              <a:pt x="1044982" y="0"/>
                            </a:cubicBezTo>
                            <a:cubicBezTo>
                              <a:pt x="1305483" y="-64684"/>
                              <a:pt x="1374207" y="31771"/>
                              <a:pt x="1607665" y="0"/>
                            </a:cubicBezTo>
                            <a:cubicBezTo>
                              <a:pt x="1841123" y="-31771"/>
                              <a:pt x="2011081" y="17256"/>
                              <a:pt x="2116758" y="0"/>
                            </a:cubicBezTo>
                            <a:cubicBezTo>
                              <a:pt x="2222435" y="-17256"/>
                              <a:pt x="2407296" y="6659"/>
                              <a:pt x="2679441" y="0"/>
                            </a:cubicBezTo>
                            <a:cubicBezTo>
                              <a:pt x="2722074" y="202579"/>
                              <a:pt x="2654021" y="261381"/>
                              <a:pt x="2679441" y="467615"/>
                            </a:cubicBezTo>
                            <a:cubicBezTo>
                              <a:pt x="2704861" y="673849"/>
                              <a:pt x="2640693" y="827971"/>
                              <a:pt x="2679441" y="935230"/>
                            </a:cubicBezTo>
                            <a:cubicBezTo>
                              <a:pt x="2718189" y="1042490"/>
                              <a:pt x="2639583" y="1205869"/>
                              <a:pt x="2679441" y="1323439"/>
                            </a:cubicBezTo>
                            <a:cubicBezTo>
                              <a:pt x="2559123" y="1351027"/>
                              <a:pt x="2445530" y="1312753"/>
                              <a:pt x="2223936" y="1323439"/>
                            </a:cubicBezTo>
                            <a:cubicBezTo>
                              <a:pt x="2002343" y="1334125"/>
                              <a:pt x="1934010" y="1285117"/>
                              <a:pt x="1741637" y="1323439"/>
                            </a:cubicBezTo>
                            <a:cubicBezTo>
                              <a:pt x="1549264" y="1361761"/>
                              <a:pt x="1322410" y="1294108"/>
                              <a:pt x="1205748" y="1323439"/>
                            </a:cubicBezTo>
                            <a:cubicBezTo>
                              <a:pt x="1089086" y="1352770"/>
                              <a:pt x="877441" y="1303862"/>
                              <a:pt x="750243" y="1323439"/>
                            </a:cubicBezTo>
                            <a:cubicBezTo>
                              <a:pt x="623045" y="1343016"/>
                              <a:pt x="186557" y="1294013"/>
                              <a:pt x="0" y="1323439"/>
                            </a:cubicBezTo>
                            <a:cubicBezTo>
                              <a:pt x="-50376" y="1160546"/>
                              <a:pt x="24290" y="979638"/>
                              <a:pt x="0" y="869058"/>
                            </a:cubicBezTo>
                            <a:cubicBezTo>
                              <a:pt x="-24290" y="758478"/>
                              <a:pt x="46739" y="539957"/>
                              <a:pt x="0" y="427912"/>
                            </a:cubicBezTo>
                            <a:cubicBezTo>
                              <a:pt x="-46739" y="315867"/>
                              <a:pt x="16785" y="17085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A902773D-F232-1058-0A22-890C986F32B8}"/>
              </a:ext>
            </a:extLst>
          </p:cNvPr>
          <p:cNvSpPr txBox="1"/>
          <p:nvPr/>
        </p:nvSpPr>
        <p:spPr>
          <a:xfrm>
            <a:off x="6235958" y="4988461"/>
            <a:ext cx="3775789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Easy with randomness!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8844922-AB49-F0E7-E3C4-22401888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96" y="5092418"/>
            <a:ext cx="1508125" cy="131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730DF68-47E8-0349-C156-9A0786893A31}"/>
              </a:ext>
            </a:extLst>
          </p:cNvPr>
          <p:cNvSpPr txBox="1"/>
          <p:nvPr/>
        </p:nvSpPr>
        <p:spPr>
          <a:xfrm>
            <a:off x="6235958" y="5680019"/>
            <a:ext cx="5212704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Deterministic algorithms are open…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3: </a:t>
            </a:r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Impagliazzo-Wigderson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6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/>
              <p:nvPr/>
            </p:nvSpPr>
            <p:spPr>
              <a:xfrm>
                <a:off x="838200" y="2027583"/>
                <a:ext cx="5186902" cy="1569660"/>
              </a:xfrm>
              <a:custGeom>
                <a:avLst/>
                <a:gdLst>
                  <a:gd name="connsiteX0" fmla="*/ 0 w 5186902"/>
                  <a:gd name="connsiteY0" fmla="*/ 0 h 1569660"/>
                  <a:gd name="connsiteX1" fmla="*/ 680060 w 5186902"/>
                  <a:gd name="connsiteY1" fmla="*/ 0 h 1569660"/>
                  <a:gd name="connsiteX2" fmla="*/ 1308252 w 5186902"/>
                  <a:gd name="connsiteY2" fmla="*/ 0 h 1569660"/>
                  <a:gd name="connsiteX3" fmla="*/ 1780836 w 5186902"/>
                  <a:gd name="connsiteY3" fmla="*/ 0 h 1569660"/>
                  <a:gd name="connsiteX4" fmla="*/ 2253421 w 5186902"/>
                  <a:gd name="connsiteY4" fmla="*/ 0 h 1569660"/>
                  <a:gd name="connsiteX5" fmla="*/ 2829743 w 5186902"/>
                  <a:gd name="connsiteY5" fmla="*/ 0 h 1569660"/>
                  <a:gd name="connsiteX6" fmla="*/ 3457935 w 5186902"/>
                  <a:gd name="connsiteY6" fmla="*/ 0 h 1569660"/>
                  <a:gd name="connsiteX7" fmla="*/ 3982388 w 5186902"/>
                  <a:gd name="connsiteY7" fmla="*/ 0 h 1569660"/>
                  <a:gd name="connsiteX8" fmla="*/ 4558711 w 5186902"/>
                  <a:gd name="connsiteY8" fmla="*/ 0 h 1569660"/>
                  <a:gd name="connsiteX9" fmla="*/ 5186902 w 5186902"/>
                  <a:gd name="connsiteY9" fmla="*/ 0 h 1569660"/>
                  <a:gd name="connsiteX10" fmla="*/ 5186902 w 5186902"/>
                  <a:gd name="connsiteY10" fmla="*/ 507523 h 1569660"/>
                  <a:gd name="connsiteX11" fmla="*/ 5186902 w 5186902"/>
                  <a:gd name="connsiteY11" fmla="*/ 1062137 h 1569660"/>
                  <a:gd name="connsiteX12" fmla="*/ 5186902 w 5186902"/>
                  <a:gd name="connsiteY12" fmla="*/ 1569660 h 1569660"/>
                  <a:gd name="connsiteX13" fmla="*/ 4610580 w 5186902"/>
                  <a:gd name="connsiteY13" fmla="*/ 1569660 h 1569660"/>
                  <a:gd name="connsiteX14" fmla="*/ 4086126 w 5186902"/>
                  <a:gd name="connsiteY14" fmla="*/ 1569660 h 1569660"/>
                  <a:gd name="connsiteX15" fmla="*/ 3613542 w 5186902"/>
                  <a:gd name="connsiteY15" fmla="*/ 1569660 h 1569660"/>
                  <a:gd name="connsiteX16" fmla="*/ 3037219 w 5186902"/>
                  <a:gd name="connsiteY16" fmla="*/ 1569660 h 1569660"/>
                  <a:gd name="connsiteX17" fmla="*/ 2357159 w 5186902"/>
                  <a:gd name="connsiteY17" fmla="*/ 1569660 h 1569660"/>
                  <a:gd name="connsiteX18" fmla="*/ 1780836 w 5186902"/>
                  <a:gd name="connsiteY18" fmla="*/ 1569660 h 1569660"/>
                  <a:gd name="connsiteX19" fmla="*/ 1308252 w 5186902"/>
                  <a:gd name="connsiteY19" fmla="*/ 1569660 h 1569660"/>
                  <a:gd name="connsiteX20" fmla="*/ 783799 w 5186902"/>
                  <a:gd name="connsiteY20" fmla="*/ 1569660 h 1569660"/>
                  <a:gd name="connsiteX21" fmla="*/ 0 w 5186902"/>
                  <a:gd name="connsiteY21" fmla="*/ 1569660 h 1569660"/>
                  <a:gd name="connsiteX22" fmla="*/ 0 w 5186902"/>
                  <a:gd name="connsiteY22" fmla="*/ 1015047 h 1569660"/>
                  <a:gd name="connsiteX23" fmla="*/ 0 w 5186902"/>
                  <a:gd name="connsiteY23" fmla="*/ 491827 h 1569660"/>
                  <a:gd name="connsiteX24" fmla="*/ 0 w 5186902"/>
                  <a:gd name="connsiteY24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86902" h="1569660" fill="none" extrusionOk="0">
                    <a:moveTo>
                      <a:pt x="0" y="0"/>
                    </a:moveTo>
                    <a:cubicBezTo>
                      <a:pt x="262271" y="-38869"/>
                      <a:pt x="356138" y="80677"/>
                      <a:pt x="680060" y="0"/>
                    </a:cubicBezTo>
                    <a:cubicBezTo>
                      <a:pt x="1003982" y="-80677"/>
                      <a:pt x="1039735" y="54663"/>
                      <a:pt x="1308252" y="0"/>
                    </a:cubicBezTo>
                    <a:cubicBezTo>
                      <a:pt x="1576769" y="-54663"/>
                      <a:pt x="1657084" y="30361"/>
                      <a:pt x="1780836" y="0"/>
                    </a:cubicBezTo>
                    <a:cubicBezTo>
                      <a:pt x="1904588" y="-30361"/>
                      <a:pt x="2022781" y="41204"/>
                      <a:pt x="2253421" y="0"/>
                    </a:cubicBezTo>
                    <a:cubicBezTo>
                      <a:pt x="2484062" y="-41204"/>
                      <a:pt x="2655799" y="16179"/>
                      <a:pt x="2829743" y="0"/>
                    </a:cubicBezTo>
                    <a:cubicBezTo>
                      <a:pt x="3003687" y="-16179"/>
                      <a:pt x="3283452" y="31666"/>
                      <a:pt x="3457935" y="0"/>
                    </a:cubicBezTo>
                    <a:cubicBezTo>
                      <a:pt x="3632418" y="-31666"/>
                      <a:pt x="3814531" y="47907"/>
                      <a:pt x="3982388" y="0"/>
                    </a:cubicBezTo>
                    <a:cubicBezTo>
                      <a:pt x="4150245" y="-47907"/>
                      <a:pt x="4398250" y="40721"/>
                      <a:pt x="4558711" y="0"/>
                    </a:cubicBezTo>
                    <a:cubicBezTo>
                      <a:pt x="4719172" y="-40721"/>
                      <a:pt x="4882752" y="12138"/>
                      <a:pt x="5186902" y="0"/>
                    </a:cubicBezTo>
                    <a:cubicBezTo>
                      <a:pt x="5231512" y="157465"/>
                      <a:pt x="5174645" y="366816"/>
                      <a:pt x="5186902" y="507523"/>
                    </a:cubicBezTo>
                    <a:cubicBezTo>
                      <a:pt x="5199159" y="648230"/>
                      <a:pt x="5148206" y="797088"/>
                      <a:pt x="5186902" y="1062137"/>
                    </a:cubicBezTo>
                    <a:cubicBezTo>
                      <a:pt x="5225598" y="1327186"/>
                      <a:pt x="5126695" y="1431418"/>
                      <a:pt x="5186902" y="1569660"/>
                    </a:cubicBezTo>
                    <a:cubicBezTo>
                      <a:pt x="5053244" y="1632312"/>
                      <a:pt x="4773731" y="1532468"/>
                      <a:pt x="4610580" y="1569660"/>
                    </a:cubicBezTo>
                    <a:cubicBezTo>
                      <a:pt x="4447429" y="1606852"/>
                      <a:pt x="4335508" y="1565878"/>
                      <a:pt x="4086126" y="1569660"/>
                    </a:cubicBezTo>
                    <a:cubicBezTo>
                      <a:pt x="3836744" y="1573442"/>
                      <a:pt x="3844883" y="1547820"/>
                      <a:pt x="3613542" y="1569660"/>
                    </a:cubicBezTo>
                    <a:cubicBezTo>
                      <a:pt x="3382201" y="1591500"/>
                      <a:pt x="3250313" y="1552826"/>
                      <a:pt x="3037219" y="1569660"/>
                    </a:cubicBezTo>
                    <a:cubicBezTo>
                      <a:pt x="2824125" y="1586494"/>
                      <a:pt x="2622802" y="1497120"/>
                      <a:pt x="2357159" y="1569660"/>
                    </a:cubicBezTo>
                    <a:cubicBezTo>
                      <a:pt x="2091516" y="1642200"/>
                      <a:pt x="1950014" y="1520145"/>
                      <a:pt x="1780836" y="1569660"/>
                    </a:cubicBezTo>
                    <a:cubicBezTo>
                      <a:pt x="1611658" y="1619175"/>
                      <a:pt x="1542830" y="1534182"/>
                      <a:pt x="1308252" y="1569660"/>
                    </a:cubicBezTo>
                    <a:cubicBezTo>
                      <a:pt x="1073674" y="1605138"/>
                      <a:pt x="972670" y="1531703"/>
                      <a:pt x="783799" y="1569660"/>
                    </a:cubicBezTo>
                    <a:cubicBezTo>
                      <a:pt x="594928" y="1607617"/>
                      <a:pt x="181817" y="1527412"/>
                      <a:pt x="0" y="1569660"/>
                    </a:cubicBezTo>
                    <a:cubicBezTo>
                      <a:pt x="-53208" y="1307540"/>
                      <a:pt x="6006" y="1171401"/>
                      <a:pt x="0" y="1015047"/>
                    </a:cubicBezTo>
                    <a:cubicBezTo>
                      <a:pt x="-6006" y="858693"/>
                      <a:pt x="32558" y="675102"/>
                      <a:pt x="0" y="491827"/>
                    </a:cubicBezTo>
                    <a:cubicBezTo>
                      <a:pt x="-32558" y="308552"/>
                      <a:pt x="44464" y="125088"/>
                      <a:pt x="0" y="0"/>
                    </a:cubicBezTo>
                    <a:close/>
                  </a:path>
                  <a:path w="5186902" h="1569660" stroke="0" extrusionOk="0">
                    <a:moveTo>
                      <a:pt x="0" y="0"/>
                    </a:moveTo>
                    <a:cubicBezTo>
                      <a:pt x="231889" y="-20645"/>
                      <a:pt x="309664" y="24161"/>
                      <a:pt x="472584" y="0"/>
                    </a:cubicBezTo>
                    <a:cubicBezTo>
                      <a:pt x="635504" y="-24161"/>
                      <a:pt x="902172" y="8512"/>
                      <a:pt x="1100776" y="0"/>
                    </a:cubicBezTo>
                    <a:cubicBezTo>
                      <a:pt x="1299380" y="-8512"/>
                      <a:pt x="1449649" y="58527"/>
                      <a:pt x="1728967" y="0"/>
                    </a:cubicBezTo>
                    <a:cubicBezTo>
                      <a:pt x="2008285" y="-58527"/>
                      <a:pt x="2122546" y="55431"/>
                      <a:pt x="2253421" y="0"/>
                    </a:cubicBezTo>
                    <a:cubicBezTo>
                      <a:pt x="2384296" y="-55431"/>
                      <a:pt x="2775897" y="31234"/>
                      <a:pt x="2933481" y="0"/>
                    </a:cubicBezTo>
                    <a:cubicBezTo>
                      <a:pt x="3091065" y="-31234"/>
                      <a:pt x="3348243" y="54930"/>
                      <a:pt x="3613542" y="0"/>
                    </a:cubicBezTo>
                    <a:cubicBezTo>
                      <a:pt x="3878841" y="-54930"/>
                      <a:pt x="3980153" y="70750"/>
                      <a:pt x="4293602" y="0"/>
                    </a:cubicBezTo>
                    <a:cubicBezTo>
                      <a:pt x="4607051" y="-70750"/>
                      <a:pt x="4945179" y="63703"/>
                      <a:pt x="5186902" y="0"/>
                    </a:cubicBezTo>
                    <a:cubicBezTo>
                      <a:pt x="5211926" y="119106"/>
                      <a:pt x="5170088" y="360785"/>
                      <a:pt x="5186902" y="538917"/>
                    </a:cubicBezTo>
                    <a:cubicBezTo>
                      <a:pt x="5203716" y="717049"/>
                      <a:pt x="5142537" y="845957"/>
                      <a:pt x="5186902" y="1062137"/>
                    </a:cubicBezTo>
                    <a:cubicBezTo>
                      <a:pt x="5231267" y="1278317"/>
                      <a:pt x="5145826" y="1348010"/>
                      <a:pt x="5186902" y="1569660"/>
                    </a:cubicBezTo>
                    <a:cubicBezTo>
                      <a:pt x="5061332" y="1616791"/>
                      <a:pt x="4838385" y="1565695"/>
                      <a:pt x="4662449" y="1569660"/>
                    </a:cubicBezTo>
                    <a:cubicBezTo>
                      <a:pt x="4486513" y="1573625"/>
                      <a:pt x="4304863" y="1521486"/>
                      <a:pt x="4137995" y="1569660"/>
                    </a:cubicBezTo>
                    <a:cubicBezTo>
                      <a:pt x="3971127" y="1617834"/>
                      <a:pt x="3741779" y="1550556"/>
                      <a:pt x="3509804" y="1569660"/>
                    </a:cubicBezTo>
                    <a:cubicBezTo>
                      <a:pt x="3277829" y="1588764"/>
                      <a:pt x="3232493" y="1569371"/>
                      <a:pt x="3089088" y="1569660"/>
                    </a:cubicBezTo>
                    <a:cubicBezTo>
                      <a:pt x="2945683" y="1569949"/>
                      <a:pt x="2591467" y="1523221"/>
                      <a:pt x="2460897" y="1569660"/>
                    </a:cubicBezTo>
                    <a:cubicBezTo>
                      <a:pt x="2330327" y="1616099"/>
                      <a:pt x="2045274" y="1530070"/>
                      <a:pt x="1832705" y="1569660"/>
                    </a:cubicBezTo>
                    <a:cubicBezTo>
                      <a:pt x="1620136" y="1609250"/>
                      <a:pt x="1520273" y="1523763"/>
                      <a:pt x="1411990" y="1569660"/>
                    </a:cubicBezTo>
                    <a:cubicBezTo>
                      <a:pt x="1303707" y="1615557"/>
                      <a:pt x="1045195" y="1552941"/>
                      <a:pt x="835668" y="1569660"/>
                    </a:cubicBezTo>
                    <a:cubicBezTo>
                      <a:pt x="626141" y="1586379"/>
                      <a:pt x="294851" y="1520009"/>
                      <a:pt x="0" y="1569660"/>
                    </a:cubicBezTo>
                    <a:cubicBezTo>
                      <a:pt x="-39116" y="1312468"/>
                      <a:pt x="47141" y="1272693"/>
                      <a:pt x="0" y="1015047"/>
                    </a:cubicBezTo>
                    <a:cubicBezTo>
                      <a:pt x="-47141" y="757401"/>
                      <a:pt x="52154" y="715138"/>
                      <a:pt x="0" y="507523"/>
                    </a:cubicBezTo>
                    <a:cubicBezTo>
                      <a:pt x="-52154" y="299908"/>
                      <a:pt x="40979" y="19371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Algorithm </a:t>
                </a:r>
                <a:r>
                  <a:rPr lang="en-US" altLang="zh-CN" sz="2400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IW</a:t>
                </a:r>
                <a:r>
                  <a:rPr lang="en-US" altLang="zh-CN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IW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97</m:t>
                        </m:r>
                      </m:sub>
                    </m:sSub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is a prime</a:t>
                </a: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 Output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and halt</a:t>
                </a:r>
                <a:endParaRPr lang="zh-CN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BCFB74-BB15-FCC1-0D30-4A2D8625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583"/>
                <a:ext cx="5186902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94850627">
                      <a:custGeom>
                        <a:avLst/>
                        <a:gdLst>
                          <a:gd name="connsiteX0" fmla="*/ 0 w 5186902"/>
                          <a:gd name="connsiteY0" fmla="*/ 0 h 1569660"/>
                          <a:gd name="connsiteX1" fmla="*/ 680060 w 5186902"/>
                          <a:gd name="connsiteY1" fmla="*/ 0 h 1569660"/>
                          <a:gd name="connsiteX2" fmla="*/ 1308252 w 5186902"/>
                          <a:gd name="connsiteY2" fmla="*/ 0 h 1569660"/>
                          <a:gd name="connsiteX3" fmla="*/ 1780836 w 5186902"/>
                          <a:gd name="connsiteY3" fmla="*/ 0 h 1569660"/>
                          <a:gd name="connsiteX4" fmla="*/ 2253421 w 5186902"/>
                          <a:gd name="connsiteY4" fmla="*/ 0 h 1569660"/>
                          <a:gd name="connsiteX5" fmla="*/ 2829743 w 5186902"/>
                          <a:gd name="connsiteY5" fmla="*/ 0 h 1569660"/>
                          <a:gd name="connsiteX6" fmla="*/ 3457935 w 5186902"/>
                          <a:gd name="connsiteY6" fmla="*/ 0 h 1569660"/>
                          <a:gd name="connsiteX7" fmla="*/ 3982388 w 5186902"/>
                          <a:gd name="connsiteY7" fmla="*/ 0 h 1569660"/>
                          <a:gd name="connsiteX8" fmla="*/ 4558711 w 5186902"/>
                          <a:gd name="connsiteY8" fmla="*/ 0 h 1569660"/>
                          <a:gd name="connsiteX9" fmla="*/ 5186902 w 5186902"/>
                          <a:gd name="connsiteY9" fmla="*/ 0 h 1569660"/>
                          <a:gd name="connsiteX10" fmla="*/ 5186902 w 5186902"/>
                          <a:gd name="connsiteY10" fmla="*/ 507523 h 1569660"/>
                          <a:gd name="connsiteX11" fmla="*/ 5186902 w 5186902"/>
                          <a:gd name="connsiteY11" fmla="*/ 1062137 h 1569660"/>
                          <a:gd name="connsiteX12" fmla="*/ 5186902 w 5186902"/>
                          <a:gd name="connsiteY12" fmla="*/ 1569660 h 1569660"/>
                          <a:gd name="connsiteX13" fmla="*/ 4610580 w 5186902"/>
                          <a:gd name="connsiteY13" fmla="*/ 1569660 h 1569660"/>
                          <a:gd name="connsiteX14" fmla="*/ 4086126 w 5186902"/>
                          <a:gd name="connsiteY14" fmla="*/ 1569660 h 1569660"/>
                          <a:gd name="connsiteX15" fmla="*/ 3613542 w 5186902"/>
                          <a:gd name="connsiteY15" fmla="*/ 1569660 h 1569660"/>
                          <a:gd name="connsiteX16" fmla="*/ 3037219 w 5186902"/>
                          <a:gd name="connsiteY16" fmla="*/ 1569660 h 1569660"/>
                          <a:gd name="connsiteX17" fmla="*/ 2357159 w 5186902"/>
                          <a:gd name="connsiteY17" fmla="*/ 1569660 h 1569660"/>
                          <a:gd name="connsiteX18" fmla="*/ 1780836 w 5186902"/>
                          <a:gd name="connsiteY18" fmla="*/ 1569660 h 1569660"/>
                          <a:gd name="connsiteX19" fmla="*/ 1308252 w 5186902"/>
                          <a:gd name="connsiteY19" fmla="*/ 1569660 h 1569660"/>
                          <a:gd name="connsiteX20" fmla="*/ 783799 w 5186902"/>
                          <a:gd name="connsiteY20" fmla="*/ 1569660 h 1569660"/>
                          <a:gd name="connsiteX21" fmla="*/ 0 w 5186902"/>
                          <a:gd name="connsiteY21" fmla="*/ 1569660 h 1569660"/>
                          <a:gd name="connsiteX22" fmla="*/ 0 w 5186902"/>
                          <a:gd name="connsiteY22" fmla="*/ 1015047 h 1569660"/>
                          <a:gd name="connsiteX23" fmla="*/ 0 w 5186902"/>
                          <a:gd name="connsiteY23" fmla="*/ 491827 h 1569660"/>
                          <a:gd name="connsiteX24" fmla="*/ 0 w 5186902"/>
                          <a:gd name="connsiteY24" fmla="*/ 0 h 15696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5186902" h="1569660" fill="none" extrusionOk="0">
                            <a:moveTo>
                              <a:pt x="0" y="0"/>
                            </a:moveTo>
                            <a:cubicBezTo>
                              <a:pt x="262271" y="-38869"/>
                              <a:pt x="356138" y="80677"/>
                              <a:pt x="680060" y="0"/>
                            </a:cubicBezTo>
                            <a:cubicBezTo>
                              <a:pt x="1003982" y="-80677"/>
                              <a:pt x="1039735" y="54663"/>
                              <a:pt x="1308252" y="0"/>
                            </a:cubicBezTo>
                            <a:cubicBezTo>
                              <a:pt x="1576769" y="-54663"/>
                              <a:pt x="1657084" y="30361"/>
                              <a:pt x="1780836" y="0"/>
                            </a:cubicBezTo>
                            <a:cubicBezTo>
                              <a:pt x="1904588" y="-30361"/>
                              <a:pt x="2022781" y="41204"/>
                              <a:pt x="2253421" y="0"/>
                            </a:cubicBezTo>
                            <a:cubicBezTo>
                              <a:pt x="2484062" y="-41204"/>
                              <a:pt x="2655799" y="16179"/>
                              <a:pt x="2829743" y="0"/>
                            </a:cubicBezTo>
                            <a:cubicBezTo>
                              <a:pt x="3003687" y="-16179"/>
                              <a:pt x="3283452" y="31666"/>
                              <a:pt x="3457935" y="0"/>
                            </a:cubicBezTo>
                            <a:cubicBezTo>
                              <a:pt x="3632418" y="-31666"/>
                              <a:pt x="3814531" y="47907"/>
                              <a:pt x="3982388" y="0"/>
                            </a:cubicBezTo>
                            <a:cubicBezTo>
                              <a:pt x="4150245" y="-47907"/>
                              <a:pt x="4398250" y="40721"/>
                              <a:pt x="4558711" y="0"/>
                            </a:cubicBezTo>
                            <a:cubicBezTo>
                              <a:pt x="4719172" y="-40721"/>
                              <a:pt x="4882752" y="12138"/>
                              <a:pt x="5186902" y="0"/>
                            </a:cubicBezTo>
                            <a:cubicBezTo>
                              <a:pt x="5231512" y="157465"/>
                              <a:pt x="5174645" y="366816"/>
                              <a:pt x="5186902" y="507523"/>
                            </a:cubicBezTo>
                            <a:cubicBezTo>
                              <a:pt x="5199159" y="648230"/>
                              <a:pt x="5148206" y="797088"/>
                              <a:pt x="5186902" y="1062137"/>
                            </a:cubicBezTo>
                            <a:cubicBezTo>
                              <a:pt x="5225598" y="1327186"/>
                              <a:pt x="5126695" y="1431418"/>
                              <a:pt x="5186902" y="1569660"/>
                            </a:cubicBezTo>
                            <a:cubicBezTo>
                              <a:pt x="5053244" y="1632312"/>
                              <a:pt x="4773731" y="1532468"/>
                              <a:pt x="4610580" y="1569660"/>
                            </a:cubicBezTo>
                            <a:cubicBezTo>
                              <a:pt x="4447429" y="1606852"/>
                              <a:pt x="4335508" y="1565878"/>
                              <a:pt x="4086126" y="1569660"/>
                            </a:cubicBezTo>
                            <a:cubicBezTo>
                              <a:pt x="3836744" y="1573442"/>
                              <a:pt x="3844883" y="1547820"/>
                              <a:pt x="3613542" y="1569660"/>
                            </a:cubicBezTo>
                            <a:cubicBezTo>
                              <a:pt x="3382201" y="1591500"/>
                              <a:pt x="3250313" y="1552826"/>
                              <a:pt x="3037219" y="1569660"/>
                            </a:cubicBezTo>
                            <a:cubicBezTo>
                              <a:pt x="2824125" y="1586494"/>
                              <a:pt x="2622802" y="1497120"/>
                              <a:pt x="2357159" y="1569660"/>
                            </a:cubicBezTo>
                            <a:cubicBezTo>
                              <a:pt x="2091516" y="1642200"/>
                              <a:pt x="1950014" y="1520145"/>
                              <a:pt x="1780836" y="1569660"/>
                            </a:cubicBezTo>
                            <a:cubicBezTo>
                              <a:pt x="1611658" y="1619175"/>
                              <a:pt x="1542830" y="1534182"/>
                              <a:pt x="1308252" y="1569660"/>
                            </a:cubicBezTo>
                            <a:cubicBezTo>
                              <a:pt x="1073674" y="1605138"/>
                              <a:pt x="972670" y="1531703"/>
                              <a:pt x="783799" y="1569660"/>
                            </a:cubicBezTo>
                            <a:cubicBezTo>
                              <a:pt x="594928" y="1607617"/>
                              <a:pt x="181817" y="1527412"/>
                              <a:pt x="0" y="1569660"/>
                            </a:cubicBezTo>
                            <a:cubicBezTo>
                              <a:pt x="-53208" y="1307540"/>
                              <a:pt x="6006" y="1171401"/>
                              <a:pt x="0" y="1015047"/>
                            </a:cubicBezTo>
                            <a:cubicBezTo>
                              <a:pt x="-6006" y="858693"/>
                              <a:pt x="32558" y="675102"/>
                              <a:pt x="0" y="491827"/>
                            </a:cubicBezTo>
                            <a:cubicBezTo>
                              <a:pt x="-32558" y="308552"/>
                              <a:pt x="44464" y="125088"/>
                              <a:pt x="0" y="0"/>
                            </a:cubicBezTo>
                            <a:close/>
                          </a:path>
                          <a:path w="5186902" h="1569660" stroke="0" extrusionOk="0">
                            <a:moveTo>
                              <a:pt x="0" y="0"/>
                            </a:moveTo>
                            <a:cubicBezTo>
                              <a:pt x="231889" y="-20645"/>
                              <a:pt x="309664" y="24161"/>
                              <a:pt x="472584" y="0"/>
                            </a:cubicBezTo>
                            <a:cubicBezTo>
                              <a:pt x="635504" y="-24161"/>
                              <a:pt x="902172" y="8512"/>
                              <a:pt x="1100776" y="0"/>
                            </a:cubicBezTo>
                            <a:cubicBezTo>
                              <a:pt x="1299380" y="-8512"/>
                              <a:pt x="1449649" y="58527"/>
                              <a:pt x="1728967" y="0"/>
                            </a:cubicBezTo>
                            <a:cubicBezTo>
                              <a:pt x="2008285" y="-58527"/>
                              <a:pt x="2122546" y="55431"/>
                              <a:pt x="2253421" y="0"/>
                            </a:cubicBezTo>
                            <a:cubicBezTo>
                              <a:pt x="2384296" y="-55431"/>
                              <a:pt x="2775897" y="31234"/>
                              <a:pt x="2933481" y="0"/>
                            </a:cubicBezTo>
                            <a:cubicBezTo>
                              <a:pt x="3091065" y="-31234"/>
                              <a:pt x="3348243" y="54930"/>
                              <a:pt x="3613542" y="0"/>
                            </a:cubicBezTo>
                            <a:cubicBezTo>
                              <a:pt x="3878841" y="-54930"/>
                              <a:pt x="3980153" y="70750"/>
                              <a:pt x="4293602" y="0"/>
                            </a:cubicBezTo>
                            <a:cubicBezTo>
                              <a:pt x="4607051" y="-70750"/>
                              <a:pt x="4945179" y="63703"/>
                              <a:pt x="5186902" y="0"/>
                            </a:cubicBezTo>
                            <a:cubicBezTo>
                              <a:pt x="5211926" y="119106"/>
                              <a:pt x="5170088" y="360785"/>
                              <a:pt x="5186902" y="538917"/>
                            </a:cubicBezTo>
                            <a:cubicBezTo>
                              <a:pt x="5203716" y="717049"/>
                              <a:pt x="5142537" y="845957"/>
                              <a:pt x="5186902" y="1062137"/>
                            </a:cubicBezTo>
                            <a:cubicBezTo>
                              <a:pt x="5231267" y="1278317"/>
                              <a:pt x="5145826" y="1348010"/>
                              <a:pt x="5186902" y="1569660"/>
                            </a:cubicBezTo>
                            <a:cubicBezTo>
                              <a:pt x="5061332" y="1616791"/>
                              <a:pt x="4838385" y="1565695"/>
                              <a:pt x="4662449" y="1569660"/>
                            </a:cubicBezTo>
                            <a:cubicBezTo>
                              <a:pt x="4486513" y="1573625"/>
                              <a:pt x="4304863" y="1521486"/>
                              <a:pt x="4137995" y="1569660"/>
                            </a:cubicBezTo>
                            <a:cubicBezTo>
                              <a:pt x="3971127" y="1617834"/>
                              <a:pt x="3741779" y="1550556"/>
                              <a:pt x="3509804" y="1569660"/>
                            </a:cubicBezTo>
                            <a:cubicBezTo>
                              <a:pt x="3277829" y="1588764"/>
                              <a:pt x="3232493" y="1569371"/>
                              <a:pt x="3089088" y="1569660"/>
                            </a:cubicBezTo>
                            <a:cubicBezTo>
                              <a:pt x="2945683" y="1569949"/>
                              <a:pt x="2591467" y="1523221"/>
                              <a:pt x="2460897" y="1569660"/>
                            </a:cubicBezTo>
                            <a:cubicBezTo>
                              <a:pt x="2330327" y="1616099"/>
                              <a:pt x="2045274" y="1530070"/>
                              <a:pt x="1832705" y="1569660"/>
                            </a:cubicBezTo>
                            <a:cubicBezTo>
                              <a:pt x="1620136" y="1609250"/>
                              <a:pt x="1520273" y="1523763"/>
                              <a:pt x="1411990" y="1569660"/>
                            </a:cubicBezTo>
                            <a:cubicBezTo>
                              <a:pt x="1303707" y="1615557"/>
                              <a:pt x="1045195" y="1552941"/>
                              <a:pt x="835668" y="1569660"/>
                            </a:cubicBezTo>
                            <a:cubicBezTo>
                              <a:pt x="626141" y="1586379"/>
                              <a:pt x="294851" y="1520009"/>
                              <a:pt x="0" y="1569660"/>
                            </a:cubicBezTo>
                            <a:cubicBezTo>
                              <a:pt x="-39116" y="1312468"/>
                              <a:pt x="47141" y="1272693"/>
                              <a:pt x="0" y="1015047"/>
                            </a:cubicBezTo>
                            <a:cubicBezTo>
                              <a:pt x="-47141" y="757401"/>
                              <a:pt x="52154" y="715138"/>
                              <a:pt x="0" y="507523"/>
                            </a:cubicBezTo>
                            <a:cubicBezTo>
                              <a:pt x="-52154" y="299908"/>
                              <a:pt x="40979" y="1937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/>
              <p:nvPr/>
            </p:nvSpPr>
            <p:spPr>
              <a:xfrm>
                <a:off x="6139152" y="2134650"/>
                <a:ext cx="5883966" cy="8560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Circuit lower bound hypothesis:</a:t>
                </a:r>
                <a:b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requires exponential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size circuits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5D42DE-0B74-339D-8DBD-E4D50A9C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52" y="2134650"/>
                <a:ext cx="5883966" cy="856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/>
              <p:nvPr/>
            </p:nvSpPr>
            <p:spPr>
              <a:xfrm>
                <a:off x="6166898" y="3219628"/>
                <a:ext cx="5856219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circuit lower bounds,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IW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hits every dense property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particular,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IW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contains a prime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1A8972-A4B9-FF34-0E91-3E452FBD8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8" y="3219628"/>
                <a:ext cx="5856219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/>
              <p:nvPr/>
            </p:nvSpPr>
            <p:spPr>
              <a:xfrm>
                <a:off x="1080795" y="4741508"/>
                <a:ext cx="3882617" cy="83099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State-of-the-art: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3.1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 circuits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5FD1181-2755-AD20-105A-0184D5AD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95" y="4741508"/>
                <a:ext cx="3882617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6AEA2BF-4E34-9774-3E09-741CF1DBE6B6}"/>
              </a:ext>
            </a:extLst>
          </p:cNvPr>
          <p:cNvSpPr txBox="1"/>
          <p:nvPr/>
        </p:nvSpPr>
        <p:spPr>
          <a:xfrm>
            <a:off x="5790241" y="5157007"/>
            <a:ext cx="5283642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Although 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IW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conjectured to find a prime, we seem very far from proving this conjecture…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A6DF3D1-07E0-A6E0-39AA-F96B4903A4FB}"/>
                  </a:ext>
                </a:extLst>
              </p:cNvPr>
              <p:cNvSpPr txBox="1"/>
              <p:nvPr/>
            </p:nvSpPr>
            <p:spPr>
              <a:xfrm>
                <a:off x="1043473" y="3735815"/>
                <a:ext cx="4740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IW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97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generator presented in IW97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A6DF3D1-07E0-A6E0-39AA-F96B4903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73" y="3735815"/>
                <a:ext cx="4740965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6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5" grpId="0" animBg="1"/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16FC853-262D-19AD-E736-041E9DED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What we have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9BEA1A-1EF8-5DB1-DDC4-16E928D5B257}"/>
              </a:ext>
            </a:extLst>
          </p:cNvPr>
          <p:cNvSpPr txBox="1"/>
          <p:nvPr/>
        </p:nvSpPr>
        <p:spPr>
          <a:xfrm>
            <a:off x="10942320" y="6402776"/>
            <a:ext cx="124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7 / 23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0BFB1B-E81D-1A59-A4E1-92D30D9C5C40}"/>
              </a:ext>
            </a:extLst>
          </p:cNvPr>
          <p:cNvSpPr txBox="1"/>
          <p:nvPr/>
        </p:nvSpPr>
        <p:spPr>
          <a:xfrm>
            <a:off x="1300655" y="2017930"/>
            <a:ext cx="3385930" cy="461665"/>
          </a:xfrm>
          <a:custGeom>
            <a:avLst/>
            <a:gdLst>
              <a:gd name="connsiteX0" fmla="*/ 0 w 3385930"/>
              <a:gd name="connsiteY0" fmla="*/ 0 h 461665"/>
              <a:gd name="connsiteX1" fmla="*/ 564322 w 3385930"/>
              <a:gd name="connsiteY1" fmla="*/ 0 h 461665"/>
              <a:gd name="connsiteX2" fmla="*/ 1027065 w 3385930"/>
              <a:gd name="connsiteY2" fmla="*/ 0 h 461665"/>
              <a:gd name="connsiteX3" fmla="*/ 1591387 w 3385930"/>
              <a:gd name="connsiteY3" fmla="*/ 0 h 461665"/>
              <a:gd name="connsiteX4" fmla="*/ 2087990 w 3385930"/>
              <a:gd name="connsiteY4" fmla="*/ 0 h 461665"/>
              <a:gd name="connsiteX5" fmla="*/ 2720030 w 3385930"/>
              <a:gd name="connsiteY5" fmla="*/ 0 h 461665"/>
              <a:gd name="connsiteX6" fmla="*/ 3385930 w 3385930"/>
              <a:gd name="connsiteY6" fmla="*/ 0 h 461665"/>
              <a:gd name="connsiteX7" fmla="*/ 3385930 w 3385930"/>
              <a:gd name="connsiteY7" fmla="*/ 461665 h 461665"/>
              <a:gd name="connsiteX8" fmla="*/ 2889327 w 3385930"/>
              <a:gd name="connsiteY8" fmla="*/ 461665 h 461665"/>
              <a:gd name="connsiteX9" fmla="*/ 2426583 w 3385930"/>
              <a:gd name="connsiteY9" fmla="*/ 461665 h 461665"/>
              <a:gd name="connsiteX10" fmla="*/ 1896121 w 3385930"/>
              <a:gd name="connsiteY10" fmla="*/ 461665 h 461665"/>
              <a:gd name="connsiteX11" fmla="*/ 1331799 w 3385930"/>
              <a:gd name="connsiteY11" fmla="*/ 461665 h 461665"/>
              <a:gd name="connsiteX12" fmla="*/ 869055 w 3385930"/>
              <a:gd name="connsiteY12" fmla="*/ 461665 h 461665"/>
              <a:gd name="connsiteX13" fmla="*/ 0 w 3385930"/>
              <a:gd name="connsiteY13" fmla="*/ 461665 h 461665"/>
              <a:gd name="connsiteX14" fmla="*/ 0 w 3385930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85930" h="461665" fill="none" extrusionOk="0">
                <a:moveTo>
                  <a:pt x="0" y="0"/>
                </a:moveTo>
                <a:cubicBezTo>
                  <a:pt x="175495" y="-49088"/>
                  <a:pt x="357753" y="23993"/>
                  <a:pt x="564322" y="0"/>
                </a:cubicBezTo>
                <a:cubicBezTo>
                  <a:pt x="770891" y="-23993"/>
                  <a:pt x="877224" y="30959"/>
                  <a:pt x="1027065" y="0"/>
                </a:cubicBezTo>
                <a:cubicBezTo>
                  <a:pt x="1176906" y="-30959"/>
                  <a:pt x="1362113" y="26828"/>
                  <a:pt x="1591387" y="0"/>
                </a:cubicBezTo>
                <a:cubicBezTo>
                  <a:pt x="1820661" y="-26828"/>
                  <a:pt x="1907258" y="28417"/>
                  <a:pt x="2087990" y="0"/>
                </a:cubicBezTo>
                <a:cubicBezTo>
                  <a:pt x="2268722" y="-28417"/>
                  <a:pt x="2458452" y="42730"/>
                  <a:pt x="2720030" y="0"/>
                </a:cubicBezTo>
                <a:cubicBezTo>
                  <a:pt x="2981608" y="-42730"/>
                  <a:pt x="3081948" y="35151"/>
                  <a:pt x="3385930" y="0"/>
                </a:cubicBezTo>
                <a:cubicBezTo>
                  <a:pt x="3398726" y="122953"/>
                  <a:pt x="3358700" y="348005"/>
                  <a:pt x="3385930" y="461665"/>
                </a:cubicBezTo>
                <a:cubicBezTo>
                  <a:pt x="3216368" y="501374"/>
                  <a:pt x="3101518" y="426198"/>
                  <a:pt x="2889327" y="461665"/>
                </a:cubicBezTo>
                <a:cubicBezTo>
                  <a:pt x="2677136" y="497132"/>
                  <a:pt x="2592845" y="430242"/>
                  <a:pt x="2426583" y="461665"/>
                </a:cubicBezTo>
                <a:cubicBezTo>
                  <a:pt x="2260321" y="493088"/>
                  <a:pt x="2130851" y="408781"/>
                  <a:pt x="1896121" y="461665"/>
                </a:cubicBezTo>
                <a:cubicBezTo>
                  <a:pt x="1661391" y="514549"/>
                  <a:pt x="1568413" y="435129"/>
                  <a:pt x="1331799" y="461665"/>
                </a:cubicBezTo>
                <a:cubicBezTo>
                  <a:pt x="1095185" y="488201"/>
                  <a:pt x="1055777" y="411899"/>
                  <a:pt x="869055" y="461665"/>
                </a:cubicBezTo>
                <a:cubicBezTo>
                  <a:pt x="682333" y="511431"/>
                  <a:pt x="347304" y="428847"/>
                  <a:pt x="0" y="461665"/>
                </a:cubicBezTo>
                <a:cubicBezTo>
                  <a:pt x="-46694" y="233384"/>
                  <a:pt x="22500" y="179003"/>
                  <a:pt x="0" y="0"/>
                </a:cubicBezTo>
                <a:close/>
              </a:path>
              <a:path w="3385930" h="461665" stroke="0" extrusionOk="0">
                <a:moveTo>
                  <a:pt x="0" y="0"/>
                </a:moveTo>
                <a:cubicBezTo>
                  <a:pt x="208175" y="-36320"/>
                  <a:pt x="304595" y="34534"/>
                  <a:pt x="496603" y="0"/>
                </a:cubicBezTo>
                <a:cubicBezTo>
                  <a:pt x="688611" y="-34534"/>
                  <a:pt x="798931" y="63937"/>
                  <a:pt x="1094784" y="0"/>
                </a:cubicBezTo>
                <a:cubicBezTo>
                  <a:pt x="1390637" y="-63937"/>
                  <a:pt x="1425361" y="59781"/>
                  <a:pt x="1692965" y="0"/>
                </a:cubicBezTo>
                <a:cubicBezTo>
                  <a:pt x="1960569" y="-59781"/>
                  <a:pt x="2024458" y="53511"/>
                  <a:pt x="2223427" y="0"/>
                </a:cubicBezTo>
                <a:cubicBezTo>
                  <a:pt x="2422396" y="-53511"/>
                  <a:pt x="2691637" y="44567"/>
                  <a:pt x="2855468" y="0"/>
                </a:cubicBezTo>
                <a:cubicBezTo>
                  <a:pt x="3019299" y="-44567"/>
                  <a:pt x="3161275" y="7992"/>
                  <a:pt x="3385930" y="0"/>
                </a:cubicBezTo>
                <a:cubicBezTo>
                  <a:pt x="3433936" y="99622"/>
                  <a:pt x="3380480" y="286673"/>
                  <a:pt x="3385930" y="461665"/>
                </a:cubicBezTo>
                <a:cubicBezTo>
                  <a:pt x="3189058" y="479190"/>
                  <a:pt x="3030090" y="408898"/>
                  <a:pt x="2889327" y="461665"/>
                </a:cubicBezTo>
                <a:cubicBezTo>
                  <a:pt x="2748564" y="514432"/>
                  <a:pt x="2430340" y="450974"/>
                  <a:pt x="2291146" y="461665"/>
                </a:cubicBezTo>
                <a:cubicBezTo>
                  <a:pt x="2151952" y="472356"/>
                  <a:pt x="1949899" y="459421"/>
                  <a:pt x="1794543" y="461665"/>
                </a:cubicBezTo>
                <a:cubicBezTo>
                  <a:pt x="1639187" y="463909"/>
                  <a:pt x="1422118" y="435363"/>
                  <a:pt x="1230221" y="461665"/>
                </a:cubicBezTo>
                <a:cubicBezTo>
                  <a:pt x="1038324" y="487967"/>
                  <a:pt x="966854" y="435546"/>
                  <a:pt x="767477" y="461665"/>
                </a:cubicBezTo>
                <a:cubicBezTo>
                  <a:pt x="568100" y="487784"/>
                  <a:pt x="200890" y="435176"/>
                  <a:pt x="0" y="461665"/>
                </a:cubicBezTo>
                <a:cubicBezTo>
                  <a:pt x="-43116" y="340997"/>
                  <a:pt x="10952" y="15509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850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Cramér</a:t>
            </a:r>
            <a:endParaRPr lang="en-US" altLang="zh-CN" sz="2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A4C9F0-145A-C08B-FC64-01FCFA31A283}"/>
                  </a:ext>
                </a:extLst>
              </p:cNvPr>
              <p:cNvSpPr txBox="1"/>
              <p:nvPr/>
            </p:nvSpPr>
            <p:spPr>
              <a:xfrm>
                <a:off x="5418771" y="1865259"/>
                <a:ext cx="5328326" cy="106086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algorithm </a:t>
                </a:r>
                <a:r>
                  <a:rPr lang="en-US" altLang="zh-CN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Cramér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Progress: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0.525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A4C9F0-145A-C08B-FC64-01FCFA31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1" y="1865259"/>
                <a:ext cx="5328326" cy="1060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C84E992-688F-FCA4-D572-FE15A0C17C71}"/>
              </a:ext>
            </a:extLst>
          </p:cNvPr>
          <p:cNvSpPr txBox="1"/>
          <p:nvPr/>
        </p:nvSpPr>
        <p:spPr>
          <a:xfrm>
            <a:off x="1300655" y="4639959"/>
            <a:ext cx="3385930" cy="461665"/>
          </a:xfrm>
          <a:custGeom>
            <a:avLst/>
            <a:gdLst>
              <a:gd name="connsiteX0" fmla="*/ 0 w 3385930"/>
              <a:gd name="connsiteY0" fmla="*/ 0 h 461665"/>
              <a:gd name="connsiteX1" fmla="*/ 564322 w 3385930"/>
              <a:gd name="connsiteY1" fmla="*/ 0 h 461665"/>
              <a:gd name="connsiteX2" fmla="*/ 1027065 w 3385930"/>
              <a:gd name="connsiteY2" fmla="*/ 0 h 461665"/>
              <a:gd name="connsiteX3" fmla="*/ 1591387 w 3385930"/>
              <a:gd name="connsiteY3" fmla="*/ 0 h 461665"/>
              <a:gd name="connsiteX4" fmla="*/ 2087990 w 3385930"/>
              <a:gd name="connsiteY4" fmla="*/ 0 h 461665"/>
              <a:gd name="connsiteX5" fmla="*/ 2720030 w 3385930"/>
              <a:gd name="connsiteY5" fmla="*/ 0 h 461665"/>
              <a:gd name="connsiteX6" fmla="*/ 3385930 w 3385930"/>
              <a:gd name="connsiteY6" fmla="*/ 0 h 461665"/>
              <a:gd name="connsiteX7" fmla="*/ 3385930 w 3385930"/>
              <a:gd name="connsiteY7" fmla="*/ 461665 h 461665"/>
              <a:gd name="connsiteX8" fmla="*/ 2889327 w 3385930"/>
              <a:gd name="connsiteY8" fmla="*/ 461665 h 461665"/>
              <a:gd name="connsiteX9" fmla="*/ 2426583 w 3385930"/>
              <a:gd name="connsiteY9" fmla="*/ 461665 h 461665"/>
              <a:gd name="connsiteX10" fmla="*/ 1896121 w 3385930"/>
              <a:gd name="connsiteY10" fmla="*/ 461665 h 461665"/>
              <a:gd name="connsiteX11" fmla="*/ 1331799 w 3385930"/>
              <a:gd name="connsiteY11" fmla="*/ 461665 h 461665"/>
              <a:gd name="connsiteX12" fmla="*/ 869055 w 3385930"/>
              <a:gd name="connsiteY12" fmla="*/ 461665 h 461665"/>
              <a:gd name="connsiteX13" fmla="*/ 0 w 3385930"/>
              <a:gd name="connsiteY13" fmla="*/ 461665 h 461665"/>
              <a:gd name="connsiteX14" fmla="*/ 0 w 3385930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85930" h="461665" fill="none" extrusionOk="0">
                <a:moveTo>
                  <a:pt x="0" y="0"/>
                </a:moveTo>
                <a:cubicBezTo>
                  <a:pt x="175495" y="-49088"/>
                  <a:pt x="357753" y="23993"/>
                  <a:pt x="564322" y="0"/>
                </a:cubicBezTo>
                <a:cubicBezTo>
                  <a:pt x="770891" y="-23993"/>
                  <a:pt x="877224" y="30959"/>
                  <a:pt x="1027065" y="0"/>
                </a:cubicBezTo>
                <a:cubicBezTo>
                  <a:pt x="1176906" y="-30959"/>
                  <a:pt x="1362113" y="26828"/>
                  <a:pt x="1591387" y="0"/>
                </a:cubicBezTo>
                <a:cubicBezTo>
                  <a:pt x="1820661" y="-26828"/>
                  <a:pt x="1907258" y="28417"/>
                  <a:pt x="2087990" y="0"/>
                </a:cubicBezTo>
                <a:cubicBezTo>
                  <a:pt x="2268722" y="-28417"/>
                  <a:pt x="2458452" y="42730"/>
                  <a:pt x="2720030" y="0"/>
                </a:cubicBezTo>
                <a:cubicBezTo>
                  <a:pt x="2981608" y="-42730"/>
                  <a:pt x="3081948" y="35151"/>
                  <a:pt x="3385930" y="0"/>
                </a:cubicBezTo>
                <a:cubicBezTo>
                  <a:pt x="3398726" y="122953"/>
                  <a:pt x="3358700" y="348005"/>
                  <a:pt x="3385930" y="461665"/>
                </a:cubicBezTo>
                <a:cubicBezTo>
                  <a:pt x="3216368" y="501374"/>
                  <a:pt x="3101518" y="426198"/>
                  <a:pt x="2889327" y="461665"/>
                </a:cubicBezTo>
                <a:cubicBezTo>
                  <a:pt x="2677136" y="497132"/>
                  <a:pt x="2592845" y="430242"/>
                  <a:pt x="2426583" y="461665"/>
                </a:cubicBezTo>
                <a:cubicBezTo>
                  <a:pt x="2260321" y="493088"/>
                  <a:pt x="2130851" y="408781"/>
                  <a:pt x="1896121" y="461665"/>
                </a:cubicBezTo>
                <a:cubicBezTo>
                  <a:pt x="1661391" y="514549"/>
                  <a:pt x="1568413" y="435129"/>
                  <a:pt x="1331799" y="461665"/>
                </a:cubicBezTo>
                <a:cubicBezTo>
                  <a:pt x="1095185" y="488201"/>
                  <a:pt x="1055777" y="411899"/>
                  <a:pt x="869055" y="461665"/>
                </a:cubicBezTo>
                <a:cubicBezTo>
                  <a:pt x="682333" y="511431"/>
                  <a:pt x="347304" y="428847"/>
                  <a:pt x="0" y="461665"/>
                </a:cubicBezTo>
                <a:cubicBezTo>
                  <a:pt x="-46694" y="233384"/>
                  <a:pt x="22500" y="179003"/>
                  <a:pt x="0" y="0"/>
                </a:cubicBezTo>
                <a:close/>
              </a:path>
              <a:path w="3385930" h="461665" stroke="0" extrusionOk="0">
                <a:moveTo>
                  <a:pt x="0" y="0"/>
                </a:moveTo>
                <a:cubicBezTo>
                  <a:pt x="208175" y="-36320"/>
                  <a:pt x="304595" y="34534"/>
                  <a:pt x="496603" y="0"/>
                </a:cubicBezTo>
                <a:cubicBezTo>
                  <a:pt x="688611" y="-34534"/>
                  <a:pt x="798931" y="63937"/>
                  <a:pt x="1094784" y="0"/>
                </a:cubicBezTo>
                <a:cubicBezTo>
                  <a:pt x="1390637" y="-63937"/>
                  <a:pt x="1425361" y="59781"/>
                  <a:pt x="1692965" y="0"/>
                </a:cubicBezTo>
                <a:cubicBezTo>
                  <a:pt x="1960569" y="-59781"/>
                  <a:pt x="2024458" y="53511"/>
                  <a:pt x="2223427" y="0"/>
                </a:cubicBezTo>
                <a:cubicBezTo>
                  <a:pt x="2422396" y="-53511"/>
                  <a:pt x="2691637" y="44567"/>
                  <a:pt x="2855468" y="0"/>
                </a:cubicBezTo>
                <a:cubicBezTo>
                  <a:pt x="3019299" y="-44567"/>
                  <a:pt x="3161275" y="7992"/>
                  <a:pt x="3385930" y="0"/>
                </a:cubicBezTo>
                <a:cubicBezTo>
                  <a:pt x="3433936" y="99622"/>
                  <a:pt x="3380480" y="286673"/>
                  <a:pt x="3385930" y="461665"/>
                </a:cubicBezTo>
                <a:cubicBezTo>
                  <a:pt x="3189058" y="479190"/>
                  <a:pt x="3030090" y="408898"/>
                  <a:pt x="2889327" y="461665"/>
                </a:cubicBezTo>
                <a:cubicBezTo>
                  <a:pt x="2748564" y="514432"/>
                  <a:pt x="2430340" y="450974"/>
                  <a:pt x="2291146" y="461665"/>
                </a:cubicBezTo>
                <a:cubicBezTo>
                  <a:pt x="2151952" y="472356"/>
                  <a:pt x="1949899" y="459421"/>
                  <a:pt x="1794543" y="461665"/>
                </a:cubicBezTo>
                <a:cubicBezTo>
                  <a:pt x="1639187" y="463909"/>
                  <a:pt x="1422118" y="435363"/>
                  <a:pt x="1230221" y="461665"/>
                </a:cubicBezTo>
                <a:cubicBezTo>
                  <a:pt x="1038324" y="487967"/>
                  <a:pt x="966854" y="435546"/>
                  <a:pt x="767477" y="461665"/>
                </a:cubicBezTo>
                <a:cubicBezTo>
                  <a:pt x="568100" y="487784"/>
                  <a:pt x="200890" y="435176"/>
                  <a:pt x="0" y="461665"/>
                </a:cubicBezTo>
                <a:cubicBezTo>
                  <a:pt x="-43116" y="340997"/>
                  <a:pt x="10952" y="15509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850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IW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A0F6E6-AAD6-72FC-07FB-4CAA68A89A13}"/>
                  </a:ext>
                </a:extLst>
              </p:cNvPr>
              <p:cNvSpPr txBox="1"/>
              <p:nvPr/>
            </p:nvSpPr>
            <p:spPr>
              <a:xfrm>
                <a:off x="5418770" y="4459454"/>
                <a:ext cx="5328328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requires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exponential-size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circuits, algorithm </a:t>
                </a:r>
                <a:r>
                  <a:rPr lang="en-US" altLang="zh-CN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IW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Progress: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𝐄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3.1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size circuits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A0F6E6-AAD6-72FC-07FB-4CAA68A8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0" y="4459454"/>
                <a:ext cx="532832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AA57716-737A-D320-525A-67EE94501992}"/>
              </a:ext>
            </a:extLst>
          </p:cNvPr>
          <p:cNvSpPr txBox="1"/>
          <p:nvPr/>
        </p:nvSpPr>
        <p:spPr>
          <a:xfrm>
            <a:off x="1300655" y="3233566"/>
            <a:ext cx="3385930" cy="461665"/>
          </a:xfrm>
          <a:custGeom>
            <a:avLst/>
            <a:gdLst>
              <a:gd name="connsiteX0" fmla="*/ 0 w 3385930"/>
              <a:gd name="connsiteY0" fmla="*/ 0 h 461665"/>
              <a:gd name="connsiteX1" fmla="*/ 564322 w 3385930"/>
              <a:gd name="connsiteY1" fmla="*/ 0 h 461665"/>
              <a:gd name="connsiteX2" fmla="*/ 1027065 w 3385930"/>
              <a:gd name="connsiteY2" fmla="*/ 0 h 461665"/>
              <a:gd name="connsiteX3" fmla="*/ 1591387 w 3385930"/>
              <a:gd name="connsiteY3" fmla="*/ 0 h 461665"/>
              <a:gd name="connsiteX4" fmla="*/ 2087990 w 3385930"/>
              <a:gd name="connsiteY4" fmla="*/ 0 h 461665"/>
              <a:gd name="connsiteX5" fmla="*/ 2720030 w 3385930"/>
              <a:gd name="connsiteY5" fmla="*/ 0 h 461665"/>
              <a:gd name="connsiteX6" fmla="*/ 3385930 w 3385930"/>
              <a:gd name="connsiteY6" fmla="*/ 0 h 461665"/>
              <a:gd name="connsiteX7" fmla="*/ 3385930 w 3385930"/>
              <a:gd name="connsiteY7" fmla="*/ 461665 h 461665"/>
              <a:gd name="connsiteX8" fmla="*/ 2889327 w 3385930"/>
              <a:gd name="connsiteY8" fmla="*/ 461665 h 461665"/>
              <a:gd name="connsiteX9" fmla="*/ 2426583 w 3385930"/>
              <a:gd name="connsiteY9" fmla="*/ 461665 h 461665"/>
              <a:gd name="connsiteX10" fmla="*/ 1896121 w 3385930"/>
              <a:gd name="connsiteY10" fmla="*/ 461665 h 461665"/>
              <a:gd name="connsiteX11" fmla="*/ 1331799 w 3385930"/>
              <a:gd name="connsiteY11" fmla="*/ 461665 h 461665"/>
              <a:gd name="connsiteX12" fmla="*/ 869055 w 3385930"/>
              <a:gd name="connsiteY12" fmla="*/ 461665 h 461665"/>
              <a:gd name="connsiteX13" fmla="*/ 0 w 3385930"/>
              <a:gd name="connsiteY13" fmla="*/ 461665 h 461665"/>
              <a:gd name="connsiteX14" fmla="*/ 0 w 3385930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85930" h="461665" fill="none" extrusionOk="0">
                <a:moveTo>
                  <a:pt x="0" y="0"/>
                </a:moveTo>
                <a:cubicBezTo>
                  <a:pt x="175495" y="-49088"/>
                  <a:pt x="357753" y="23993"/>
                  <a:pt x="564322" y="0"/>
                </a:cubicBezTo>
                <a:cubicBezTo>
                  <a:pt x="770891" y="-23993"/>
                  <a:pt x="877224" y="30959"/>
                  <a:pt x="1027065" y="0"/>
                </a:cubicBezTo>
                <a:cubicBezTo>
                  <a:pt x="1176906" y="-30959"/>
                  <a:pt x="1362113" y="26828"/>
                  <a:pt x="1591387" y="0"/>
                </a:cubicBezTo>
                <a:cubicBezTo>
                  <a:pt x="1820661" y="-26828"/>
                  <a:pt x="1907258" y="28417"/>
                  <a:pt x="2087990" y="0"/>
                </a:cubicBezTo>
                <a:cubicBezTo>
                  <a:pt x="2268722" y="-28417"/>
                  <a:pt x="2458452" y="42730"/>
                  <a:pt x="2720030" y="0"/>
                </a:cubicBezTo>
                <a:cubicBezTo>
                  <a:pt x="2981608" y="-42730"/>
                  <a:pt x="3081948" y="35151"/>
                  <a:pt x="3385930" y="0"/>
                </a:cubicBezTo>
                <a:cubicBezTo>
                  <a:pt x="3398726" y="122953"/>
                  <a:pt x="3358700" y="348005"/>
                  <a:pt x="3385930" y="461665"/>
                </a:cubicBezTo>
                <a:cubicBezTo>
                  <a:pt x="3216368" y="501374"/>
                  <a:pt x="3101518" y="426198"/>
                  <a:pt x="2889327" y="461665"/>
                </a:cubicBezTo>
                <a:cubicBezTo>
                  <a:pt x="2677136" y="497132"/>
                  <a:pt x="2592845" y="430242"/>
                  <a:pt x="2426583" y="461665"/>
                </a:cubicBezTo>
                <a:cubicBezTo>
                  <a:pt x="2260321" y="493088"/>
                  <a:pt x="2130851" y="408781"/>
                  <a:pt x="1896121" y="461665"/>
                </a:cubicBezTo>
                <a:cubicBezTo>
                  <a:pt x="1661391" y="514549"/>
                  <a:pt x="1568413" y="435129"/>
                  <a:pt x="1331799" y="461665"/>
                </a:cubicBezTo>
                <a:cubicBezTo>
                  <a:pt x="1095185" y="488201"/>
                  <a:pt x="1055777" y="411899"/>
                  <a:pt x="869055" y="461665"/>
                </a:cubicBezTo>
                <a:cubicBezTo>
                  <a:pt x="682333" y="511431"/>
                  <a:pt x="347304" y="428847"/>
                  <a:pt x="0" y="461665"/>
                </a:cubicBezTo>
                <a:cubicBezTo>
                  <a:pt x="-46694" y="233384"/>
                  <a:pt x="22500" y="179003"/>
                  <a:pt x="0" y="0"/>
                </a:cubicBezTo>
                <a:close/>
              </a:path>
              <a:path w="3385930" h="461665" stroke="0" extrusionOk="0">
                <a:moveTo>
                  <a:pt x="0" y="0"/>
                </a:moveTo>
                <a:cubicBezTo>
                  <a:pt x="208175" y="-36320"/>
                  <a:pt x="304595" y="34534"/>
                  <a:pt x="496603" y="0"/>
                </a:cubicBezTo>
                <a:cubicBezTo>
                  <a:pt x="688611" y="-34534"/>
                  <a:pt x="798931" y="63937"/>
                  <a:pt x="1094784" y="0"/>
                </a:cubicBezTo>
                <a:cubicBezTo>
                  <a:pt x="1390637" y="-63937"/>
                  <a:pt x="1425361" y="59781"/>
                  <a:pt x="1692965" y="0"/>
                </a:cubicBezTo>
                <a:cubicBezTo>
                  <a:pt x="1960569" y="-59781"/>
                  <a:pt x="2024458" y="53511"/>
                  <a:pt x="2223427" y="0"/>
                </a:cubicBezTo>
                <a:cubicBezTo>
                  <a:pt x="2422396" y="-53511"/>
                  <a:pt x="2691637" y="44567"/>
                  <a:pt x="2855468" y="0"/>
                </a:cubicBezTo>
                <a:cubicBezTo>
                  <a:pt x="3019299" y="-44567"/>
                  <a:pt x="3161275" y="7992"/>
                  <a:pt x="3385930" y="0"/>
                </a:cubicBezTo>
                <a:cubicBezTo>
                  <a:pt x="3433936" y="99622"/>
                  <a:pt x="3380480" y="286673"/>
                  <a:pt x="3385930" y="461665"/>
                </a:cubicBezTo>
                <a:cubicBezTo>
                  <a:pt x="3189058" y="479190"/>
                  <a:pt x="3030090" y="408898"/>
                  <a:pt x="2889327" y="461665"/>
                </a:cubicBezTo>
                <a:cubicBezTo>
                  <a:pt x="2748564" y="514432"/>
                  <a:pt x="2430340" y="450974"/>
                  <a:pt x="2291146" y="461665"/>
                </a:cubicBezTo>
                <a:cubicBezTo>
                  <a:pt x="2151952" y="472356"/>
                  <a:pt x="1949899" y="459421"/>
                  <a:pt x="1794543" y="461665"/>
                </a:cubicBezTo>
                <a:cubicBezTo>
                  <a:pt x="1639187" y="463909"/>
                  <a:pt x="1422118" y="435363"/>
                  <a:pt x="1230221" y="461665"/>
                </a:cubicBezTo>
                <a:cubicBezTo>
                  <a:pt x="1038324" y="487967"/>
                  <a:pt x="966854" y="435546"/>
                  <a:pt x="767477" y="461665"/>
                </a:cubicBezTo>
                <a:cubicBezTo>
                  <a:pt x="568100" y="487784"/>
                  <a:pt x="200890" y="435176"/>
                  <a:pt x="0" y="461665"/>
                </a:cubicBezTo>
                <a:cubicBezTo>
                  <a:pt x="-43116" y="340997"/>
                  <a:pt x="10952" y="15509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850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Arial" panose="020B0604020202020204" pitchFamily="34" charset="0"/>
              </a:rPr>
              <a:t>Algorithm </a:t>
            </a:r>
            <a:r>
              <a:rPr lang="en-US" altLang="zh-CN" sz="2400" b="1" u="sng" dirty="0">
                <a:latin typeface="Consolas" panose="020B0609020204030204" pitchFamily="49" charset="0"/>
                <a:cs typeface="Arial" panose="020B0604020202020204" pitchFamily="34" charset="0"/>
              </a:rPr>
              <a:t>Mersenne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AD8243-8F90-F82D-588E-526CD5C550BD}"/>
                  </a:ext>
                </a:extLst>
              </p:cNvPr>
              <p:cNvSpPr txBox="1"/>
              <p:nvPr/>
            </p:nvSpPr>
            <p:spPr>
              <a:xfrm>
                <a:off x="5418770" y="3092626"/>
                <a:ext cx="5328327" cy="12003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there are infinitely many even perfect numbers, algorithm </a:t>
                </a:r>
                <a:r>
                  <a:rPr lang="en-US" altLang="zh-CN" b="1" u="sng" dirty="0">
                    <a:latin typeface="Consolas" panose="020B0609020204030204" pitchFamily="49" charset="0"/>
                    <a:cs typeface="Arial" panose="020B0604020202020204" pitchFamily="34" charset="0"/>
                  </a:rPr>
                  <a:t>Mersenne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and is correct infinitely often.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Progress: ???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AD8243-8F90-F82D-588E-526CD5C55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0" y="3092626"/>
                <a:ext cx="532832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0C587-1182-6EA6-E1B0-2E56FBBE837B}"/>
                  </a:ext>
                </a:extLst>
              </p:cNvPr>
              <p:cNvSpPr txBox="1"/>
              <p:nvPr/>
            </p:nvSpPr>
            <p:spPr>
              <a:xfrm>
                <a:off x="1108704" y="5554912"/>
                <a:ext cx="4155150" cy="9541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Can we find a prime in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𝐩𝐨𝐥𝐲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provably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60C587-1182-6EA6-E1B0-2E56FBBE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04" y="5554912"/>
                <a:ext cx="4155150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1950445-D198-4E01-767C-6BDD2F05192E}"/>
              </a:ext>
            </a:extLst>
          </p:cNvPr>
          <p:cNvSpPr txBox="1"/>
          <p:nvPr/>
        </p:nvSpPr>
        <p:spPr>
          <a:xfrm>
            <a:off x="6604449" y="5598433"/>
            <a:ext cx="4053042" cy="1015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Polymath 4: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tried to use number-theoretic techniques, but did not obtain unconditional improvement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46418</TotalTime>
  <Words>2532</Words>
  <Application>Microsoft Office PowerPoint</Application>
  <PresentationFormat>宽屏</PresentationFormat>
  <Paragraphs>428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Arial</vt:lpstr>
      <vt:lpstr>Arial</vt:lpstr>
      <vt:lpstr>Cambria Math</vt:lpstr>
      <vt:lpstr>Consolas</vt:lpstr>
      <vt:lpstr>Office 主题​​</vt:lpstr>
      <vt:lpstr>Polynomial-Time Pseudodeterminstic Construction of Primes</vt:lpstr>
      <vt:lpstr>My Amazing Coauthors</vt:lpstr>
      <vt:lpstr>The task: finding primes</vt:lpstr>
      <vt:lpstr>Finding a prime</vt:lpstr>
      <vt:lpstr>Solution 1: Cramér</vt:lpstr>
      <vt:lpstr>Solution 2: Mersenne</vt:lpstr>
      <vt:lpstr>Dense Properties</vt:lpstr>
      <vt:lpstr>Solution 3: Impagliazzo-Wigderson</vt:lpstr>
      <vt:lpstr>What we have</vt:lpstr>
      <vt:lpstr>Our result</vt:lpstr>
      <vt:lpstr>Intermediate notion between deterministic and randomized algorithms?</vt:lpstr>
      <vt:lpstr>Pseudodeterministic algorithms</vt:lpstr>
      <vt:lpstr>Our result</vt:lpstr>
      <vt:lpstr>Techniques: a new win-win analysis</vt:lpstr>
      <vt:lpstr>Warm-up: Pseudodeterministic constructions in subexponential time</vt:lpstr>
      <vt:lpstr>Uniform Hardness vs Randomness</vt:lpstr>
      <vt:lpstr>Win-win Analysis</vt:lpstr>
      <vt:lpstr>Key Technical Tool: Chen-Tell Generator</vt:lpstr>
      <vt:lpstr>Pseudodeterministic Constructions from Chen-Tell?</vt:lpstr>
      <vt:lpstr>Just Apply It Again…</vt:lpstr>
      <vt:lpstr>… and Again</vt:lpstr>
      <vt:lpstr>Each Iteration</vt:lpstr>
      <vt:lpstr>{n_i } vs {T_i }?</vt:lpstr>
      <vt:lpstr>Algorithm CLORS23</vt:lpstr>
      <vt:lpstr>Open Problems</vt:lpstr>
      <vt:lpstr>Summary</vt:lpstr>
      <vt:lpstr>Omitted Details: Shaltiel-Umans Generator</vt:lpstr>
      <vt:lpstr>Using SU in Chen-Tell</vt:lpstr>
      <vt:lpstr>Circuit Lower Bounds for BPE^MCSP /_1?</vt:lpstr>
      <vt:lpstr>Bounded Relativization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Poly-time pseudodeterministic construction of primes</dc:title>
  <dc:creator>Hanlin Ren</dc:creator>
  <cp:lastModifiedBy>Hanlin Ren</cp:lastModifiedBy>
  <cp:revision>2604</cp:revision>
  <dcterms:created xsi:type="dcterms:W3CDTF">2019-12-25T22:18:45Z</dcterms:created>
  <dcterms:modified xsi:type="dcterms:W3CDTF">2023-06-12T10:51:30Z</dcterms:modified>
</cp:coreProperties>
</file>