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428" r:id="rId3"/>
    <p:sldId id="406" r:id="rId4"/>
    <p:sldId id="411" r:id="rId5"/>
    <p:sldId id="412" r:id="rId6"/>
    <p:sldId id="418" r:id="rId7"/>
    <p:sldId id="416" r:id="rId8"/>
    <p:sldId id="419" r:id="rId9"/>
    <p:sldId id="420" r:id="rId10"/>
    <p:sldId id="422" r:id="rId11"/>
    <p:sldId id="421" r:id="rId12"/>
    <p:sldId id="423" r:id="rId13"/>
    <p:sldId id="424" r:id="rId14"/>
    <p:sldId id="425" r:id="rId15"/>
    <p:sldId id="426" r:id="rId16"/>
    <p:sldId id="427" r:id="rId17"/>
    <p:sldId id="429" r:id="rId18"/>
    <p:sldId id="26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2C94A52-E98A-4745-AB20-1E93AC16C0FC}">
          <p14:sldIdLst>
            <p14:sldId id="256"/>
          </p14:sldIdLst>
        </p14:section>
        <p14:section name="range avoidance" id="{DE597270-50EF-4A22-A7D9-FC658F83E57A}">
          <p14:sldIdLst>
            <p14:sldId id="428"/>
            <p14:sldId id="406"/>
            <p14:sldId id="411"/>
            <p14:sldId id="412"/>
            <p14:sldId id="418"/>
          </p14:sldIdLst>
        </p14:section>
        <p14:section name="results in proof complexity" id="{E1A674D6-633F-4CE5-88A0-F8574152A326}">
          <p14:sldIdLst>
            <p14:sldId id="416"/>
            <p14:sldId id="419"/>
            <p14:sldId id="420"/>
            <p14:sldId id="422"/>
            <p14:sldId id="421"/>
            <p14:sldId id="423"/>
            <p14:sldId id="424"/>
            <p14:sldId id="425"/>
          </p14:sldIdLst>
        </p14:section>
        <p14:section name="other results and finale" id="{0F315E62-C0B3-4EF4-97CF-2D1E2DD8B966}">
          <p14:sldIdLst>
            <p14:sldId id="426"/>
            <p14:sldId id="427"/>
            <p14:sldId id="429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9D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1" autoAdjust="0"/>
    <p:restoredTop sz="93617" autoAdjust="0"/>
  </p:normalViewPr>
  <p:slideViewPr>
    <p:cSldViewPr snapToGrid="0">
      <p:cViewPr varScale="1">
        <p:scale>
          <a:sx n="77" d="100"/>
          <a:sy n="77" d="100"/>
        </p:scale>
        <p:origin x="79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EB0CA-A161-4E7E-9255-C0D5A9127F68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DA434-F86C-47D1-8EF1-050784D72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226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61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122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421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622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76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084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297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598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770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742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014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157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622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503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35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887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7F6C6-FC23-4138-A227-9EE502F71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F4874C-AE94-4C23-B6A8-11C2F8C50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09FB4-2603-44D0-BE8E-F7CE3AB5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BD448-D15D-49B2-B0D7-9D1ADE1B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41811-836C-4C46-BD36-1C658EB2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0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CF783-7BDF-43E9-8C79-2AF10995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56679C-BDCB-4E33-9768-9F7662F66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15D80-6DC6-4348-8240-76A9C10F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442C5B-6DFF-4A7E-94E0-AFD9B949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EC7CC-DE9C-4132-8E1C-D414460D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97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33176D-963C-4E32-B7A8-7B29343DD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A27919-40CE-4856-83A2-B16ADD294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8FDFA-537D-4EB5-9240-B7C1291B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9B4FD-AE29-4269-BB8D-5D52A7A4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2041D-F8B5-489B-99D6-C9541553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9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B182D-A715-4B57-8707-6EDC01E8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2C632-54DE-4CD5-A868-8D779311E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3F326-4ABE-4E3B-B1FB-E25EC468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E674C-0AF8-4C43-A42D-AEB0ACCE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515C9-6490-45FA-BF2D-824CAEE0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33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50657-24EB-45D1-AAA1-C2929486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33C4B7-C688-40F4-A7FA-3CCD9BB87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34951-0E24-454B-AF5D-AB6CD36B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12C29-DA40-48E4-851D-A6DBCD4F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682CD-16D6-4BB7-BC4A-34496CF8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8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426F8-19CF-43EE-A7BA-DF72D7C3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9058A-D27D-4DF0-BBD6-B0F63AE6E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6E2A5E-4BBD-47CC-8B53-9729B07B5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10D84-AAE9-4052-82E5-84BFEF13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B0B143-28E5-4CBD-9815-5C72163C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5A4B51-97D1-4E8C-A611-482F3085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60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2BDF8-474C-48A1-A122-4BDD7C5D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95C8B3-0350-4BAC-A8A3-1F3FCAD77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F2244E-414D-4325-8B5A-893541919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E8D5A0-3587-4CCA-88C4-5AEB75895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E0BAE6-022F-4091-B85B-81811BA0C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A835BD-53F5-4D96-87E9-01BB3A41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24B869-1841-4E6D-B43B-CDBFC10C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E98316-E2BC-4859-9E8D-5277755A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90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3B95E-0886-4CD4-BAC3-2F4AAB9C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38C1A7-D9F1-4A01-9DF9-8CEE50B1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6B5A38-3452-4522-8155-F54CB788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8FA476-DCEF-4972-9C1F-05764E94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64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EFD32D-84A2-46BA-80BE-A5F97EC7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08C92B-4B9A-4F7F-80E7-9F8F4974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91A30F-FEC6-4FAF-A164-A8FED3B4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3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27976-E0C5-48F3-8C0A-71460A9C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F96F4-32B1-446F-BCC5-916BE24A1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6090E0-21A4-4800-B098-5A150B834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409A2-3970-4823-B326-19A0B3B6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1E1B21-030A-4FBE-8EA4-35F79142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54F7F9-E4E5-488E-B3BD-CBDBE54A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6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7991A-C1EC-48CD-AD2B-9011A133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0B8D6B-8CAB-4F3B-89CD-296352BD2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15FFBA-6606-473C-9F3A-8F72B6AB4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BBA17-BBC7-49B3-BFCA-609E1631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8BE6B0-8D5B-40C7-8C1E-D8B1F394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35FFCD-DFC3-461C-B6B2-4C863009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0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D38534-A186-4769-B1DA-8B3CC4B43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E44459-F040-41DE-B599-09F0A6D73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B07CD-CBAA-476A-A780-65BF11541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ABB98-C62E-4DF0-A29F-1F11724E06C4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5515A-C563-4C60-8AF8-8F2EA36CB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08739-9C6E-4399-A73F-8D5E4C6DB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57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1.png"/><Relationship Id="rId18" Type="http://schemas.openxmlformats.org/officeDocument/2006/relationships/image" Target="../media/image63.png"/><Relationship Id="rId3" Type="http://schemas.openxmlformats.org/officeDocument/2006/relationships/image" Target="../media/image47.png"/><Relationship Id="rId7" Type="http://schemas.openxmlformats.org/officeDocument/2006/relationships/image" Target="../media/image14.gif"/><Relationship Id="rId12" Type="http://schemas.openxmlformats.org/officeDocument/2006/relationships/image" Target="../media/image60.png"/><Relationship Id="rId17" Type="http://schemas.openxmlformats.org/officeDocument/2006/relationships/image" Target="../media/image74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19" Type="http://schemas.openxmlformats.org/officeDocument/2006/relationships/image" Target="../media/image64.png"/><Relationship Id="rId4" Type="http://schemas.openxmlformats.org/officeDocument/2006/relationships/image" Target="../media/image37.png"/><Relationship Id="rId9" Type="http://schemas.openxmlformats.org/officeDocument/2006/relationships/image" Target="../media/image65.png"/><Relationship Id="rId14" Type="http://schemas.openxmlformats.org/officeDocument/2006/relationships/image" Target="../media/image7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6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8.png"/><Relationship Id="rId9" Type="http://schemas.openxmlformats.org/officeDocument/2006/relationships/image" Target="../media/image8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7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7.png"/><Relationship Id="rId4" Type="http://schemas.openxmlformats.org/officeDocument/2006/relationships/image" Target="../media/image4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2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12.png"/><Relationship Id="rId9" Type="http://schemas.openxmlformats.org/officeDocument/2006/relationships/image" Target="../media/image3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3.jpeg"/><Relationship Id="rId5" Type="http://schemas.openxmlformats.org/officeDocument/2006/relationships/image" Target="../media/image18.png"/><Relationship Id="rId10" Type="http://schemas.openxmlformats.org/officeDocument/2006/relationships/image" Target="../media/image24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41.png"/><Relationship Id="rId3" Type="http://schemas.openxmlformats.org/officeDocument/2006/relationships/image" Target="../media/image35.png"/><Relationship Id="rId7" Type="http://schemas.openxmlformats.org/officeDocument/2006/relationships/image" Target="../media/image5.jpe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9.png"/><Relationship Id="rId5" Type="http://schemas.openxmlformats.org/officeDocument/2006/relationships/image" Target="../media/image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2.png"/><Relationship Id="rId9" Type="http://schemas.openxmlformats.org/officeDocument/2006/relationships/image" Target="../media/image14.gif"/><Relationship Id="rId1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14.gif"/><Relationship Id="rId10" Type="http://schemas.openxmlformats.org/officeDocument/2006/relationships/image" Target="../media/image53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28D20-0ED6-47AE-B972-945EC06E7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738" y="1016446"/>
            <a:ext cx="10314523" cy="223904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the Range Avoidance Problem for Circuits</a:t>
            </a:r>
            <a:endParaRPr lang="zh-CN" alt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FDE0F6-824B-45F6-AF14-3FE8DFCBF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562061"/>
            <a:ext cx="9144000" cy="86328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July 5, 2022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275FB3A-FF17-4057-A097-772471E17177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1 / 17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BCA07A-2B41-452A-9CCC-35DDD604CA42}"/>
              </a:ext>
            </a:extLst>
          </p:cNvPr>
          <p:cNvSpPr txBox="1"/>
          <p:nvPr/>
        </p:nvSpPr>
        <p:spPr>
          <a:xfrm>
            <a:off x="1699591" y="3587644"/>
            <a:ext cx="1997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Hanlin Ren</a:t>
            </a:r>
          </a:p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Oxford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D7EF816-2F40-40BB-A496-6D80AC2F5239}"/>
              </a:ext>
            </a:extLst>
          </p:cNvPr>
          <p:cNvSpPr txBox="1"/>
          <p:nvPr/>
        </p:nvSpPr>
        <p:spPr>
          <a:xfrm>
            <a:off x="4491658" y="3587643"/>
            <a:ext cx="3009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Rahul Santhanam</a:t>
            </a:r>
          </a:p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Oxford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2EA728E-E788-4EAA-9E2A-9F3898D110EE}"/>
              </a:ext>
            </a:extLst>
          </p:cNvPr>
          <p:cNvSpPr txBox="1"/>
          <p:nvPr/>
        </p:nvSpPr>
        <p:spPr>
          <a:xfrm>
            <a:off x="8295860" y="3614338"/>
            <a:ext cx="2623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Zhikun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Wang</a:t>
            </a:r>
          </a:p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Xi’an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Jiaotong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AB300E1-ADE5-D9A3-E1F1-E05DC306E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36" y="5270054"/>
            <a:ext cx="229552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71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𝐅𝐍𝐏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Algorithms for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𝐀𝐯𝐨𝐢𝐝</m:t>
                    </m:r>
                  </m:oMath>
                </a14:m>
                <a:r>
                  <a:rPr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vs.</a:t>
                </a:r>
                <a:b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Proof Complexity Generators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Theorem: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The following are equivalent: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𝐒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𝐀𝐏𝐄𝐏𝐏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⊆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𝐅𝐍𝐏</m:t>
                    </m:r>
                  </m:oMath>
                </a14:m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exists a PPS breaking every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uniform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proof complexity generator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  <a:blipFill>
                <a:blip r:embed="rId4"/>
                <a:stretch>
                  <a:fillRect l="-986" t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10 / 17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B3D5454-5389-5EBA-03CF-593D2B28F19E}"/>
                  </a:ext>
                </a:extLst>
              </p:cNvPr>
              <p:cNvSpPr txBox="1"/>
              <p:nvPr/>
            </p:nvSpPr>
            <p:spPr>
              <a:xfrm>
                <a:off x="999461" y="3221665"/>
                <a:ext cx="5784112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Recap: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𝐒𝐀𝐏𝐄𝐏𝐏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unary explicit construction problems</a:t>
                </a:r>
              </a:p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“Given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, find a Ramsey graph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nodes”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B3D5454-5389-5EBA-03CF-593D2B28F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461" y="3221665"/>
                <a:ext cx="578411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91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𝐊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Generator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Fix a polynomial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 For a string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length of the shortest program that generates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steps.</a:t>
                </a: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generator with stretch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is a program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prog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of length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Simulate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prog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steps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If the output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prog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has length exactly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output whatever it outputs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Otherwise,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Corresponding problem in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𝐒𝐀𝐏𝐄𝐏𝐏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ARD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On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generate a string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  <a:blipFill>
                <a:blip r:embed="rId4"/>
                <a:stretch>
                  <a:fillRect l="-986" t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11 / 17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376B5AD-566D-2FA8-03AB-205609698EFE}"/>
              </a:ext>
            </a:extLst>
          </p:cNvPr>
          <p:cNvSpPr txBox="1"/>
          <p:nvPr/>
        </p:nvSpPr>
        <p:spPr>
          <a:xfrm>
            <a:off x="7701033" y="2717000"/>
            <a:ext cx="4225067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“time-bounded Kolmogorov complexity”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69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𝐅𝐍𝐏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Algorithms for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𝐀𝐯𝐨𝐢𝐝</m:t>
                    </m:r>
                  </m:oMath>
                </a14:m>
                <a:r>
                  <a:rPr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vs.</a:t>
                </a:r>
                <a:b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Proof Complexity Generators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Theorem: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The following are equivalent:*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𝐒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𝐀𝐏𝐄𝐏𝐏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⊆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𝐅𝐍𝐏</m:t>
                    </m:r>
                  </m:oMath>
                </a14:m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exists a PPS breaking every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uniform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proof complexity generator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exists a PPS breaking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generator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HARD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𝐅𝐍𝐏</m:t>
                    </m:r>
                  </m:oMath>
                </a14:m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  <a:blipFill>
                <a:blip r:embed="rId4"/>
                <a:stretch>
                  <a:fillRect l="-986" t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12 / 17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9C9272A-B426-D554-8D47-A877A083E6B4}"/>
                  </a:ext>
                </a:extLst>
              </p:cNvPr>
              <p:cNvSpPr txBox="1"/>
              <p:nvPr/>
            </p:nvSpPr>
            <p:spPr>
              <a:xfrm>
                <a:off x="7782339" y="1766887"/>
                <a:ext cx="3886200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*: up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factors in the stretch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9C9272A-B426-D554-8D47-A877A083E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339" y="1766887"/>
                <a:ext cx="38862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7F16288-2B31-40C0-2963-575230355B8A}"/>
                  </a:ext>
                </a:extLst>
              </p:cNvPr>
              <p:cNvSpPr txBox="1"/>
              <p:nvPr/>
            </p:nvSpPr>
            <p:spPr>
              <a:xfrm>
                <a:off x="8854979" y="3419269"/>
                <a:ext cx="3024494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You can replace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by any “reasonable” polynomial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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7F16288-2B31-40C0-2963-575230355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979" y="3419269"/>
                <a:ext cx="3024494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>
            <a:extLst>
              <a:ext uri="{FF2B5EF4-FFF2-40B4-BE49-F238E27FC236}">
                <a16:creationId xmlns:a16="http://schemas.microsoft.com/office/drawing/2014/main" id="{D831DB8C-7772-218E-5108-9F1F52C34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957631"/>
            <a:ext cx="1638311" cy="112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E3F7DEB-F5D8-5715-4CB1-F1AE05E68881}"/>
                  </a:ext>
                </a:extLst>
              </p:cNvPr>
              <p:cNvSpPr txBox="1"/>
              <p:nvPr/>
            </p:nvSpPr>
            <p:spPr>
              <a:xfrm>
                <a:off x="2425855" y="4463575"/>
                <a:ext cx="32484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 PPS breaking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generator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E3F7DEB-F5D8-5715-4CB1-F1AE05E68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855" y="4463575"/>
                <a:ext cx="3248428" cy="338554"/>
              </a:xfrm>
              <a:prstGeom prst="rect">
                <a:avLst/>
              </a:prstGeom>
              <a:blipFill>
                <a:blip r:embed="rId8"/>
                <a:stretch>
                  <a:fillRect l="-1126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85D1B3B3-3FD2-D783-4519-C87B189E36EA}"/>
              </a:ext>
            </a:extLst>
          </p:cNvPr>
          <p:cNvGrpSpPr/>
          <p:nvPr/>
        </p:nvGrpSpPr>
        <p:grpSpPr>
          <a:xfrm>
            <a:off x="727433" y="5267519"/>
            <a:ext cx="1497498" cy="1129224"/>
            <a:chOff x="1007163" y="4407886"/>
            <a:chExt cx="3687419" cy="21224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50154ADD-96F3-A0E5-B9B9-79CFAA085CC5}"/>
                    </a:ext>
                  </a:extLst>
                </p:cNvPr>
                <p:cNvSpPr/>
                <p:nvPr/>
              </p:nvSpPr>
              <p:spPr>
                <a:xfrm>
                  <a:off x="1279914" y="6204397"/>
                  <a:ext cx="3075565" cy="325966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50154ADD-96F3-A0E5-B9B9-79CFAA085C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9914" y="6204397"/>
                  <a:ext cx="3075565" cy="32596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梯形 13">
              <a:extLst>
                <a:ext uri="{FF2B5EF4-FFF2-40B4-BE49-F238E27FC236}">
                  <a16:creationId xmlns:a16="http://schemas.microsoft.com/office/drawing/2014/main" id="{307ABBDA-ABC1-FA32-AEDF-BEA22CF8B2C5}"/>
                </a:ext>
              </a:extLst>
            </p:cNvPr>
            <p:cNvSpPr/>
            <p:nvPr/>
          </p:nvSpPr>
          <p:spPr>
            <a:xfrm rot="10800000">
              <a:off x="1007164" y="4812598"/>
              <a:ext cx="3687418" cy="1292914"/>
            </a:xfrm>
            <a:prstGeom prst="trapezoid">
              <a:avLst>
                <a:gd name="adj" fmla="val 38837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2BF46D5C-378D-2D70-E25A-7F12BFF92BEB}"/>
                    </a:ext>
                  </a:extLst>
                </p:cNvPr>
                <p:cNvSpPr/>
                <p:nvPr/>
              </p:nvSpPr>
              <p:spPr>
                <a:xfrm>
                  <a:off x="1007163" y="4407886"/>
                  <a:ext cx="3687419" cy="272262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2BF46D5C-378D-2D70-E25A-7F12BFF92B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163" y="4407886"/>
                  <a:ext cx="3687419" cy="27226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AA3825DA-8C0C-C381-8461-49B5B34A60F0}"/>
                    </a:ext>
                  </a:extLst>
                </p:cNvPr>
                <p:cNvSpPr txBox="1"/>
                <p:nvPr/>
              </p:nvSpPr>
              <p:spPr>
                <a:xfrm>
                  <a:off x="2398865" y="4967334"/>
                  <a:ext cx="904009" cy="983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AA3825DA-8C0C-C381-8461-49B5B34A60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8865" y="4967334"/>
                  <a:ext cx="904009" cy="98343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B1D0E7D9-87C5-ADC0-B8C7-6DCDA8CB88FE}"/>
              </a:ext>
            </a:extLst>
          </p:cNvPr>
          <p:cNvSpPr txBox="1"/>
          <p:nvPr/>
        </p:nvSpPr>
        <p:spPr>
          <a:xfrm>
            <a:off x="2232389" y="6107156"/>
            <a:ext cx="2035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 uniform generator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7AE44E1-7C49-22A8-6D47-4817847F3C5C}"/>
                  </a:ext>
                </a:extLst>
              </p:cNvPr>
              <p:cNvSpPr txBox="1"/>
              <p:nvPr/>
            </p:nvSpPr>
            <p:spPr>
              <a:xfrm>
                <a:off x="2553890" y="4893986"/>
                <a:ext cx="3453152" cy="120032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Easy case: the time complexity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at most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… Then for every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Range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!!!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7AE44E1-7C49-22A8-6D47-4817847F3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890" y="4893986"/>
                <a:ext cx="3453152" cy="120032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125AD85-045D-1AF1-2192-DB2D0329390C}"/>
                  </a:ext>
                </a:extLst>
              </p:cNvPr>
              <p:cNvSpPr txBox="1"/>
              <p:nvPr/>
            </p:nvSpPr>
            <p:spPr>
              <a:xfrm>
                <a:off x="6691386" y="4344903"/>
                <a:ext cx="3645309" cy="92333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Harder case: the time complexity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b="0" dirty="0">
                  <a:latin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… Use a padding argument!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125AD85-045D-1AF1-2192-DB2D03293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386" y="4344903"/>
                <a:ext cx="3645309" cy="92333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组合 53">
            <a:extLst>
              <a:ext uri="{FF2B5EF4-FFF2-40B4-BE49-F238E27FC236}">
                <a16:creationId xmlns:a16="http://schemas.microsoft.com/office/drawing/2014/main" id="{B24E11D3-101E-761A-52EC-7D24C0090376}"/>
              </a:ext>
            </a:extLst>
          </p:cNvPr>
          <p:cNvGrpSpPr/>
          <p:nvPr/>
        </p:nvGrpSpPr>
        <p:grpSpPr>
          <a:xfrm>
            <a:off x="6435583" y="5539862"/>
            <a:ext cx="1497498" cy="1129224"/>
            <a:chOff x="6435583" y="5539862"/>
            <a:chExt cx="1497498" cy="11292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40658BDE-B101-8753-0A0F-D800A2A24665}"/>
                    </a:ext>
                  </a:extLst>
                </p:cNvPr>
                <p:cNvSpPr/>
                <p:nvPr/>
              </p:nvSpPr>
              <p:spPr>
                <a:xfrm>
                  <a:off x="6546350" y="6495662"/>
                  <a:ext cx="1249018" cy="173424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40658BDE-B101-8753-0A0F-D800A2A246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6350" y="6495662"/>
                  <a:ext cx="1249018" cy="17342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梯形 26">
              <a:extLst>
                <a:ext uri="{FF2B5EF4-FFF2-40B4-BE49-F238E27FC236}">
                  <a16:creationId xmlns:a16="http://schemas.microsoft.com/office/drawing/2014/main" id="{2290660E-E956-E97F-710B-3BCF9F42BA48}"/>
                </a:ext>
              </a:extLst>
            </p:cNvPr>
            <p:cNvSpPr/>
            <p:nvPr/>
          </p:nvSpPr>
          <p:spPr>
            <a:xfrm rot="10800000">
              <a:off x="6435583" y="5755181"/>
              <a:ext cx="1497498" cy="687871"/>
            </a:xfrm>
            <a:prstGeom prst="trapezoid">
              <a:avLst>
                <a:gd name="adj" fmla="val 38837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5B53868B-4FBF-749D-0A11-89C49E5BD5C4}"/>
                    </a:ext>
                  </a:extLst>
                </p:cNvPr>
                <p:cNvSpPr/>
                <p:nvPr/>
              </p:nvSpPr>
              <p:spPr>
                <a:xfrm>
                  <a:off x="6435583" y="5539862"/>
                  <a:ext cx="1497498" cy="144852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5B53868B-4FBF-749D-0A11-89C49E5BD5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583" y="5539862"/>
                  <a:ext cx="1497498" cy="14485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419BF05-8A3C-8D4D-F6D3-BB23EDB5755B}"/>
                    </a:ext>
                  </a:extLst>
                </p:cNvPr>
                <p:cNvSpPr txBox="1"/>
                <p:nvPr/>
              </p:nvSpPr>
              <p:spPr>
                <a:xfrm>
                  <a:off x="7000767" y="5837506"/>
                  <a:ext cx="36712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419BF05-8A3C-8D4D-F6D3-BB23EDB575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0767" y="5837506"/>
                  <a:ext cx="367127" cy="5232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51C873E-E745-2AA0-DC4D-BC6C7E7EBC14}"/>
              </a:ext>
            </a:extLst>
          </p:cNvPr>
          <p:cNvGrpSpPr/>
          <p:nvPr/>
        </p:nvGrpSpPr>
        <p:grpSpPr>
          <a:xfrm>
            <a:off x="7906134" y="5540817"/>
            <a:ext cx="2568275" cy="1128503"/>
            <a:chOff x="7906134" y="5540817"/>
            <a:chExt cx="2568275" cy="11285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88B827B1-48E2-7A4F-71E7-35958D0317BE}"/>
                    </a:ext>
                  </a:extLst>
                </p:cNvPr>
                <p:cNvSpPr/>
                <p:nvPr/>
              </p:nvSpPr>
              <p:spPr>
                <a:xfrm>
                  <a:off x="7906134" y="6492875"/>
                  <a:ext cx="2430562" cy="17644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pad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88B827B1-48E2-7A4F-71E7-35958D0317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6134" y="6492875"/>
                  <a:ext cx="2430562" cy="17644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A0EED8D4-1CFB-B891-EE6F-72E62AF432D7}"/>
                    </a:ext>
                  </a:extLst>
                </p:cNvPr>
                <p:cNvSpPr/>
                <p:nvPr/>
              </p:nvSpPr>
              <p:spPr>
                <a:xfrm>
                  <a:off x="8043847" y="5540817"/>
                  <a:ext cx="2430562" cy="143898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pad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A0EED8D4-1CFB-B891-EE6F-72E62AF432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3847" y="5540817"/>
                  <a:ext cx="2430562" cy="1438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552F3E92-A444-D55A-C9EF-C24417BB4B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6667" y="5717261"/>
              <a:ext cx="297342" cy="775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8281B19A-F53D-6211-B52A-001A76E7D8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9067" y="5720113"/>
              <a:ext cx="297342" cy="775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8601D9E8-A220-604B-2AAC-29E7CFA9C4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1467" y="5718693"/>
              <a:ext cx="297342" cy="775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55AF56A9-7F8C-7292-97EA-608C0A8163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3867" y="5719407"/>
              <a:ext cx="297342" cy="775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648FECB6-AAA6-9482-F546-9A005FE58F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86267" y="5720123"/>
              <a:ext cx="297342" cy="775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0C96DE1F-8932-46E8-2359-07AA02A3C8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38667" y="5716562"/>
              <a:ext cx="297342" cy="775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461FF7D-1301-38A4-2DBE-4ABDC01E3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1067" y="5717279"/>
              <a:ext cx="297342" cy="775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55D16A86-63A4-6683-C3F8-1015AF5C29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3467" y="5720131"/>
              <a:ext cx="297342" cy="775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DD80B315-D5EE-88E2-8691-AA61D9158C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5867" y="5714437"/>
              <a:ext cx="297342" cy="775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0D59323C-0821-CCE2-2EA1-1674317980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48267" y="5715151"/>
              <a:ext cx="297342" cy="775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1E933300-A2B1-FDEA-5F9C-E056EB9F53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0667" y="5720137"/>
              <a:ext cx="297342" cy="775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AA4DAC2-E491-88AE-036D-123557B506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3067" y="5718718"/>
              <a:ext cx="297342" cy="775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1086CA99-8E63-24F9-DA44-80C6B3072B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5467" y="5719435"/>
              <a:ext cx="297342" cy="775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7C8D5FD7-1400-24EF-2583-2773DA4878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57867" y="5720150"/>
              <a:ext cx="297342" cy="775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2B83B02A-6925-44C1-AFAB-F910637652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10267" y="5718728"/>
              <a:ext cx="297342" cy="775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39AF47C-DF26-1B73-B063-BEC7E91CAB1F}"/>
                  </a:ext>
                </a:extLst>
              </p:cNvPr>
              <p:cNvSpPr txBox="1"/>
              <p:nvPr/>
            </p:nvSpPr>
            <p:spPr>
              <a:xfrm>
                <a:off x="3848628" y="3389650"/>
                <a:ext cx="5283267" cy="107721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There is a hardest proof complexity generator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𝐊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)!</a:t>
                </a:r>
                <a:endParaRPr lang="zh-CN" altLang="en-US" sz="3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39AF47C-DF26-1B73-B063-BEC7E91CA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628" y="3389650"/>
                <a:ext cx="5283267" cy="107721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8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8" grpId="0"/>
      <p:bldP spid="17" grpId="0" animBg="1"/>
      <p:bldP spid="2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𝐅𝐍𝐏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Algorithms for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𝐀𝐯𝐨𝐢𝐝</m:t>
                    </m:r>
                  </m:oMath>
                </a14:m>
                <a:r>
                  <a:rPr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vs.</a:t>
                </a:r>
                <a:b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Proof Complexity Generators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Theorem: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The following are equivalent:*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Avoid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⊆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𝐅𝐍𝐏</m:t>
                    </m:r>
                  </m:oMath>
                </a14:m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exists a PPS breaking every (non-uniform) proof complexity generator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cK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HARD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𝐅𝐍𝐏</m:t>
                    </m:r>
                  </m:oMath>
                </a14:m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Conditional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complexity: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|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length of the shortest program that given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outputs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time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cK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HARD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On input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output any string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|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  <a:blipFill>
                <a:blip r:embed="rId4"/>
                <a:stretch>
                  <a:fillRect l="-986" t="-2166" r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13 / 17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9C9272A-B426-D554-8D47-A877A083E6B4}"/>
                  </a:ext>
                </a:extLst>
              </p:cNvPr>
              <p:cNvSpPr txBox="1"/>
              <p:nvPr/>
            </p:nvSpPr>
            <p:spPr>
              <a:xfrm>
                <a:off x="7782339" y="1766887"/>
                <a:ext cx="3886200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*: up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factors in the stretch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9C9272A-B426-D554-8D47-A877A083E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339" y="1766887"/>
                <a:ext cx="38862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223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𝐅𝐏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Algorithms for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𝐀𝐯𝐨𝐢𝐝</m:t>
                    </m:r>
                  </m:oMath>
                </a14:m>
                <a:r>
                  <a:rPr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vs.</a:t>
                </a:r>
                <a:b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Time Hierarchy against Advice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Theorem: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The following are equivalent:*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𝐒𝐀𝐏𝐄𝐏𝐏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⊆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𝐅𝐏</m:t>
                    </m:r>
                  </m:oMath>
                </a14:m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HARD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𝐅𝐏</m:t>
                    </m:r>
                  </m:oMath>
                </a14:m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is a language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∖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i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o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𝐃𝐓𝐈𝐌𝐄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sub>
                    </m:sSub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  <a:blipFill>
                <a:blip r:embed="rId4"/>
                <a:stretch>
                  <a:fillRect l="-986" t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14 / 17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9C9272A-B426-D554-8D47-A877A083E6B4}"/>
                  </a:ext>
                </a:extLst>
              </p:cNvPr>
              <p:cNvSpPr txBox="1"/>
              <p:nvPr/>
            </p:nvSpPr>
            <p:spPr>
              <a:xfrm>
                <a:off x="7782339" y="1766887"/>
                <a:ext cx="3886200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*: up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factors in the stretch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9C9272A-B426-D554-8D47-A877A083E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339" y="1766887"/>
                <a:ext cx="38862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AB7DCB10-B33D-3775-943B-2FADC7D144AE}"/>
              </a:ext>
            </a:extLst>
          </p:cNvPr>
          <p:cNvSpPr txBox="1"/>
          <p:nvPr/>
        </p:nvSpPr>
        <p:spPr>
          <a:xfrm>
            <a:off x="5178056" y="3558421"/>
            <a:ext cx="5190267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Time hierarchy against (near-maximum) advice...</a:t>
            </a:r>
          </a:p>
        </p:txBody>
      </p:sp>
    </p:spTree>
    <p:extLst>
      <p:ext uri="{BB962C8B-B14F-4D97-AF65-F5344CB8AC3E}">
        <p14:creationId xmlns:p14="http://schemas.microsoft.com/office/powerpoint/2010/main" val="397613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Other Results (Advertisement)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 “Algorithmic Method” to solve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Avoid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unconditionally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𝐅𝐏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GB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Generalising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the “Algorithmic Method” for proving lower bounds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Characterisation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of lower bounds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Reductions between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Avoid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for low-complexity circuits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Avoiding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-local) circuits is as hard as avoiding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circuits!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Uses the </a:t>
                </a:r>
                <a:r>
                  <a:rPr lang="en-GB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randomised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encodings of Applebaum-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Ishai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Kushilevitz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(SICOMP’06)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Welcome to talk to me about these results!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  <a:blipFill>
                <a:blip r:embed="rId3"/>
                <a:stretch>
                  <a:fillRect l="-986" t="-20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15 / 17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4" descr="http://people.csail.mit.edu/rrw/me.jpg">
            <a:extLst>
              <a:ext uri="{FF2B5EF4-FFF2-40B4-BE49-F238E27FC236}">
                <a16:creationId xmlns:a16="http://schemas.microsoft.com/office/drawing/2014/main" id="{FF729931-8F1A-C6DA-678D-A8EBF669C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521" y="2700759"/>
            <a:ext cx="1636904" cy="109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BFCD7ED-1549-0BDE-E8E5-26661F7E3EC7}"/>
                  </a:ext>
                </a:extLst>
              </p:cNvPr>
              <p:cNvSpPr txBox="1"/>
              <p:nvPr/>
            </p:nvSpPr>
            <p:spPr>
              <a:xfrm>
                <a:off x="10139371" y="3281870"/>
                <a:ext cx="1636904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Williams’11: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𝐍𝐄𝐗𝐏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𝐀𝐂𝐂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BFCD7ED-1549-0BDE-E8E5-26661F7E3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371" y="3281870"/>
                <a:ext cx="163690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15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Finally, A Hypothesis…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Hypothesis: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poly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HARD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solvable in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𝐅𝐏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Given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one can find, in det. polynomial time, a string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Essentially equivalent to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𝐒𝐀𝐏𝐄𝐏𝐏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⊆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𝐅𝐏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Q: How plausible is this hypothesis?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If you believe in circuit lower bounds (hard truth tables are easy to generate), should you also believe in this hypothesis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poly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-random strings are easy to generate)?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Q: How is this hypothesis connected to other parts of complexity theory?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Q: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c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HARD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𝐅𝐏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 Less secure, but how much less?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  <a:blipFill>
                <a:blip r:embed="rId3"/>
                <a:stretch>
                  <a:fillRect l="-986" t="-2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16 / 17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E60090E-706C-1F9D-84B5-D21776CA0050}"/>
                  </a:ext>
                </a:extLst>
              </p:cNvPr>
              <p:cNvSpPr txBox="1"/>
              <p:nvPr/>
            </p:nvSpPr>
            <p:spPr>
              <a:xfrm>
                <a:off x="4075497" y="3655794"/>
                <a:ext cx="856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sup>
                    </m:sSup>
                  </m:oMath>
                </a14:m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E60090E-706C-1F9D-84B5-D21776CA0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497" y="3655794"/>
                <a:ext cx="856709" cy="461665"/>
              </a:xfrm>
              <a:prstGeom prst="rect">
                <a:avLst/>
              </a:prstGeom>
              <a:blipFill>
                <a:blip r:embed="rId4"/>
                <a:stretch>
                  <a:fillRect t="-9333" r="-10000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DB13498-80C1-60EE-8D1A-A304B0266ABD}"/>
                  </a:ext>
                </a:extLst>
              </p:cNvPr>
              <p:cNvSpPr txBox="1"/>
              <p:nvPr/>
            </p:nvSpPr>
            <p:spPr>
              <a:xfrm>
                <a:off x="4824129" y="3656128"/>
                <a:ext cx="940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0.1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DB13498-80C1-60EE-8D1A-A304B0266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129" y="3656128"/>
                <a:ext cx="940129" cy="461665"/>
              </a:xfrm>
              <a:prstGeom prst="rect">
                <a:avLst/>
              </a:prstGeom>
              <a:blipFill>
                <a:blip r:embed="rId5"/>
                <a:stretch>
                  <a:fillRect l="-1290" t="-9333" r="-9032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3CAC27A-BF00-69EC-B37F-03C202DD0AAC}"/>
                  </a:ext>
                </a:extLst>
              </p:cNvPr>
              <p:cNvSpPr txBox="1"/>
              <p:nvPr/>
            </p:nvSpPr>
            <p:spPr>
              <a:xfrm>
                <a:off x="5656681" y="3656351"/>
                <a:ext cx="12799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0.999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3CAC27A-BF00-69EC-B37F-03C202DD0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681" y="3656351"/>
                <a:ext cx="1279966" cy="461665"/>
              </a:xfrm>
              <a:prstGeom prst="rect">
                <a:avLst/>
              </a:prstGeom>
              <a:blipFill>
                <a:blip r:embed="rId6"/>
                <a:stretch>
                  <a:fillRect l="-1429" t="-9211" r="-6190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8A78203-2467-F48F-677D-D64A803FF9FC}"/>
                  </a:ext>
                </a:extLst>
              </p:cNvPr>
              <p:cNvSpPr txBox="1"/>
              <p:nvPr/>
            </p:nvSpPr>
            <p:spPr>
              <a:xfrm>
                <a:off x="6825056" y="3655396"/>
                <a:ext cx="13979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sup>
                    </m:sSup>
                  </m:oMath>
                </a14:m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8A78203-2467-F48F-677D-D64A803FF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056" y="3655396"/>
                <a:ext cx="1397947" cy="461665"/>
              </a:xfrm>
              <a:prstGeom prst="rect">
                <a:avLst/>
              </a:prstGeom>
              <a:blipFill>
                <a:blip r:embed="rId7"/>
                <a:stretch>
                  <a:fillRect t="-9333" r="-567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5F4B4DA-DCBF-093B-2AC1-E4834C2072D3}"/>
                  </a:ext>
                </a:extLst>
              </p:cNvPr>
              <p:cNvSpPr txBox="1"/>
              <p:nvPr/>
            </p:nvSpPr>
            <p:spPr>
              <a:xfrm>
                <a:off x="8110884" y="3655395"/>
                <a:ext cx="1690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5F4B4DA-DCBF-093B-2AC1-E4834C207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884" y="3655395"/>
                <a:ext cx="1690527" cy="461665"/>
              </a:xfrm>
              <a:prstGeom prst="rect">
                <a:avLst/>
              </a:prstGeom>
              <a:blipFill>
                <a:blip r:embed="rId8"/>
                <a:stretch>
                  <a:fillRect t="-9333" r="-469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98D4DD0-0A94-4334-2168-C21F3B33BE75}"/>
                  </a:ext>
                </a:extLst>
              </p:cNvPr>
              <p:cNvSpPr txBox="1"/>
              <p:nvPr/>
            </p:nvSpPr>
            <p:spPr>
              <a:xfrm>
                <a:off x="9687986" y="3655457"/>
                <a:ext cx="14167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???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98D4DD0-0A94-4334-2168-C21F3B33B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7986" y="3655457"/>
                <a:ext cx="1416798" cy="461665"/>
              </a:xfrm>
              <a:prstGeom prst="rect">
                <a:avLst/>
              </a:prstGeom>
              <a:blipFill>
                <a:blip r:embed="rId9"/>
                <a:stretch>
                  <a:fillRect t="-9333" r="-6009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0A4D2708-10C9-53A5-62BB-C47BFA4F53F4}"/>
              </a:ext>
            </a:extLst>
          </p:cNvPr>
          <p:cNvSpPr txBox="1"/>
          <p:nvPr/>
        </p:nvSpPr>
        <p:spPr>
          <a:xfrm>
            <a:off x="9687986" y="5153851"/>
            <a:ext cx="2292288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New hypothesis for derandomization?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99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599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Range avoidance problem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Captures explicit constructions!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“Plausibly”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𝐅𝐏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but unknown if it’s in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𝐅𝐍𝐏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or even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𝐅𝐏</m:t>
                    </m:r>
                  </m:oMath>
                </a14:m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Avoid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𝐅𝐍𝐏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if and only if there is a PPS breaking every proof complexity generator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c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generator is the hardest one!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Hypothesis: we can generate strings of large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complexity, deterministically</a:t>
                </a: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599" cy="4784725"/>
              </a:xfrm>
              <a:blipFill>
                <a:blip r:embed="rId3"/>
                <a:stretch>
                  <a:fillRect l="-1044" t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17 / 17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97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37C7A95-4C9D-417F-B9BE-B6FE09E14370}"/>
              </a:ext>
            </a:extLst>
          </p:cNvPr>
          <p:cNvSpPr/>
          <p:nvPr/>
        </p:nvSpPr>
        <p:spPr>
          <a:xfrm>
            <a:off x="2906665" y="2644170"/>
            <a:ext cx="637866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cap="none" spc="0" dirty="0">
                <a:ln w="10160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you!</a:t>
            </a:r>
            <a:endParaRPr lang="zh-CN" altLang="en-US" sz="9600" b="1" cap="none" spc="0" dirty="0">
              <a:ln w="10160">
                <a:solidFill>
                  <a:srgbClr val="92D050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DAF525-050F-492B-9DE4-C22A3A915721}"/>
              </a:ext>
            </a:extLst>
          </p:cNvPr>
          <p:cNvSpPr txBox="1"/>
          <p:nvPr/>
        </p:nvSpPr>
        <p:spPr>
          <a:xfrm>
            <a:off x="4035971" y="4656082"/>
            <a:ext cx="4120056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Questions are welcome!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76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The Empty Pigeonhole Principle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If you throw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pigeons into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holes,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there is an empty pigeonhole.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Weak version: if you throw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pigeons into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holes, and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there is an empty pigeonhole.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  <a:blipFill>
                <a:blip r:embed="rId3"/>
                <a:stretch>
                  <a:fillRect l="-1043" t="-2166" r="-30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2 / 17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46CAE3-ED2C-E455-2251-B844DC6BF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431" y="3635874"/>
            <a:ext cx="1224170" cy="115354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9CBCB6F-9B85-123A-F96D-57620CE20287}"/>
              </a:ext>
            </a:extLst>
          </p:cNvPr>
          <p:cNvSpPr txBox="1"/>
          <p:nvPr/>
        </p:nvSpPr>
        <p:spPr>
          <a:xfrm>
            <a:off x="7394601" y="4560312"/>
            <a:ext cx="280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(These are REAL pigeons in Oxford)</a:t>
            </a:r>
            <a:endParaRPr lang="zh-CN" altLang="en-US" sz="1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3053B9-B514-EB05-D226-2A4A2EF0CF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3526" y="3635872"/>
            <a:ext cx="1262446" cy="115354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2F24863-DDFD-5028-0D41-7080240C7B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1897" y="3635871"/>
            <a:ext cx="1072967" cy="1153545"/>
          </a:xfrm>
          <a:prstGeom prst="rect">
            <a:avLst/>
          </a:prstGeom>
        </p:spPr>
      </p:pic>
      <p:pic>
        <p:nvPicPr>
          <p:cNvPr id="1026" name="Picture 2" descr="Blackness of space with black marked as centre of donut of orange and red gases">
            <a:extLst>
              <a:ext uri="{FF2B5EF4-FFF2-40B4-BE49-F238E27FC236}">
                <a16:creationId xmlns:a16="http://schemas.microsoft.com/office/drawing/2014/main" id="{CD90073D-0543-DA26-6A17-78501CE0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60" y="5271862"/>
            <a:ext cx="1153545" cy="115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Blackness of space with black marked as centre of donut of orange and red gases">
            <a:extLst>
              <a:ext uri="{FF2B5EF4-FFF2-40B4-BE49-F238E27FC236}">
                <a16:creationId xmlns:a16="http://schemas.microsoft.com/office/drawing/2014/main" id="{BA1C17FC-9699-0460-F98D-83D331ED8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842" y="5271862"/>
            <a:ext cx="1153545" cy="115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Blackness of space with black marked as centre of donut of orange and red gases">
            <a:extLst>
              <a:ext uri="{FF2B5EF4-FFF2-40B4-BE49-F238E27FC236}">
                <a16:creationId xmlns:a16="http://schemas.microsoft.com/office/drawing/2014/main" id="{87D5AEA1-6AD8-CF2E-E1CB-12BCA7872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624" y="5271861"/>
            <a:ext cx="1153545" cy="115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Blackness of space with black marked as centre of donut of orange and red gases">
            <a:extLst>
              <a:ext uri="{FF2B5EF4-FFF2-40B4-BE49-F238E27FC236}">
                <a16:creationId xmlns:a16="http://schemas.microsoft.com/office/drawing/2014/main" id="{5BEFBF06-A1F2-0754-0105-0DF640852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406" y="5271861"/>
            <a:ext cx="1153545" cy="115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Blackness of space with black marked as centre of donut of orange and red gases">
            <a:extLst>
              <a:ext uri="{FF2B5EF4-FFF2-40B4-BE49-F238E27FC236}">
                <a16:creationId xmlns:a16="http://schemas.microsoft.com/office/drawing/2014/main" id="{4013F839-D1C0-1720-33B6-12CDAA2C4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188" y="5271861"/>
            <a:ext cx="1153545" cy="115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Blackness of space with black marked as centre of donut of orange and red gases">
            <a:extLst>
              <a:ext uri="{FF2B5EF4-FFF2-40B4-BE49-F238E27FC236}">
                <a16:creationId xmlns:a16="http://schemas.microsoft.com/office/drawing/2014/main" id="{87E91437-2533-F30F-3B8F-72FCC09A4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970" y="5271860"/>
            <a:ext cx="1153545" cy="115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lackness of space with black marked as centre of donut of orange and red gases">
            <a:extLst>
              <a:ext uri="{FF2B5EF4-FFF2-40B4-BE49-F238E27FC236}">
                <a16:creationId xmlns:a16="http://schemas.microsoft.com/office/drawing/2014/main" id="{08FD9D15-24B8-6A01-F697-406B2A076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752" y="5257819"/>
            <a:ext cx="1153545" cy="115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D14ABD3-4642-2AFC-447E-D5E5A09D2380}"/>
              </a:ext>
            </a:extLst>
          </p:cNvPr>
          <p:cNvCxnSpPr>
            <a:stCxn id="5" idx="2"/>
            <a:endCxn id="16" idx="0"/>
          </p:cNvCxnSpPr>
          <p:nvPr/>
        </p:nvCxnSpPr>
        <p:spPr>
          <a:xfrm>
            <a:off x="3045516" y="4789419"/>
            <a:ext cx="4793445" cy="482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62545B6-2B5F-BCA8-08D3-F1F539CA8C68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flipH="1">
            <a:off x="4393397" y="4789417"/>
            <a:ext cx="541352" cy="482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195A249-F2BB-F204-7285-745AFE6DF62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6748381" y="4789416"/>
            <a:ext cx="4536144" cy="468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47A69E4-5923-D649-9435-AC3E0DCD440D}"/>
              </a:ext>
            </a:extLst>
          </p:cNvPr>
          <p:cNvSpPr txBox="1"/>
          <p:nvPr/>
        </p:nvSpPr>
        <p:spPr>
          <a:xfrm>
            <a:off x="540155" y="6411364"/>
            <a:ext cx="81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087E2E9-E5A3-D764-705E-503B544280D2}"/>
              </a:ext>
            </a:extLst>
          </p:cNvPr>
          <p:cNvSpPr txBox="1"/>
          <p:nvPr/>
        </p:nvSpPr>
        <p:spPr>
          <a:xfrm>
            <a:off x="2295713" y="6425683"/>
            <a:ext cx="81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515D05F-4620-24B7-C972-0E35A09E59B9}"/>
              </a:ext>
            </a:extLst>
          </p:cNvPr>
          <p:cNvSpPr txBox="1"/>
          <p:nvPr/>
        </p:nvSpPr>
        <p:spPr>
          <a:xfrm>
            <a:off x="5712552" y="6414997"/>
            <a:ext cx="81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1760319-0195-B8E6-7CA5-03B43290B883}"/>
              </a:ext>
            </a:extLst>
          </p:cNvPr>
          <p:cNvSpPr txBox="1"/>
          <p:nvPr/>
        </p:nvSpPr>
        <p:spPr>
          <a:xfrm>
            <a:off x="9156253" y="6411364"/>
            <a:ext cx="81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36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/>
      <p:bldP spid="27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Range Avoidance Problem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Input: a (multi-output) circuit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ℓ&gt;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Output: any string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Range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I.e. for every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 total problem in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𝐓𝐅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complete for the class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𝐀𝐏𝐄𝐏𝐏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[ITCS’21]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Abundant Polynomial Empty Pigeonhole Principle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  <a:blipFill>
                <a:blip r:embed="rId3"/>
                <a:stretch>
                  <a:fillRect l="-1043" t="-1911" r="-2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3 / 17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FD063C-611E-1519-2DF9-4219F4D58FB6}"/>
              </a:ext>
            </a:extLst>
          </p:cNvPr>
          <p:cNvSpPr txBox="1"/>
          <p:nvPr/>
        </p:nvSpPr>
        <p:spPr>
          <a:xfrm>
            <a:off x="5715803" y="4526810"/>
            <a:ext cx="4664129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 problem that captures the complexity of weak empty pigeonhole principle!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92DEDC5-AA31-DFF7-B306-069348686A91}"/>
                  </a:ext>
                </a:extLst>
              </p:cNvPr>
              <p:cNvSpPr txBox="1"/>
              <p:nvPr/>
            </p:nvSpPr>
            <p:spPr>
              <a:xfrm>
                <a:off x="6894143" y="2611069"/>
                <a:ext cx="2190223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“non-output”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92DEDC5-AA31-DFF7-B306-069348686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143" y="2611069"/>
                <a:ext cx="21902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B5822A8-6EC7-9C0D-1C2B-0B4D5E557627}"/>
                  </a:ext>
                </a:extLst>
              </p:cNvPr>
              <p:cNvSpPr txBox="1"/>
              <p:nvPr/>
            </p:nvSpPr>
            <p:spPr>
              <a:xfrm>
                <a:off x="5997813" y="5573766"/>
                <a:ext cx="4052756" cy="70788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index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pigeon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index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hole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find an empty hole!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B5822A8-6EC7-9C0D-1C2B-0B4D5E557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813" y="5573766"/>
                <a:ext cx="4052756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25012AA6-8E08-A88D-5261-DD562431F4AD}"/>
              </a:ext>
            </a:extLst>
          </p:cNvPr>
          <p:cNvGrpSpPr/>
          <p:nvPr/>
        </p:nvGrpSpPr>
        <p:grpSpPr>
          <a:xfrm>
            <a:off x="1007163" y="4407886"/>
            <a:ext cx="3687419" cy="2109353"/>
            <a:chOff x="1007163" y="4407886"/>
            <a:chExt cx="3687419" cy="21093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D4BF5AAA-8AF5-D76D-CD07-BB985509A32C}"/>
                    </a:ext>
                  </a:extLst>
                </p:cNvPr>
                <p:cNvSpPr/>
                <p:nvPr/>
              </p:nvSpPr>
              <p:spPr>
                <a:xfrm>
                  <a:off x="1514058" y="6237962"/>
                  <a:ext cx="2673627" cy="279277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D4BF5AAA-8AF5-D76D-CD07-BB985509A3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4058" y="6237962"/>
                  <a:ext cx="2673627" cy="2792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梯形 15">
              <a:extLst>
                <a:ext uri="{FF2B5EF4-FFF2-40B4-BE49-F238E27FC236}">
                  <a16:creationId xmlns:a16="http://schemas.microsoft.com/office/drawing/2014/main" id="{B4B307C8-AE73-FF85-6ED7-DD9D5557D0ED}"/>
                </a:ext>
              </a:extLst>
            </p:cNvPr>
            <p:cNvSpPr/>
            <p:nvPr/>
          </p:nvSpPr>
          <p:spPr>
            <a:xfrm rot="10800000">
              <a:off x="1007164" y="4812598"/>
              <a:ext cx="3687418" cy="1292914"/>
            </a:xfrm>
            <a:prstGeom prst="trapezoid">
              <a:avLst>
                <a:gd name="adj" fmla="val 38837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2B731F1C-EE23-87B8-17BA-EA6E4EB5B751}"/>
                    </a:ext>
                  </a:extLst>
                </p:cNvPr>
                <p:cNvSpPr/>
                <p:nvPr/>
              </p:nvSpPr>
              <p:spPr>
                <a:xfrm>
                  <a:off x="1007163" y="4407886"/>
                  <a:ext cx="3687419" cy="272262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2B731F1C-EE23-87B8-17BA-EA6E4EB5B7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163" y="4407886"/>
                  <a:ext cx="3687419" cy="27226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D246A3A6-AFA7-C6E3-F521-35AFACD97020}"/>
                    </a:ext>
                  </a:extLst>
                </p:cNvPr>
                <p:cNvSpPr txBox="1"/>
                <p:nvPr/>
              </p:nvSpPr>
              <p:spPr>
                <a:xfrm>
                  <a:off x="2398866" y="5074334"/>
                  <a:ext cx="904009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sz="4400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D246A3A6-AFA7-C6E3-F521-35AFACD970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8866" y="5074334"/>
                  <a:ext cx="904009" cy="76944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7857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Explicit Constructions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80036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Big goal in TCS: construct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pseudorandom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objects deterministically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Ramsey graphs, rigid matrices, expander graphs, hard truth tables…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Explicit construction problems: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RIGID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On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output an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matrix that is rigid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RAMSEY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On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output an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-vertex Ramsey graph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HARD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On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output a length-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truth table without small circuits</a:t>
                </a: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[Korten’21]: Range avoidance captures explicit constructions!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RIGID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RAMSEY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HARD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𝐀𝐏𝐄𝐏𝐏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Sparse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APEPP (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𝐒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𝐀𝐏𝐄𝐏𝐏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): 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unary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problems reducible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Avoid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880036" cy="4784725"/>
              </a:xfrm>
              <a:blipFill>
                <a:blip r:embed="rId3"/>
                <a:stretch>
                  <a:fillRect l="-952" t="-2166" r="-7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4 / 17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92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Example: Circuit Lower Bounds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Weak empty PHP: most Boolean functions require circuits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size!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Embarrassing open Q: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⊆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𝐒𝐈𝐙𝐄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  <a:blipFill>
                <a:blip r:embed="rId3"/>
                <a:stretch>
                  <a:fillRect l="-1043" t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5 / 17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E26CC7-5AB2-4B65-BA3B-C4F034B7F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7246" y="5779564"/>
            <a:ext cx="841684" cy="888444"/>
          </a:xfrm>
          <a:prstGeom prst="rect">
            <a:avLst/>
          </a:prstGeom>
        </p:spPr>
      </p:pic>
      <p:sp>
        <p:nvSpPr>
          <p:cNvPr id="7" name="梯形 6">
            <a:extLst>
              <a:ext uri="{FF2B5EF4-FFF2-40B4-BE49-F238E27FC236}">
                <a16:creationId xmlns:a16="http://schemas.microsoft.com/office/drawing/2014/main" id="{DFDA8E2A-4E6B-DB45-CB53-80FA390EE196}"/>
              </a:ext>
            </a:extLst>
          </p:cNvPr>
          <p:cNvSpPr/>
          <p:nvPr/>
        </p:nvSpPr>
        <p:spPr>
          <a:xfrm rot="10800000">
            <a:off x="902883" y="4355391"/>
            <a:ext cx="3687418" cy="1292914"/>
          </a:xfrm>
          <a:prstGeom prst="trapezoid">
            <a:avLst>
              <a:gd name="adj" fmla="val 3883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8553132-EF99-43C6-97D8-B1D6BA7ACC2E}"/>
                  </a:ext>
                </a:extLst>
              </p:cNvPr>
              <p:cNvSpPr txBox="1"/>
              <p:nvPr/>
            </p:nvSpPr>
            <p:spPr>
              <a:xfrm>
                <a:off x="2214847" y="4713655"/>
                <a:ext cx="10634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𝑇𝑇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8553132-EF99-43C6-97D8-B1D6BA7AC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847" y="4713655"/>
                <a:ext cx="106348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8C22AC-A2A8-2981-80A9-64B5C4014F02}"/>
                  </a:ext>
                </a:extLst>
              </p:cNvPr>
              <p:cNvSpPr txBox="1"/>
              <p:nvPr/>
            </p:nvSpPr>
            <p:spPr>
              <a:xfrm>
                <a:off x="5267740" y="6241017"/>
                <a:ext cx="2802834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𝑇𝑇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stands for “truth table”.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8C22AC-A2A8-2981-80A9-64B5C4014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740" y="6241017"/>
                <a:ext cx="280283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A6EDE32-3DC2-5F89-4693-EF7D3E124810}"/>
                  </a:ext>
                </a:extLst>
              </p:cNvPr>
              <p:cNvSpPr txBox="1"/>
              <p:nvPr/>
            </p:nvSpPr>
            <p:spPr>
              <a:xfrm>
                <a:off x="298174" y="5801000"/>
                <a:ext cx="2021587" cy="656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Description of a size-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circuit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A6EDE32-3DC2-5F89-4693-EF7D3E124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4" y="5801000"/>
                <a:ext cx="2021587" cy="656655"/>
              </a:xfrm>
              <a:prstGeom prst="rect">
                <a:avLst/>
              </a:prstGeom>
              <a:blipFill>
                <a:blip r:embed="rId7"/>
                <a:stretch>
                  <a:fillRect l="-2711" t="-5607" b="-149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F5312AA-DF49-A060-6B61-327FDF4BB554}"/>
                  </a:ext>
                </a:extLst>
              </p:cNvPr>
              <p:cNvSpPr txBox="1"/>
              <p:nvPr/>
            </p:nvSpPr>
            <p:spPr>
              <a:xfrm>
                <a:off x="902880" y="3963075"/>
                <a:ext cx="3687419" cy="27699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01100010011………………001010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F5312AA-DF49-A060-6B61-327FDF4BB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880" y="3963075"/>
                <a:ext cx="368741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3668294-6811-70EE-2241-B7CF615DE5CB}"/>
                  </a:ext>
                </a:extLst>
              </p:cNvPr>
              <p:cNvSpPr txBox="1"/>
              <p:nvPr/>
            </p:nvSpPr>
            <p:spPr>
              <a:xfrm>
                <a:off x="193260" y="3646233"/>
                <a:ext cx="1760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Truth table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3668294-6811-70EE-2241-B7CF615DE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60" y="3646233"/>
                <a:ext cx="1760231" cy="369332"/>
              </a:xfrm>
              <a:prstGeom prst="rect">
                <a:avLst/>
              </a:prstGeom>
              <a:blipFill>
                <a:blip r:embed="rId9"/>
                <a:stretch>
                  <a:fillRect l="-312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542478B-08C1-E526-C6EA-19A393E18708}"/>
                  </a:ext>
                </a:extLst>
              </p:cNvPr>
              <p:cNvSpPr txBox="1"/>
              <p:nvPr/>
            </p:nvSpPr>
            <p:spPr>
              <a:xfrm>
                <a:off x="4157654" y="5556836"/>
                <a:ext cx="1858681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bits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542478B-08C1-E526-C6EA-19A393E18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654" y="5556836"/>
                <a:ext cx="1858681" cy="379656"/>
              </a:xfrm>
              <a:prstGeom prst="rect">
                <a:avLst/>
              </a:prstGeom>
              <a:blipFill>
                <a:blip r:embed="rId10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DFC64B4-60F4-C6C7-AF90-207F1D137FFE}"/>
                  </a:ext>
                </a:extLst>
              </p:cNvPr>
              <p:cNvSpPr txBox="1"/>
              <p:nvPr/>
            </p:nvSpPr>
            <p:spPr>
              <a:xfrm>
                <a:off x="4672305" y="4220470"/>
                <a:ext cx="9035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bits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DFC64B4-60F4-C6C7-AF90-207F1D137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05" y="4220470"/>
                <a:ext cx="903547" cy="369332"/>
              </a:xfrm>
              <a:prstGeom prst="rect">
                <a:avLst/>
              </a:prstGeom>
              <a:blipFill>
                <a:blip r:embed="rId11"/>
                <a:stretch>
                  <a:fillRect t="-8197" r="-67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7689D1C-C0BF-683F-7AA9-DEAC4B0BA845}"/>
                  </a:ext>
                </a:extLst>
              </p:cNvPr>
              <p:cNvSpPr txBox="1"/>
              <p:nvPr/>
            </p:nvSpPr>
            <p:spPr>
              <a:xfrm>
                <a:off x="6287234" y="3516537"/>
                <a:ext cx="5066566" cy="50917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Avoid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𝐅𝐏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𝐄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⊈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𝐒𝐈𝐙𝐄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/2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7689D1C-C0BF-683F-7AA9-DEAC4B0BA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234" y="3516537"/>
                <a:ext cx="5066566" cy="5091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08FD3FA-7F83-0254-0ADB-D3A158B9B764}"/>
                  </a:ext>
                </a:extLst>
              </p:cNvPr>
              <p:cNvSpPr txBox="1"/>
              <p:nvPr/>
            </p:nvSpPr>
            <p:spPr>
              <a:xfrm>
                <a:off x="6287234" y="4204477"/>
                <a:ext cx="5606592" cy="50917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Avoid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𝐅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⊈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𝐒𝐈𝐙𝐄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/2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08FD3FA-7F83-0254-0ADB-D3A158B9B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234" y="4204477"/>
                <a:ext cx="5606592" cy="50917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01DE7A-1A2F-7E62-0C8C-D99103886035}"/>
                  </a:ext>
                </a:extLst>
              </p:cNvPr>
              <p:cNvSpPr txBox="1"/>
              <p:nvPr/>
            </p:nvSpPr>
            <p:spPr>
              <a:xfrm>
                <a:off x="6287234" y="4892417"/>
                <a:ext cx="5066566" cy="83099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(Trivial complexity upper bounds: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Avoid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𝐅𝐁𝐏𝐏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Avoid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𝐅𝐙𝐏𝐏</m:t>
                        </m:r>
                      </m:e>
                      <m:sup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01DE7A-1A2F-7E62-0C8C-D99103886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234" y="4892417"/>
                <a:ext cx="5066566" cy="83099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1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8" grpId="0" animBg="1"/>
      <p:bldP spid="10" grpId="0"/>
      <p:bldP spid="9" grpId="0" animBg="1"/>
      <p:bldP spid="14" grpId="0"/>
      <p:bldP spid="15" grpId="0"/>
      <p:bldP spid="16" grpId="0"/>
      <p:bldP spid="17" grpId="0" animBg="1"/>
      <p:bldP spid="19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 Complexity of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𝐀𝐯𝐨𝐢𝐝</m:t>
                    </m:r>
                  </m:oMath>
                </a14:m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Korten (FOCS’21):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Avoid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𝐅𝐏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if and only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⊈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𝐒𝐈𝐙𝐄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0.1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  <a:blipFill>
                <a:blip r:embed="rId4"/>
                <a:stretch>
                  <a:fillRect l="-1043" t="-20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6 / 17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E49CF52-883D-9900-1D3D-C55C7F1E3ACB}"/>
                  </a:ext>
                </a:extLst>
              </p:cNvPr>
              <p:cNvSpPr txBox="1"/>
              <p:nvPr/>
            </p:nvSpPr>
            <p:spPr>
              <a:xfrm>
                <a:off x="7270159" y="2423164"/>
                <a:ext cx="3916018" cy="149214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Actually, the following are equivalent: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Avoid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𝐅𝐏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𝐍𝐏</m:t>
                        </m:r>
                      </m:sup>
                    </m:sSup>
                  </m:oMath>
                </a14:m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is some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𝐍𝐏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⊈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𝐒𝐈𝐙𝐄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𝐍𝐏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⊈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𝐒𝐈𝐙𝐄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E49CF52-883D-9900-1D3D-C55C7F1E3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159" y="2423164"/>
                <a:ext cx="3916018" cy="14921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F181BDC-CB3D-A132-09E3-50CC4FDDE710}"/>
                  </a:ext>
                </a:extLst>
              </p:cNvPr>
              <p:cNvSpPr txBox="1"/>
              <p:nvPr/>
            </p:nvSpPr>
            <p:spPr>
              <a:xfrm>
                <a:off x="838200" y="2455834"/>
                <a:ext cx="5569227" cy="7134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Under “plausible”(?) assumptions,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Avoid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𝐅𝐏</m:t>
                        </m:r>
                      </m:e>
                      <m:sup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𝐍𝐏</m:t>
                        </m:r>
                      </m:sup>
                    </m:sSup>
                  </m:oMath>
                </a14:m>
                <a:endPara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“Plausible” = widely studied and believed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F181BDC-CB3D-A132-09E3-50CC4FDDE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55834"/>
                <a:ext cx="5569227" cy="713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C495063-22F4-B4FB-87A0-B4FCF3F9AA75}"/>
                  </a:ext>
                </a:extLst>
              </p:cNvPr>
              <p:cNvSpPr txBox="1"/>
              <p:nvPr/>
            </p:nvSpPr>
            <p:spPr>
              <a:xfrm>
                <a:off x="1039666" y="3464908"/>
                <a:ext cx="4172381" cy="46166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Question 1: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Avoid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𝐅𝐏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C495063-22F4-B4FB-87A0-B4FCF3F9A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666" y="3464908"/>
                <a:ext cx="417238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F04E3D7-08EA-DBBE-C49F-B418E941A408}"/>
                  </a:ext>
                </a:extLst>
              </p:cNvPr>
              <p:cNvSpPr txBox="1"/>
              <p:nvPr/>
            </p:nvSpPr>
            <p:spPr>
              <a:xfrm>
                <a:off x="984288" y="4092623"/>
                <a:ext cx="4283136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Avoid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𝐅𝐏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” or its negation implied by any plausible assumption?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F04E3D7-08EA-DBBE-C49F-B418E941A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88" y="4092623"/>
                <a:ext cx="4283136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24B9D67-6998-8C50-BF53-78F27379D20E}"/>
                  </a:ext>
                </a:extLst>
              </p:cNvPr>
              <p:cNvSpPr txBox="1"/>
              <p:nvPr/>
            </p:nvSpPr>
            <p:spPr>
              <a:xfrm>
                <a:off x="1039666" y="5238803"/>
                <a:ext cx="4172382" cy="46166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Question 2: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Avoid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𝐅𝐍𝐏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24B9D67-6998-8C50-BF53-78F27379D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666" y="5238803"/>
                <a:ext cx="417238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E122ADF-763D-8E3F-E50F-22FD0B06E4D9}"/>
                  </a:ext>
                </a:extLst>
              </p:cNvPr>
              <p:cNvSpPr txBox="1"/>
              <p:nvPr/>
            </p:nvSpPr>
            <p:spPr>
              <a:xfrm>
                <a:off x="984288" y="5846544"/>
                <a:ext cx="4283137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Avoid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𝐅𝐍𝐏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” or its negation implied by any plausible assumption?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E122ADF-763D-8E3F-E50F-22FD0B06E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88" y="5846544"/>
                <a:ext cx="4283137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he Thinker | Great PowerPoint ClipArt for Presentations -  PresenterMedia.com">
            <a:extLst>
              <a:ext uri="{FF2B5EF4-FFF2-40B4-BE49-F238E27FC236}">
                <a16:creationId xmlns:a16="http://schemas.microsoft.com/office/drawing/2014/main" id="{1F1AF18D-D418-BF33-AE01-3884B054C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823" y="462890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思想气泡: 云 21">
            <a:extLst>
              <a:ext uri="{FF2B5EF4-FFF2-40B4-BE49-F238E27FC236}">
                <a16:creationId xmlns:a16="http://schemas.microsoft.com/office/drawing/2014/main" id="{A1A11077-89BC-1712-FDA3-008D42747225}"/>
              </a:ext>
            </a:extLst>
          </p:cNvPr>
          <p:cNvSpPr/>
          <p:nvPr/>
        </p:nvSpPr>
        <p:spPr>
          <a:xfrm>
            <a:off x="8040756" y="4217986"/>
            <a:ext cx="3773259" cy="2392363"/>
          </a:xfrm>
          <a:prstGeom prst="cloudCallout">
            <a:avLst>
              <a:gd name="adj1" fmla="val -68042"/>
              <a:gd name="adj2" fmla="val -21021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A354B3F-E35F-2B9C-1193-2E5A475D004F}"/>
              </a:ext>
            </a:extLst>
          </p:cNvPr>
          <p:cNvSpPr txBox="1"/>
          <p:nvPr/>
        </p:nvSpPr>
        <p:spPr>
          <a:xfrm>
            <a:off x="8523632" y="4537004"/>
            <a:ext cx="32068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It’s entirely conceivable that you can take a circuit as input, “scramble” it using some fancy crypto stuff, and somehow produce a non-output in poly-time…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45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8" grpId="0" animBg="1"/>
      <p:bldP spid="12" grpId="0" animBg="1"/>
      <p:bldP spid="20" grpId="0" animBg="1"/>
      <p:bldP spid="21" grpId="0" animBg="1"/>
      <p:bldP spid="22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Recap: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𝐅𝐍𝐏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Algorithms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E486A7-0128-480E-AA1A-E58223EFB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599" cy="478472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Nondeterministic poly-time algorithms which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Accepts at least one nondeterministic branch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On each accepted branch, outputs a valid answer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7 / 17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CB76EC5-58E7-369E-5B08-5C8848F79427}"/>
              </a:ext>
            </a:extLst>
          </p:cNvPr>
          <p:cNvGrpSpPr/>
          <p:nvPr/>
        </p:nvGrpSpPr>
        <p:grpSpPr>
          <a:xfrm>
            <a:off x="2403816" y="3392160"/>
            <a:ext cx="4622567" cy="1122242"/>
            <a:chOff x="371060" y="3635871"/>
            <a:chExt cx="11490237" cy="278953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21E05F3-D40B-38AF-9E16-63885C50C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33431" y="3635874"/>
              <a:ext cx="1224170" cy="1153545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7034EF1D-20F6-825B-59CA-EADCDC989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3526" y="3635872"/>
              <a:ext cx="1262446" cy="1153545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F70D180-3983-DD05-ABA6-758D0C035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11897" y="3635871"/>
              <a:ext cx="1072967" cy="1153545"/>
            </a:xfrm>
            <a:prstGeom prst="rect">
              <a:avLst/>
            </a:prstGeom>
          </p:spPr>
        </p:pic>
        <p:pic>
          <p:nvPicPr>
            <p:cNvPr id="10" name="Picture 2" descr="Blackness of space with black marked as centre of donut of orange and red gases">
              <a:extLst>
                <a:ext uri="{FF2B5EF4-FFF2-40B4-BE49-F238E27FC236}">
                  <a16:creationId xmlns:a16="http://schemas.microsoft.com/office/drawing/2014/main" id="{A738434C-C8C9-364D-6E32-1E095CA6F8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060" y="5271862"/>
              <a:ext cx="1153545" cy="1153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Blackness of space with black marked as centre of donut of orange and red gases">
              <a:extLst>
                <a:ext uri="{FF2B5EF4-FFF2-40B4-BE49-F238E27FC236}">
                  <a16:creationId xmlns:a16="http://schemas.microsoft.com/office/drawing/2014/main" id="{3086927A-637B-F6FD-6EFB-31D3E47C7E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3842" y="5271862"/>
              <a:ext cx="1153545" cy="1153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Blackness of space with black marked as centre of donut of orange and red gases">
              <a:extLst>
                <a:ext uri="{FF2B5EF4-FFF2-40B4-BE49-F238E27FC236}">
                  <a16:creationId xmlns:a16="http://schemas.microsoft.com/office/drawing/2014/main" id="{9E04F213-3F24-1FF9-4744-7C910EB6E6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6624" y="5271861"/>
              <a:ext cx="1153545" cy="1153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Blackness of space with black marked as centre of donut of orange and red gases">
              <a:extLst>
                <a:ext uri="{FF2B5EF4-FFF2-40B4-BE49-F238E27FC236}">
                  <a16:creationId xmlns:a16="http://schemas.microsoft.com/office/drawing/2014/main" id="{6F11CB72-A978-FF6E-9C9C-7F110F6D85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9406" y="5271861"/>
              <a:ext cx="1153545" cy="1153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Blackness of space with black marked as centre of donut of orange and red gases">
              <a:extLst>
                <a:ext uri="{FF2B5EF4-FFF2-40B4-BE49-F238E27FC236}">
                  <a16:creationId xmlns:a16="http://schemas.microsoft.com/office/drawing/2014/main" id="{73189AC1-9776-B268-4274-10A234A361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2188" y="5271861"/>
              <a:ext cx="1153545" cy="1153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Blackness of space with black marked as centre of donut of orange and red gases">
              <a:extLst>
                <a:ext uri="{FF2B5EF4-FFF2-40B4-BE49-F238E27FC236}">
                  <a16:creationId xmlns:a16="http://schemas.microsoft.com/office/drawing/2014/main" id="{9C3EA615-8AAF-587D-DC24-0706C9556B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4970" y="5271860"/>
              <a:ext cx="1153545" cy="1153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Blackness of space with black marked as centre of donut of orange and red gases">
              <a:extLst>
                <a:ext uri="{FF2B5EF4-FFF2-40B4-BE49-F238E27FC236}">
                  <a16:creationId xmlns:a16="http://schemas.microsoft.com/office/drawing/2014/main" id="{3E7A33ED-9F59-5B06-B95D-60695BA549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7752" y="5257819"/>
              <a:ext cx="1153545" cy="1153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1A8B8FA7-F4A8-A6F8-9DB8-76267EEDB385}"/>
                </a:ext>
              </a:extLst>
            </p:cNvPr>
            <p:cNvCxnSpPr>
              <a:stCxn id="6" idx="2"/>
              <a:endCxn id="15" idx="0"/>
            </p:cNvCxnSpPr>
            <p:nvPr/>
          </p:nvCxnSpPr>
          <p:spPr>
            <a:xfrm>
              <a:off x="3045516" y="4789419"/>
              <a:ext cx="4793445" cy="4824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6FE242DA-D657-5724-3050-F9166E1BF8B9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>
            <a:xfrm flipH="1">
              <a:off x="4393397" y="4789417"/>
              <a:ext cx="541352" cy="4824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5587C24-E0CC-C8C8-EB42-7789ED3437BC}"/>
                </a:ext>
              </a:extLst>
            </p:cNvPr>
            <p:cNvCxnSpPr>
              <a:cxnSpLocks/>
              <a:stCxn id="9" idx="2"/>
              <a:endCxn id="17" idx="0"/>
            </p:cNvCxnSpPr>
            <p:nvPr/>
          </p:nvCxnSpPr>
          <p:spPr>
            <a:xfrm>
              <a:off x="6748381" y="4789416"/>
              <a:ext cx="4536144" cy="4684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831D36D0-AD13-2988-3C90-E8D87347F35E}"/>
              </a:ext>
            </a:extLst>
          </p:cNvPr>
          <p:cNvSpPr txBox="1"/>
          <p:nvPr/>
        </p:nvSpPr>
        <p:spPr>
          <a:xfrm>
            <a:off x="859634" y="3722449"/>
            <a:ext cx="108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Input: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BBA3BCF-0EBE-33B8-46A7-6DC48B91915E}"/>
                  </a:ext>
                </a:extLst>
              </p:cNvPr>
              <p:cNvSpPr txBox="1"/>
              <p:nvPr/>
            </p:nvSpPr>
            <p:spPr>
              <a:xfrm>
                <a:off x="859633" y="4862088"/>
                <a:ext cx="36328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answers: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1,2,4,6</m:t>
                        </m:r>
                      </m:e>
                    </m:d>
                  </m:oMath>
                </a14:m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BBA3BCF-0EBE-33B8-46A7-6DC48B919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33" y="4862088"/>
                <a:ext cx="3632853" cy="461665"/>
              </a:xfrm>
              <a:prstGeom prst="rect">
                <a:avLst/>
              </a:prstGeom>
              <a:blipFill>
                <a:blip r:embed="rId8"/>
                <a:stretch>
                  <a:fillRect l="-2517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组合 57">
            <a:extLst>
              <a:ext uri="{FF2B5EF4-FFF2-40B4-BE49-F238E27FC236}">
                <a16:creationId xmlns:a16="http://schemas.microsoft.com/office/drawing/2014/main" id="{00FA4838-BF4A-2E8B-1D87-E40A16983DF8}"/>
              </a:ext>
            </a:extLst>
          </p:cNvPr>
          <p:cNvGrpSpPr/>
          <p:nvPr/>
        </p:nvGrpSpPr>
        <p:grpSpPr>
          <a:xfrm>
            <a:off x="8098300" y="3619252"/>
            <a:ext cx="3039957" cy="1952066"/>
            <a:chOff x="8098300" y="3619252"/>
            <a:chExt cx="3039957" cy="1952066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AAD6E73F-E05A-F328-09D2-81819F713E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0653" y="3619252"/>
              <a:ext cx="1638311" cy="1122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D3403F79-5525-97D2-A6A4-46FE21F39E56}"/>
                    </a:ext>
                  </a:extLst>
                </p:cNvPr>
                <p:cNvSpPr txBox="1"/>
                <p:nvPr/>
              </p:nvSpPr>
              <p:spPr>
                <a:xfrm>
                  <a:off x="8098300" y="5195896"/>
                  <a:ext cx="3346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D3403F79-5525-97D2-A6A4-46FE21F39E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8300" y="5195896"/>
                  <a:ext cx="33461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B703B73E-0DC3-ABEE-2373-68182EE0CE77}"/>
                    </a:ext>
                  </a:extLst>
                </p:cNvPr>
                <p:cNvSpPr txBox="1"/>
                <p:nvPr/>
              </p:nvSpPr>
              <p:spPr>
                <a:xfrm>
                  <a:off x="8321183" y="5196179"/>
                  <a:ext cx="5799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rej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B703B73E-0DC3-ABEE-2373-68182EE0C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1183" y="5196179"/>
                  <a:ext cx="57993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822FD66D-0CB5-6923-FFC6-B7D14FF45839}"/>
                    </a:ext>
                  </a:extLst>
                </p:cNvPr>
                <p:cNvSpPr txBox="1"/>
                <p:nvPr/>
              </p:nvSpPr>
              <p:spPr>
                <a:xfrm>
                  <a:off x="8810940" y="5195140"/>
                  <a:ext cx="3346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822FD66D-0CB5-6923-FFC6-B7D14FF458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0940" y="5195140"/>
                  <a:ext cx="334618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D19D782-6E48-6245-4536-5CDC71A22FE7}"/>
                    </a:ext>
                  </a:extLst>
                </p:cNvPr>
                <p:cNvSpPr txBox="1"/>
                <p:nvPr/>
              </p:nvSpPr>
              <p:spPr>
                <a:xfrm>
                  <a:off x="9052305" y="5195423"/>
                  <a:ext cx="5799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rej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D19D782-6E48-6245-4536-5CDC71A22F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2305" y="5195423"/>
                  <a:ext cx="579936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241BBC5D-B320-4251-3F0E-AEF170FED4AF}"/>
                    </a:ext>
                  </a:extLst>
                </p:cNvPr>
                <p:cNvSpPr txBox="1"/>
                <p:nvPr/>
              </p:nvSpPr>
              <p:spPr>
                <a:xfrm>
                  <a:off x="9468783" y="5195140"/>
                  <a:ext cx="5799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rej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241BBC5D-B320-4251-3F0E-AEF170FED4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8783" y="5195140"/>
                  <a:ext cx="579936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AEEE222F-9837-7675-C758-F116C0AAD101}"/>
                    </a:ext>
                  </a:extLst>
                </p:cNvPr>
                <p:cNvSpPr txBox="1"/>
                <p:nvPr/>
              </p:nvSpPr>
              <p:spPr>
                <a:xfrm>
                  <a:off x="9888513" y="5195140"/>
                  <a:ext cx="5799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rej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AEEE222F-9837-7675-C758-F116C0AAD1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8513" y="5195140"/>
                  <a:ext cx="579936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914D1EA6-1ABF-F55D-45EF-DF414EB17CF0}"/>
                    </a:ext>
                  </a:extLst>
                </p:cNvPr>
                <p:cNvSpPr txBox="1"/>
                <p:nvPr/>
              </p:nvSpPr>
              <p:spPr>
                <a:xfrm>
                  <a:off x="10371944" y="5195140"/>
                  <a:ext cx="3346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914D1EA6-1ABF-F55D-45EF-DF414EB17C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944" y="5195140"/>
                  <a:ext cx="334618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AF5A2AA2-0923-FD57-2E88-5537834CED81}"/>
                </a:ext>
              </a:extLst>
            </p:cNvPr>
            <p:cNvCxnSpPr>
              <a:stCxn id="23" idx="2"/>
              <a:endCxn id="24" idx="0"/>
            </p:cNvCxnSpPr>
            <p:nvPr/>
          </p:nvCxnSpPr>
          <p:spPr>
            <a:xfrm flipH="1">
              <a:off x="8265609" y="4741494"/>
              <a:ext cx="1464200" cy="454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035B7FE2-5FDB-222B-072C-E96848D4D5CB}"/>
                </a:ext>
              </a:extLst>
            </p:cNvPr>
            <p:cNvCxnSpPr>
              <a:cxnSpLocks/>
              <a:stCxn id="23" idx="2"/>
              <a:endCxn id="27" idx="0"/>
            </p:cNvCxnSpPr>
            <p:nvPr/>
          </p:nvCxnSpPr>
          <p:spPr>
            <a:xfrm flipH="1">
              <a:off x="8611151" y="4741494"/>
              <a:ext cx="1118658" cy="454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C5947D6B-C0EA-B41B-86E8-780A2089E1BE}"/>
                </a:ext>
              </a:extLst>
            </p:cNvPr>
            <p:cNvCxnSpPr>
              <a:cxnSpLocks/>
              <a:stCxn id="23" idx="2"/>
              <a:endCxn id="28" idx="0"/>
            </p:cNvCxnSpPr>
            <p:nvPr/>
          </p:nvCxnSpPr>
          <p:spPr>
            <a:xfrm flipH="1">
              <a:off x="8978249" y="4741494"/>
              <a:ext cx="751560" cy="4536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D0D57FF0-4DC7-A4FE-0505-85AEC5E49ACB}"/>
                    </a:ext>
                  </a:extLst>
                </p:cNvPr>
                <p:cNvSpPr txBox="1"/>
                <p:nvPr/>
              </p:nvSpPr>
              <p:spPr>
                <a:xfrm>
                  <a:off x="10558321" y="5201986"/>
                  <a:ext cx="5799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rej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D0D57FF0-4DC7-A4FE-0505-85AEC5E49A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8321" y="5201986"/>
                  <a:ext cx="579936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FFEAD7BA-0E20-C281-6AE6-9B8BF6AED832}"/>
                </a:ext>
              </a:extLst>
            </p:cNvPr>
            <p:cNvCxnSpPr>
              <a:cxnSpLocks/>
              <a:stCxn id="23" idx="2"/>
              <a:endCxn id="29" idx="0"/>
            </p:cNvCxnSpPr>
            <p:nvPr/>
          </p:nvCxnSpPr>
          <p:spPr>
            <a:xfrm flipH="1">
              <a:off x="9342273" y="4741494"/>
              <a:ext cx="387536" cy="4539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6D850A03-D541-A5AA-7C94-A4E991068C5F}"/>
                </a:ext>
              </a:extLst>
            </p:cNvPr>
            <p:cNvCxnSpPr>
              <a:cxnSpLocks/>
              <a:stCxn id="23" idx="2"/>
              <a:endCxn id="30" idx="0"/>
            </p:cNvCxnSpPr>
            <p:nvPr/>
          </p:nvCxnSpPr>
          <p:spPr>
            <a:xfrm>
              <a:off x="9729809" y="4741494"/>
              <a:ext cx="28942" cy="4536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A29F42BD-6D7D-5ED9-BCEF-00B49464922B}"/>
                </a:ext>
              </a:extLst>
            </p:cNvPr>
            <p:cNvCxnSpPr>
              <a:cxnSpLocks/>
              <a:stCxn id="23" idx="2"/>
              <a:endCxn id="31" idx="0"/>
            </p:cNvCxnSpPr>
            <p:nvPr/>
          </p:nvCxnSpPr>
          <p:spPr>
            <a:xfrm>
              <a:off x="9729809" y="4741494"/>
              <a:ext cx="448672" cy="4536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220AC399-91A5-D29E-DD42-9C305593FBF2}"/>
                </a:ext>
              </a:extLst>
            </p:cNvPr>
            <p:cNvCxnSpPr>
              <a:cxnSpLocks/>
              <a:stCxn id="23" idx="2"/>
              <a:endCxn id="32" idx="0"/>
            </p:cNvCxnSpPr>
            <p:nvPr/>
          </p:nvCxnSpPr>
          <p:spPr>
            <a:xfrm>
              <a:off x="9729809" y="4741494"/>
              <a:ext cx="809444" cy="4536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2C1F2329-98E6-EE58-4761-CF041734FFED}"/>
                </a:ext>
              </a:extLst>
            </p:cNvPr>
            <p:cNvCxnSpPr>
              <a:cxnSpLocks/>
              <a:stCxn id="23" idx="2"/>
              <a:endCxn id="42" idx="0"/>
            </p:cNvCxnSpPr>
            <p:nvPr/>
          </p:nvCxnSpPr>
          <p:spPr>
            <a:xfrm>
              <a:off x="9729809" y="4741494"/>
              <a:ext cx="1118480" cy="460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436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Recap: Proof Complexity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Propositional Proof Systems (PPS):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nondet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 algorithms for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SAT</m:t>
                        </m:r>
                      </m:e>
                    </m:acc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 deterministic poly-time algorithm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that gets a formula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𝜑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and a “proof”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(of the claim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𝜑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:r>
                  <a:rPr lang="en-US" altLang="zh-CN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un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satisfiable)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𝜑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:r>
                  <a:rPr lang="en-US" altLang="zh-CN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un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satisfiable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iff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PfLen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: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=1</m:t>
                            </m:r>
                          </m:e>
                        </m:d>
                      </m:e>
                    </m:func>
                  </m:oMath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Proof complexity generators: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sup>
                    </m:sSup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Want: it is hard to prove that 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Range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” for every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despite this formula being true for most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 sequence of generators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: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ℓ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ℕ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:r>
                  <a:rPr lang="en-US" altLang="zh-CN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hard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if for every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PfLen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"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∉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Range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)"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Uniform generator: there is an algorithm that given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  <a:blipFill>
                <a:blip r:embed="rId3"/>
                <a:stretch>
                  <a:fillRect l="-986" t="-3057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8 / 17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7DA06F8-6A9B-1D06-A28B-2093EC2F492D}"/>
                  </a:ext>
                </a:extLst>
              </p:cNvPr>
              <p:cNvSpPr txBox="1"/>
              <p:nvPr/>
            </p:nvSpPr>
            <p:spPr>
              <a:xfrm>
                <a:off x="6867939" y="3269974"/>
                <a:ext cx="4313583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satisfiable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PfLe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=+∞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7DA06F8-6A9B-1D06-A28B-2093EC2F4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939" y="3269974"/>
                <a:ext cx="431358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94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𝐅𝐍𝐏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Algorithms for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𝐀𝐯𝐨𝐢𝐝</m:t>
                    </m:r>
                  </m:oMath>
                </a14:m>
                <a:r>
                  <a:rPr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vs.</a:t>
                </a:r>
                <a:b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Proof Complexity Generators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Theorem: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The following are equivalent: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Avoid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𝐅𝐍𝐏</m:t>
                    </m:r>
                  </m:oMath>
                </a14:m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exists a PPS breaking every (non-uniform) proof complexity generator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  <a:blipFill>
                <a:blip r:embed="rId4"/>
                <a:stretch>
                  <a:fillRect l="-986" t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9 / 17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21F91C0B-FFB7-6062-2536-DC4D18DD5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964" y="3527874"/>
            <a:ext cx="1638311" cy="112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BDA63D8-B767-B1CE-319D-035004B5ECD8}"/>
              </a:ext>
            </a:extLst>
          </p:cNvPr>
          <p:cNvSpPr txBox="1"/>
          <p:nvPr/>
        </p:nvSpPr>
        <p:spPr>
          <a:xfrm>
            <a:off x="3313276" y="3494431"/>
            <a:ext cx="3130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 PPS breaking every generator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889B8EC-4206-7977-F722-59FFB1190DD5}"/>
              </a:ext>
            </a:extLst>
          </p:cNvPr>
          <p:cNvGrpSpPr/>
          <p:nvPr/>
        </p:nvGrpSpPr>
        <p:grpSpPr>
          <a:xfrm>
            <a:off x="727433" y="5370633"/>
            <a:ext cx="1497498" cy="1122242"/>
            <a:chOff x="1007163" y="4407886"/>
            <a:chExt cx="3687419" cy="21093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793941EA-7943-4671-301F-D169033E7B31}"/>
                    </a:ext>
                  </a:extLst>
                </p:cNvPr>
                <p:cNvSpPr/>
                <p:nvPr/>
              </p:nvSpPr>
              <p:spPr>
                <a:xfrm>
                  <a:off x="1514058" y="6237962"/>
                  <a:ext cx="2673627" cy="279277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793941EA-7943-4671-301F-D169033E7B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4058" y="6237962"/>
                  <a:ext cx="2673627" cy="2792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梯形 52">
              <a:extLst>
                <a:ext uri="{FF2B5EF4-FFF2-40B4-BE49-F238E27FC236}">
                  <a16:creationId xmlns:a16="http://schemas.microsoft.com/office/drawing/2014/main" id="{6EFDA1FF-38AD-E6E3-ED5C-86EF6FA83CD9}"/>
                </a:ext>
              </a:extLst>
            </p:cNvPr>
            <p:cNvSpPr/>
            <p:nvPr/>
          </p:nvSpPr>
          <p:spPr>
            <a:xfrm rot="10800000">
              <a:off x="1007164" y="4812598"/>
              <a:ext cx="3687418" cy="1292914"/>
            </a:xfrm>
            <a:prstGeom prst="trapezoid">
              <a:avLst>
                <a:gd name="adj" fmla="val 38837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27ED4450-406F-1F26-DCB7-A57F145F0713}"/>
                    </a:ext>
                  </a:extLst>
                </p:cNvPr>
                <p:cNvSpPr/>
                <p:nvPr/>
              </p:nvSpPr>
              <p:spPr>
                <a:xfrm>
                  <a:off x="1007163" y="4407886"/>
                  <a:ext cx="3687419" cy="272262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27ED4450-406F-1F26-DCB7-A57F145F07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163" y="4407886"/>
                  <a:ext cx="3687419" cy="27226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E56F57CE-535B-6363-70A4-0AB4F3621C47}"/>
                    </a:ext>
                  </a:extLst>
                </p:cNvPr>
                <p:cNvSpPr txBox="1"/>
                <p:nvPr/>
              </p:nvSpPr>
              <p:spPr>
                <a:xfrm>
                  <a:off x="2398865" y="4967334"/>
                  <a:ext cx="904009" cy="983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E56F57CE-535B-6363-70A4-0AB4F3621C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8865" y="4967334"/>
                  <a:ext cx="904009" cy="98343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箭头: 右 21">
            <a:extLst>
              <a:ext uri="{FF2B5EF4-FFF2-40B4-BE49-F238E27FC236}">
                <a16:creationId xmlns:a16="http://schemas.microsoft.com/office/drawing/2014/main" id="{2FE47CA4-4703-7715-4BB8-FDF0E2D207C0}"/>
              </a:ext>
            </a:extLst>
          </p:cNvPr>
          <p:cNvSpPr/>
          <p:nvPr/>
        </p:nvSpPr>
        <p:spPr>
          <a:xfrm rot="19189223">
            <a:off x="1446770" y="4666795"/>
            <a:ext cx="823514" cy="459206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2700DF8D-9F88-A7DF-826F-30B7F439136E}"/>
              </a:ext>
            </a:extLst>
          </p:cNvPr>
          <p:cNvSpPr/>
          <p:nvPr/>
        </p:nvSpPr>
        <p:spPr>
          <a:xfrm rot="2608213">
            <a:off x="2923885" y="4667718"/>
            <a:ext cx="823514" cy="459206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376B5AD-566D-2FA8-03AB-205609698EFE}"/>
                  </a:ext>
                </a:extLst>
              </p:cNvPr>
              <p:cNvSpPr txBox="1"/>
              <p:nvPr/>
            </p:nvSpPr>
            <p:spPr>
              <a:xfrm>
                <a:off x="2769524" y="5482167"/>
                <a:ext cx="2885841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 proof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Range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for some particular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376B5AD-566D-2FA8-03AB-205609698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524" y="5482167"/>
                <a:ext cx="2885841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BFD85943-9CDC-B4A4-10E6-F7496F2A50CF}"/>
                  </a:ext>
                </a:extLst>
              </p:cNvPr>
              <p:cNvSpPr txBox="1"/>
              <p:nvPr/>
            </p:nvSpPr>
            <p:spPr>
              <a:xfrm>
                <a:off x="4382620" y="4124903"/>
                <a:ext cx="2675877" cy="92333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𝐅𝐍𝐏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algorithm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Avoid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Guess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along with a proof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Range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</m:d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BFD85943-9CDC-B4A4-10E6-F7496F2A5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620" y="4124903"/>
                <a:ext cx="2675877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CF14636D-18C0-B7E4-8594-905CCE724500}"/>
              </a:ext>
            </a:extLst>
          </p:cNvPr>
          <p:cNvSpPr txBox="1"/>
          <p:nvPr/>
        </p:nvSpPr>
        <p:spPr>
          <a:xfrm>
            <a:off x="7715831" y="4131596"/>
            <a:ext cx="1509755" cy="4001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Input circuit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D90C013-5311-C5CE-7A84-9F9925CAAA38}"/>
              </a:ext>
            </a:extLst>
          </p:cNvPr>
          <p:cNvSpPr txBox="1"/>
          <p:nvPr/>
        </p:nvSpPr>
        <p:spPr>
          <a:xfrm>
            <a:off x="9833295" y="3977708"/>
            <a:ext cx="2092805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Proof complexity generator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7DFD4411-B2F7-03CB-94E8-C285B806D4D9}"/>
                  </a:ext>
                </a:extLst>
              </p:cNvPr>
              <p:cNvSpPr txBox="1"/>
              <p:nvPr/>
            </p:nvSpPr>
            <p:spPr>
              <a:xfrm>
                <a:off x="7414544" y="5277253"/>
                <a:ext cx="1811580" cy="40011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𝐅𝐍𝐏</m:t>
                    </m:r>
                  </m:oMath>
                </a14:m>
                <a:r>
                  <a:rPr lang="zh-CN" alt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algorithm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7DFD4411-B2F7-03CB-94E8-C285B806D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544" y="5277253"/>
                <a:ext cx="1811580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5FC88449-7BAF-D60B-564D-25642192A9BC}"/>
              </a:ext>
            </a:extLst>
          </p:cNvPr>
          <p:cNvSpPr txBox="1"/>
          <p:nvPr/>
        </p:nvSpPr>
        <p:spPr>
          <a:xfrm>
            <a:off x="9833295" y="5277253"/>
            <a:ext cx="751069" cy="4001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PPS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34BB03D-C663-2726-CE44-7612EA031B80}"/>
                  </a:ext>
                </a:extLst>
              </p:cNvPr>
              <p:cNvSpPr txBox="1"/>
              <p:nvPr/>
            </p:nvSpPr>
            <p:spPr>
              <a:xfrm>
                <a:off x="9243104" y="4039264"/>
                <a:ext cx="6030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34BB03D-C663-2726-CE44-7612EA031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104" y="4039264"/>
                <a:ext cx="603050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3E1E2BE8-108E-CA28-2259-A091E4E21D68}"/>
                  </a:ext>
                </a:extLst>
              </p:cNvPr>
              <p:cNvSpPr txBox="1"/>
              <p:nvPr/>
            </p:nvSpPr>
            <p:spPr>
              <a:xfrm>
                <a:off x="9230280" y="5188152"/>
                <a:ext cx="6030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3E1E2BE8-108E-CA28-2259-A091E4E2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0280" y="5188152"/>
                <a:ext cx="603050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0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 animBg="1"/>
      <p:bldP spid="57" grpId="0" animBg="1"/>
      <p:bldP spid="58" grpId="0" animBg="1"/>
      <p:bldP spid="59" grpId="0" animBg="1"/>
      <p:bldP spid="33" grpId="0" animBg="1"/>
      <p:bldP spid="60" grpId="0" animBg="1"/>
      <p:bldP spid="61" grpId="0" animBg="1"/>
      <p:bldP spid="62" grpId="0" animBg="1"/>
      <p:bldP spid="36" grpId="0"/>
      <p:bldP spid="6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38019</TotalTime>
  <Words>1604</Words>
  <Application>Microsoft Office PowerPoint</Application>
  <PresentationFormat>宽屏</PresentationFormat>
  <Paragraphs>232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Arial</vt:lpstr>
      <vt:lpstr>Cambria Math</vt:lpstr>
      <vt:lpstr>Consolas</vt:lpstr>
      <vt:lpstr>Office 主题​​</vt:lpstr>
      <vt:lpstr>On the Range Avoidance Problem for Circuits</vt:lpstr>
      <vt:lpstr>The Empty Pigeonhole Principle</vt:lpstr>
      <vt:lpstr>Range Avoidance Problem</vt:lpstr>
      <vt:lpstr>Explicit Constructions</vt:lpstr>
      <vt:lpstr>Example: Circuit Lower Bounds</vt:lpstr>
      <vt:lpstr>The Complexity of Avoid</vt:lpstr>
      <vt:lpstr>Recap: FNP Algorithms</vt:lpstr>
      <vt:lpstr>Recap: Proof Complexity</vt:lpstr>
      <vt:lpstr>FNP Algorithms for Avoid vs. Proof Complexity Generators</vt:lpstr>
      <vt:lpstr>FNP Algorithms for Avoid vs. Proof Complexity Generators</vt:lpstr>
      <vt:lpstr>The K^t Generator</vt:lpstr>
      <vt:lpstr>FNP Algorithms for Avoid vs. Proof Complexity Generators</vt:lpstr>
      <vt:lpstr>FNP Algorithms for Avoid vs. Proof Complexity Generators</vt:lpstr>
      <vt:lpstr>FP Algorithms for Avoid vs. Time Hierarchy against Advice</vt:lpstr>
      <vt:lpstr>Other Results (Advertisement)</vt:lpstr>
      <vt:lpstr>Finally, A Hypothesis…</vt:lpstr>
      <vt:lpstr>Summary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range avoidance problem for circuit</dc:title>
  <dc:creator>Hanlin Ren</dc:creator>
  <cp:lastModifiedBy>Hanlin Ren</cp:lastModifiedBy>
  <cp:revision>2052</cp:revision>
  <dcterms:created xsi:type="dcterms:W3CDTF">2019-12-25T22:18:45Z</dcterms:created>
  <dcterms:modified xsi:type="dcterms:W3CDTF">2022-07-05T07:20:24Z</dcterms:modified>
</cp:coreProperties>
</file>