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03" r:id="rId3"/>
    <p:sldId id="419" r:id="rId4"/>
    <p:sldId id="287" r:id="rId5"/>
    <p:sldId id="406" r:id="rId6"/>
    <p:sldId id="416" r:id="rId7"/>
    <p:sldId id="407" r:id="rId8"/>
    <p:sldId id="417" r:id="rId9"/>
    <p:sldId id="408" r:id="rId10"/>
    <p:sldId id="409" r:id="rId11"/>
    <p:sldId id="410" r:id="rId12"/>
    <p:sldId id="411" r:id="rId13"/>
    <p:sldId id="420" r:id="rId14"/>
    <p:sldId id="415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9696"/>
    <a:srgbClr val="FFB4B4"/>
    <a:srgbClr val="FF64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2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87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79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4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6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0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2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8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4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4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4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1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7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60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620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.png"/><Relationship Id="rId3" Type="http://schemas.openxmlformats.org/officeDocument/2006/relationships/image" Target="../media/image441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.png"/><Relationship Id="rId5" Type="http://schemas.openxmlformats.org/officeDocument/2006/relationships/image" Target="../media/image46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Algorithms for</a:t>
            </a:r>
            <a:b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Sensitivity Oracles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FFDE0F6-824B-45F6-AF14-3FE8DFCBF0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3999" y="3503229"/>
                <a:ext cx="9144000" cy="192212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Hanlin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Ren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(Tsinghua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Oxford)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Joint work with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Yong Gu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8FFDE0F6-824B-45F6-AF14-3FE8DFCBF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3999" y="3503229"/>
                <a:ext cx="9144000" cy="1922121"/>
              </a:xfrm>
              <a:blipFill>
                <a:blip r:embed="rId3"/>
                <a:stretch>
                  <a:fillRect t="-4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B43003-249D-4B21-9ECF-DB5A6692C7EE}"/>
              </a:ext>
            </a:extLst>
          </p:cNvPr>
          <p:cNvGrpSpPr/>
          <p:nvPr/>
        </p:nvGrpSpPr>
        <p:grpSpPr>
          <a:xfrm>
            <a:off x="7064542" y="4532520"/>
            <a:ext cx="3627346" cy="1773735"/>
            <a:chOff x="3874952" y="3249142"/>
            <a:chExt cx="3627346" cy="1773735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53D88DF-043D-47B9-AE02-AC06049701D9}"/>
                </a:ext>
              </a:extLst>
            </p:cNvPr>
            <p:cNvSpPr/>
            <p:nvPr/>
          </p:nvSpPr>
          <p:spPr>
            <a:xfrm>
              <a:off x="4147795" y="4196718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007A3C5-56B2-47C3-8E2C-DA013EBB05D0}"/>
                </a:ext>
              </a:extLst>
            </p:cNvPr>
            <p:cNvSpPr/>
            <p:nvPr/>
          </p:nvSpPr>
          <p:spPr>
            <a:xfrm>
              <a:off x="4729398" y="3838348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8C656A2-ECCF-4F4A-91F7-6FB0BA7DE77F}"/>
                </a:ext>
              </a:extLst>
            </p:cNvPr>
            <p:cNvSpPr/>
            <p:nvPr/>
          </p:nvSpPr>
          <p:spPr>
            <a:xfrm>
              <a:off x="4953601" y="457447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A94B065-6423-4E8C-BB4A-965B732B4336}"/>
                </a:ext>
              </a:extLst>
            </p:cNvPr>
            <p:cNvSpPr/>
            <p:nvPr/>
          </p:nvSpPr>
          <p:spPr>
            <a:xfrm>
              <a:off x="5470818" y="413269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938A0D2-4B79-410D-B5C0-F0CEB2569013}"/>
                </a:ext>
              </a:extLst>
            </p:cNvPr>
            <p:cNvSpPr/>
            <p:nvPr/>
          </p:nvSpPr>
          <p:spPr>
            <a:xfrm>
              <a:off x="5820638" y="479867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F902A85-4025-4BFA-AB32-6DE840BF9622}"/>
                </a:ext>
              </a:extLst>
            </p:cNvPr>
            <p:cNvSpPr/>
            <p:nvPr/>
          </p:nvSpPr>
          <p:spPr>
            <a:xfrm>
              <a:off x="5932739" y="3704181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5B9631A-E72D-428C-9D48-B4CA06B4B92B}"/>
                </a:ext>
              </a:extLst>
            </p:cNvPr>
            <p:cNvSpPr/>
            <p:nvPr/>
          </p:nvSpPr>
          <p:spPr>
            <a:xfrm>
              <a:off x="6295436" y="4244794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91AAF3D-314E-45B2-8DC8-5DB5577EA688}"/>
                </a:ext>
              </a:extLst>
            </p:cNvPr>
            <p:cNvSpPr/>
            <p:nvPr/>
          </p:nvSpPr>
          <p:spPr>
            <a:xfrm>
              <a:off x="7023980" y="372624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CFC1FE1-0B81-4749-AFD1-8CB55E4E4962}"/>
                </a:ext>
              </a:extLst>
            </p:cNvPr>
            <p:cNvSpPr/>
            <p:nvPr/>
          </p:nvSpPr>
          <p:spPr>
            <a:xfrm>
              <a:off x="6911878" y="4686930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AC5C065-7700-4EEE-BA26-4AC8DED032C0}"/>
                </a:ext>
              </a:extLst>
            </p:cNvPr>
            <p:cNvSpPr/>
            <p:nvPr/>
          </p:nvSpPr>
          <p:spPr>
            <a:xfrm>
              <a:off x="5596435" y="3249142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0859A04-3C16-4ECF-B55B-DF608B0904F7}"/>
                </a:ext>
              </a:extLst>
            </p:cNvPr>
            <p:cNvSpPr/>
            <p:nvPr/>
          </p:nvSpPr>
          <p:spPr>
            <a:xfrm>
              <a:off x="7278095" y="4254536"/>
              <a:ext cx="224203" cy="22420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E74C6E6-9437-4D01-A9A4-2D3874FFC223}"/>
                </a:ext>
              </a:extLst>
            </p:cNvPr>
            <p:cNvCxnSpPr>
              <a:cxnSpLocks/>
              <a:stCxn id="48" idx="5"/>
              <a:endCxn id="52" idx="2"/>
            </p:cNvCxnSpPr>
            <p:nvPr/>
          </p:nvCxnSpPr>
          <p:spPr>
            <a:xfrm>
              <a:off x="4339164" y="4388087"/>
              <a:ext cx="614437" cy="2984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37A1A74-6535-46C5-B49E-4FDD8F0C91B7}"/>
                </a:ext>
              </a:extLst>
            </p:cNvPr>
            <p:cNvCxnSpPr>
              <a:cxnSpLocks/>
              <a:stCxn id="51" idx="7"/>
              <a:endCxn id="59" idx="3"/>
            </p:cNvCxnSpPr>
            <p:nvPr/>
          </p:nvCxnSpPr>
          <p:spPr>
            <a:xfrm flipV="1">
              <a:off x="4920767" y="3440511"/>
              <a:ext cx="708502" cy="43067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344469B-19D9-4763-ABB2-C3E5D85C48E0}"/>
                </a:ext>
              </a:extLst>
            </p:cNvPr>
            <p:cNvCxnSpPr>
              <a:cxnSpLocks/>
              <a:stCxn id="51" idx="6"/>
              <a:endCxn id="55" idx="2"/>
            </p:cNvCxnSpPr>
            <p:nvPr/>
          </p:nvCxnSpPr>
          <p:spPr>
            <a:xfrm flipV="1">
              <a:off x="4953601" y="3816283"/>
              <a:ext cx="979139" cy="13416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E010043-C53D-4A50-BDA6-396595ABF909}"/>
                </a:ext>
              </a:extLst>
            </p:cNvPr>
            <p:cNvCxnSpPr>
              <a:cxnSpLocks/>
              <a:stCxn id="53" idx="3"/>
              <a:endCxn id="52" idx="7"/>
            </p:cNvCxnSpPr>
            <p:nvPr/>
          </p:nvCxnSpPr>
          <p:spPr>
            <a:xfrm flipH="1">
              <a:off x="5144970" y="4324061"/>
              <a:ext cx="358682" cy="28324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31F9309-E490-4CB7-AB63-0363D0D9E243}"/>
                </a:ext>
              </a:extLst>
            </p:cNvPr>
            <p:cNvCxnSpPr>
              <a:cxnSpLocks/>
              <a:stCxn id="54" idx="0"/>
              <a:endCxn id="53" idx="5"/>
            </p:cNvCxnSpPr>
            <p:nvPr/>
          </p:nvCxnSpPr>
          <p:spPr>
            <a:xfrm flipH="1" flipV="1">
              <a:off x="5662187" y="4324061"/>
              <a:ext cx="270552" cy="4746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7C37E89-EF92-40E3-8CB0-ECB750912EB3}"/>
                </a:ext>
              </a:extLst>
            </p:cNvPr>
            <p:cNvCxnSpPr>
              <a:cxnSpLocks/>
              <a:stCxn id="53" idx="7"/>
              <a:endCxn id="55" idx="4"/>
            </p:cNvCxnSpPr>
            <p:nvPr/>
          </p:nvCxnSpPr>
          <p:spPr>
            <a:xfrm flipV="1">
              <a:off x="5662187" y="3928385"/>
              <a:ext cx="382654" cy="23714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B5DE4B6-63EE-4F39-87E7-857F0A951F9D}"/>
                </a:ext>
              </a:extLst>
            </p:cNvPr>
            <p:cNvCxnSpPr>
              <a:cxnSpLocks/>
              <a:stCxn id="59" idx="6"/>
              <a:endCxn id="55" idx="0"/>
            </p:cNvCxnSpPr>
            <p:nvPr/>
          </p:nvCxnSpPr>
          <p:spPr>
            <a:xfrm>
              <a:off x="5820638" y="3361244"/>
              <a:ext cx="224203" cy="34293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D1FAC0-586D-42E8-B275-0935E8D61475}"/>
                </a:ext>
              </a:extLst>
            </p:cNvPr>
            <p:cNvCxnSpPr>
              <a:cxnSpLocks/>
              <a:stCxn id="55" idx="6"/>
              <a:endCxn id="57" idx="2"/>
            </p:cNvCxnSpPr>
            <p:nvPr/>
          </p:nvCxnSpPr>
          <p:spPr>
            <a:xfrm>
              <a:off x="6156943" y="3816283"/>
              <a:ext cx="867037" cy="2206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707A63E-5600-46DA-BC40-BF2D0EA08056}"/>
                </a:ext>
              </a:extLst>
            </p:cNvPr>
            <p:cNvCxnSpPr>
              <a:cxnSpLocks/>
              <a:stCxn id="55" idx="5"/>
              <a:endCxn id="56" idx="0"/>
            </p:cNvCxnSpPr>
            <p:nvPr/>
          </p:nvCxnSpPr>
          <p:spPr>
            <a:xfrm>
              <a:off x="6124109" y="3895551"/>
              <a:ext cx="283429" cy="34924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乘号 69">
              <a:extLst>
                <a:ext uri="{FF2B5EF4-FFF2-40B4-BE49-F238E27FC236}">
                  <a16:creationId xmlns:a16="http://schemas.microsoft.com/office/drawing/2014/main" id="{FF2FC44D-239A-4DD6-919D-CCA145DF9078}"/>
                </a:ext>
              </a:extLst>
            </p:cNvPr>
            <p:cNvSpPr/>
            <p:nvPr/>
          </p:nvSpPr>
          <p:spPr>
            <a:xfrm>
              <a:off x="5816016" y="3584942"/>
              <a:ext cx="461822" cy="461821"/>
            </a:xfrm>
            <a:prstGeom prst="mathMultiply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65DC7395-525E-44CA-9CC5-945B28899DDA}"/>
                    </a:ext>
                  </a:extLst>
                </p:cNvPr>
                <p:cNvSpPr txBox="1"/>
                <p:nvPr/>
              </p:nvSpPr>
              <p:spPr>
                <a:xfrm>
                  <a:off x="3874952" y="4229552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65DC7395-525E-44CA-9CC5-945B28899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952" y="4229552"/>
                  <a:ext cx="28735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752F4D2-58DB-4758-9D0A-7BA4C6D81F0F}"/>
                    </a:ext>
                  </a:extLst>
                </p:cNvPr>
                <p:cNvSpPr txBox="1"/>
                <p:nvPr/>
              </p:nvSpPr>
              <p:spPr>
                <a:xfrm>
                  <a:off x="7214939" y="3524852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752F4D2-58DB-4758-9D0A-7BA4C6D81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939" y="3524852"/>
                  <a:ext cx="28735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98A73D3-338D-49E8-9DCB-290CB5C9F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9164" y="4029717"/>
              <a:ext cx="423067" cy="1998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61D109F-87FE-4598-BA77-D6C1FCE337AE}"/>
                </a:ext>
              </a:extLst>
            </p:cNvPr>
            <p:cNvCxnSpPr>
              <a:cxnSpLocks/>
            </p:cNvCxnSpPr>
            <p:nvPr/>
          </p:nvCxnSpPr>
          <p:spPr>
            <a:xfrm>
              <a:off x="4920767" y="4029717"/>
              <a:ext cx="550051" cy="21507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AF78758-CA7E-432A-BE91-1CC4D7C4A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5349" y="3917615"/>
              <a:ext cx="174848" cy="3369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89455F2-18E6-46D4-86A5-F59819780FB8}"/>
                </a:ext>
              </a:extLst>
            </p:cNvPr>
            <p:cNvCxnSpPr>
              <a:cxnSpLocks/>
            </p:cNvCxnSpPr>
            <p:nvPr/>
          </p:nvCxnSpPr>
          <p:spPr>
            <a:xfrm>
              <a:off x="5695021" y="4244794"/>
              <a:ext cx="600415" cy="1121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BD95801D-AF87-4BAD-83C9-87B0EDE0B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2007" y="4468997"/>
              <a:ext cx="395531" cy="36251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81350B5-E9BF-4C1A-9125-37124DF6E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841" y="4799032"/>
              <a:ext cx="867037" cy="111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08FE06C-9CDB-4989-8ADB-399923E05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47" y="4445905"/>
              <a:ext cx="207682" cy="27385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35CD39E-D2E0-4AD3-B405-095F601C2410}"/>
                </a:ext>
              </a:extLst>
            </p:cNvPr>
            <p:cNvCxnSpPr>
              <a:cxnSpLocks/>
              <a:stCxn id="48" idx="7"/>
              <a:endCxn id="51" idx="3"/>
            </p:cNvCxnSpPr>
            <p:nvPr/>
          </p:nvCxnSpPr>
          <p:spPr>
            <a:xfrm flipV="1">
              <a:off x="4339164" y="4029717"/>
              <a:ext cx="423068" cy="19983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92575C5-965F-4437-B044-6FB369764FA3}"/>
                </a:ext>
              </a:extLst>
            </p:cNvPr>
            <p:cNvCxnSpPr>
              <a:cxnSpLocks/>
              <a:stCxn id="51" idx="5"/>
              <a:endCxn id="53" idx="2"/>
            </p:cNvCxnSpPr>
            <p:nvPr/>
          </p:nvCxnSpPr>
          <p:spPr>
            <a:xfrm>
              <a:off x="4920767" y="4029717"/>
              <a:ext cx="550051" cy="21507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06AA3C8-C352-4D70-8D6C-EFA04A1C891D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>
            <a:xfrm>
              <a:off x="5695021" y="4244794"/>
              <a:ext cx="600415" cy="11210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F5E685CE-DA53-4DC9-8C88-589D4B940348}"/>
                </a:ext>
              </a:extLst>
            </p:cNvPr>
            <p:cNvCxnSpPr>
              <a:cxnSpLocks/>
              <a:stCxn id="56" idx="4"/>
              <a:endCxn id="54" idx="7"/>
            </p:cNvCxnSpPr>
            <p:nvPr/>
          </p:nvCxnSpPr>
          <p:spPr>
            <a:xfrm flipH="1">
              <a:off x="6012007" y="4468997"/>
              <a:ext cx="395531" cy="36251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035FBC4-AC08-438A-9B02-F21FE3AD0E7B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6044841" y="4799032"/>
              <a:ext cx="867037" cy="111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3286D226-4C59-43BD-9D69-8F0573FE7159}"/>
                </a:ext>
              </a:extLst>
            </p:cNvPr>
            <p:cNvCxnSpPr>
              <a:cxnSpLocks/>
              <a:stCxn id="58" idx="7"/>
              <a:endCxn id="60" idx="3"/>
            </p:cNvCxnSpPr>
            <p:nvPr/>
          </p:nvCxnSpPr>
          <p:spPr>
            <a:xfrm flipV="1">
              <a:off x="7103247" y="4445905"/>
              <a:ext cx="207682" cy="27385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413A2CFA-E6BB-4C5F-9C5C-EAC2E618D948}"/>
                </a:ext>
              </a:extLst>
            </p:cNvPr>
            <p:cNvCxnSpPr>
              <a:cxnSpLocks/>
              <a:stCxn id="60" idx="0"/>
              <a:endCxn id="57" idx="5"/>
            </p:cNvCxnSpPr>
            <p:nvPr/>
          </p:nvCxnSpPr>
          <p:spPr>
            <a:xfrm flipH="1" flipV="1">
              <a:off x="7215349" y="3917615"/>
              <a:ext cx="174848" cy="3369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6149BBBA-F84D-4A67-8B6B-15B9973F7801}"/>
                    </a:ext>
                  </a:extLst>
                </p:cNvPr>
                <p:cNvSpPr txBox="1"/>
                <p:nvPr/>
              </p:nvSpPr>
              <p:spPr>
                <a:xfrm>
                  <a:off x="6080010" y="3385225"/>
                  <a:ext cx="28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6149BBBA-F84D-4A67-8B6B-15B9973F7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010" y="3385225"/>
                  <a:ext cx="28735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7CDDA183-76E9-47EB-B57F-090001928766}"/>
                </a:ext>
              </a:extLst>
            </p:cNvPr>
            <p:cNvSpPr/>
            <p:nvPr/>
          </p:nvSpPr>
          <p:spPr>
            <a:xfrm>
              <a:off x="4147795" y="4197592"/>
              <a:ext cx="224203" cy="224203"/>
            </a:xfrm>
            <a:prstGeom prst="ellipse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4F8C93A-B8B6-4D17-B49F-02447F5B65BC}"/>
                </a:ext>
              </a:extLst>
            </p:cNvPr>
            <p:cNvSpPr/>
            <p:nvPr/>
          </p:nvSpPr>
          <p:spPr>
            <a:xfrm>
              <a:off x="7023980" y="3726246"/>
              <a:ext cx="224203" cy="224203"/>
            </a:xfrm>
            <a:prstGeom prst="ellipse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7F8271D-BB1F-4F01-997C-0E2DFCD85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1628" y="4433367"/>
            <a:ext cx="24955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Adjoint of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𝐒𝐀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</m:e>
                    </m:d>
                  </m:oMath>
                </a14:m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Adjoint: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 </a:t>
                </a:r>
                <a:r>
                  <a:rPr lang="en-US" altLang="zh-CN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[Sankowski’05]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Whp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the choices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distance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lowest degree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BEE6A5-3564-41C7-BEC2-3117E5BCF1B4}"/>
              </a:ext>
            </a:extLst>
          </p:cNvPr>
          <p:cNvGrpSpPr/>
          <p:nvPr/>
        </p:nvGrpSpPr>
        <p:grpSpPr>
          <a:xfrm>
            <a:off x="2418576" y="3519909"/>
            <a:ext cx="2999258" cy="1635759"/>
            <a:chOff x="1523199" y="4694633"/>
            <a:chExt cx="2999258" cy="1635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/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/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/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/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/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/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9AC6C6C-AE3E-433A-9AC9-24E33CFEC480}"/>
                </a:ext>
              </a:extLst>
            </p:cNvPr>
            <p:cNvCxnSpPr>
              <a:stCxn id="41" idx="7"/>
              <a:endCxn id="42" idx="3"/>
            </p:cNvCxnSpPr>
            <p:nvPr/>
          </p:nvCxnSpPr>
          <p:spPr>
            <a:xfrm flipV="1">
              <a:off x="1785119" y="4956553"/>
              <a:ext cx="563491" cy="535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F39CDF-F371-414A-91CA-670F57B9AF4A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1785119" y="5709317"/>
              <a:ext cx="410062" cy="3591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E880C7A-C1A4-4D92-9FD9-40CC43613F08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 flipV="1">
              <a:off x="1830057" y="5387001"/>
              <a:ext cx="1484996" cy="2138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216057-804B-4351-B8D5-4612D4F800A4}"/>
                </a:ext>
              </a:extLst>
            </p:cNvPr>
            <p:cNvCxnSpPr>
              <a:stCxn id="43" idx="0"/>
              <a:endCxn id="42" idx="4"/>
            </p:cNvCxnSpPr>
            <p:nvPr/>
          </p:nvCxnSpPr>
          <p:spPr>
            <a:xfrm flipV="1">
              <a:off x="2303672" y="5001491"/>
              <a:ext cx="153429" cy="1022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7A48705-F10B-495D-B610-9FB869246538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 flipV="1">
              <a:off x="2457101" y="6023534"/>
              <a:ext cx="551094" cy="1534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C994F69-5E04-4872-A1F1-3A94B97E6487}"/>
                </a:ext>
              </a:extLst>
            </p:cNvPr>
            <p:cNvCxnSpPr>
              <a:stCxn id="42" idx="5"/>
              <a:endCxn id="44" idx="1"/>
            </p:cNvCxnSpPr>
            <p:nvPr/>
          </p:nvCxnSpPr>
          <p:spPr>
            <a:xfrm>
              <a:off x="2565592" y="4956553"/>
              <a:ext cx="487541" cy="958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766C972-893C-4D0A-93EE-490B3FA60FE5}"/>
                </a:ext>
              </a:extLst>
            </p:cNvPr>
            <p:cNvCxnSpPr>
              <a:stCxn id="44" idx="7"/>
              <a:endCxn id="45" idx="4"/>
            </p:cNvCxnSpPr>
            <p:nvPr/>
          </p:nvCxnSpPr>
          <p:spPr>
            <a:xfrm flipV="1">
              <a:off x="3270115" y="5540430"/>
              <a:ext cx="198367" cy="3746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B9A3D18-385D-40BD-ACAC-7F2427D8F2EA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3621911" y="5235773"/>
              <a:ext cx="593688" cy="151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53535C0-0E8B-458A-8F45-7896E6FB9510}"/>
                </a:ext>
              </a:extLst>
            </p:cNvPr>
            <p:cNvCxnSpPr>
              <a:stCxn id="42" idx="6"/>
              <a:endCxn id="46" idx="1"/>
            </p:cNvCxnSpPr>
            <p:nvPr/>
          </p:nvCxnSpPr>
          <p:spPr>
            <a:xfrm>
              <a:off x="2610530" y="4848062"/>
              <a:ext cx="1650007" cy="279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/>
              <p:nvPr/>
            </p:nvSpPr>
            <p:spPr>
              <a:xfrm>
                <a:off x="6727926" y="3693465"/>
                <a:ext cx="3999346" cy="14652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 panose="02040503050406030204" pitchFamily="18" charset="0"/>
                        </a:rPr>
                        <m:t>SA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26" y="3693465"/>
                <a:ext cx="3999346" cy="14652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2B6A159-6779-45BC-A4F0-3E2829F83D01}"/>
                  </a:ext>
                </a:extLst>
              </p:cNvPr>
              <p:cNvSpPr txBox="1"/>
              <p:nvPr/>
            </p:nvSpPr>
            <p:spPr>
              <a:xfrm>
                <a:off x="6449768" y="5508254"/>
                <a:ext cx="5335831" cy="6687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adj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</a:rPr>
                      <m:t>2 074 800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solidFill>
                          <a:srgbClr val="F359D2"/>
                        </a:solidFill>
                        <a:latin typeface="Cambria Math" panose="02040503050406030204" pitchFamily="18" charset="0"/>
                      </a:rPr>
                      <m:t>79 800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2 405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so the distance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2B6A159-6779-45BC-A4F0-3E2829F8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68" y="5508254"/>
                <a:ext cx="5335831" cy="6687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A727EB9-6169-4CB0-A6C2-95C49ADA2F4B}"/>
                  </a:ext>
                </a:extLst>
              </p:cNvPr>
              <p:cNvSpPr txBox="1"/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A727EB9-6169-4CB0-A6C2-95C49ADA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FE43E46-CE91-46E3-9E07-73808D0A0EEB}"/>
              </a:ext>
            </a:extLst>
          </p:cNvPr>
          <p:cNvCxnSpPr/>
          <p:nvPr/>
        </p:nvCxnSpPr>
        <p:spPr>
          <a:xfrm flipV="1">
            <a:off x="3197835" y="3827236"/>
            <a:ext cx="153429" cy="10220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7A9154-20B1-4535-8662-C568147A67F4}"/>
              </a:ext>
            </a:extLst>
          </p:cNvPr>
          <p:cNvCxnSpPr/>
          <p:nvPr/>
        </p:nvCxnSpPr>
        <p:spPr>
          <a:xfrm>
            <a:off x="3504693" y="3673807"/>
            <a:ext cx="1650007" cy="2792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857441F-19D0-41B8-B204-1F649421FF34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Handling a Vertex Failure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Observation [Brand-Saranurak’19]: vertex failure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certain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rank-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associated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Maintaining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SA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rank-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updates: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1008E-D411-4639-B379-FAF6003107CC}"/>
                  </a:ext>
                </a:extLst>
              </p:cNvPr>
              <p:cNvSpPr txBox="1"/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9E1008E-D411-4639-B379-FAF600310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5" y="5842608"/>
                <a:ext cx="2943328" cy="878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0AEC9146-082E-4854-BF09-8EAEEBD44A92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258CF0-7FC2-4A29-BEE7-53028174B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299" y="4277153"/>
            <a:ext cx="9285402" cy="11477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F83A-1098-469D-B107-756456929BD2}"/>
                  </a:ext>
                </a:extLst>
              </p:cNvPr>
              <p:cNvSpPr txBox="1"/>
              <p:nvPr/>
            </p:nvSpPr>
            <p:spPr>
              <a:xfrm>
                <a:off x="4845377" y="5499959"/>
                <a:ext cx="60708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Proof: Sherman-Morrison-Woodbury formula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matrix determinant lemma.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ADF83A-1098-469D-B107-756456929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77" y="5499959"/>
                <a:ext cx="6070862" cy="307777"/>
              </a:xfrm>
              <a:prstGeom prst="rect">
                <a:avLst/>
              </a:prstGeom>
              <a:blipFill>
                <a:blip r:embed="rId6"/>
                <a:stretch>
                  <a:fillRect l="-301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714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Preprocessing: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SA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Only care about the lowest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terms!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Inverting a matrix takes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“arithmetic operations”, and each such operation is over degree-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polynomials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What we want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𝑢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(Turns out) we only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“arithmetic operations”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71481"/>
              </a:xfrm>
              <a:blipFill>
                <a:blip r:embed="rId4"/>
                <a:stretch>
                  <a:fillRect l="-1043" t="-2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A85C57-5F48-4C36-A4A8-0EA5EE39533F}"/>
                  </a:ext>
                </a:extLst>
              </p:cNvPr>
              <p:cNvSpPr txBox="1"/>
              <p:nvPr/>
            </p:nvSpPr>
            <p:spPr>
              <a:xfrm>
                <a:off x="1921689" y="5939888"/>
                <a:ext cx="6049914" cy="7055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Theorem </a:t>
                </a:r>
                <a:r>
                  <a:rPr lang="en-US" altLang="zh-CN" sz="16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[Sankowski’05]</a:t>
                </a:r>
                <a:r>
                  <a:rPr lang="en-US" altLang="zh-CN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Whp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over the choices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solidFill>
                                  <a:srgbClr val="F359D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distance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lowest degree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adj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SA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A85C57-5F48-4C36-A4A8-0EA5EE39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89" y="5939888"/>
                <a:ext cx="6049914" cy="705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9B1385-A50F-4768-809C-75F108C5E7CF}"/>
                  </a:ext>
                </a:extLst>
              </p:cNvPr>
              <p:cNvSpPr txBox="1"/>
              <p:nvPr/>
            </p:nvSpPr>
            <p:spPr>
              <a:xfrm>
                <a:off x="3802670" y="3965505"/>
                <a:ext cx="4586659" cy="33855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 failed vertex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9B1385-A50F-4768-809C-75F108C5E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70" y="3965505"/>
                <a:ext cx="458665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4CCD4C6-9248-4055-B562-0ECEE29DDA14}"/>
                  </a:ext>
                </a:extLst>
              </p:cNvPr>
              <p:cNvSpPr txBox="1"/>
              <p:nvPr/>
            </p:nvSpPr>
            <p:spPr>
              <a:xfrm>
                <a:off x="9014302" y="1629854"/>
                <a:ext cx="2884573" cy="93692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prep.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4CCD4C6-9248-4055-B562-0ECEE29D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302" y="1629854"/>
                <a:ext cx="2884573" cy="936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D658A32-C656-4EC3-B21C-E53D86F4E2A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EDF422-98CB-43CA-B318-AD47A7F73D70}"/>
              </a:ext>
            </a:extLst>
          </p:cNvPr>
          <p:cNvSpPr/>
          <p:nvPr/>
        </p:nvSpPr>
        <p:spPr>
          <a:xfrm>
            <a:off x="3916218" y="3401018"/>
            <a:ext cx="1394691" cy="3687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(带边框和强调线) 9">
            <a:extLst>
              <a:ext uri="{FF2B5EF4-FFF2-40B4-BE49-F238E27FC236}">
                <a16:creationId xmlns:a16="http://schemas.microsoft.com/office/drawing/2014/main" id="{7CC93136-070A-4C1F-B5B0-99F2481A80A8}"/>
              </a:ext>
            </a:extLst>
          </p:cNvPr>
          <p:cNvSpPr/>
          <p:nvPr/>
        </p:nvSpPr>
        <p:spPr>
          <a:xfrm>
            <a:off x="7721144" y="3254081"/>
            <a:ext cx="2586315" cy="603541"/>
          </a:xfrm>
          <a:prstGeom prst="accentBorderCallout1">
            <a:avLst>
              <a:gd name="adj1" fmla="val 67152"/>
              <a:gd name="adj2" fmla="val -2085"/>
              <a:gd name="adj3" fmla="val 64328"/>
              <a:gd name="adj4" fmla="val -93293"/>
            </a:avLst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Can be accelerated by fast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rectangular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mat.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.!</a:t>
            </a:r>
          </a:p>
        </p:txBody>
      </p:sp>
    </p:spTree>
    <p:extLst>
      <p:ext uri="{BB962C8B-B14F-4D97-AF65-F5344CB8AC3E}">
        <p14:creationId xmlns:p14="http://schemas.microsoft.com/office/powerpoint/2010/main" val="339487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Wrap Up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3095D8-F508-4DC6-973E-4C335613EF4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1660CD-DCC8-4EFA-8936-0AD080593B0D}"/>
                  </a:ext>
                </a:extLst>
              </p:cNvPr>
              <p:cNvSpPr txBox="1"/>
              <p:nvPr/>
            </p:nvSpPr>
            <p:spPr>
              <a:xfrm>
                <a:off x="428228" y="2561684"/>
                <a:ext cx="196077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1660CD-DCC8-4EFA-8936-0AD08059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8" y="2561684"/>
                <a:ext cx="1960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BCE0BD-044F-4990-96C5-004AE4C6D6D6}"/>
                  </a:ext>
                </a:extLst>
              </p:cNvPr>
              <p:cNvSpPr txBox="1"/>
              <p:nvPr/>
            </p:nvSpPr>
            <p:spPr>
              <a:xfrm>
                <a:off x="428228" y="3419574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BCE0BD-044F-4990-96C5-004AE4C6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8" y="3419574"/>
                <a:ext cx="1960776" cy="93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57C16C-91F8-494F-BE1C-C479C42C844D}"/>
                  </a:ext>
                </a:extLst>
              </p:cNvPr>
              <p:cNvSpPr txBox="1"/>
              <p:nvPr/>
            </p:nvSpPr>
            <p:spPr>
              <a:xfrm>
                <a:off x="446298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57C16C-91F8-494F-BE1C-C479C42C8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8" y="4838258"/>
                <a:ext cx="1960776" cy="93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D6CE6-4661-4906-B374-8AF175A634F5}"/>
                  </a:ext>
                </a:extLst>
              </p:cNvPr>
              <p:cNvSpPr txBox="1"/>
              <p:nvPr/>
            </p:nvSpPr>
            <p:spPr>
              <a:xfrm>
                <a:off x="2975036" y="3419574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D6CE6-4661-4906-B374-8AF175A6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036" y="3419574"/>
                <a:ext cx="1960776" cy="93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A62329-4776-4D96-B05C-01315C2CB78E}"/>
                  </a:ext>
                </a:extLst>
              </p:cNvPr>
              <p:cNvSpPr txBox="1"/>
              <p:nvPr/>
            </p:nvSpPr>
            <p:spPr>
              <a:xfrm>
                <a:off x="2993106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A62329-4776-4D96-B05C-01315C2CB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06" y="4838258"/>
                <a:ext cx="1960776" cy="93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AA7EB-82D8-494F-A681-C62AF0FE3DD8}"/>
                  </a:ext>
                </a:extLst>
              </p:cNvPr>
              <p:cNvSpPr txBox="1"/>
              <p:nvPr/>
            </p:nvSpPr>
            <p:spPr>
              <a:xfrm>
                <a:off x="6980977" y="3419574"/>
                <a:ext cx="1960776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large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AA7EB-82D8-494F-A681-C62AF0FE3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77" y="3419574"/>
                <a:ext cx="196077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BE4254-C0BE-4BA9-A29B-B5D685FADDE5}"/>
                  </a:ext>
                </a:extLst>
              </p:cNvPr>
              <p:cNvSpPr txBox="1"/>
              <p:nvPr/>
            </p:nvSpPr>
            <p:spPr>
              <a:xfrm>
                <a:off x="6999047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BE4254-C0BE-4BA9-A29B-B5D685FA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47" y="4838258"/>
                <a:ext cx="1960776" cy="93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1FAB8C-EEE1-471A-AA5C-194259E2B7C2}"/>
                  </a:ext>
                </a:extLst>
              </p:cNvPr>
              <p:cNvSpPr txBox="1"/>
              <p:nvPr/>
            </p:nvSpPr>
            <p:spPr>
              <a:xfrm>
                <a:off x="2769267" y="2257480"/>
                <a:ext cx="386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1FAB8C-EEE1-471A-AA5C-194259E2B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7" y="2257480"/>
                <a:ext cx="3864989" cy="369332"/>
              </a:xfrm>
              <a:prstGeom prst="rect">
                <a:avLst/>
              </a:prstGeom>
              <a:blipFill>
                <a:blip r:embed="rId10"/>
                <a:stretch>
                  <a:fillRect l="-126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1BFEBB-7C29-44D8-A997-620801D4BB74}"/>
                  </a:ext>
                </a:extLst>
              </p:cNvPr>
              <p:cNvSpPr txBox="1"/>
              <p:nvPr/>
            </p:nvSpPr>
            <p:spPr>
              <a:xfrm>
                <a:off x="2769266" y="2705286"/>
                <a:ext cx="386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1BFEBB-7C29-44D8-A997-620801D4B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6" y="2705286"/>
                <a:ext cx="3864989" cy="369332"/>
              </a:xfrm>
              <a:prstGeom prst="rect">
                <a:avLst/>
              </a:prstGeom>
              <a:blipFill>
                <a:blip r:embed="rId11"/>
                <a:stretch>
                  <a:fillRect l="-126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2F183092-6EBF-4F75-B178-EA97F96A62D8}"/>
              </a:ext>
            </a:extLst>
          </p:cNvPr>
          <p:cNvSpPr/>
          <p:nvPr/>
        </p:nvSpPr>
        <p:spPr>
          <a:xfrm>
            <a:off x="1249995" y="2940442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C8B6C05-FFCF-4165-A697-57675225698A}"/>
              </a:ext>
            </a:extLst>
          </p:cNvPr>
          <p:cNvSpPr/>
          <p:nvPr/>
        </p:nvSpPr>
        <p:spPr>
          <a:xfrm>
            <a:off x="1249994" y="4349700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7932BBB0-C323-401A-93F3-6CFAF7B59D46}"/>
              </a:ext>
            </a:extLst>
          </p:cNvPr>
          <p:cNvSpPr/>
          <p:nvPr/>
        </p:nvSpPr>
        <p:spPr>
          <a:xfrm>
            <a:off x="2407074" y="4049486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9055B79-F2D3-4D22-A52A-E51F41351C5E}"/>
              </a:ext>
            </a:extLst>
          </p:cNvPr>
          <p:cNvSpPr/>
          <p:nvPr/>
        </p:nvSpPr>
        <p:spPr>
          <a:xfrm>
            <a:off x="3814873" y="4349700"/>
            <a:ext cx="317241" cy="48855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D76BAF63-EF67-413E-8EEA-C00E0DE97EAB}"/>
              </a:ext>
            </a:extLst>
          </p:cNvPr>
          <p:cNvSpPr/>
          <p:nvPr/>
        </p:nvSpPr>
        <p:spPr>
          <a:xfrm>
            <a:off x="4953881" y="4050519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直角上 19">
            <a:extLst>
              <a:ext uri="{FF2B5EF4-FFF2-40B4-BE49-F238E27FC236}">
                <a16:creationId xmlns:a16="http://schemas.microsoft.com/office/drawing/2014/main" id="{8F58A0A2-05A9-443B-A79C-B36F7852F6A2}"/>
              </a:ext>
            </a:extLst>
          </p:cNvPr>
          <p:cNvSpPr/>
          <p:nvPr/>
        </p:nvSpPr>
        <p:spPr>
          <a:xfrm>
            <a:off x="6505500" y="4049486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6572A8-AD09-44B2-8D82-D102FADCB95A}"/>
                  </a:ext>
                </a:extLst>
              </p:cNvPr>
              <p:cNvSpPr txBox="1"/>
              <p:nvPr/>
            </p:nvSpPr>
            <p:spPr>
              <a:xfrm>
                <a:off x="5619030" y="4007261"/>
                <a:ext cx="8279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6572A8-AD09-44B2-8D82-D102FADCB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30" y="4007261"/>
                <a:ext cx="827920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下 21">
            <a:extLst>
              <a:ext uri="{FF2B5EF4-FFF2-40B4-BE49-F238E27FC236}">
                <a16:creationId xmlns:a16="http://schemas.microsoft.com/office/drawing/2014/main" id="{00B7C660-6839-47FE-BDE2-A6D90DBEA872}"/>
              </a:ext>
            </a:extLst>
          </p:cNvPr>
          <p:cNvSpPr/>
          <p:nvPr/>
        </p:nvSpPr>
        <p:spPr>
          <a:xfrm>
            <a:off x="7802744" y="4342904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C00D48-D468-4208-A22A-446E0327DDF0}"/>
                  </a:ext>
                </a:extLst>
              </p:cNvPr>
              <p:cNvSpPr txBox="1"/>
              <p:nvPr/>
            </p:nvSpPr>
            <p:spPr>
              <a:xfrm>
                <a:off x="6415694" y="2257480"/>
                <a:ext cx="286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2.7613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C00D48-D468-4208-A22A-446E0327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94" y="2257480"/>
                <a:ext cx="286743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E86D54-D85F-4940-8885-C48565279D27}"/>
                  </a:ext>
                </a:extLst>
              </p:cNvPr>
              <p:cNvSpPr txBox="1"/>
              <p:nvPr/>
            </p:nvSpPr>
            <p:spPr>
              <a:xfrm>
                <a:off x="9982839" y="2257480"/>
                <a:ext cx="809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2.7233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E86D54-D85F-4940-8885-C48565279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39" y="2257480"/>
                <a:ext cx="809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A44F30E-05E8-423B-801F-CB5F8C71D398}"/>
              </a:ext>
            </a:extLst>
          </p:cNvPr>
          <p:cNvSpPr txBox="1"/>
          <p:nvPr/>
        </p:nvSpPr>
        <p:spPr>
          <a:xfrm>
            <a:off x="9330596" y="1866872"/>
            <a:ext cx="237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 rect. mat.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49C301-BB25-4FAD-A238-A50463EE1B07}"/>
                  </a:ext>
                </a:extLst>
              </p:cNvPr>
              <p:cNvSpPr txBox="1"/>
              <p:nvPr/>
            </p:nvSpPr>
            <p:spPr>
              <a:xfrm>
                <a:off x="6415693" y="2699041"/>
                <a:ext cx="286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2.6865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49C301-BB25-4FAD-A238-A50463E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93" y="2699041"/>
                <a:ext cx="286743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FB2A7-A7F5-4414-ABCF-AC362CD348DB}"/>
                  </a:ext>
                </a:extLst>
              </p:cNvPr>
              <p:cNvSpPr txBox="1"/>
              <p:nvPr/>
            </p:nvSpPr>
            <p:spPr>
              <a:xfrm>
                <a:off x="9982839" y="2699041"/>
                <a:ext cx="809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2.5794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FB2A7-A7F5-4414-ABCF-AC362CD34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39" y="2699041"/>
                <a:ext cx="809488" cy="369332"/>
              </a:xfrm>
              <a:prstGeom prst="rect">
                <a:avLst/>
              </a:prstGeom>
              <a:blipFill>
                <a:blip r:embed="rId16"/>
                <a:stretch>
                  <a:fillRect r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77D834B0-0E15-4E94-8944-DDA5FE9392EA}"/>
              </a:ext>
            </a:extLst>
          </p:cNvPr>
          <p:cNvSpPr txBox="1"/>
          <p:nvPr/>
        </p:nvSpPr>
        <p:spPr>
          <a:xfrm>
            <a:off x="795409" y="2998810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7B85A-C0B2-4C84-B3B2-18E2A8E4AEFE}"/>
              </a:ext>
            </a:extLst>
          </p:cNvPr>
          <p:cNvSpPr txBox="1"/>
          <p:nvPr/>
        </p:nvSpPr>
        <p:spPr>
          <a:xfrm>
            <a:off x="692600" y="4474225"/>
            <a:ext cx="1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EB41B6-09F4-44DD-BC6F-4045287DA1AE}"/>
              </a:ext>
            </a:extLst>
          </p:cNvPr>
          <p:cNvSpPr txBox="1"/>
          <p:nvPr/>
        </p:nvSpPr>
        <p:spPr>
          <a:xfrm>
            <a:off x="2273177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780760-75CD-478E-9081-83CEF903CF51}"/>
              </a:ext>
            </a:extLst>
          </p:cNvPr>
          <p:cNvSpPr txBox="1"/>
          <p:nvPr/>
        </p:nvSpPr>
        <p:spPr>
          <a:xfrm>
            <a:off x="3245339" y="4468926"/>
            <a:ext cx="165176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17AB78-10A9-4632-AC10-C2F7E1CBBD79}"/>
              </a:ext>
            </a:extLst>
          </p:cNvPr>
          <p:cNvSpPr txBox="1"/>
          <p:nvPr/>
        </p:nvSpPr>
        <p:spPr>
          <a:xfrm>
            <a:off x="4824152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094755-BF8F-4C20-B6F2-2CCEBD441FC3}"/>
              </a:ext>
            </a:extLst>
          </p:cNvPr>
          <p:cNvSpPr txBox="1"/>
          <p:nvPr/>
        </p:nvSpPr>
        <p:spPr>
          <a:xfrm>
            <a:off x="6367224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E82BB0-8DD8-451A-A076-324AFE06AA96}"/>
              </a:ext>
            </a:extLst>
          </p:cNvPr>
          <p:cNvSpPr txBox="1"/>
          <p:nvPr/>
        </p:nvSpPr>
        <p:spPr>
          <a:xfrm>
            <a:off x="7210939" y="4474225"/>
            <a:ext cx="1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850187-0FDD-40EE-B3FE-E7C2A6DD717D}"/>
                  </a:ext>
                </a:extLst>
              </p:cNvPr>
              <p:cNvSpPr txBox="1"/>
              <p:nvPr/>
            </p:nvSpPr>
            <p:spPr>
              <a:xfrm>
                <a:off x="9361207" y="3340024"/>
                <a:ext cx="2591308" cy="12071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Bootstrapping: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850187-0FDD-40EE-B3FE-E7C2A6DD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7" y="3340024"/>
                <a:ext cx="2591308" cy="12071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98B27F-D9AA-4BBD-AC52-DEEA9DE9367E}"/>
                  </a:ext>
                </a:extLst>
              </p:cNvPr>
              <p:cNvSpPr txBox="1"/>
              <p:nvPr/>
            </p:nvSpPr>
            <p:spPr>
              <a:xfrm>
                <a:off x="9361206" y="4931107"/>
                <a:ext cx="2591308" cy="12071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Hitting Set: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98B27F-D9AA-4BBD-AC52-DEEA9DE9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6" y="4931107"/>
                <a:ext cx="2591308" cy="12071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0AC44EF-E294-473F-BB48-1FD8B93C07B2}"/>
                  </a:ext>
                </a:extLst>
              </p:cNvPr>
              <p:cNvSpPr txBox="1"/>
              <p:nvPr/>
            </p:nvSpPr>
            <p:spPr>
              <a:xfrm>
                <a:off x="3373903" y="1864235"/>
                <a:ext cx="228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in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0AC44EF-E294-473F-BB48-1FD8B93C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03" y="1864235"/>
                <a:ext cx="2281111" cy="369332"/>
              </a:xfrm>
              <a:prstGeom prst="rect">
                <a:avLst/>
              </a:prstGeom>
              <a:blipFill>
                <a:blip r:embed="rId1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536CA55F-6146-453B-B762-3B3ACC79E281}"/>
              </a:ext>
            </a:extLst>
          </p:cNvPr>
          <p:cNvSpPr txBox="1"/>
          <p:nvPr/>
        </p:nvSpPr>
        <p:spPr>
          <a:xfrm>
            <a:off x="7262198" y="1864235"/>
            <a:ext cx="9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6C3AD-AF70-48A0-BA31-522AA9D8EACF}"/>
              </a:ext>
            </a:extLst>
          </p:cNvPr>
          <p:cNvSpPr/>
          <p:nvPr/>
        </p:nvSpPr>
        <p:spPr>
          <a:xfrm>
            <a:off x="2769266" y="2699041"/>
            <a:ext cx="3480705" cy="4213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0BDB1A8-597D-4199-8570-26F7F41B94D5}"/>
                  </a:ext>
                </a:extLst>
              </p:cNvPr>
              <p:cNvSpPr txBox="1"/>
              <p:nvPr/>
            </p:nvSpPr>
            <p:spPr>
              <a:xfrm>
                <a:off x="0" y="6554609"/>
                <a:ext cx="40054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*Bootstrapping also works for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DSOs!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0BDB1A8-597D-4199-8570-26F7F41B9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4609"/>
                <a:ext cx="4005470" cy="307777"/>
              </a:xfrm>
              <a:prstGeom prst="rect">
                <a:avLst/>
              </a:prstGeom>
              <a:blipFill>
                <a:blip r:embed="rId20"/>
                <a:stretch>
                  <a:fillRect l="-457" t="-3922" r="-304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Further Directions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454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 we match DSO with APSP?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Direction 1: for directed graphs, can we improve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2.5794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2.5286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(matching Zwick’s APSP algorithm)?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Direction 2: undirected DSO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time?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Two drawbacks of our DSO: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don’t support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negative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edge weights.</a:t>
                </a: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drawback of bootstrapping in 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only report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but don’t support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path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queries.</a:t>
                </a:r>
              </a:p>
              <a:p>
                <a:pPr lvl="2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drawback of the algebraic methods in [G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4546"/>
              </a:xfrm>
              <a:blipFill>
                <a:blip r:embed="rId3"/>
                <a:stretch>
                  <a:fillRect l="-1043" t="-2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557F462-E696-44CA-A1F7-251EED2DBF0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9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5" y="2233623"/>
            <a:ext cx="637866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2700" cmpd="sng">
                  <a:solidFill>
                    <a:schemeClr val="accent4"/>
                  </a:solidFill>
                  <a:prstDash val="solid"/>
                </a:ln>
                <a:gradFill flip="none" rotWithShape="1"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you!</a:t>
            </a:r>
            <a:endParaRPr lang="zh-CN" altLang="en-US" sz="9600" b="1" dirty="0">
              <a:ln w="12700" cmpd="sng">
                <a:solidFill>
                  <a:schemeClr val="accent4"/>
                </a:solidFill>
                <a:prstDash val="solid"/>
              </a:ln>
              <a:gradFill flip="none" rotWithShape="1"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2F253D-0868-4FD7-9649-34426BA3A29C}"/>
              </a:ext>
            </a:extLst>
          </p:cNvPr>
          <p:cNvSpPr txBox="1"/>
          <p:nvPr/>
        </p:nvSpPr>
        <p:spPr>
          <a:xfrm>
            <a:off x="4192554" y="4008559"/>
            <a:ext cx="3806890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Distance Sensitivity Oracles (DSOs)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shortest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path not passing through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natural and well-studied problem in graph algorithms.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B41D8377-38B4-4625-B174-241199902679}"/>
              </a:ext>
            </a:extLst>
          </p:cNvPr>
          <p:cNvSpPr/>
          <p:nvPr/>
        </p:nvSpPr>
        <p:spPr>
          <a:xfrm>
            <a:off x="4147795" y="419671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DD4B08-91E9-41D1-9E29-2CD8A6AFC0C7}"/>
              </a:ext>
            </a:extLst>
          </p:cNvPr>
          <p:cNvSpPr/>
          <p:nvPr/>
        </p:nvSpPr>
        <p:spPr>
          <a:xfrm>
            <a:off x="4729398" y="3838348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8F636DD-85A9-4C62-A73C-DC9B19122082}"/>
              </a:ext>
            </a:extLst>
          </p:cNvPr>
          <p:cNvSpPr/>
          <p:nvPr/>
        </p:nvSpPr>
        <p:spPr>
          <a:xfrm>
            <a:off x="4953601" y="457447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E473E83-EE2D-4047-90E3-9A1DD90431CC}"/>
              </a:ext>
            </a:extLst>
          </p:cNvPr>
          <p:cNvSpPr/>
          <p:nvPr/>
        </p:nvSpPr>
        <p:spPr>
          <a:xfrm>
            <a:off x="5470818" y="413269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721A2F-C85E-45F2-82F3-A2DF6AF52397}"/>
              </a:ext>
            </a:extLst>
          </p:cNvPr>
          <p:cNvSpPr/>
          <p:nvPr/>
        </p:nvSpPr>
        <p:spPr>
          <a:xfrm>
            <a:off x="5820638" y="479867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96357EA-A7B9-47BE-B705-D7BEDB0C88A9}"/>
              </a:ext>
            </a:extLst>
          </p:cNvPr>
          <p:cNvSpPr/>
          <p:nvPr/>
        </p:nvSpPr>
        <p:spPr>
          <a:xfrm>
            <a:off x="5932739" y="3704181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6888F02-970B-46AD-8E76-E07A7DC8D193}"/>
              </a:ext>
            </a:extLst>
          </p:cNvPr>
          <p:cNvSpPr/>
          <p:nvPr/>
        </p:nvSpPr>
        <p:spPr>
          <a:xfrm>
            <a:off x="6295436" y="424479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66C6DB9-5FEF-46C2-AB3B-DCD11100A691}"/>
              </a:ext>
            </a:extLst>
          </p:cNvPr>
          <p:cNvSpPr/>
          <p:nvPr/>
        </p:nvSpPr>
        <p:spPr>
          <a:xfrm>
            <a:off x="7023980" y="372624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94D036-F4C0-4F23-8D6E-71C52F05B1D9}"/>
              </a:ext>
            </a:extLst>
          </p:cNvPr>
          <p:cNvSpPr/>
          <p:nvPr/>
        </p:nvSpPr>
        <p:spPr>
          <a:xfrm>
            <a:off x="6911878" y="4686930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5CDBAA-D61B-4A5C-B962-F97978730FCE}"/>
              </a:ext>
            </a:extLst>
          </p:cNvPr>
          <p:cNvSpPr/>
          <p:nvPr/>
        </p:nvSpPr>
        <p:spPr>
          <a:xfrm>
            <a:off x="5596435" y="3249142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C033968-7614-4E65-A315-D79EDA0DB0F8}"/>
              </a:ext>
            </a:extLst>
          </p:cNvPr>
          <p:cNvSpPr/>
          <p:nvPr/>
        </p:nvSpPr>
        <p:spPr>
          <a:xfrm>
            <a:off x="7278095" y="4254536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AB66BD-3D6C-4F52-B89B-ADBF337F07D6}"/>
              </a:ext>
            </a:extLst>
          </p:cNvPr>
          <p:cNvCxnSpPr>
            <a:cxnSpLocks/>
            <a:stCxn id="11" idx="5"/>
            <a:endCxn id="14" idx="2"/>
          </p:cNvCxnSpPr>
          <p:nvPr/>
        </p:nvCxnSpPr>
        <p:spPr>
          <a:xfrm>
            <a:off x="4339164" y="4388087"/>
            <a:ext cx="614437" cy="29848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E4E5B83-E931-4E93-B326-9E3CEED7D6CC}"/>
              </a:ext>
            </a:extLst>
          </p:cNvPr>
          <p:cNvCxnSpPr>
            <a:cxnSpLocks/>
            <a:stCxn id="13" idx="7"/>
            <a:endCxn id="21" idx="3"/>
          </p:cNvCxnSpPr>
          <p:nvPr/>
        </p:nvCxnSpPr>
        <p:spPr>
          <a:xfrm flipV="1">
            <a:off x="4920767" y="3440511"/>
            <a:ext cx="708502" cy="43067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CF746F-C37C-4473-9446-EF3AE649989A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953601" y="3816283"/>
            <a:ext cx="979139" cy="13416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99A13CE-F1F0-4BCA-968C-A9BE414F0F28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5144970" y="4324061"/>
            <a:ext cx="358682" cy="28324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563DFD-8FE1-45AE-9F70-B9CD85B3CD2F}"/>
              </a:ext>
            </a:extLst>
          </p:cNvPr>
          <p:cNvCxnSpPr>
            <a:cxnSpLocks/>
            <a:stCxn id="16" idx="0"/>
            <a:endCxn id="15" idx="5"/>
          </p:cNvCxnSpPr>
          <p:nvPr/>
        </p:nvCxnSpPr>
        <p:spPr>
          <a:xfrm flipH="1" flipV="1">
            <a:off x="5662187" y="4324061"/>
            <a:ext cx="270552" cy="47461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52D08B-DD87-4469-B900-64A29FFD16A1}"/>
              </a:ext>
            </a:extLst>
          </p:cNvPr>
          <p:cNvCxnSpPr>
            <a:cxnSpLocks/>
            <a:stCxn id="15" idx="7"/>
            <a:endCxn id="17" idx="4"/>
          </p:cNvCxnSpPr>
          <p:nvPr/>
        </p:nvCxnSpPr>
        <p:spPr>
          <a:xfrm flipV="1">
            <a:off x="5662187" y="3928385"/>
            <a:ext cx="382654" cy="23714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2D530C-DE56-4D96-9BE4-BB59B99DE5DE}"/>
              </a:ext>
            </a:extLst>
          </p:cNvPr>
          <p:cNvCxnSpPr>
            <a:cxnSpLocks/>
            <a:stCxn id="21" idx="6"/>
            <a:endCxn id="17" idx="0"/>
          </p:cNvCxnSpPr>
          <p:nvPr/>
        </p:nvCxnSpPr>
        <p:spPr>
          <a:xfrm>
            <a:off x="5820638" y="3361244"/>
            <a:ext cx="224203" cy="342938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D502222-8B98-42C4-8F1A-210DF65CD1D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6156943" y="3816283"/>
            <a:ext cx="867037" cy="2206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CCA2021-5CC1-4E49-8C72-B6014966B996}"/>
              </a:ext>
            </a:extLst>
          </p:cNvPr>
          <p:cNvCxnSpPr>
            <a:cxnSpLocks/>
            <a:stCxn id="17" idx="5"/>
            <a:endCxn id="18" idx="0"/>
          </p:cNvCxnSpPr>
          <p:nvPr/>
        </p:nvCxnSpPr>
        <p:spPr>
          <a:xfrm>
            <a:off x="6124109" y="3895551"/>
            <a:ext cx="283429" cy="349243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乘号 38">
            <a:extLst>
              <a:ext uri="{FF2B5EF4-FFF2-40B4-BE49-F238E27FC236}">
                <a16:creationId xmlns:a16="http://schemas.microsoft.com/office/drawing/2014/main" id="{C7318DAD-84CE-45FA-9920-44AE73A11D8B}"/>
              </a:ext>
            </a:extLst>
          </p:cNvPr>
          <p:cNvSpPr/>
          <p:nvPr/>
        </p:nvSpPr>
        <p:spPr>
          <a:xfrm>
            <a:off x="5814111" y="3584942"/>
            <a:ext cx="461822" cy="461821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D28E2-E8EE-41BA-A273-FC81CB80D76A}"/>
                  </a:ext>
                </a:extLst>
              </p:cNvPr>
              <p:cNvSpPr txBox="1"/>
              <p:nvPr/>
            </p:nvSpPr>
            <p:spPr>
              <a:xfrm>
                <a:off x="3874952" y="42295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5D28E2-E8EE-41BA-A273-FC81CB80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952" y="4229552"/>
                <a:ext cx="2873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81C353-0F11-494B-8BC6-753EB239991D}"/>
                  </a:ext>
                </a:extLst>
              </p:cNvPr>
              <p:cNvSpPr txBox="1"/>
              <p:nvPr/>
            </p:nvSpPr>
            <p:spPr>
              <a:xfrm>
                <a:off x="7214939" y="3524852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81C353-0F11-494B-8BC6-753EB239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39" y="3524852"/>
                <a:ext cx="287359" cy="369332"/>
              </a:xfrm>
              <a:prstGeom prst="rect">
                <a:avLst/>
              </a:prstGeom>
              <a:blipFill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4A2FD9-9BFF-4EE4-9554-FDAF49F84743}"/>
              </a:ext>
            </a:extLst>
          </p:cNvPr>
          <p:cNvCxnSpPr>
            <a:cxnSpLocks/>
          </p:cNvCxnSpPr>
          <p:nvPr/>
        </p:nvCxnSpPr>
        <p:spPr>
          <a:xfrm flipV="1">
            <a:off x="4339164" y="4029717"/>
            <a:ext cx="423067" cy="199835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1A1EFF-DAB7-434A-A26E-FAF4E093F66F}"/>
              </a:ext>
            </a:extLst>
          </p:cNvPr>
          <p:cNvCxnSpPr>
            <a:cxnSpLocks/>
          </p:cNvCxnSpPr>
          <p:nvPr/>
        </p:nvCxnSpPr>
        <p:spPr>
          <a:xfrm>
            <a:off x="4920767" y="4029717"/>
            <a:ext cx="550051" cy="21507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412FD58-0492-49A6-B501-2F1D2939706C}"/>
              </a:ext>
            </a:extLst>
          </p:cNvPr>
          <p:cNvCxnSpPr>
            <a:cxnSpLocks/>
          </p:cNvCxnSpPr>
          <p:nvPr/>
        </p:nvCxnSpPr>
        <p:spPr>
          <a:xfrm flipH="1" flipV="1">
            <a:off x="7215349" y="3917615"/>
            <a:ext cx="174848" cy="33692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D8DE3-866E-485B-8187-A193EBBAF18C}"/>
              </a:ext>
            </a:extLst>
          </p:cNvPr>
          <p:cNvCxnSpPr>
            <a:cxnSpLocks/>
          </p:cNvCxnSpPr>
          <p:nvPr/>
        </p:nvCxnSpPr>
        <p:spPr>
          <a:xfrm>
            <a:off x="5695021" y="4244794"/>
            <a:ext cx="600415" cy="11210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39FAA49-1F8B-4B21-9A03-D3B99B26D3DA}"/>
              </a:ext>
            </a:extLst>
          </p:cNvPr>
          <p:cNvCxnSpPr>
            <a:cxnSpLocks/>
          </p:cNvCxnSpPr>
          <p:nvPr/>
        </p:nvCxnSpPr>
        <p:spPr>
          <a:xfrm flipH="1">
            <a:off x="6012007" y="4468997"/>
            <a:ext cx="395531" cy="36251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DDC9EDC-C6C8-408F-95E5-F8B69F7C2100}"/>
              </a:ext>
            </a:extLst>
          </p:cNvPr>
          <p:cNvCxnSpPr>
            <a:cxnSpLocks/>
          </p:cNvCxnSpPr>
          <p:nvPr/>
        </p:nvCxnSpPr>
        <p:spPr>
          <a:xfrm flipV="1">
            <a:off x="6044841" y="4799032"/>
            <a:ext cx="867037" cy="111744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0C3800F-640C-4004-842E-CCD8FE478B43}"/>
              </a:ext>
            </a:extLst>
          </p:cNvPr>
          <p:cNvCxnSpPr>
            <a:cxnSpLocks/>
          </p:cNvCxnSpPr>
          <p:nvPr/>
        </p:nvCxnSpPr>
        <p:spPr>
          <a:xfrm flipV="1">
            <a:off x="7103247" y="4445905"/>
            <a:ext cx="207682" cy="273859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C6F259A-9F66-4C8B-B8EC-7358BBEF56E6}"/>
              </a:ext>
            </a:extLst>
          </p:cNvPr>
          <p:cNvCxnSpPr>
            <a:cxnSpLocks/>
          </p:cNvCxnSpPr>
          <p:nvPr/>
        </p:nvCxnSpPr>
        <p:spPr>
          <a:xfrm flipV="1">
            <a:off x="4339164" y="4029717"/>
            <a:ext cx="423068" cy="1998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631615C-4984-407B-815F-7D46CE82160D}"/>
              </a:ext>
            </a:extLst>
          </p:cNvPr>
          <p:cNvCxnSpPr>
            <a:cxnSpLocks/>
            <a:stCxn id="13" idx="5"/>
            <a:endCxn id="15" idx="2"/>
          </p:cNvCxnSpPr>
          <p:nvPr/>
        </p:nvCxnSpPr>
        <p:spPr>
          <a:xfrm>
            <a:off x="4920767" y="4029717"/>
            <a:ext cx="550051" cy="2150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05B477F-97D8-4CE4-8E60-C6ACB7AA2D2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5695021" y="4244794"/>
            <a:ext cx="600415" cy="1121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2E478A3-D9AB-41CF-82C2-770113CACE87}"/>
              </a:ext>
            </a:extLst>
          </p:cNvPr>
          <p:cNvCxnSpPr>
            <a:cxnSpLocks/>
            <a:stCxn id="18" idx="4"/>
            <a:endCxn id="16" idx="7"/>
          </p:cNvCxnSpPr>
          <p:nvPr/>
        </p:nvCxnSpPr>
        <p:spPr>
          <a:xfrm flipH="1">
            <a:off x="6012007" y="4468997"/>
            <a:ext cx="395531" cy="3625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C2C0AF1-FB1A-494A-875D-897C788DC76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6044841" y="4799032"/>
            <a:ext cx="867037" cy="1117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6BB5958-4187-4E28-A030-DFA96379252A}"/>
              </a:ext>
            </a:extLst>
          </p:cNvPr>
          <p:cNvCxnSpPr>
            <a:cxnSpLocks/>
            <a:stCxn id="20" idx="7"/>
            <a:endCxn id="22" idx="3"/>
          </p:cNvCxnSpPr>
          <p:nvPr/>
        </p:nvCxnSpPr>
        <p:spPr>
          <a:xfrm flipV="1">
            <a:off x="7103247" y="4445905"/>
            <a:ext cx="207682" cy="2738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A768AF6-327D-40CE-B343-29AE28533075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7215349" y="3917615"/>
            <a:ext cx="174848" cy="3369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9D61C8D-1C02-4200-9D36-D4D6023063D0}"/>
                  </a:ext>
                </a:extLst>
              </p:cNvPr>
              <p:cNvSpPr txBox="1"/>
              <p:nvPr/>
            </p:nvSpPr>
            <p:spPr>
              <a:xfrm>
                <a:off x="6080010" y="3385225"/>
                <a:ext cx="287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9D61C8D-1C02-4200-9D36-D4D60230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10" y="3385225"/>
                <a:ext cx="2873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5184036C-B633-4834-83AB-3419DE34ECA8}"/>
              </a:ext>
            </a:extLst>
          </p:cNvPr>
          <p:cNvSpPr/>
          <p:nvPr/>
        </p:nvSpPr>
        <p:spPr>
          <a:xfrm>
            <a:off x="4147795" y="4197592"/>
            <a:ext cx="224203" cy="224203"/>
          </a:xfrm>
          <a:prstGeom prst="ellipse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BF76E2E-A86D-4A05-962B-BED536231514}"/>
              </a:ext>
            </a:extLst>
          </p:cNvPr>
          <p:cNvSpPr/>
          <p:nvPr/>
        </p:nvSpPr>
        <p:spPr>
          <a:xfrm>
            <a:off x="7023980" y="3726246"/>
            <a:ext cx="224203" cy="224203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B6AE22-7C34-42E2-8E2C-8397C302E93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39" grpId="0" uiExpand="1" animBg="1"/>
      <p:bldP spid="9" grpId="0" uiExpand="1"/>
      <p:bldP spid="41" grpId="0" uiExpand="1"/>
      <p:bldP spid="71" grpId="0" uiExpand="1"/>
      <p:bldP spid="49" grpId="0" uiExpand="1" animBg="1"/>
      <p:bldP spid="51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150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algorithm: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Precompute the answer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[DTCR’08]: space complexity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But requires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[BK’09]: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Matching the currently best running time for All-Pairs Shortest Paths!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Still, an interesting setting: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unweighted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graphs?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APSP is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2.5286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time, using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 matrix multiplication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 [Z’01]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1506"/>
              </a:xfrm>
              <a:blipFill>
                <a:blip r:embed="rId3"/>
                <a:stretch>
                  <a:fillRect l="-1043" t="-2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989F44F-E065-44AE-88CE-37808776F95C}"/>
              </a:ext>
            </a:extLst>
          </p:cNvPr>
          <p:cNvSpPr txBox="1"/>
          <p:nvPr/>
        </p:nvSpPr>
        <p:spPr>
          <a:xfrm>
            <a:off x="4237382" y="6014839"/>
            <a:ext cx="529311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We consider unweighted graphs in this talk, for simplicity.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Our results extend to graphs with small positive integer weights.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8D7BEF-A051-4577-AB91-30A1A3FB9B36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9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Previous Work via Fast Matrix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subcubic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[WY’10]: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sublinear query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[GW’12]: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+1/2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4−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Question: can we achieve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polylog query time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[CC’20]: Yes!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2.8729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polylog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7A4CB7-7C25-4066-84A6-20112F31FD92}"/>
                  </a:ext>
                </a:extLst>
              </p:cNvPr>
              <p:cNvSpPr txBox="1"/>
              <p:nvPr/>
            </p:nvSpPr>
            <p:spPr>
              <a:xfrm>
                <a:off x="8839199" y="2416630"/>
                <a:ext cx="2688772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≤2.3729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: matrix multiplication exponent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77A4CB7-7C25-4066-84A6-20112F31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2416630"/>
                <a:ext cx="26887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A31DD-73A1-4F25-82C7-FF824A91D8A7}"/>
                  </a:ext>
                </a:extLst>
              </p:cNvPr>
              <p:cNvSpPr txBox="1"/>
              <p:nvPr/>
            </p:nvSpPr>
            <p:spPr>
              <a:xfrm>
                <a:off x="8839199" y="3197898"/>
                <a:ext cx="2688772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parameter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0A31DD-73A1-4F25-82C7-FF824A91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9" y="3197898"/>
                <a:ext cx="26887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A9866A7-641F-4C6F-B7C2-0216A9F0AAC3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’20]: Preprocessing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2.7233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 1: bootstrapping DSOs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 2: hitting sets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’21]: Preprocessing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2.5794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 3: adjoint of symbolic adjacency matrix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Technique 4: unique &amp; consistent shortest path trees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This talk: first 3 techniques!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3635FEC3-1D7D-486F-A9D7-A2DE76081021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Bootstrapping DSOs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486A7-0128-480E-AA1A-E58223EF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byproduct of [BK’09]!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635FEC3-1D7D-486F-A9D7-A2DE76081021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C7D018-AF0F-4734-9A09-B41C98FFEEB5}"/>
                  </a:ext>
                </a:extLst>
              </p:cNvPr>
              <p:cNvSpPr txBox="1"/>
              <p:nvPr/>
            </p:nvSpPr>
            <p:spPr>
              <a:xfrm>
                <a:off x="968640" y="2563762"/>
                <a:ext cx="5052767" cy="200958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Bootstrapping Theorem</a:t>
                </a:r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DSO with prep.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can construct a DSO with prep.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C7D018-AF0F-4734-9A09-B41C98FFE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40" y="2563762"/>
                <a:ext cx="5052767" cy="2009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351AF-0436-464A-8A93-5CAE97E4154E}"/>
                  </a:ext>
                </a:extLst>
              </p:cNvPr>
              <p:cNvSpPr txBox="1"/>
              <p:nvPr/>
            </p:nvSpPr>
            <p:spPr>
              <a:xfrm>
                <a:off x="1404594" y="4926144"/>
                <a:ext cx="469140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measures the “complexity” of DSO!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351AF-0436-464A-8A93-5CAE97E4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94" y="4926144"/>
                <a:ext cx="46914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E39D2A-F643-4CF8-B2EE-A559BC578107}"/>
                  </a:ext>
                </a:extLst>
              </p:cNvPr>
              <p:cNvSpPr txBox="1"/>
              <p:nvPr/>
            </p:nvSpPr>
            <p:spPr>
              <a:xfrm>
                <a:off x="6627507" y="2172950"/>
                <a:ext cx="4465413" cy="240040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(carefully-chosen) DSO queries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the answers of these queries (somehow)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</a:t>
                </a:r>
              </a:p>
              <a:p>
                <a:pPr marL="342900" indent="-3429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Build a DSO from these answers!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7E39D2A-F643-4CF8-B2EE-A559BC578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07" y="2172950"/>
                <a:ext cx="4465413" cy="2400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4B50A0-4B10-4942-ADC6-3033D4E7FA14}"/>
              </a:ext>
            </a:extLst>
          </p:cNvPr>
          <p:cNvCxnSpPr>
            <a:cxnSpLocks/>
          </p:cNvCxnSpPr>
          <p:nvPr/>
        </p:nvCxnSpPr>
        <p:spPr>
          <a:xfrm>
            <a:off x="7927942" y="3753084"/>
            <a:ext cx="1282046" cy="1182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73872AF-AEA2-46FB-858E-669D1BC74656}"/>
              </a:ext>
            </a:extLst>
          </p:cNvPr>
          <p:cNvSpPr txBox="1"/>
          <p:nvPr/>
        </p:nvSpPr>
        <p:spPr>
          <a:xfrm>
            <a:off x="7416145" y="3925757"/>
            <a:ext cx="2535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the slower DSO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E953E0-C571-4F99-AAA8-7197BFF66CC0}"/>
                  </a:ext>
                </a:extLst>
              </p:cNvPr>
              <p:cNvSpPr txBox="1"/>
              <p:nvPr/>
            </p:nvSpPr>
            <p:spPr>
              <a:xfrm>
                <a:off x="9581917" y="3925757"/>
                <a:ext cx="1641443" cy="34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E953E0-C571-4F99-AAA8-7197BFF66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917" y="3925757"/>
                <a:ext cx="1641443" cy="344646"/>
              </a:xfrm>
              <a:prstGeom prst="rect">
                <a:avLst/>
              </a:prstGeom>
              <a:blipFill>
                <a:blip r:embed="rId6"/>
                <a:stretch>
                  <a:fillRect t="-1754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712EFC8-D970-4915-814A-9F49F77DC5EA}"/>
              </a:ext>
            </a:extLst>
          </p:cNvPr>
          <p:cNvCxnSpPr>
            <a:cxnSpLocks/>
          </p:cNvCxnSpPr>
          <p:nvPr/>
        </p:nvCxnSpPr>
        <p:spPr>
          <a:xfrm>
            <a:off x="9495951" y="3731710"/>
            <a:ext cx="760412" cy="187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7DAD10C-02DE-40EB-B5CD-F0F2745DC489}"/>
              </a:ext>
            </a:extLst>
          </p:cNvPr>
          <p:cNvSpPr txBox="1"/>
          <p:nvPr/>
        </p:nvSpPr>
        <p:spPr>
          <a:xfrm>
            <a:off x="6739560" y="2173920"/>
            <a:ext cx="437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Proof of Bootstrapping 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Thm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6A2E37-E8D4-496C-AC20-702C7CE48C7C}"/>
              </a:ext>
            </a:extLst>
          </p:cNvPr>
          <p:cNvSpPr txBox="1"/>
          <p:nvPr/>
        </p:nvSpPr>
        <p:spPr>
          <a:xfrm>
            <a:off x="6794296" y="2172950"/>
            <a:ext cx="42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[BK’09] prep. algorithm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7805DC-BBA7-458B-9356-5F0B00A0153C}"/>
              </a:ext>
            </a:extLst>
          </p:cNvPr>
          <p:cNvSpPr txBox="1"/>
          <p:nvPr/>
        </p:nvSpPr>
        <p:spPr>
          <a:xfrm>
            <a:off x="4630158" y="5648269"/>
            <a:ext cx="557197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Question: any other data structure problem where we could “unify” preprocessing and query time?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9" grpId="0"/>
      <p:bldP spid="12" grpId="0"/>
      <p:bldP spid="14" grpId="0"/>
      <p:bldP spid="15" grpId="0"/>
      <p:bldP spid="15" grpId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&amp; Hitting Sets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DSO that returns the correct answer if the answer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returns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+∞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otherwise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13095D8-F508-4DC6-973E-4C335613EF4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C52C8B2-1011-4320-9682-3EE48C1030F7}"/>
              </a:ext>
            </a:extLst>
          </p:cNvPr>
          <p:cNvSpPr/>
          <p:nvPr/>
        </p:nvSpPr>
        <p:spPr>
          <a:xfrm>
            <a:off x="9520313" y="6363657"/>
            <a:ext cx="260834" cy="26083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DC3D77B-6C01-4F50-963D-2497C4176491}"/>
              </a:ext>
            </a:extLst>
          </p:cNvPr>
          <p:cNvSpPr/>
          <p:nvPr/>
        </p:nvSpPr>
        <p:spPr>
          <a:xfrm>
            <a:off x="5961954" y="544966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713179C-F116-41AA-ADD0-F23FCBE8FA08}"/>
              </a:ext>
            </a:extLst>
          </p:cNvPr>
          <p:cNvSpPr/>
          <p:nvPr/>
        </p:nvSpPr>
        <p:spPr>
          <a:xfrm>
            <a:off x="11500271" y="5449664"/>
            <a:ext cx="224203" cy="224203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乘号 53">
            <a:extLst>
              <a:ext uri="{FF2B5EF4-FFF2-40B4-BE49-F238E27FC236}">
                <a16:creationId xmlns:a16="http://schemas.microsoft.com/office/drawing/2014/main" id="{CFA13F20-9D4E-4F18-9093-2848F4E3B548}"/>
              </a:ext>
            </a:extLst>
          </p:cNvPr>
          <p:cNvSpPr/>
          <p:nvPr/>
        </p:nvSpPr>
        <p:spPr>
          <a:xfrm>
            <a:off x="9434063" y="6276209"/>
            <a:ext cx="433333" cy="433332"/>
          </a:xfrm>
          <a:prstGeom prst="mathMultiply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3E9E30C-460F-4898-AB28-101EAC123A71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>
            <a:off x="6186157" y="5561766"/>
            <a:ext cx="53141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F8B77E3-4F73-43A2-B7EC-8C6450F3FBAE}"/>
              </a:ext>
            </a:extLst>
          </p:cNvPr>
          <p:cNvCxnSpPr/>
          <p:nvPr/>
        </p:nvCxnSpPr>
        <p:spPr>
          <a:xfrm>
            <a:off x="8139358" y="5561765"/>
            <a:ext cx="1723968" cy="0"/>
          </a:xfrm>
          <a:prstGeom prst="line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51BB97B5-DA89-48E0-BAF6-3775822794DE}"/>
              </a:ext>
            </a:extLst>
          </p:cNvPr>
          <p:cNvSpPr/>
          <p:nvPr/>
        </p:nvSpPr>
        <p:spPr>
          <a:xfrm>
            <a:off x="9001342" y="5449664"/>
            <a:ext cx="223934" cy="223934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7A7C738-3B9A-49F1-8581-A1CD544061FE}"/>
                  </a:ext>
                </a:extLst>
              </p:cNvPr>
              <p:cNvSpPr txBox="1"/>
              <p:nvPr/>
            </p:nvSpPr>
            <p:spPr>
              <a:xfrm>
                <a:off x="5755625" y="5663550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7A7C738-3B9A-49F1-8581-A1CD54406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25" y="5663550"/>
                <a:ext cx="4081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EC44429-98FD-4C4E-A9BC-CCCE3C402158}"/>
                  </a:ext>
                </a:extLst>
              </p:cNvPr>
              <p:cNvSpPr txBox="1"/>
              <p:nvPr/>
            </p:nvSpPr>
            <p:spPr>
              <a:xfrm>
                <a:off x="11588455" y="5624138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EC44429-98FD-4C4E-A9BC-CCCE3C402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455" y="5624138"/>
                <a:ext cx="4081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62294E-0355-48B0-88FF-80AA9C0BEF90}"/>
                  </a:ext>
                </a:extLst>
              </p:cNvPr>
              <p:cNvSpPr txBox="1"/>
              <p:nvPr/>
            </p:nvSpPr>
            <p:spPr>
              <a:xfrm>
                <a:off x="9781147" y="6382281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62294E-0355-48B0-88FF-80AA9C0B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147" y="6382281"/>
                <a:ext cx="4081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2534FDD-6704-4586-8C7B-92334193BD15}"/>
                  </a:ext>
                </a:extLst>
              </p:cNvPr>
              <p:cNvSpPr txBox="1"/>
              <p:nvPr/>
            </p:nvSpPr>
            <p:spPr>
              <a:xfrm>
                <a:off x="8911160" y="5677521"/>
                <a:ext cx="408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2534FDD-6704-4586-8C7B-92334193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160" y="5677521"/>
                <a:ext cx="4081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箭头: 左右 61">
                <a:extLst>
                  <a:ext uri="{FF2B5EF4-FFF2-40B4-BE49-F238E27FC236}">
                    <a16:creationId xmlns:a16="http://schemas.microsoft.com/office/drawing/2014/main" id="{537935D1-DBB8-4DB5-B8E6-E2CFEEAE72F8}"/>
                  </a:ext>
                </a:extLst>
              </p:cNvPr>
              <p:cNvSpPr/>
              <p:nvPr/>
            </p:nvSpPr>
            <p:spPr>
              <a:xfrm>
                <a:off x="6186157" y="5611642"/>
                <a:ext cx="2815184" cy="457075"/>
              </a:xfrm>
              <a:prstGeom prst="left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箭头: 左右 61">
                <a:extLst>
                  <a:ext uri="{FF2B5EF4-FFF2-40B4-BE49-F238E27FC236}">
                    <a16:creationId xmlns:a16="http://schemas.microsoft.com/office/drawing/2014/main" id="{537935D1-DBB8-4DB5-B8E6-E2CFEEAE7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57" y="5611642"/>
                <a:ext cx="2815184" cy="457075"/>
              </a:xfrm>
              <a:prstGeom prst="leftRightArrow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箭头: 左右 62">
                <a:extLst>
                  <a:ext uri="{FF2B5EF4-FFF2-40B4-BE49-F238E27FC236}">
                    <a16:creationId xmlns:a16="http://schemas.microsoft.com/office/drawing/2014/main" id="{CB52F8BB-C3D0-495C-8A32-6C38EEA23F07}"/>
                  </a:ext>
                </a:extLst>
              </p:cNvPr>
              <p:cNvSpPr/>
              <p:nvPr/>
            </p:nvSpPr>
            <p:spPr>
              <a:xfrm>
                <a:off x="9225276" y="5613692"/>
                <a:ext cx="2274995" cy="457075"/>
              </a:xfrm>
              <a:prstGeom prst="left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箭头: 左右 62">
                <a:extLst>
                  <a:ext uri="{FF2B5EF4-FFF2-40B4-BE49-F238E27FC236}">
                    <a16:creationId xmlns:a16="http://schemas.microsoft.com/office/drawing/2014/main" id="{CB52F8BB-C3D0-495C-8A32-6C38EEA23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276" y="5613692"/>
                <a:ext cx="2274995" cy="457075"/>
              </a:xfrm>
              <a:prstGeom prst="leftRightArrow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DE63AFC-E94E-4569-8437-B238AD3346B0}"/>
                  </a:ext>
                </a:extLst>
              </p:cNvPr>
              <p:cNvSpPr txBox="1"/>
              <p:nvPr/>
            </p:nvSpPr>
            <p:spPr>
              <a:xfrm>
                <a:off x="838200" y="2776733"/>
                <a:ext cx="5454905" cy="20858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Hitting Set Theorem</a:t>
                </a:r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prep.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query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can construct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prep. time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query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DE63AFC-E94E-4569-8437-B238AD334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6733"/>
                <a:ext cx="5454905" cy="20858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478BB2-A5F9-454D-8F27-6E317FACF024}"/>
                  </a:ext>
                </a:extLst>
              </p:cNvPr>
              <p:cNvSpPr txBox="1"/>
              <p:nvPr/>
            </p:nvSpPr>
            <p:spPr>
              <a:xfrm>
                <a:off x="434302" y="5359052"/>
                <a:ext cx="4958078" cy="102322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random sample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vertices</a:t>
                </a:r>
              </a:p>
              <a:p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Whp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“hits” the middle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1/3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parts of each query!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D478BB2-A5F9-454D-8F27-6E317FAC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02" y="5359052"/>
                <a:ext cx="4958078" cy="10232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557C0AD-1744-423B-BFA6-6B48866B7257}"/>
                  </a:ext>
                </a:extLst>
              </p:cNvPr>
              <p:cNvSpPr txBox="1"/>
              <p:nvPr/>
            </p:nvSpPr>
            <p:spPr>
              <a:xfrm>
                <a:off x="6543520" y="3028890"/>
                <a:ext cx="4475034" cy="145142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new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old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old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else: return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𝒟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old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𝒟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old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557C0AD-1744-423B-BFA6-6B48866B7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20" y="3028890"/>
                <a:ext cx="4475034" cy="14514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箭头: 左右 20">
                <a:extLst>
                  <a:ext uri="{FF2B5EF4-FFF2-40B4-BE49-F238E27FC236}">
                    <a16:creationId xmlns:a16="http://schemas.microsoft.com/office/drawing/2014/main" id="{B4672A60-594D-40AE-B221-D132BA5E63E4}"/>
                  </a:ext>
                </a:extLst>
              </p:cNvPr>
              <p:cNvSpPr/>
              <p:nvPr/>
            </p:nvSpPr>
            <p:spPr>
              <a:xfrm>
                <a:off x="8107657" y="4918679"/>
                <a:ext cx="1755669" cy="457075"/>
              </a:xfrm>
              <a:prstGeom prst="leftRight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1/3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箭头: 左右 20">
                <a:extLst>
                  <a:ext uri="{FF2B5EF4-FFF2-40B4-BE49-F238E27FC236}">
                    <a16:creationId xmlns:a16="http://schemas.microsoft.com/office/drawing/2014/main" id="{B4672A60-594D-40AE-B221-D132BA5E6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57" y="4918679"/>
                <a:ext cx="1755669" cy="457075"/>
              </a:xfrm>
              <a:prstGeom prst="leftRightArrow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 animBg="1"/>
      <p:bldP spid="52" grpId="0" animBg="1"/>
      <p:bldP spid="53" grpId="0" animBg="1"/>
      <p:bldP spid="54" grpId="0" animBg="1"/>
      <p:bldP spid="57" grpId="0" animBg="1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4" grpId="0" animBg="1"/>
      <p:bldP spid="65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Putting It Together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3095D8-F508-4DC6-973E-4C335613EF4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1660CD-DCC8-4EFA-8936-0AD080593B0D}"/>
                  </a:ext>
                </a:extLst>
              </p:cNvPr>
              <p:cNvSpPr txBox="1"/>
              <p:nvPr/>
            </p:nvSpPr>
            <p:spPr>
              <a:xfrm>
                <a:off x="428228" y="2561684"/>
                <a:ext cx="1960776" cy="36933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1660CD-DCC8-4EFA-8936-0AD08059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8" y="2561684"/>
                <a:ext cx="1960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BCE0BD-044F-4990-96C5-004AE4C6D6D6}"/>
                  </a:ext>
                </a:extLst>
              </p:cNvPr>
              <p:cNvSpPr txBox="1"/>
              <p:nvPr/>
            </p:nvSpPr>
            <p:spPr>
              <a:xfrm>
                <a:off x="428228" y="3419574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BCE0BD-044F-4990-96C5-004AE4C6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8" y="3419574"/>
                <a:ext cx="1960776" cy="93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57C16C-91F8-494F-BE1C-C479C42C844D}"/>
                  </a:ext>
                </a:extLst>
              </p:cNvPr>
              <p:cNvSpPr txBox="1"/>
              <p:nvPr/>
            </p:nvSpPr>
            <p:spPr>
              <a:xfrm>
                <a:off x="446298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57C16C-91F8-494F-BE1C-C479C42C8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8" y="4838258"/>
                <a:ext cx="1960776" cy="930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D6CE6-4661-4906-B374-8AF175A634F5}"/>
                  </a:ext>
                </a:extLst>
              </p:cNvPr>
              <p:cNvSpPr txBox="1"/>
              <p:nvPr/>
            </p:nvSpPr>
            <p:spPr>
              <a:xfrm>
                <a:off x="2975036" y="3419574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AD6CE6-4661-4906-B374-8AF175A6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036" y="3419574"/>
                <a:ext cx="1960776" cy="93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A62329-4776-4D96-B05C-01315C2CB78E}"/>
                  </a:ext>
                </a:extLst>
              </p:cNvPr>
              <p:cNvSpPr txBox="1"/>
              <p:nvPr/>
            </p:nvSpPr>
            <p:spPr>
              <a:xfrm>
                <a:off x="2993106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9/4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A62329-4776-4D96-B05C-01315C2CB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06" y="4838258"/>
                <a:ext cx="1960776" cy="930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AA7EB-82D8-494F-A681-C62AF0FE3DD8}"/>
                  </a:ext>
                </a:extLst>
              </p:cNvPr>
              <p:cNvSpPr txBox="1"/>
              <p:nvPr/>
            </p:nvSpPr>
            <p:spPr>
              <a:xfrm>
                <a:off x="6980977" y="3419574"/>
                <a:ext cx="1960776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large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FAA7EB-82D8-494F-A681-C62AF0FE3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77" y="3419574"/>
                <a:ext cx="196077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BE4254-C0BE-4BA9-A29B-B5D685FADDE5}"/>
                  </a:ext>
                </a:extLst>
              </p:cNvPr>
              <p:cNvSpPr txBox="1"/>
              <p:nvPr/>
            </p:nvSpPr>
            <p:spPr>
              <a:xfrm>
                <a:off x="6999047" y="4838258"/>
                <a:ext cx="1960776" cy="9301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DBE4254-C0BE-4BA9-A29B-B5D685FA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47" y="4838258"/>
                <a:ext cx="1960776" cy="930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1FAB8C-EEE1-471A-AA5C-194259E2B7C2}"/>
                  </a:ext>
                </a:extLst>
              </p:cNvPr>
              <p:cNvSpPr txBox="1"/>
              <p:nvPr/>
            </p:nvSpPr>
            <p:spPr>
              <a:xfrm>
                <a:off x="2769267" y="2257480"/>
                <a:ext cx="386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1FAB8C-EEE1-471A-AA5C-194259E2B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7" y="2257480"/>
                <a:ext cx="3864989" cy="369332"/>
              </a:xfrm>
              <a:prstGeom prst="rect">
                <a:avLst/>
              </a:prstGeom>
              <a:blipFill>
                <a:blip r:embed="rId10"/>
                <a:stretch>
                  <a:fillRect l="-126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1BFEBB-7C29-44D8-A997-620801D4BB74}"/>
                  </a:ext>
                </a:extLst>
              </p:cNvPr>
              <p:cNvSpPr txBox="1"/>
              <p:nvPr/>
            </p:nvSpPr>
            <p:spPr>
              <a:xfrm>
                <a:off x="2769266" y="2705286"/>
                <a:ext cx="386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[G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preprocessing time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1BFEBB-7C29-44D8-A997-620801D4B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266" y="2705286"/>
                <a:ext cx="3864989" cy="369332"/>
              </a:xfrm>
              <a:prstGeom prst="rect">
                <a:avLst/>
              </a:prstGeom>
              <a:blipFill>
                <a:blip r:embed="rId11"/>
                <a:stretch>
                  <a:fillRect l="-126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下 11">
            <a:extLst>
              <a:ext uri="{FF2B5EF4-FFF2-40B4-BE49-F238E27FC236}">
                <a16:creationId xmlns:a16="http://schemas.microsoft.com/office/drawing/2014/main" id="{2F183092-6EBF-4F75-B178-EA97F96A62D8}"/>
              </a:ext>
            </a:extLst>
          </p:cNvPr>
          <p:cNvSpPr/>
          <p:nvPr/>
        </p:nvSpPr>
        <p:spPr>
          <a:xfrm>
            <a:off x="1249995" y="2940442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C8B6C05-FFCF-4165-A697-57675225698A}"/>
              </a:ext>
            </a:extLst>
          </p:cNvPr>
          <p:cNvSpPr/>
          <p:nvPr/>
        </p:nvSpPr>
        <p:spPr>
          <a:xfrm>
            <a:off x="1249994" y="4349700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7932BBB0-C323-401A-93F3-6CFAF7B59D46}"/>
              </a:ext>
            </a:extLst>
          </p:cNvPr>
          <p:cNvSpPr/>
          <p:nvPr/>
        </p:nvSpPr>
        <p:spPr>
          <a:xfrm>
            <a:off x="2407074" y="4049486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9055B79-F2D3-4D22-A52A-E51F41351C5E}"/>
              </a:ext>
            </a:extLst>
          </p:cNvPr>
          <p:cNvSpPr/>
          <p:nvPr/>
        </p:nvSpPr>
        <p:spPr>
          <a:xfrm>
            <a:off x="3814873" y="4349700"/>
            <a:ext cx="317241" cy="48855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直角上 18">
            <a:extLst>
              <a:ext uri="{FF2B5EF4-FFF2-40B4-BE49-F238E27FC236}">
                <a16:creationId xmlns:a16="http://schemas.microsoft.com/office/drawing/2014/main" id="{D76BAF63-EF67-413E-8EEA-C00E0DE97EAB}"/>
              </a:ext>
            </a:extLst>
          </p:cNvPr>
          <p:cNvSpPr/>
          <p:nvPr/>
        </p:nvSpPr>
        <p:spPr>
          <a:xfrm>
            <a:off x="4953881" y="4050519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直角上 19">
            <a:extLst>
              <a:ext uri="{FF2B5EF4-FFF2-40B4-BE49-F238E27FC236}">
                <a16:creationId xmlns:a16="http://schemas.microsoft.com/office/drawing/2014/main" id="{8F58A0A2-05A9-443B-A79C-B36F7852F6A2}"/>
              </a:ext>
            </a:extLst>
          </p:cNvPr>
          <p:cNvSpPr/>
          <p:nvPr/>
        </p:nvSpPr>
        <p:spPr>
          <a:xfrm>
            <a:off x="6505500" y="4049486"/>
            <a:ext cx="457408" cy="1253835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6572A8-AD09-44B2-8D82-D102FADCB95A}"/>
                  </a:ext>
                </a:extLst>
              </p:cNvPr>
              <p:cNvSpPr txBox="1"/>
              <p:nvPr/>
            </p:nvSpPr>
            <p:spPr>
              <a:xfrm>
                <a:off x="5619030" y="4007261"/>
                <a:ext cx="8279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6572A8-AD09-44B2-8D82-D102FADCB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30" y="4007261"/>
                <a:ext cx="827920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头: 下 21">
            <a:extLst>
              <a:ext uri="{FF2B5EF4-FFF2-40B4-BE49-F238E27FC236}">
                <a16:creationId xmlns:a16="http://schemas.microsoft.com/office/drawing/2014/main" id="{00B7C660-6839-47FE-BDE2-A6D90DBEA872}"/>
              </a:ext>
            </a:extLst>
          </p:cNvPr>
          <p:cNvSpPr/>
          <p:nvPr/>
        </p:nvSpPr>
        <p:spPr>
          <a:xfrm>
            <a:off x="7802744" y="4342904"/>
            <a:ext cx="317241" cy="488558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C00D48-D468-4208-A22A-446E0327DDF0}"/>
                  </a:ext>
                </a:extLst>
              </p:cNvPr>
              <p:cNvSpPr txBox="1"/>
              <p:nvPr/>
            </p:nvSpPr>
            <p:spPr>
              <a:xfrm>
                <a:off x="6415694" y="2257480"/>
                <a:ext cx="286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2.7613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DC00D48-D468-4208-A22A-446E0327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94" y="2257480"/>
                <a:ext cx="286743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E86D54-D85F-4940-8885-C48565279D27}"/>
                  </a:ext>
                </a:extLst>
              </p:cNvPr>
              <p:cNvSpPr txBox="1"/>
              <p:nvPr/>
            </p:nvSpPr>
            <p:spPr>
              <a:xfrm>
                <a:off x="9982839" y="2257480"/>
                <a:ext cx="809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2.7233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E86D54-D85F-4940-8885-C48565279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39" y="2257480"/>
                <a:ext cx="8094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3A44F30E-05E8-423B-801F-CB5F8C71D398}"/>
              </a:ext>
            </a:extLst>
          </p:cNvPr>
          <p:cNvSpPr txBox="1"/>
          <p:nvPr/>
        </p:nvSpPr>
        <p:spPr>
          <a:xfrm>
            <a:off x="9330596" y="1866872"/>
            <a:ext cx="237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 rect. mat.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49C301-BB25-4FAD-A238-A50463EE1B07}"/>
                  </a:ext>
                </a:extLst>
              </p:cNvPr>
              <p:cNvSpPr txBox="1"/>
              <p:nvPr/>
            </p:nvSpPr>
            <p:spPr>
              <a:xfrm>
                <a:off x="6415693" y="2699041"/>
                <a:ext cx="286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2.6865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49C301-BB25-4FAD-A238-A50463EE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693" y="2699041"/>
                <a:ext cx="2867439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FB2A7-A7F5-4414-ABCF-AC362CD348DB}"/>
                  </a:ext>
                </a:extLst>
              </p:cNvPr>
              <p:cNvSpPr txBox="1"/>
              <p:nvPr/>
            </p:nvSpPr>
            <p:spPr>
              <a:xfrm>
                <a:off x="9982839" y="2699041"/>
                <a:ext cx="809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2.5794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FB2A7-A7F5-4414-ABCF-AC362CD34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39" y="2699041"/>
                <a:ext cx="809488" cy="369332"/>
              </a:xfrm>
              <a:prstGeom prst="rect">
                <a:avLst/>
              </a:prstGeom>
              <a:blipFill>
                <a:blip r:embed="rId16"/>
                <a:stretch>
                  <a:fillRect r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77D834B0-0E15-4E94-8944-DDA5FE9392EA}"/>
              </a:ext>
            </a:extLst>
          </p:cNvPr>
          <p:cNvSpPr txBox="1"/>
          <p:nvPr/>
        </p:nvSpPr>
        <p:spPr>
          <a:xfrm>
            <a:off x="795409" y="2998810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27B85A-C0B2-4C84-B3B2-18E2A8E4AEFE}"/>
              </a:ext>
            </a:extLst>
          </p:cNvPr>
          <p:cNvSpPr txBox="1"/>
          <p:nvPr/>
        </p:nvSpPr>
        <p:spPr>
          <a:xfrm>
            <a:off x="692600" y="4474225"/>
            <a:ext cx="1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EB41B6-09F4-44DD-BC6F-4045287DA1AE}"/>
              </a:ext>
            </a:extLst>
          </p:cNvPr>
          <p:cNvSpPr txBox="1"/>
          <p:nvPr/>
        </p:nvSpPr>
        <p:spPr>
          <a:xfrm>
            <a:off x="2273177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780760-75CD-478E-9081-83CEF903CF51}"/>
              </a:ext>
            </a:extLst>
          </p:cNvPr>
          <p:cNvSpPr txBox="1"/>
          <p:nvPr/>
        </p:nvSpPr>
        <p:spPr>
          <a:xfrm>
            <a:off x="3245339" y="4468926"/>
            <a:ext cx="165176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17AB78-10A9-4632-AC10-C2F7E1CBBD79}"/>
              </a:ext>
            </a:extLst>
          </p:cNvPr>
          <p:cNvSpPr txBox="1"/>
          <p:nvPr/>
        </p:nvSpPr>
        <p:spPr>
          <a:xfrm>
            <a:off x="4824152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094755-BF8F-4C20-B6F2-2CCEBD441FC3}"/>
              </a:ext>
            </a:extLst>
          </p:cNvPr>
          <p:cNvSpPr txBox="1"/>
          <p:nvPr/>
        </p:nvSpPr>
        <p:spPr>
          <a:xfrm>
            <a:off x="6367224" y="4238093"/>
            <a:ext cx="122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Hitting 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E82BB0-8DD8-451A-A076-324AFE06AA96}"/>
              </a:ext>
            </a:extLst>
          </p:cNvPr>
          <p:cNvSpPr txBox="1"/>
          <p:nvPr/>
        </p:nvSpPr>
        <p:spPr>
          <a:xfrm>
            <a:off x="7210939" y="4474225"/>
            <a:ext cx="165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850187-0FDD-40EE-B3FE-E7C2A6DD717D}"/>
                  </a:ext>
                </a:extLst>
              </p:cNvPr>
              <p:cNvSpPr txBox="1"/>
              <p:nvPr/>
            </p:nvSpPr>
            <p:spPr>
              <a:xfrm>
                <a:off x="9361207" y="3340024"/>
                <a:ext cx="2591308" cy="12071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Bootstrapping: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6850187-0FDD-40EE-B3FE-E7C2A6DD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7" y="3340024"/>
                <a:ext cx="2591308" cy="12071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98B27F-D9AA-4BBD-AC52-DEEA9DE9367E}"/>
                  </a:ext>
                </a:extLst>
              </p:cNvPr>
              <p:cNvSpPr txBox="1"/>
              <p:nvPr/>
            </p:nvSpPr>
            <p:spPr>
              <a:xfrm>
                <a:off x="9361206" y="4931107"/>
                <a:ext cx="2591308" cy="12071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Hitting Set:</a:t>
                </a:r>
              </a:p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(prep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3/2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E98B27F-D9AA-4BBD-AC52-DEEA9DE9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06" y="4931107"/>
                <a:ext cx="2591308" cy="12071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0AC44EF-E294-473F-BB48-1FD8B93C07B2}"/>
                  </a:ext>
                </a:extLst>
              </p:cNvPr>
              <p:cNvSpPr txBox="1"/>
              <p:nvPr/>
            </p:nvSpPr>
            <p:spPr>
              <a:xfrm>
                <a:off x="3373903" y="1864235"/>
                <a:ext cx="2281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in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0AC44EF-E294-473F-BB48-1FD8B93C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903" y="1864235"/>
                <a:ext cx="2281111" cy="369332"/>
              </a:xfrm>
              <a:prstGeom prst="rect">
                <a:avLst/>
              </a:prstGeom>
              <a:blipFill>
                <a:blip r:embed="rId1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536CA55F-6146-453B-B762-3B3ACC79E281}"/>
              </a:ext>
            </a:extLst>
          </p:cNvPr>
          <p:cNvSpPr txBox="1"/>
          <p:nvPr/>
        </p:nvSpPr>
        <p:spPr>
          <a:xfrm>
            <a:off x="7262198" y="1864235"/>
            <a:ext cx="96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F6C3AD-AF70-48A0-BA31-522AA9D8EACF}"/>
              </a:ext>
            </a:extLst>
          </p:cNvPr>
          <p:cNvSpPr/>
          <p:nvPr/>
        </p:nvSpPr>
        <p:spPr>
          <a:xfrm>
            <a:off x="2769266" y="2699041"/>
            <a:ext cx="3480705" cy="42135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895BC3-8E2C-464B-9C99-AB371419F9D8}"/>
                  </a:ext>
                </a:extLst>
              </p:cNvPr>
              <p:cNvSpPr txBox="1"/>
              <p:nvPr/>
            </p:nvSpPr>
            <p:spPr>
              <a:xfrm>
                <a:off x="0" y="6554609"/>
                <a:ext cx="40054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*Bootstrapping also works for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DSOs!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895BC3-8E2C-464B-9C99-AB371419F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4609"/>
                <a:ext cx="4005470" cy="307777"/>
              </a:xfrm>
              <a:prstGeom prst="rect">
                <a:avLst/>
              </a:prstGeom>
              <a:blipFill>
                <a:blip r:embed="rId20"/>
                <a:stretch>
                  <a:fillRect l="-457" t="-3922" r="-304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9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/>
      <p:bldP spid="13" grpId="0"/>
      <p:bldP spid="12" grpId="0" animBg="1"/>
      <p:bldP spid="15" grpId="0" animBg="1"/>
      <p:bldP spid="14" grpId="0" animBg="1"/>
      <p:bldP spid="18" grpId="0" animBg="1"/>
      <p:bldP spid="19" grpId="0" animBg="1"/>
      <p:bldP spid="20" grpId="0" animBg="1"/>
      <p:bldP spid="17" grpId="0"/>
      <p:bldP spid="22" grpId="0" animBg="1"/>
      <p:bldP spid="23" grpId="0"/>
      <p:bldP spid="24" grpId="0"/>
      <p:bldP spid="25" grpId="0"/>
      <p:bldP spid="27" grpId="0"/>
      <p:bldP spid="28" grpId="0"/>
      <p:bldP spid="21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  <p:bldP spid="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Starting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𝒓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</a:t>
                </a:r>
                <a:endParaRPr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8B35B7-ABCB-4F32-A39B-836B64E88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-truncated DSO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preprocessing time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Technical tool: symbolic adjacency matrix!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be random numbers.</a:t>
                </a:r>
              </a:p>
              <a:p>
                <a:pPr lvl="5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22F482-76F8-4F96-B26F-BC4FB089DEE6}"/>
                  </a:ext>
                </a:extLst>
              </p:cNvPr>
              <p:cNvSpPr txBox="1"/>
              <p:nvPr/>
            </p:nvSpPr>
            <p:spPr>
              <a:xfrm>
                <a:off x="6198636" y="2825589"/>
                <a:ext cx="5689600" cy="5405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400" i="1">
                            <a:solidFill>
                              <a:srgbClr val="F359D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analyzed as symbols that are in the end substituted by random numbers, hence the name “symbolic adjacency matrix”.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22F482-76F8-4F96-B26F-BC4FB089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36" y="2825589"/>
                <a:ext cx="5689600" cy="540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BEE6A5-3564-41C7-BEC2-3117E5BCF1B4}"/>
              </a:ext>
            </a:extLst>
          </p:cNvPr>
          <p:cNvGrpSpPr/>
          <p:nvPr/>
        </p:nvGrpSpPr>
        <p:grpSpPr>
          <a:xfrm>
            <a:off x="1691150" y="4908309"/>
            <a:ext cx="2999258" cy="1635759"/>
            <a:chOff x="1523199" y="4694633"/>
            <a:chExt cx="2999258" cy="1635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/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1B479A06-CE8E-4829-B8FE-45967737B9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199" y="5447397"/>
                  <a:ext cx="306858" cy="30685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/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4E13E2C2-51A5-4BEE-BE38-70964BB69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672" y="4694633"/>
                  <a:ext cx="306858" cy="30685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/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74B850B-DE60-43E5-8749-E95748A6E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243" y="6023534"/>
                  <a:ext cx="306858" cy="30685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/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D8ACEAE2-7148-4F3E-BD69-8FBCA33C6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195" y="5870105"/>
                  <a:ext cx="306858" cy="30685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/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D60F2CC-E24C-4ADF-BB4B-A2E2947CC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053" y="5233572"/>
                  <a:ext cx="306858" cy="30685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/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6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F70C4E5A-5F74-4578-A66E-BED1FA7CF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599" y="5082344"/>
                  <a:ext cx="306858" cy="30685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9AC6C6C-AE3E-433A-9AC9-24E33CFEC480}"/>
                </a:ext>
              </a:extLst>
            </p:cNvPr>
            <p:cNvCxnSpPr>
              <a:stCxn id="41" idx="7"/>
              <a:endCxn id="42" idx="3"/>
            </p:cNvCxnSpPr>
            <p:nvPr/>
          </p:nvCxnSpPr>
          <p:spPr>
            <a:xfrm flipV="1">
              <a:off x="1785119" y="4956553"/>
              <a:ext cx="563491" cy="535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F39CDF-F371-414A-91CA-670F57B9AF4A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1785119" y="5709317"/>
              <a:ext cx="410062" cy="3591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E880C7A-C1A4-4D92-9FD9-40CC43613F08}"/>
                </a:ext>
              </a:extLst>
            </p:cNvPr>
            <p:cNvCxnSpPr>
              <a:stCxn id="41" idx="6"/>
              <a:endCxn id="45" idx="2"/>
            </p:cNvCxnSpPr>
            <p:nvPr/>
          </p:nvCxnSpPr>
          <p:spPr>
            <a:xfrm flipV="1">
              <a:off x="1830057" y="5387001"/>
              <a:ext cx="1484996" cy="2138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216057-804B-4351-B8D5-4612D4F800A4}"/>
                </a:ext>
              </a:extLst>
            </p:cNvPr>
            <p:cNvCxnSpPr>
              <a:stCxn id="43" idx="0"/>
              <a:endCxn id="42" idx="4"/>
            </p:cNvCxnSpPr>
            <p:nvPr/>
          </p:nvCxnSpPr>
          <p:spPr>
            <a:xfrm flipV="1">
              <a:off x="2303672" y="5001491"/>
              <a:ext cx="153429" cy="1022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7A48705-F10B-495D-B610-9FB869246538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 flipV="1">
              <a:off x="2457101" y="6023534"/>
              <a:ext cx="551094" cy="1534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C994F69-5E04-4872-A1F1-3A94B97E6487}"/>
                </a:ext>
              </a:extLst>
            </p:cNvPr>
            <p:cNvCxnSpPr>
              <a:stCxn id="42" idx="5"/>
              <a:endCxn id="44" idx="1"/>
            </p:cNvCxnSpPr>
            <p:nvPr/>
          </p:nvCxnSpPr>
          <p:spPr>
            <a:xfrm>
              <a:off x="2565592" y="4956553"/>
              <a:ext cx="487541" cy="958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766C972-893C-4D0A-93EE-490B3FA60FE5}"/>
                </a:ext>
              </a:extLst>
            </p:cNvPr>
            <p:cNvCxnSpPr>
              <a:stCxn id="44" idx="7"/>
              <a:endCxn id="45" idx="4"/>
            </p:cNvCxnSpPr>
            <p:nvPr/>
          </p:nvCxnSpPr>
          <p:spPr>
            <a:xfrm flipV="1">
              <a:off x="3270115" y="5540430"/>
              <a:ext cx="198367" cy="3746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B9A3D18-385D-40BD-ACAC-7F2427D8F2EA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3621911" y="5235773"/>
              <a:ext cx="593688" cy="1512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53535C0-0E8B-458A-8F45-7896E6FB9510}"/>
                </a:ext>
              </a:extLst>
            </p:cNvPr>
            <p:cNvCxnSpPr>
              <a:stCxn id="42" idx="6"/>
              <a:endCxn id="46" idx="1"/>
            </p:cNvCxnSpPr>
            <p:nvPr/>
          </p:nvCxnSpPr>
          <p:spPr>
            <a:xfrm>
              <a:off x="2610530" y="4848062"/>
              <a:ext cx="1650007" cy="2792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/>
              <p:nvPr/>
            </p:nvSpPr>
            <p:spPr>
              <a:xfrm>
                <a:off x="5770443" y="4908309"/>
                <a:ext cx="5018935" cy="180818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SA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F359D2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8BDB1A5-EA02-41ED-B50D-E1095649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43" y="4908309"/>
                <a:ext cx="5018935" cy="18081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5780F658-9DFB-4563-A6AF-A83E6C7273C5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14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28C4F8A-056D-41FE-9C21-D42043BB9D51}"/>
                  </a:ext>
                </a:extLst>
              </p:cNvPr>
              <p:cNvSpPr txBox="1"/>
              <p:nvPr/>
            </p:nvSpPr>
            <p:spPr>
              <a:xfrm>
                <a:off x="3743432" y="3483442"/>
                <a:ext cx="4910408" cy="127143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SA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1               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359D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0 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otherwise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28C4F8A-056D-41FE-9C21-D42043BB9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32" y="3483442"/>
                <a:ext cx="4910408" cy="12714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4" grpId="0" animBg="1"/>
      <p:bldP spid="6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26730</TotalTime>
  <Words>1429</Words>
  <Application>Microsoft Office PowerPoint</Application>
  <PresentationFormat>宽屏</PresentationFormat>
  <Paragraphs>228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Faster Algorithms for Distance Sensitivity Oracles</vt:lpstr>
      <vt:lpstr>Distance Sensitivity Oracles (DSOs)</vt:lpstr>
      <vt:lpstr>Previous Work</vt:lpstr>
      <vt:lpstr>Previous Work via Fast Matrix Mult?</vt:lpstr>
      <vt:lpstr>Our Results</vt:lpstr>
      <vt:lpstr>Bootstrapping DSOs</vt:lpstr>
      <vt:lpstr>r-Truncated DSO &amp; Hitting Sets</vt:lpstr>
      <vt:lpstr>Putting It Together</vt:lpstr>
      <vt:lpstr>The Starting r-Truncated DSO</vt:lpstr>
      <vt:lpstr>Adjoint of SA(G)</vt:lpstr>
      <vt:lpstr>Handling a Vertex Failure</vt:lpstr>
      <vt:lpstr>The r-Truncated DSO</vt:lpstr>
      <vt:lpstr>Wrap Up</vt:lpstr>
      <vt:lpstr>Further Directions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Distance Sensitivity Oracle in O(n^{2.5794}) Time</dc:title>
  <dc:creator>Hanlin Ren</dc:creator>
  <cp:lastModifiedBy>r_64</cp:lastModifiedBy>
  <cp:revision>2006</cp:revision>
  <dcterms:created xsi:type="dcterms:W3CDTF">2019-12-25T22:18:45Z</dcterms:created>
  <dcterms:modified xsi:type="dcterms:W3CDTF">2021-08-18T00:10:02Z</dcterms:modified>
</cp:coreProperties>
</file>