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62" r:id="rId3"/>
    <p:sldId id="326" r:id="rId4"/>
    <p:sldId id="327" r:id="rId5"/>
    <p:sldId id="329" r:id="rId6"/>
    <p:sldId id="333" r:id="rId7"/>
    <p:sldId id="328" r:id="rId8"/>
    <p:sldId id="330" r:id="rId9"/>
    <p:sldId id="334" r:id="rId10"/>
    <p:sldId id="332" r:id="rId11"/>
    <p:sldId id="337" r:id="rId12"/>
    <p:sldId id="338" r:id="rId13"/>
    <p:sldId id="463" r:id="rId14"/>
    <p:sldId id="466" r:id="rId15"/>
    <p:sldId id="487" r:id="rId16"/>
    <p:sldId id="488" r:id="rId17"/>
    <p:sldId id="489" r:id="rId18"/>
    <p:sldId id="494" r:id="rId19"/>
    <p:sldId id="493" r:id="rId20"/>
    <p:sldId id="497" r:id="rId21"/>
    <p:sldId id="471" r:id="rId22"/>
    <p:sldId id="496" r:id="rId23"/>
    <p:sldId id="478" r:id="rId24"/>
    <p:sldId id="474" r:id="rId25"/>
    <p:sldId id="480" r:id="rId26"/>
    <p:sldId id="475" r:id="rId27"/>
    <p:sldId id="485" r:id="rId28"/>
    <p:sldId id="486" r:id="rId29"/>
    <p:sldId id="482" r:id="rId30"/>
    <p:sldId id="483" r:id="rId31"/>
    <p:sldId id="4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7EFF7CC-8686-4DD4-8AEB-DD7C7747548C}">
          <p14:sldIdLst>
            <p14:sldId id="256"/>
          </p14:sldIdLst>
        </p14:section>
        <p14:section name="finding a prime" id="{00806C34-7E64-4EF9-B7D6-10FE14EA675C}">
          <p14:sldIdLst>
            <p14:sldId id="462"/>
            <p14:sldId id="326"/>
            <p14:sldId id="327"/>
            <p14:sldId id="329"/>
            <p14:sldId id="333"/>
            <p14:sldId id="328"/>
            <p14:sldId id="330"/>
            <p14:sldId id="334"/>
            <p14:sldId id="332"/>
            <p14:sldId id="337"/>
            <p14:sldId id="338"/>
          </p14:sldIdLst>
        </p14:section>
        <p14:section name="warm-up" id="{FE4646AA-D8F7-4492-961F-AB6496F72754}">
          <p14:sldIdLst>
            <p14:sldId id="463"/>
            <p14:sldId id="466"/>
            <p14:sldId id="487"/>
            <p14:sldId id="488"/>
            <p14:sldId id="489"/>
          </p14:sldIdLst>
        </p14:section>
        <p14:section name="a refined win-win analysis" id="{C8164358-8F5B-45B4-9808-A493E13FB839}">
          <p14:sldIdLst>
            <p14:sldId id="494"/>
            <p14:sldId id="493"/>
            <p14:sldId id="497"/>
            <p14:sldId id="471"/>
            <p14:sldId id="496"/>
            <p14:sldId id="478"/>
            <p14:sldId id="474"/>
            <p14:sldId id="480"/>
            <p14:sldId id="475"/>
            <p14:sldId id="485"/>
            <p14:sldId id="486"/>
          </p14:sldIdLst>
        </p14:section>
        <p14:section name="summary" id="{C49FACED-5B37-48B2-95C8-3D2622809579}">
          <p14:sldIdLst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9F7"/>
    <a:srgbClr val="CA63F3"/>
    <a:srgbClr val="CE7DF3"/>
    <a:srgbClr val="DDCCFC"/>
    <a:srgbClr val="E580F0"/>
    <a:srgbClr val="E274D0"/>
    <a:srgbClr val="E96DE9"/>
    <a:srgbClr val="EDD2F6"/>
    <a:srgbClr val="F359D2"/>
    <a:srgbClr val="F16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961" autoAdjust="0"/>
  </p:normalViewPr>
  <p:slideViewPr>
    <p:cSldViewPr snapToGrid="0">
      <p:cViewPr varScale="1">
        <p:scale>
          <a:sx n="76" d="100"/>
          <a:sy n="76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4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9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1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4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6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1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76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07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11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4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9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8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3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4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2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5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8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2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9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0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711.png"/><Relationship Id="rId7" Type="http://schemas.openxmlformats.org/officeDocument/2006/relationships/image" Target="../media/image6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551.png"/><Relationship Id="rId10" Type="http://schemas.openxmlformats.org/officeDocument/2006/relationships/image" Target="../media/image680.png"/><Relationship Id="rId4" Type="http://schemas.openxmlformats.org/officeDocument/2006/relationships/image" Target="../media/image68.png"/><Relationship Id="rId9" Type="http://schemas.openxmlformats.org/officeDocument/2006/relationships/image" Target="../media/image6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1.png"/><Relationship Id="rId3" Type="http://schemas.openxmlformats.org/officeDocument/2006/relationships/image" Target="../media/image440.png"/><Relationship Id="rId12" Type="http://schemas.openxmlformats.org/officeDocument/2006/relationships/image" Target="../media/image45.gi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1.png"/><Relationship Id="rId15" Type="http://schemas.openxmlformats.org/officeDocument/2006/relationships/image" Target="../media/image771.png"/><Relationship Id="rId10" Type="http://schemas.openxmlformats.org/officeDocument/2006/relationships/image" Target="../media/image730.png"/><Relationship Id="rId9" Type="http://schemas.openxmlformats.org/officeDocument/2006/relationships/image" Target="../media/image721.png"/><Relationship Id="rId14" Type="http://schemas.openxmlformats.org/officeDocument/2006/relationships/image" Target="../media/image7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8" Type="http://schemas.openxmlformats.org/officeDocument/2006/relationships/image" Target="../media/image95.png"/><Relationship Id="rId18" Type="http://schemas.openxmlformats.org/officeDocument/2006/relationships/image" Target="../media/image78.png"/><Relationship Id="rId3" Type="http://schemas.openxmlformats.org/officeDocument/2006/relationships/image" Target="../media/image90.png"/><Relationship Id="rId21" Type="http://schemas.openxmlformats.org/officeDocument/2006/relationships/image" Target="../media/image81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2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97.png"/><Relationship Id="rId19" Type="http://schemas.openxmlformats.org/officeDocument/2006/relationships/image" Target="../media/image79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102.png"/><Relationship Id="rId26" Type="http://schemas.openxmlformats.org/officeDocument/2006/relationships/image" Target="../media/image109.png"/><Relationship Id="rId3" Type="http://schemas.openxmlformats.org/officeDocument/2006/relationships/image" Target="../media/image70.png"/><Relationship Id="rId21" Type="http://schemas.openxmlformats.org/officeDocument/2006/relationships/image" Target="../media/image99.png"/><Relationship Id="rId7" Type="http://schemas.openxmlformats.org/officeDocument/2006/relationships/image" Target="../media/image94.png"/><Relationship Id="rId17" Type="http://schemas.openxmlformats.org/officeDocument/2006/relationships/image" Target="../media/image10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23" Type="http://schemas.openxmlformats.org/officeDocument/2006/relationships/image" Target="../media/image104.png"/><Relationship Id="rId28" Type="http://schemas.openxmlformats.org/officeDocument/2006/relationships/image" Target="../media/image112.png"/><Relationship Id="rId19" Type="http://schemas.openxmlformats.org/officeDocument/2006/relationships/image" Target="../media/image89.png"/><Relationship Id="rId4" Type="http://schemas.openxmlformats.org/officeDocument/2006/relationships/image" Target="../media/image88.png"/><Relationship Id="rId14" Type="http://schemas.openxmlformats.org/officeDocument/2006/relationships/image" Target="../media/image101.png"/><Relationship Id="rId22" Type="http://schemas.openxmlformats.org/officeDocument/2006/relationships/image" Target="../media/image103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07.png"/><Relationship Id="rId21" Type="http://schemas.openxmlformats.org/officeDocument/2006/relationships/image" Target="../media/image135.png"/><Relationship Id="rId7" Type="http://schemas.openxmlformats.org/officeDocument/2006/relationships/image" Target="../media/image118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6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08.png"/><Relationship Id="rId9" Type="http://schemas.openxmlformats.org/officeDocument/2006/relationships/image" Target="../media/image120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13" Type="http://schemas.openxmlformats.org/officeDocument/2006/relationships/image" Target="../media/image1260.png"/><Relationship Id="rId3" Type="http://schemas.openxmlformats.org/officeDocument/2006/relationships/image" Target="../media/image140.png"/><Relationship Id="rId7" Type="http://schemas.openxmlformats.org/officeDocument/2006/relationships/image" Target="../media/image9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690.png"/><Relationship Id="rId5" Type="http://schemas.openxmlformats.org/officeDocument/2006/relationships/image" Target="../media/image1180.png"/><Relationship Id="rId15" Type="http://schemas.openxmlformats.org/officeDocument/2006/relationships/image" Target="../media/image1360.png"/><Relationship Id="rId10" Type="http://schemas.openxmlformats.org/officeDocument/2006/relationships/image" Target="../media/image69.png"/><Relationship Id="rId4" Type="http://schemas.openxmlformats.org/officeDocument/2006/relationships/image" Target="../media/image1250.png"/><Relationship Id="rId9" Type="http://schemas.openxmlformats.org/officeDocument/2006/relationships/image" Target="../media/image1170.png"/><Relationship Id="rId14" Type="http://schemas.openxmlformats.org/officeDocument/2006/relationships/image" Target="../media/image13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0.png"/><Relationship Id="rId15" Type="http://schemas.openxmlformats.org/officeDocument/2006/relationships/image" Target="../media/image1350.png"/><Relationship Id="rId4" Type="http://schemas.openxmlformats.org/officeDocument/2006/relationships/image" Target="../media/image1020.png"/><Relationship Id="rId14" Type="http://schemas.openxmlformats.org/officeDocument/2006/relationships/image" Target="../media/image13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3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7.png"/><Relationship Id="rId3" Type="http://schemas.openxmlformats.org/officeDocument/2006/relationships/image" Target="../media/image1240.png"/><Relationship Id="rId7" Type="http://schemas.openxmlformats.org/officeDocument/2006/relationships/image" Target="../media/image1210.png"/><Relationship Id="rId12" Type="http://schemas.openxmlformats.org/officeDocument/2006/relationships/image" Target="../media/image130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11" Type="http://schemas.openxmlformats.org/officeDocument/2006/relationships/image" Target="../media/image129.png"/><Relationship Id="rId5" Type="http://schemas.openxmlformats.org/officeDocument/2006/relationships/image" Target="../media/image1161.png"/><Relationship Id="rId15" Type="http://schemas.openxmlformats.org/officeDocument/2006/relationships/image" Target="../media/image134.png"/><Relationship Id="rId10" Type="http://schemas.openxmlformats.org/officeDocument/2006/relationships/image" Target="../media/image1331.png"/><Relationship Id="rId4" Type="http://schemas.openxmlformats.org/officeDocument/2006/relationships/image" Target="../media/image1110.png"/><Relationship Id="rId14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45.gif"/><Relationship Id="rId3" Type="http://schemas.openxmlformats.org/officeDocument/2006/relationships/image" Target="../media/image1270.png"/><Relationship Id="rId7" Type="http://schemas.openxmlformats.org/officeDocument/2006/relationships/image" Target="../media/image830.png"/><Relationship Id="rId12" Type="http://schemas.openxmlformats.org/officeDocument/2006/relationships/image" Target="../media/image1330.png"/><Relationship Id="rId17" Type="http://schemas.openxmlformats.org/officeDocument/2006/relationships/image" Target="../media/image141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0.png"/><Relationship Id="rId15" Type="http://schemas.openxmlformats.org/officeDocument/2006/relationships/image" Target="../media/image870.png"/><Relationship Id="rId10" Type="http://schemas.openxmlformats.org/officeDocument/2006/relationships/image" Target="../media/image141.png"/><Relationship Id="rId4" Type="http://schemas.openxmlformats.org/officeDocument/2006/relationships/image" Target="../media/image1280.png"/><Relationship Id="rId9" Type="http://schemas.openxmlformats.org/officeDocument/2006/relationships/image" Target="../media/image1380.png"/><Relationship Id="rId14" Type="http://schemas.openxmlformats.org/officeDocument/2006/relationships/image" Target="../media/image13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13" Type="http://schemas.openxmlformats.org/officeDocument/2006/relationships/image" Target="../media/image140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90.png"/><Relationship Id="rId15" Type="http://schemas.openxmlformats.org/officeDocument/2006/relationships/image" Target="../media/image1420.png"/><Relationship Id="rId10" Type="http://schemas.openxmlformats.org/officeDocument/2006/relationships/image" Target="../media/image45.gif"/><Relationship Id="rId9" Type="http://schemas.openxmlformats.org/officeDocument/2006/relationships/image" Target="../media/image1330.png"/><Relationship Id="rId14" Type="http://schemas.openxmlformats.org/officeDocument/2006/relationships/image" Target="../media/image1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3.png"/><Relationship Id="rId5" Type="http://schemas.openxmlformats.org/officeDocument/2006/relationships/image" Target="../media/image6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488006"/>
            <a:ext cx="10314523" cy="23391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Polynomial-Time </a:t>
            </a:r>
            <a:r>
              <a:rPr lang="en-US" altLang="zh-CN" sz="5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Pseudodeterminstic</a:t>
            </a:r>
            <a:b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of Primes</a:t>
            </a:r>
            <a:endParaRPr lang="zh-CN" altLang="en-US" sz="5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F9CAF-7264-4C4F-C1BA-C6C35808783C}"/>
              </a:ext>
            </a:extLst>
          </p:cNvPr>
          <p:cNvSpPr txBox="1"/>
          <p:nvPr/>
        </p:nvSpPr>
        <p:spPr>
          <a:xfrm>
            <a:off x="4022421" y="6012234"/>
            <a:ext cx="414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Jan 22, 2024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Theory Seminar @ UIUC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65CBA-7D19-0178-F86F-AE3398D99C5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0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6" descr="igor">
            <a:extLst>
              <a:ext uri="{FF2B5EF4-FFF2-40B4-BE49-F238E27FC236}">
                <a16:creationId xmlns:a16="http://schemas.microsoft.com/office/drawing/2014/main" id="{C7810335-7CA7-4900-D0FD-33F9DF38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41" y="3264702"/>
            <a:ext cx="1420028" cy="168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ersonal photo - Rahul Santhanam">
            <a:extLst>
              <a:ext uri="{FF2B5EF4-FFF2-40B4-BE49-F238E27FC236}">
                <a16:creationId xmlns:a16="http://schemas.microsoft.com/office/drawing/2014/main" id="{E79D3C1F-2C31-89B8-5246-2E91E7F3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44" y="3264702"/>
            <a:ext cx="1206397" cy="168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Zhenjian Lu joins the department as a Research Fellow - News">
            <a:extLst>
              <a:ext uri="{FF2B5EF4-FFF2-40B4-BE49-F238E27FC236}">
                <a16:creationId xmlns:a16="http://schemas.microsoft.com/office/drawing/2014/main" id="{2716149D-ABA9-98DD-CE81-638C9207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78" y="3255877"/>
            <a:ext cx="1231361" cy="1700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5BCD0E-6DF6-4BB5-6736-3C8C615A876C}"/>
              </a:ext>
            </a:extLst>
          </p:cNvPr>
          <p:cNvSpPr txBox="1"/>
          <p:nvPr/>
        </p:nvSpPr>
        <p:spPr>
          <a:xfrm>
            <a:off x="563538" y="5156975"/>
            <a:ext cx="144371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Lijie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(Berkeley)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25E017-2C8D-0419-73CD-489A5972D80F}"/>
                  </a:ext>
                </a:extLst>
              </p:cNvPr>
              <p:cNvSpPr txBox="1"/>
              <p:nvPr/>
            </p:nvSpPr>
            <p:spPr>
              <a:xfrm>
                <a:off x="2448860" y="5158729"/>
                <a:ext cx="1944999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Zhenjian Lu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(Oxford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Warwick)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25E017-2C8D-0419-73CD-489A5972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60" y="5158729"/>
                <a:ext cx="1944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4739F04-053D-C863-4DBA-FC4AC9F1FF29}"/>
              </a:ext>
            </a:extLst>
          </p:cNvPr>
          <p:cNvSpPr txBox="1"/>
          <p:nvPr/>
        </p:nvSpPr>
        <p:spPr>
          <a:xfrm>
            <a:off x="4839055" y="5156975"/>
            <a:ext cx="1945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Igor C. Oliveira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(Warwick)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04AB04-42DB-5CBA-5AFB-9C36A5F83701}"/>
              </a:ext>
            </a:extLst>
          </p:cNvPr>
          <p:cNvSpPr txBox="1"/>
          <p:nvPr/>
        </p:nvSpPr>
        <p:spPr>
          <a:xfrm>
            <a:off x="9339625" y="5156973"/>
            <a:ext cx="222753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Lijie Chen">
            <a:extLst>
              <a:ext uri="{FF2B5EF4-FFF2-40B4-BE49-F238E27FC236}">
                <a16:creationId xmlns:a16="http://schemas.microsoft.com/office/drawing/2014/main" id="{7972A3EA-9AE6-CD6E-179C-80BC260D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" y="3258374"/>
            <a:ext cx="1696001" cy="16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D25766-374D-78BD-3834-4F6A2B3ED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14" y="3265390"/>
            <a:ext cx="1448851" cy="1691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502209-3619-EA55-1393-241BA9B69ECD}"/>
              </a:ext>
            </a:extLst>
          </p:cNvPr>
          <p:cNvSpPr txBox="1"/>
          <p:nvPr/>
        </p:nvSpPr>
        <p:spPr>
          <a:xfrm>
            <a:off x="7225658" y="5156974"/>
            <a:ext cx="167236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Intermediate notion between deterministic and randomized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8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/>
              <p:nvPr/>
            </p:nvSpPr>
            <p:spPr>
              <a:xfrm>
                <a:off x="838200" y="1774490"/>
                <a:ext cx="3355482" cy="1569660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4490"/>
                <a:ext cx="3355482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3355482"/>
                          <a:gd name="connsiteY0" fmla="*/ 0 h 1569660"/>
                          <a:gd name="connsiteX1" fmla="*/ 458583 w 3355482"/>
                          <a:gd name="connsiteY1" fmla="*/ 0 h 1569660"/>
                          <a:gd name="connsiteX2" fmla="*/ 1084939 w 3355482"/>
                          <a:gd name="connsiteY2" fmla="*/ 0 h 1569660"/>
                          <a:gd name="connsiteX3" fmla="*/ 1577077 w 3355482"/>
                          <a:gd name="connsiteY3" fmla="*/ 0 h 1569660"/>
                          <a:gd name="connsiteX4" fmla="*/ 2069214 w 3355482"/>
                          <a:gd name="connsiteY4" fmla="*/ 0 h 1569660"/>
                          <a:gd name="connsiteX5" fmla="*/ 2527796 w 3355482"/>
                          <a:gd name="connsiteY5" fmla="*/ 0 h 1569660"/>
                          <a:gd name="connsiteX6" fmla="*/ 3355482 w 3355482"/>
                          <a:gd name="connsiteY6" fmla="*/ 0 h 1569660"/>
                          <a:gd name="connsiteX7" fmla="*/ 3355482 w 3355482"/>
                          <a:gd name="connsiteY7" fmla="*/ 538917 h 1569660"/>
                          <a:gd name="connsiteX8" fmla="*/ 3355482 w 3355482"/>
                          <a:gd name="connsiteY8" fmla="*/ 1093530 h 1569660"/>
                          <a:gd name="connsiteX9" fmla="*/ 3355482 w 3355482"/>
                          <a:gd name="connsiteY9" fmla="*/ 1569660 h 1569660"/>
                          <a:gd name="connsiteX10" fmla="*/ 2796235 w 3355482"/>
                          <a:gd name="connsiteY10" fmla="*/ 1569660 h 1569660"/>
                          <a:gd name="connsiteX11" fmla="*/ 2337652 w 3355482"/>
                          <a:gd name="connsiteY11" fmla="*/ 1569660 h 1569660"/>
                          <a:gd name="connsiteX12" fmla="*/ 1711296 w 3355482"/>
                          <a:gd name="connsiteY12" fmla="*/ 1569660 h 1569660"/>
                          <a:gd name="connsiteX13" fmla="*/ 1152049 w 3355482"/>
                          <a:gd name="connsiteY13" fmla="*/ 1569660 h 1569660"/>
                          <a:gd name="connsiteX14" fmla="*/ 626357 w 3355482"/>
                          <a:gd name="connsiteY14" fmla="*/ 1569660 h 1569660"/>
                          <a:gd name="connsiteX15" fmla="*/ 0 w 3355482"/>
                          <a:gd name="connsiteY15" fmla="*/ 1569660 h 1569660"/>
                          <a:gd name="connsiteX16" fmla="*/ 0 w 3355482"/>
                          <a:gd name="connsiteY16" fmla="*/ 1093530 h 1569660"/>
                          <a:gd name="connsiteX17" fmla="*/ 0 w 3355482"/>
                          <a:gd name="connsiteY17" fmla="*/ 617400 h 1569660"/>
                          <a:gd name="connsiteX18" fmla="*/ 0 w 3355482"/>
                          <a:gd name="connsiteY18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355482" h="1569660" fill="none" extrusionOk="0">
                            <a:moveTo>
                              <a:pt x="0" y="0"/>
                            </a:moveTo>
                            <a:cubicBezTo>
                              <a:pt x="124428" y="-4809"/>
                              <a:pt x="273717" y="44268"/>
                              <a:pt x="458583" y="0"/>
                            </a:cubicBezTo>
                            <a:cubicBezTo>
                              <a:pt x="643449" y="-44268"/>
                              <a:pt x="782020" y="25344"/>
                              <a:pt x="1084939" y="0"/>
                            </a:cubicBezTo>
                            <a:cubicBezTo>
                              <a:pt x="1387858" y="-25344"/>
                              <a:pt x="1369804" y="50766"/>
                              <a:pt x="1577077" y="0"/>
                            </a:cubicBezTo>
                            <a:cubicBezTo>
                              <a:pt x="1784350" y="-50766"/>
                              <a:pt x="1880632" y="28565"/>
                              <a:pt x="2069214" y="0"/>
                            </a:cubicBezTo>
                            <a:cubicBezTo>
                              <a:pt x="2257796" y="-28565"/>
                              <a:pt x="2334452" y="39006"/>
                              <a:pt x="2527796" y="0"/>
                            </a:cubicBezTo>
                            <a:cubicBezTo>
                              <a:pt x="2721140" y="-39006"/>
                              <a:pt x="3189050" y="78278"/>
                              <a:pt x="3355482" y="0"/>
                            </a:cubicBezTo>
                            <a:cubicBezTo>
                              <a:pt x="3399958" y="162466"/>
                              <a:pt x="3340639" y="289336"/>
                              <a:pt x="3355482" y="538917"/>
                            </a:cubicBezTo>
                            <a:cubicBezTo>
                              <a:pt x="3370325" y="788498"/>
                              <a:pt x="3315953" y="953293"/>
                              <a:pt x="3355482" y="1093530"/>
                            </a:cubicBezTo>
                            <a:cubicBezTo>
                              <a:pt x="3395011" y="1233767"/>
                              <a:pt x="3302367" y="1348806"/>
                              <a:pt x="3355482" y="1569660"/>
                            </a:cubicBezTo>
                            <a:cubicBezTo>
                              <a:pt x="3157929" y="1590542"/>
                              <a:pt x="2922903" y="1547934"/>
                              <a:pt x="2796235" y="1569660"/>
                            </a:cubicBezTo>
                            <a:cubicBezTo>
                              <a:pt x="2669567" y="1591386"/>
                              <a:pt x="2490001" y="1559767"/>
                              <a:pt x="2337652" y="1569660"/>
                            </a:cubicBezTo>
                            <a:cubicBezTo>
                              <a:pt x="2185303" y="1579553"/>
                              <a:pt x="1987557" y="1511648"/>
                              <a:pt x="1711296" y="1569660"/>
                            </a:cubicBezTo>
                            <a:cubicBezTo>
                              <a:pt x="1435035" y="1627672"/>
                              <a:pt x="1317339" y="1551208"/>
                              <a:pt x="1152049" y="1569660"/>
                            </a:cubicBezTo>
                            <a:cubicBezTo>
                              <a:pt x="986759" y="1588112"/>
                              <a:pt x="810641" y="1553067"/>
                              <a:pt x="626357" y="1569660"/>
                            </a:cubicBezTo>
                            <a:cubicBezTo>
                              <a:pt x="442073" y="1586253"/>
                              <a:pt x="160994" y="1524223"/>
                              <a:pt x="0" y="1569660"/>
                            </a:cubicBezTo>
                            <a:cubicBezTo>
                              <a:pt x="-25729" y="1392918"/>
                              <a:pt x="48661" y="1325768"/>
                              <a:pt x="0" y="1093530"/>
                            </a:cubicBezTo>
                            <a:cubicBezTo>
                              <a:pt x="-48661" y="861292"/>
                              <a:pt x="35824" y="843338"/>
                              <a:pt x="0" y="617400"/>
                            </a:cubicBezTo>
                            <a:cubicBezTo>
                              <a:pt x="-35824" y="391462"/>
                              <a:pt x="12373" y="280830"/>
                              <a:pt x="0" y="0"/>
                            </a:cubicBezTo>
                            <a:close/>
                          </a:path>
                          <a:path w="3355482" h="1569660" stroke="0" extrusionOk="0">
                            <a:moveTo>
                              <a:pt x="0" y="0"/>
                            </a:moveTo>
                            <a:cubicBezTo>
                              <a:pt x="221987" y="-4098"/>
                              <a:pt x="301795" y="36801"/>
                              <a:pt x="492137" y="0"/>
                            </a:cubicBezTo>
                            <a:cubicBezTo>
                              <a:pt x="682479" y="-36801"/>
                              <a:pt x="824122" y="50255"/>
                              <a:pt x="1084939" y="0"/>
                            </a:cubicBezTo>
                            <a:cubicBezTo>
                              <a:pt x="1345756" y="-50255"/>
                              <a:pt x="1431069" y="15661"/>
                              <a:pt x="1677741" y="0"/>
                            </a:cubicBezTo>
                            <a:cubicBezTo>
                              <a:pt x="1924413" y="-15661"/>
                              <a:pt x="1941276" y="31111"/>
                              <a:pt x="2203433" y="0"/>
                            </a:cubicBezTo>
                            <a:cubicBezTo>
                              <a:pt x="2465590" y="-31111"/>
                              <a:pt x="2651596" y="45068"/>
                              <a:pt x="2829790" y="0"/>
                            </a:cubicBezTo>
                            <a:cubicBezTo>
                              <a:pt x="3007984" y="-45068"/>
                              <a:pt x="3114823" y="25330"/>
                              <a:pt x="3355482" y="0"/>
                            </a:cubicBezTo>
                            <a:cubicBezTo>
                              <a:pt x="3421083" y="254683"/>
                              <a:pt x="3295196" y="430784"/>
                              <a:pt x="3355482" y="554613"/>
                            </a:cubicBezTo>
                            <a:cubicBezTo>
                              <a:pt x="3415768" y="678442"/>
                              <a:pt x="3302205" y="821043"/>
                              <a:pt x="3355482" y="1046440"/>
                            </a:cubicBezTo>
                            <a:cubicBezTo>
                              <a:pt x="3408759" y="1271837"/>
                              <a:pt x="3345561" y="1344803"/>
                              <a:pt x="3355482" y="1569660"/>
                            </a:cubicBezTo>
                            <a:cubicBezTo>
                              <a:pt x="3235067" y="1619029"/>
                              <a:pt x="2934981" y="1504372"/>
                              <a:pt x="2796235" y="1569660"/>
                            </a:cubicBezTo>
                            <a:cubicBezTo>
                              <a:pt x="2657489" y="1634948"/>
                              <a:pt x="2514234" y="1544741"/>
                              <a:pt x="2236988" y="1569660"/>
                            </a:cubicBezTo>
                            <a:cubicBezTo>
                              <a:pt x="1959742" y="1594579"/>
                              <a:pt x="1952589" y="1560539"/>
                              <a:pt x="1778405" y="1569660"/>
                            </a:cubicBezTo>
                            <a:cubicBezTo>
                              <a:pt x="1604221" y="1578781"/>
                              <a:pt x="1461409" y="1518641"/>
                              <a:pt x="1252713" y="1569660"/>
                            </a:cubicBezTo>
                            <a:cubicBezTo>
                              <a:pt x="1044017" y="1620679"/>
                              <a:pt x="947202" y="1507738"/>
                              <a:pt x="659911" y="1569660"/>
                            </a:cubicBezTo>
                            <a:cubicBezTo>
                              <a:pt x="372620" y="1631582"/>
                              <a:pt x="187522" y="1548106"/>
                              <a:pt x="0" y="1569660"/>
                            </a:cubicBezTo>
                            <a:cubicBezTo>
                              <a:pt x="-27980" y="1451258"/>
                              <a:pt x="55657" y="1177240"/>
                              <a:pt x="0" y="1030743"/>
                            </a:cubicBezTo>
                            <a:cubicBezTo>
                              <a:pt x="-55657" y="884246"/>
                              <a:pt x="26281" y="689353"/>
                              <a:pt x="0" y="507523"/>
                            </a:cubicBezTo>
                            <a:cubicBezTo>
                              <a:pt x="-26281" y="325693"/>
                              <a:pt x="38938" y="1193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86A9D82E-5E50-EA47-0FED-F831BFDEED64}"/>
              </a:ext>
            </a:extLst>
          </p:cNvPr>
          <p:cNvSpPr txBox="1"/>
          <p:nvPr/>
        </p:nvSpPr>
        <p:spPr>
          <a:xfrm>
            <a:off x="5907883" y="1987000"/>
            <a:ext cx="3922727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drawback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Random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outputs different primes on different executions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513990-9A79-0843-5D61-85F52099D3E8}"/>
              </a:ext>
            </a:extLst>
          </p:cNvPr>
          <p:cNvSpPr txBox="1"/>
          <p:nvPr/>
        </p:nvSpPr>
        <p:spPr>
          <a:xfrm>
            <a:off x="4245235" y="4072079"/>
            <a:ext cx="370152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Let’s require different executions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prime!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9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492127-5559-21B6-C405-61E69C869C0D}"/>
              </a:ext>
            </a:extLst>
          </p:cNvPr>
          <p:cNvGrpSpPr/>
          <p:nvPr/>
        </p:nvGrpSpPr>
        <p:grpSpPr>
          <a:xfrm>
            <a:off x="4352501" y="3487319"/>
            <a:ext cx="3476194" cy="2609609"/>
            <a:chOff x="6813781" y="3077380"/>
            <a:chExt cx="3476194" cy="2609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811754-33D8-A0EC-00D7-0E354687D49F}"/>
                </a:ext>
              </a:extLst>
            </p:cNvPr>
            <p:cNvSpPr/>
            <p:nvPr/>
          </p:nvSpPr>
          <p:spPr>
            <a:xfrm>
              <a:off x="6813781" y="3077380"/>
              <a:ext cx="3476194" cy="2609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Pseudodeterministic</a:t>
              </a: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836BB2-E9C9-5ED6-C1F6-C95AA2F5D835}"/>
                </a:ext>
              </a:extLst>
            </p:cNvPr>
            <p:cNvSpPr txBox="1"/>
            <p:nvPr/>
          </p:nvSpPr>
          <p:spPr>
            <a:xfrm>
              <a:off x="7083926" y="3815899"/>
              <a:ext cx="3035354" cy="461665"/>
            </a:xfrm>
            <a:custGeom>
              <a:avLst/>
              <a:gdLst>
                <a:gd name="connsiteX0" fmla="*/ 0 w 3035354"/>
                <a:gd name="connsiteY0" fmla="*/ 0 h 461665"/>
                <a:gd name="connsiteX1" fmla="*/ 505892 w 3035354"/>
                <a:gd name="connsiteY1" fmla="*/ 0 h 461665"/>
                <a:gd name="connsiteX2" fmla="*/ 920724 w 3035354"/>
                <a:gd name="connsiteY2" fmla="*/ 0 h 461665"/>
                <a:gd name="connsiteX3" fmla="*/ 1426616 w 3035354"/>
                <a:gd name="connsiteY3" fmla="*/ 0 h 461665"/>
                <a:gd name="connsiteX4" fmla="*/ 1871802 w 3035354"/>
                <a:gd name="connsiteY4" fmla="*/ 0 h 461665"/>
                <a:gd name="connsiteX5" fmla="*/ 2438401 w 3035354"/>
                <a:gd name="connsiteY5" fmla="*/ 0 h 461665"/>
                <a:gd name="connsiteX6" fmla="*/ 3035354 w 3035354"/>
                <a:gd name="connsiteY6" fmla="*/ 0 h 461665"/>
                <a:gd name="connsiteX7" fmla="*/ 3035354 w 3035354"/>
                <a:gd name="connsiteY7" fmla="*/ 461665 h 461665"/>
                <a:gd name="connsiteX8" fmla="*/ 2590169 w 3035354"/>
                <a:gd name="connsiteY8" fmla="*/ 461665 h 461665"/>
                <a:gd name="connsiteX9" fmla="*/ 2175337 w 3035354"/>
                <a:gd name="connsiteY9" fmla="*/ 461665 h 461665"/>
                <a:gd name="connsiteX10" fmla="*/ 1699798 w 3035354"/>
                <a:gd name="connsiteY10" fmla="*/ 461665 h 461665"/>
                <a:gd name="connsiteX11" fmla="*/ 1193906 w 3035354"/>
                <a:gd name="connsiteY11" fmla="*/ 461665 h 461665"/>
                <a:gd name="connsiteX12" fmla="*/ 779074 w 3035354"/>
                <a:gd name="connsiteY12" fmla="*/ 461665 h 461665"/>
                <a:gd name="connsiteX13" fmla="*/ 0 w 3035354"/>
                <a:gd name="connsiteY13" fmla="*/ 461665 h 461665"/>
                <a:gd name="connsiteX14" fmla="*/ 0 w 3035354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5354" h="461665" fill="none" extrusionOk="0">
                  <a:moveTo>
                    <a:pt x="0" y="0"/>
                  </a:moveTo>
                  <a:cubicBezTo>
                    <a:pt x="250237" y="-35394"/>
                    <a:pt x="339865" y="20204"/>
                    <a:pt x="505892" y="0"/>
                  </a:cubicBezTo>
                  <a:cubicBezTo>
                    <a:pt x="671919" y="-20204"/>
                    <a:pt x="741720" y="24529"/>
                    <a:pt x="920724" y="0"/>
                  </a:cubicBezTo>
                  <a:cubicBezTo>
                    <a:pt x="1099728" y="-24529"/>
                    <a:pt x="1317602" y="49358"/>
                    <a:pt x="1426616" y="0"/>
                  </a:cubicBezTo>
                  <a:cubicBezTo>
                    <a:pt x="1535630" y="-49358"/>
                    <a:pt x="1663840" y="38077"/>
                    <a:pt x="1871802" y="0"/>
                  </a:cubicBezTo>
                  <a:cubicBezTo>
                    <a:pt x="2079764" y="-38077"/>
                    <a:pt x="2265848" y="17323"/>
                    <a:pt x="2438401" y="0"/>
                  </a:cubicBezTo>
                  <a:cubicBezTo>
                    <a:pt x="2610954" y="-17323"/>
                    <a:pt x="2777205" y="21923"/>
                    <a:pt x="3035354" y="0"/>
                  </a:cubicBezTo>
                  <a:cubicBezTo>
                    <a:pt x="3048150" y="122953"/>
                    <a:pt x="3008124" y="348005"/>
                    <a:pt x="3035354" y="461665"/>
                  </a:cubicBezTo>
                  <a:cubicBezTo>
                    <a:pt x="2883089" y="462852"/>
                    <a:pt x="2755762" y="457856"/>
                    <a:pt x="2590169" y="461665"/>
                  </a:cubicBezTo>
                  <a:cubicBezTo>
                    <a:pt x="2424577" y="465474"/>
                    <a:pt x="2318720" y="415319"/>
                    <a:pt x="2175337" y="461665"/>
                  </a:cubicBezTo>
                  <a:cubicBezTo>
                    <a:pt x="2031954" y="508011"/>
                    <a:pt x="1818059" y="429808"/>
                    <a:pt x="1699798" y="461665"/>
                  </a:cubicBezTo>
                  <a:cubicBezTo>
                    <a:pt x="1581537" y="493522"/>
                    <a:pt x="1406919" y="460773"/>
                    <a:pt x="1193906" y="461665"/>
                  </a:cubicBezTo>
                  <a:cubicBezTo>
                    <a:pt x="980893" y="462557"/>
                    <a:pt x="913657" y="457317"/>
                    <a:pt x="779074" y="461665"/>
                  </a:cubicBezTo>
                  <a:cubicBezTo>
                    <a:pt x="644491" y="466013"/>
                    <a:pt x="277410" y="448550"/>
                    <a:pt x="0" y="461665"/>
                  </a:cubicBezTo>
                  <a:cubicBezTo>
                    <a:pt x="-46694" y="233384"/>
                    <a:pt x="22500" y="179003"/>
                    <a:pt x="0" y="0"/>
                  </a:cubicBezTo>
                  <a:close/>
                </a:path>
                <a:path w="3035354" h="461665" stroke="0" extrusionOk="0">
                  <a:moveTo>
                    <a:pt x="0" y="0"/>
                  </a:moveTo>
                  <a:cubicBezTo>
                    <a:pt x="150153" y="-11809"/>
                    <a:pt x="337985" y="39289"/>
                    <a:pt x="445185" y="0"/>
                  </a:cubicBezTo>
                  <a:cubicBezTo>
                    <a:pt x="552386" y="-39289"/>
                    <a:pt x="721436" y="5026"/>
                    <a:pt x="981431" y="0"/>
                  </a:cubicBezTo>
                  <a:cubicBezTo>
                    <a:pt x="1241426" y="-5026"/>
                    <a:pt x="1406066" y="40091"/>
                    <a:pt x="1517677" y="0"/>
                  </a:cubicBezTo>
                  <a:cubicBezTo>
                    <a:pt x="1629288" y="-40091"/>
                    <a:pt x="1811023" y="6680"/>
                    <a:pt x="1993216" y="0"/>
                  </a:cubicBezTo>
                  <a:cubicBezTo>
                    <a:pt x="2175409" y="-6680"/>
                    <a:pt x="2376633" y="29559"/>
                    <a:pt x="2559815" y="0"/>
                  </a:cubicBezTo>
                  <a:cubicBezTo>
                    <a:pt x="2742997" y="-29559"/>
                    <a:pt x="2895693" y="20953"/>
                    <a:pt x="3035354" y="0"/>
                  </a:cubicBezTo>
                  <a:cubicBezTo>
                    <a:pt x="3083360" y="99622"/>
                    <a:pt x="3029904" y="286673"/>
                    <a:pt x="3035354" y="461665"/>
                  </a:cubicBezTo>
                  <a:cubicBezTo>
                    <a:pt x="2900121" y="511363"/>
                    <a:pt x="2789365" y="424414"/>
                    <a:pt x="2590169" y="461665"/>
                  </a:cubicBezTo>
                  <a:cubicBezTo>
                    <a:pt x="2390973" y="498916"/>
                    <a:pt x="2230456" y="416267"/>
                    <a:pt x="2053923" y="461665"/>
                  </a:cubicBezTo>
                  <a:cubicBezTo>
                    <a:pt x="1877390" y="507063"/>
                    <a:pt x="1791755" y="453377"/>
                    <a:pt x="1608738" y="461665"/>
                  </a:cubicBezTo>
                  <a:cubicBezTo>
                    <a:pt x="1425721" y="469953"/>
                    <a:pt x="1352218" y="428671"/>
                    <a:pt x="1102845" y="461665"/>
                  </a:cubicBezTo>
                  <a:cubicBezTo>
                    <a:pt x="853472" y="494659"/>
                    <a:pt x="834762" y="414995"/>
                    <a:pt x="688014" y="461665"/>
                  </a:cubicBezTo>
                  <a:cubicBezTo>
                    <a:pt x="541266" y="508335"/>
                    <a:pt x="319562" y="428280"/>
                    <a:pt x="0" y="461665"/>
                  </a:cubicBezTo>
                  <a:cubicBezTo>
                    <a:pt x="-43116" y="340997"/>
                    <a:pt x="10952" y="1550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PSEUDO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FFBCAD-B652-2D3C-B75C-74F3C2A2A293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7137537" y="4277564"/>
              <a:ext cx="146406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FF39FCF-7B4C-85C2-F88F-433D066CD627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C492ED-2591-E7E3-BF13-1646E35031FC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79D3307-AE18-C454-3844-1C42BC48614F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7698477" y="4277564"/>
              <a:ext cx="90312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AD32F2-F417-B9B5-90D2-8DFBC313274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8259416" y="4277564"/>
              <a:ext cx="342187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1458220-F605-2FA1-9F33-BDDF583F4308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8601603" y="4277564"/>
              <a:ext cx="205089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561EE98-4F39-26CA-3B2C-9A0B1ABFEA1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8601603" y="4277564"/>
              <a:ext cx="760851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465150-37A7-B37E-6715-500D03BBF017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8601603" y="4277564"/>
              <a:ext cx="1316613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B01A-1A20-0713-9A87-006D808A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randomized algorithm is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if on most of its computational branches, it outputs the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answer.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 (bounded) observer thinks the algorithm is deterministic!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on infinitely many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and outputs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is, there are infinitely many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on input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≥2/3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2103311"/>
                <a:ext cx="9586401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/>
              <p:nvPr/>
            </p:nvSpPr>
            <p:spPr>
              <a:xfrm>
                <a:off x="2569147" y="3661466"/>
                <a:ext cx="1623527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bit-length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47" y="3661466"/>
                <a:ext cx="16235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/>
              <p:nvPr/>
            </p:nvSpPr>
            <p:spPr>
              <a:xfrm>
                <a:off x="1248746" y="5034723"/>
                <a:ext cx="9586401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this holds for every dense property in poly-time, not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5034723"/>
                <a:ext cx="958640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7E3F089-B6C3-75AA-93F3-887655B19EC0}"/>
              </a:ext>
            </a:extLst>
          </p:cNvPr>
          <p:cNvSpPr txBox="1"/>
          <p:nvPr/>
        </p:nvSpPr>
        <p:spPr>
          <a:xfrm>
            <a:off x="10431002" y="2794760"/>
            <a:ext cx="12702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“canonical” primes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08680C-B58E-9BC8-946B-A61C405E7AF2}"/>
              </a:ext>
            </a:extLst>
          </p:cNvPr>
          <p:cNvSpPr txBox="1"/>
          <p:nvPr/>
        </p:nvSpPr>
        <p:spPr>
          <a:xfrm>
            <a:off x="4170784" y="6011137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Spoiler ahead: little number theory but heavy complexity theory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/>
              <p:nvPr/>
            </p:nvSpPr>
            <p:spPr>
              <a:xfrm>
                <a:off x="4765164" y="4069663"/>
                <a:ext cx="5497493" cy="7723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Oliveira-Santhanam’17 achieved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subexponential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time for the same task.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64" y="4069663"/>
                <a:ext cx="5497493" cy="772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Warm-Up: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sub-exponential time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Warm-up: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 in </a:t>
            </a:r>
            <a:r>
              <a:rPr lang="en-US" altLang="zh-CN" sz="4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Oliveira-Santhanam 17: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finds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infinitely often.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I: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II: Win-win analysis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II: Win-win Analysis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12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094CBB-A16E-BDB2-9FF3-751076312705}"/>
              </a:ext>
            </a:extLst>
          </p:cNvPr>
          <p:cNvGrpSpPr/>
          <p:nvPr/>
        </p:nvGrpSpPr>
        <p:grpSpPr>
          <a:xfrm>
            <a:off x="4155527" y="2011563"/>
            <a:ext cx="3880945" cy="1068907"/>
            <a:chOff x="4148957" y="3128660"/>
            <a:chExt cx="3880945" cy="1068907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C5C849CD-CBF0-31BD-7C9B-0080BED4D9C1}"/>
                </a:ext>
              </a:extLst>
            </p:cNvPr>
            <p:cNvSpPr/>
            <p:nvPr/>
          </p:nvSpPr>
          <p:spPr>
            <a:xfrm>
              <a:off x="4148957" y="3128660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/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5" y="3398127"/>
                  <a:ext cx="324336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008" t="-11628" r="-3195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/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1}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thus also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gives a poly-time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1" y="4363151"/>
                <a:ext cx="5437894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D13D6A-8B70-F7F0-3A27-50B181E7694A}"/>
              </a:ext>
            </a:extLst>
          </p:cNvPr>
          <p:cNvGrpSpPr/>
          <p:nvPr/>
        </p:nvGrpSpPr>
        <p:grpSpPr>
          <a:xfrm rot="10979829">
            <a:off x="2614502" y="3173780"/>
            <a:ext cx="2204074" cy="700436"/>
            <a:chOff x="3446058" y="3570555"/>
            <a:chExt cx="1646424" cy="523220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91B0C4-27D8-6A88-9A5C-936EF57A6633}"/>
                </a:ext>
              </a:extLst>
            </p:cNvPr>
            <p:cNvSpPr/>
            <p:nvPr/>
          </p:nvSpPr>
          <p:spPr>
            <a:xfrm rot="20164553">
              <a:off x="3446058" y="3585571"/>
              <a:ext cx="1646424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F62B6C-5A5B-69C7-8651-8DE23F2795E2}"/>
                </a:ext>
              </a:extLst>
            </p:cNvPr>
            <p:cNvSpPr txBox="1"/>
            <p:nvPr/>
          </p:nvSpPr>
          <p:spPr>
            <a:xfrm rot="9458252">
              <a:off x="3530977" y="357055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A85114-261B-67F6-44B8-B8A2C2FDE034}"/>
              </a:ext>
            </a:extLst>
          </p:cNvPr>
          <p:cNvGrpSpPr/>
          <p:nvPr/>
        </p:nvGrpSpPr>
        <p:grpSpPr>
          <a:xfrm rot="20792772">
            <a:off x="7527606" y="3208599"/>
            <a:ext cx="2053849" cy="616151"/>
            <a:chOff x="7899396" y="3853885"/>
            <a:chExt cx="2053849" cy="616151"/>
          </a:xfrm>
        </p:grpSpPr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E034E5D6-49F8-0F0F-47A9-E4743DBE4F0A}"/>
                </a:ext>
              </a:extLst>
            </p:cNvPr>
            <p:cNvSpPr/>
            <p:nvPr/>
          </p:nvSpPr>
          <p:spPr>
            <a:xfrm rot="2067223">
              <a:off x="7899396" y="3882672"/>
              <a:ext cx="2053849" cy="58736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F808EE-CDDA-76F0-DA32-44F48FE2D690}"/>
                </a:ext>
              </a:extLst>
            </p:cNvPr>
            <p:cNvSpPr txBox="1"/>
            <p:nvPr/>
          </p:nvSpPr>
          <p:spPr>
            <a:xfrm rot="2078408">
              <a:off x="8261151" y="3853885"/>
              <a:ext cx="1242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/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hardness vs randomness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PRG against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 the PRG! Get a deterministic algorithm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88" y="4311983"/>
                <a:ext cx="5615271" cy="2041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64AB74-B9B5-8E77-560D-68A029335260}"/>
              </a:ext>
            </a:extLst>
          </p:cNvPr>
          <p:cNvSpPr txBox="1"/>
          <p:nvPr/>
        </p:nvSpPr>
        <p:spPr>
          <a:xfrm>
            <a:off x="7270713" y="6447793"/>
            <a:ext cx="367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PRG: Pseudorandom generator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5C7FE903-CABB-90B6-BBEC-8894E597C017}"/>
              </a:ext>
            </a:extLst>
          </p:cNvPr>
          <p:cNvSpPr/>
          <p:nvPr/>
        </p:nvSpPr>
        <p:spPr>
          <a:xfrm>
            <a:off x="821984" y="4626904"/>
            <a:ext cx="6399527" cy="1353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174ABF-DE0F-4FB5-088E-A35C166FECB3}"/>
              </a:ext>
            </a:extLst>
          </p:cNvPr>
          <p:cNvSpPr/>
          <p:nvPr/>
        </p:nvSpPr>
        <p:spPr>
          <a:xfrm>
            <a:off x="821984" y="1912513"/>
            <a:ext cx="6762576" cy="1257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Idea I: 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13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/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hard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D18A1-B658-FEE6-807D-9FE68C49D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9076"/>
                <a:ext cx="4758732" cy="523220"/>
              </a:xfrm>
              <a:prstGeom prst="rect">
                <a:avLst/>
              </a:prstGeom>
              <a:blipFill>
                <a:blip r:embed="rId3"/>
                <a:stretch>
                  <a:fillRect l="-269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/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construct a PRG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7E9DD8-0AB1-4934-CD03-71CD4619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8" y="4609999"/>
                <a:ext cx="4758732" cy="557717"/>
              </a:xfrm>
              <a:prstGeom prst="rect">
                <a:avLst/>
              </a:prstGeom>
              <a:blipFill>
                <a:blip r:embed="rId4"/>
                <a:stretch>
                  <a:fillRect l="-2561" t="-11957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A5B577A-297A-6EA5-AED1-51D477622CC6}"/>
              </a:ext>
            </a:extLst>
          </p:cNvPr>
          <p:cNvSpPr txBox="1"/>
          <p:nvPr/>
        </p:nvSpPr>
        <p:spPr>
          <a:xfrm>
            <a:off x="838200" y="2364459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B2716-963E-623F-9196-957CDD6F72F2}"/>
              </a:ext>
            </a:extLst>
          </p:cNvPr>
          <p:cNvSpPr txBox="1"/>
          <p:nvPr/>
        </p:nvSpPr>
        <p:spPr>
          <a:xfrm>
            <a:off x="860428" y="5075383"/>
            <a:ext cx="466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against non-uniform circuits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DC7C7A-D70E-804F-5DCA-541256D038C2}"/>
              </a:ext>
            </a:extLst>
          </p:cNvPr>
          <p:cNvGrpSpPr/>
          <p:nvPr/>
        </p:nvGrpSpPr>
        <p:grpSpPr>
          <a:xfrm>
            <a:off x="2166257" y="2456792"/>
            <a:ext cx="3038789" cy="447791"/>
            <a:chOff x="2166257" y="2788450"/>
            <a:chExt cx="3038789" cy="44779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0C3E465-B017-8372-0CA7-A6108A46924A}"/>
                </a:ext>
              </a:extLst>
            </p:cNvPr>
            <p:cNvCxnSpPr/>
            <p:nvPr/>
          </p:nvCxnSpPr>
          <p:spPr>
            <a:xfrm>
              <a:off x="2190541" y="2788450"/>
              <a:ext cx="3014505" cy="4477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CB69906-BD48-8344-D37D-701118A30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6257" y="2788450"/>
              <a:ext cx="3038789" cy="4308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/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BBE3A83-D0DC-D2A5-DF13-3351595A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2" y="2769510"/>
                <a:ext cx="2996148" cy="400110"/>
              </a:xfrm>
              <a:prstGeom prst="rect">
                <a:avLst/>
              </a:prstGeom>
              <a:blipFill>
                <a:blip r:embed="rId5"/>
                <a:stretch>
                  <a:fillRect l="-224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/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uniform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machines!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C6F38F-7875-76E8-FC64-276C649F6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47" y="5514469"/>
                <a:ext cx="3074964" cy="400110"/>
              </a:xfrm>
              <a:prstGeom prst="rect">
                <a:avLst/>
              </a:prstGeom>
              <a:blipFill>
                <a:blip r:embed="rId6"/>
                <a:stretch>
                  <a:fillRect l="-1980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E1DC71F5-567A-1F9B-54CF-9D92BE942065}"/>
              </a:ext>
            </a:extLst>
          </p:cNvPr>
          <p:cNvSpPr/>
          <p:nvPr/>
        </p:nvSpPr>
        <p:spPr>
          <a:xfrm rot="5400000">
            <a:off x="2111100" y="3685353"/>
            <a:ext cx="1214675" cy="52322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/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𝐏𝐒𝐏𝐀𝐂𝐄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5C1F32-A56D-3688-02B1-CB281111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93" y="1912513"/>
                <a:ext cx="22253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10E8A71-B64B-7AF3-3D08-6B0AEDCFE327}"/>
              </a:ext>
            </a:extLst>
          </p:cNvPr>
          <p:cNvSpPr txBox="1"/>
          <p:nvPr/>
        </p:nvSpPr>
        <p:spPr>
          <a:xfrm>
            <a:off x="2917727" y="3438535"/>
            <a:ext cx="16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NW94, IW97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851AAE-7A36-AFA1-D24A-C6D50FAEF49F}"/>
              </a:ext>
            </a:extLst>
          </p:cNvPr>
          <p:cNvCxnSpPr/>
          <p:nvPr/>
        </p:nvCxnSpPr>
        <p:spPr>
          <a:xfrm>
            <a:off x="2147759" y="5366760"/>
            <a:ext cx="33181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FE0167-8820-2354-58DE-E67B07C368A6}"/>
              </a:ext>
            </a:extLst>
          </p:cNvPr>
          <p:cNvCxnSpPr>
            <a:cxnSpLocks/>
          </p:cNvCxnSpPr>
          <p:nvPr/>
        </p:nvCxnSpPr>
        <p:spPr>
          <a:xfrm>
            <a:off x="2984642" y="3623201"/>
            <a:ext cx="13269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48205-1966-AE4F-8C2C-8F310AB89EC4}"/>
              </a:ext>
            </a:extLst>
          </p:cNvPr>
          <p:cNvSpPr txBox="1"/>
          <p:nvPr/>
        </p:nvSpPr>
        <p:spPr>
          <a:xfrm>
            <a:off x="4443027" y="3512974"/>
            <a:ext cx="16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IW01, TV07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9134D3-80A9-6FA0-B0DE-C7BCE4D19590}"/>
              </a:ext>
            </a:extLst>
          </p:cNvPr>
          <p:cNvSpPr/>
          <p:nvPr/>
        </p:nvSpPr>
        <p:spPr>
          <a:xfrm>
            <a:off x="7878618" y="2364459"/>
            <a:ext cx="3962400" cy="3408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8250D82-BB8B-1EBE-872D-9EA6A55B80AC}"/>
              </a:ext>
            </a:extLst>
          </p:cNvPr>
          <p:cNvGrpSpPr/>
          <p:nvPr/>
        </p:nvGrpSpPr>
        <p:grpSpPr>
          <a:xfrm>
            <a:off x="8301920" y="2887679"/>
            <a:ext cx="3115793" cy="743453"/>
            <a:chOff x="4148956" y="3010929"/>
            <a:chExt cx="3880945" cy="1068907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391E9136-7132-AE4F-2BF5-056B556082A7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/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𝐁𝐏𝐏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5435B32B-A53B-1FA5-18E6-816FE30C9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279876"/>
                  <a:ext cx="3243368" cy="531011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0ECC180E-8242-070B-19C7-EF7704996C24}"/>
              </a:ext>
            </a:extLst>
          </p:cNvPr>
          <p:cNvSpPr txBox="1"/>
          <p:nvPr/>
        </p:nvSpPr>
        <p:spPr>
          <a:xfrm>
            <a:off x="8100418" y="4205273"/>
            <a:ext cx="1859293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Randomness is powerful,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pseudodet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algo possible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3A4D1D-ECEC-6DCF-C0C4-8107E19B9BD4}"/>
              </a:ext>
            </a:extLst>
          </p:cNvPr>
          <p:cNvGrpSpPr/>
          <p:nvPr/>
        </p:nvGrpSpPr>
        <p:grpSpPr>
          <a:xfrm rot="10979829">
            <a:off x="8563675" y="3620967"/>
            <a:ext cx="838603" cy="475276"/>
            <a:chOff x="4392001" y="3385160"/>
            <a:chExt cx="626429" cy="355027"/>
          </a:xfrm>
        </p:grpSpPr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60BC3059-0B4A-D5A2-7203-3B54936411C3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755087-DE51-4683-DF52-0F681F77F6FD}"/>
                </a:ext>
              </a:extLst>
            </p:cNvPr>
            <p:cNvSpPr txBox="1"/>
            <p:nvPr/>
          </p:nvSpPr>
          <p:spPr>
            <a:xfrm rot="9216045">
              <a:off x="4420600" y="3447590"/>
              <a:ext cx="488687" cy="27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4452EA75-7ACB-D2B7-821B-ECF03614EB13}"/>
              </a:ext>
            </a:extLst>
          </p:cNvPr>
          <p:cNvSpPr txBox="1"/>
          <p:nvPr/>
        </p:nvSpPr>
        <p:spPr>
          <a:xfrm>
            <a:off x="10255135" y="4205272"/>
            <a:ext cx="1380861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is possible,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 det algo possible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E3BD8F-7564-FA9B-5B88-83437FF5D93B}"/>
              </a:ext>
            </a:extLst>
          </p:cNvPr>
          <p:cNvGrpSpPr/>
          <p:nvPr/>
        </p:nvGrpSpPr>
        <p:grpSpPr>
          <a:xfrm rot="21414321">
            <a:off x="10435325" y="3599321"/>
            <a:ext cx="904874" cy="448531"/>
            <a:chOff x="8041263" y="3563969"/>
            <a:chExt cx="904874" cy="448531"/>
          </a:xfrm>
        </p:grpSpPr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04337DB7-6F8D-7654-081F-6966E89D3408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30DCE55-DA0C-7EAA-41F5-F97A71CCC285}"/>
                </a:ext>
              </a:extLst>
            </p:cNvPr>
            <p:cNvSpPr txBox="1"/>
            <p:nvPr/>
          </p:nvSpPr>
          <p:spPr>
            <a:xfrm rot="2078408">
              <a:off x="8150078" y="3563969"/>
              <a:ext cx="556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/>
              <p:nvPr/>
            </p:nvSpPr>
            <p:spPr>
              <a:xfrm>
                <a:off x="6433114" y="1710493"/>
                <a:ext cx="3737611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results need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𝐈𝐏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BAA752-4A3E-EFB1-C5CD-12DE6623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114" y="1710493"/>
                <a:ext cx="3737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" grpId="0"/>
      <p:bldP spid="5" grpId="0"/>
      <p:bldP spid="7" grpId="0"/>
      <p:bldP spid="8" grpId="0"/>
      <p:bldP spid="16" grpId="0"/>
      <p:bldP spid="17" grpId="0"/>
      <p:bldP spid="18" grpId="0" animBg="1"/>
      <p:bldP spid="19" grpId="0"/>
      <p:bldP spid="20" grpId="0"/>
      <p:bldP spid="36" grpId="0"/>
      <p:bldP spid="40" grpId="0" animBg="1"/>
      <p:bldP spid="45" grpId="0" animBg="1"/>
      <p:bldP spid="49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Time…?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14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/>
              <p:nvPr/>
            </p:nvSpPr>
            <p:spPr>
              <a:xfrm>
                <a:off x="792629" y="1943991"/>
                <a:ext cx="8242842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hard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probabilistic algorithms,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one can compute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PRG against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A2938C-9D3C-5CA6-2E03-FB849F95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9" y="1943991"/>
                <a:ext cx="824284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DEB18891-FD37-A33A-70AF-61300BF49A36}"/>
              </a:ext>
            </a:extLst>
          </p:cNvPr>
          <p:cNvGrpSpPr/>
          <p:nvPr/>
        </p:nvGrpSpPr>
        <p:grpSpPr>
          <a:xfrm>
            <a:off x="960708" y="3038160"/>
            <a:ext cx="3492913" cy="1106742"/>
            <a:chOff x="4148956" y="3010929"/>
            <a:chExt cx="3880945" cy="1068907"/>
          </a:xfrm>
        </p:grpSpPr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D7BEDFDB-13E0-C76C-0365-0F2F7DAC68F2}"/>
                </a:ext>
              </a:extLst>
            </p:cNvPr>
            <p:cNvSpPr/>
            <p:nvPr/>
          </p:nvSpPr>
          <p:spPr>
            <a:xfrm>
              <a:off x="4148956" y="3010929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/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𝐏𝐒𝐏𝐀𝐂𝐄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has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time algorithm?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D320D2B-4B6C-7256-0F68-F5D86159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744" y="3197936"/>
                  <a:ext cx="3243368" cy="683686"/>
                </a:xfrm>
                <a:prstGeom prst="rect">
                  <a:avLst/>
                </a:prstGeom>
                <a:blipFill>
                  <a:blip r:embed="rId4"/>
                  <a:stretch>
                    <a:fillRect t="-3448" r="-209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/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1A4075-C18A-56F3-3DCB-D893E84B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5" y="4984542"/>
                <a:ext cx="255754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C29E38-05FE-9A41-D32D-C3ED05CB653B}"/>
              </a:ext>
            </a:extLst>
          </p:cNvPr>
          <p:cNvGrpSpPr/>
          <p:nvPr/>
        </p:nvGrpSpPr>
        <p:grpSpPr>
          <a:xfrm rot="9722431">
            <a:off x="1107023" y="4241428"/>
            <a:ext cx="1252708" cy="563716"/>
            <a:chOff x="4297428" y="3385160"/>
            <a:chExt cx="721002" cy="355027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A6E74D79-6ED9-C08F-B479-3E0A9888C5A2}"/>
                </a:ext>
              </a:extLst>
            </p:cNvPr>
            <p:cNvSpPr/>
            <p:nvPr/>
          </p:nvSpPr>
          <p:spPr>
            <a:xfrm rot="20164553">
              <a:off x="4392001" y="3385160"/>
              <a:ext cx="626429" cy="355027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1736BE-8B76-74F5-3CFC-1C62942366F1}"/>
                </a:ext>
              </a:extLst>
            </p:cNvPr>
            <p:cNvSpPr txBox="1"/>
            <p:nvPr/>
          </p:nvSpPr>
          <p:spPr>
            <a:xfrm rot="9321946">
              <a:off x="4297428" y="3438076"/>
              <a:ext cx="639644" cy="29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/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length-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D9EB39-94F4-4E7C-116F-B8D7B0DA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70" y="5138430"/>
                <a:ext cx="265730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95C2D7D-E01E-6D95-2263-9B4E6A8F892D}"/>
              </a:ext>
            </a:extLst>
          </p:cNvPr>
          <p:cNvGrpSpPr/>
          <p:nvPr/>
        </p:nvGrpSpPr>
        <p:grpSpPr>
          <a:xfrm rot="1479099">
            <a:off x="3405721" y="4263304"/>
            <a:ext cx="1039857" cy="528458"/>
            <a:chOff x="8041263" y="3553372"/>
            <a:chExt cx="904874" cy="459128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BC8BF02D-C917-CD57-A166-B4E9F797A961}"/>
                </a:ext>
              </a:extLst>
            </p:cNvPr>
            <p:cNvSpPr/>
            <p:nvPr/>
          </p:nvSpPr>
          <p:spPr>
            <a:xfrm rot="2067223">
              <a:off x="8041263" y="3570404"/>
              <a:ext cx="904874" cy="44209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A6E193-EABB-0A76-CD22-80163F0D3F4E}"/>
                </a:ext>
              </a:extLst>
            </p:cNvPr>
            <p:cNvSpPr txBox="1"/>
            <p:nvPr/>
          </p:nvSpPr>
          <p:spPr>
            <a:xfrm rot="2078408">
              <a:off x="8082590" y="3553372"/>
              <a:ext cx="688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0D474EF-F62E-531E-632C-262C704C17FE}"/>
              </a:ext>
            </a:extLst>
          </p:cNvPr>
          <p:cNvGrpSpPr/>
          <p:nvPr/>
        </p:nvGrpSpPr>
        <p:grpSpPr>
          <a:xfrm>
            <a:off x="5415333" y="3231786"/>
            <a:ext cx="6345335" cy="3154947"/>
            <a:chOff x="5415333" y="3231786"/>
            <a:chExt cx="6345335" cy="3154947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00942C-C563-D33D-ABF0-15F603B28AA7}"/>
                </a:ext>
              </a:extLst>
            </p:cNvPr>
            <p:cNvCxnSpPr/>
            <p:nvPr/>
          </p:nvCxnSpPr>
          <p:spPr>
            <a:xfrm flipV="1">
              <a:off x="7213600" y="3613625"/>
              <a:ext cx="0" cy="2457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BD6F9B3-58A2-89EF-8679-BB1621A1683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074" y="5828006"/>
              <a:ext cx="4262581" cy="18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/>
                <p:nvPr/>
              </p:nvSpPr>
              <p:spPr>
                <a:xfrm>
                  <a:off x="11077178" y="5858721"/>
                  <a:ext cx="683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B523DED-BCAF-CA71-3579-6C3186050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178" y="5858721"/>
                  <a:ext cx="6834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D1E8BAF-A284-6612-03C2-5A4C9FF93770}"/>
                </a:ext>
              </a:extLst>
            </p:cNvPr>
            <p:cNvSpPr txBox="1"/>
            <p:nvPr/>
          </p:nvSpPr>
          <p:spPr>
            <a:xfrm>
              <a:off x="5415333" y="3231786"/>
              <a:ext cx="216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 complexity of…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/>
                <p:nvPr/>
              </p:nvSpPr>
              <p:spPr>
                <a:xfrm>
                  <a:off x="7273637" y="5960746"/>
                  <a:ext cx="932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0031408-ADAE-06D2-D6C2-C83F747CF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637" y="5960746"/>
                  <a:ext cx="93287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61" r="-261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/>
                <p:nvPr/>
              </p:nvSpPr>
              <p:spPr>
                <a:xfrm>
                  <a:off x="9507143" y="5959628"/>
                  <a:ext cx="932873" cy="427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D44C7FEC-7120-21B5-0DBD-A20FBCB3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143" y="5959628"/>
                  <a:ext cx="932873" cy="427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/>
                <p:nvPr/>
              </p:nvSpPr>
              <p:spPr>
                <a:xfrm>
                  <a:off x="8172331" y="5979218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29D782-251A-FEC6-E287-4BA4E16EC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331" y="5979218"/>
                  <a:ext cx="932873" cy="387927"/>
                </a:xfrm>
                <a:prstGeom prst="rect">
                  <a:avLst/>
                </a:prstGeom>
                <a:blipFill>
                  <a:blip r:embed="rId10"/>
                  <a:stretch>
                    <a:fillRect r="-130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/>
                <p:nvPr/>
              </p:nvSpPr>
              <p:spPr>
                <a:xfrm>
                  <a:off x="6280727" y="5291165"/>
                  <a:ext cx="932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28BD0B9-46FA-39FC-7DCA-703EABAAE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727" y="5291165"/>
                  <a:ext cx="93287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61" r="-2614"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/>
                <p:nvPr/>
              </p:nvSpPr>
              <p:spPr>
                <a:xfrm>
                  <a:off x="6065930" y="4859953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50125D3-938B-15A6-F316-7C9109F92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930" y="4859953"/>
                  <a:ext cx="932873" cy="387927"/>
                </a:xfrm>
                <a:prstGeom prst="rect">
                  <a:avLst/>
                </a:prstGeom>
                <a:blipFill>
                  <a:blip r:embed="rId12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/>
                <p:nvPr/>
              </p:nvSpPr>
              <p:spPr>
                <a:xfrm>
                  <a:off x="6356031" y="4058515"/>
                  <a:ext cx="932873" cy="427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5B31018-9659-5BAA-CCC1-CFD7252D3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4058515"/>
                  <a:ext cx="932873" cy="4271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/>
                <p:nvPr/>
              </p:nvSpPr>
              <p:spPr>
                <a:xfrm>
                  <a:off x="10141064" y="5959628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B2F7D89-9D84-0FDE-9C16-03493EE1A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064" y="5959628"/>
                  <a:ext cx="932873" cy="38792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/>
                <p:nvPr/>
              </p:nvSpPr>
              <p:spPr>
                <a:xfrm>
                  <a:off x="6356031" y="3697042"/>
                  <a:ext cx="932873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79AF754-B19A-97B6-503D-677EDE4A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31" y="3697042"/>
                  <a:ext cx="932873" cy="38792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69CDF76-FA0D-B8A6-8228-A8CC1C44E983}"/>
              </a:ext>
            </a:extLst>
          </p:cNvPr>
          <p:cNvCxnSpPr/>
          <p:nvPr/>
        </p:nvCxnSpPr>
        <p:spPr>
          <a:xfrm flipV="1">
            <a:off x="7583055" y="3975459"/>
            <a:ext cx="2856961" cy="151691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4725F67-DD28-52AF-E480-4001C7E13D38}"/>
              </a:ext>
            </a:extLst>
          </p:cNvPr>
          <p:cNvCxnSpPr>
            <a:cxnSpLocks/>
          </p:cNvCxnSpPr>
          <p:nvPr/>
        </p:nvCxnSpPr>
        <p:spPr>
          <a:xfrm>
            <a:off x="7583055" y="3975459"/>
            <a:ext cx="2856961" cy="15164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862B227-BD31-B379-7AF0-AC8E647C9980}"/>
              </a:ext>
            </a:extLst>
          </p:cNvPr>
          <p:cNvSpPr txBox="1"/>
          <p:nvPr/>
        </p:nvSpPr>
        <p:spPr>
          <a:xfrm>
            <a:off x="10563859" y="3875986"/>
            <a:ext cx="13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YES case</a:t>
            </a:r>
            <a:endParaRPr lang="zh-CN" alt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C4E6CB-4108-5E0D-F1ED-C990476F9B5F}"/>
              </a:ext>
            </a:extLst>
          </p:cNvPr>
          <p:cNvSpPr txBox="1"/>
          <p:nvPr/>
        </p:nvSpPr>
        <p:spPr>
          <a:xfrm>
            <a:off x="10522601" y="5247880"/>
            <a:ext cx="13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NO case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29017D7-75D1-4972-CA9A-138C27A28FA3}"/>
              </a:ext>
            </a:extLst>
          </p:cNvPr>
          <p:cNvSpPr/>
          <p:nvPr/>
        </p:nvSpPr>
        <p:spPr>
          <a:xfrm>
            <a:off x="7592291" y="3888509"/>
            <a:ext cx="2798618" cy="757382"/>
          </a:xfrm>
          <a:custGeom>
            <a:avLst/>
            <a:gdLst>
              <a:gd name="connsiteX0" fmla="*/ 0 w 2798618"/>
              <a:gd name="connsiteY0" fmla="*/ 0 h 757382"/>
              <a:gd name="connsiteX1" fmla="*/ 1394691 w 2798618"/>
              <a:gd name="connsiteY1" fmla="*/ 757382 h 757382"/>
              <a:gd name="connsiteX2" fmla="*/ 2798618 w 2798618"/>
              <a:gd name="connsiteY2" fmla="*/ 36946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8" h="757382">
                <a:moveTo>
                  <a:pt x="0" y="0"/>
                </a:moveTo>
                <a:lnTo>
                  <a:pt x="1394691" y="757382"/>
                </a:lnTo>
                <a:lnTo>
                  <a:pt x="2798618" y="36946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69CFC85-49F0-E9BD-FED6-B0B6CC60757A}"/>
              </a:ext>
            </a:extLst>
          </p:cNvPr>
          <p:cNvSpPr txBox="1"/>
          <p:nvPr/>
        </p:nvSpPr>
        <p:spPr>
          <a:xfrm>
            <a:off x="9240273" y="3643056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the overall algorithm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045B3C0-527D-7E48-DD4D-4FAFAF7F1B45}"/>
              </a:ext>
            </a:extLst>
          </p:cNvPr>
          <p:cNvCxnSpPr>
            <a:stCxn id="72" idx="1"/>
          </p:cNvCxnSpPr>
          <p:nvPr/>
        </p:nvCxnSpPr>
        <p:spPr>
          <a:xfrm flipH="1">
            <a:off x="7213600" y="4645891"/>
            <a:ext cx="17733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/>
              <p:nvPr/>
            </p:nvSpPr>
            <p:spPr>
              <a:xfrm>
                <a:off x="5284617" y="4383623"/>
                <a:ext cx="1773374" cy="6165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“half-exponential”: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14274-02A5-3B2C-38D6-566BC344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17" y="4383623"/>
                <a:ext cx="1773374" cy="616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6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6" grpId="0" animBg="1"/>
      <p:bldP spid="69" grpId="0"/>
      <p:bldP spid="70" grpId="0"/>
      <p:bldP spid="72" grpId="0" animBg="1"/>
      <p:bldP spid="73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An iterated win-win analysis!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Over not only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cases,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many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004314A-3999-4FEB-A54E-9A1646A12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generator: Scaled-down uniform hardness-randomness tradeoff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15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073023-097B-3B0F-CCD8-D68A9E4483FC}"/>
              </a:ext>
            </a:extLst>
          </p:cNvPr>
          <p:cNvGrpSpPr/>
          <p:nvPr/>
        </p:nvGrpSpPr>
        <p:grpSpPr>
          <a:xfrm>
            <a:off x="719237" y="2050706"/>
            <a:ext cx="4630550" cy="707886"/>
            <a:chOff x="-1185927" y="846619"/>
            <a:chExt cx="463055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/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𝐈𝐏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𝐏𝐒𝐏𝐀𝐂𝐄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E936DCC-CB89-C4AD-27EC-0B286B14F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5927" y="1002691"/>
                  <a:ext cx="174427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F87AC9-DCF7-34F9-722C-566720585651}"/>
                </a:ext>
              </a:extLst>
            </p:cNvPr>
            <p:cNvSpPr txBox="1"/>
            <p:nvPr/>
          </p:nvSpPr>
          <p:spPr>
            <a:xfrm>
              <a:off x="1624866" y="846619"/>
              <a:ext cx="181975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Generators in IW01, TV07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8DAA188-9E21-5E62-EE76-099E304D977C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558347" y="1200562"/>
              <a:ext cx="1066519" cy="2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2893BE-0AE9-1C29-6B2C-413889CEAF5C}"/>
                </a:ext>
              </a:extLst>
            </p:cNvPr>
            <p:cNvSpPr txBox="1"/>
            <p:nvPr/>
          </p:nvSpPr>
          <p:spPr>
            <a:xfrm>
              <a:off x="370459" y="856215"/>
              <a:ext cx="144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5F5400-F38C-B1A6-26DA-81F7455C03E3}"/>
              </a:ext>
            </a:extLst>
          </p:cNvPr>
          <p:cNvGrpSpPr/>
          <p:nvPr/>
        </p:nvGrpSpPr>
        <p:grpSpPr>
          <a:xfrm>
            <a:off x="921600" y="3303569"/>
            <a:ext cx="4188081" cy="710079"/>
            <a:chOff x="-963244" y="3221458"/>
            <a:chExt cx="4188081" cy="71007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087D2-65E7-7D83-1E15-0B4C8AD48B96}"/>
                </a:ext>
              </a:extLst>
            </p:cNvPr>
            <p:cNvSpPr txBox="1"/>
            <p:nvPr/>
          </p:nvSpPr>
          <p:spPr>
            <a:xfrm>
              <a:off x="-963244" y="3223651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GKR protocol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D768F8-05DE-E649-7A2F-6D9577086812}"/>
                </a:ext>
              </a:extLst>
            </p:cNvPr>
            <p:cNvSpPr txBox="1"/>
            <p:nvPr/>
          </p:nvSpPr>
          <p:spPr>
            <a:xfrm>
              <a:off x="1885290" y="3221458"/>
              <a:ext cx="1339547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Chen-Tell Generator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CD1C80E-0922-EBFC-E8FF-A047B00CA82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376303" y="3575401"/>
              <a:ext cx="1508987" cy="21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9D1D33-0CBD-85D5-8F83-0731FDE9BAD3}"/>
                </a:ext>
              </a:extLst>
            </p:cNvPr>
            <p:cNvSpPr txBox="1"/>
            <p:nvPr/>
          </p:nvSpPr>
          <p:spPr>
            <a:xfrm>
              <a:off x="409649" y="3233208"/>
              <a:ext cx="1442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 vs 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C083FC-96A7-D98F-704B-08FFA65E1B1D}"/>
              </a:ext>
            </a:extLst>
          </p:cNvPr>
          <p:cNvGrpSpPr/>
          <p:nvPr/>
        </p:nvGrpSpPr>
        <p:grpSpPr>
          <a:xfrm>
            <a:off x="159153" y="2606888"/>
            <a:ext cx="5775161" cy="698874"/>
            <a:chOff x="-1746011" y="1511895"/>
            <a:chExt cx="5775161" cy="69887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20CB812-EAFE-7AFA-9220-29EF056538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-313790" y="1511895"/>
              <a:ext cx="0" cy="69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04F97C9-5050-3829-8509-DB552C3B067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534744" y="1663599"/>
              <a:ext cx="1" cy="544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1A85C0-324E-FAAB-1B19-4E3973293AE2}"/>
                </a:ext>
              </a:extLst>
            </p:cNvPr>
            <p:cNvSpPr txBox="1"/>
            <p:nvPr/>
          </p:nvSpPr>
          <p:spPr>
            <a:xfrm>
              <a:off x="-1746011" y="1647236"/>
              <a:ext cx="1504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E4A233-9B99-7035-EADD-A080E86BF2BD}"/>
                </a:ext>
              </a:extLst>
            </p:cNvPr>
            <p:cNvSpPr txBox="1"/>
            <p:nvPr/>
          </p:nvSpPr>
          <p:spPr>
            <a:xfrm>
              <a:off x="2524583" y="1700515"/>
              <a:ext cx="150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scaled-down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CFC2095-1972-2FC3-F67B-FEBAF71A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F75DBC5C-3C0A-C394-FFBA-62ED7E5D54B4}"/>
              </a:ext>
            </a:extLst>
          </p:cNvPr>
          <p:cNvGrpSpPr/>
          <p:nvPr/>
        </p:nvGrpSpPr>
        <p:grpSpPr>
          <a:xfrm>
            <a:off x="6215075" y="1928087"/>
            <a:ext cx="5221070" cy="2294579"/>
            <a:chOff x="657042" y="1754059"/>
            <a:chExt cx="5221070" cy="229457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B2ADAD7-8827-11AB-A8FB-D46AF1F2A8CC}"/>
                </a:ext>
              </a:extLst>
            </p:cNvPr>
            <p:cNvSpPr/>
            <p:nvPr/>
          </p:nvSpPr>
          <p:spPr>
            <a:xfrm>
              <a:off x="1221662" y="2218735"/>
              <a:ext cx="4656450" cy="1818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EE652A6-6AC2-0827-D9F9-2455BC693411}"/>
                    </a:ext>
                  </a:extLst>
                </p:cNvPr>
                <p:cNvSpPr txBox="1"/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(Uniform) circuit of depth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width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altLang="zh-CN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that computes a function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7B56E5F-5066-7A40-A551-2C3EF44D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00" t="-3922" b="-156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674E1870-C68B-0E02-6CFE-F5FA49067EBF}"/>
                </a:ext>
              </a:extLst>
            </p:cNvPr>
            <p:cNvSpPr/>
            <p:nvPr/>
          </p:nvSpPr>
          <p:spPr>
            <a:xfrm>
              <a:off x="993290" y="2230349"/>
              <a:ext cx="226343" cy="1818289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5399C2CB-61BE-9CEB-921A-FC9DC395F9EE}"/>
                </a:ext>
              </a:extLst>
            </p:cNvPr>
            <p:cNvSpPr/>
            <p:nvPr/>
          </p:nvSpPr>
          <p:spPr>
            <a:xfrm rot="5400000">
              <a:off x="3459285" y="-200572"/>
              <a:ext cx="177143" cy="4656450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E035193-798F-EB6E-D1BE-1FE5094871D6}"/>
                    </a:ext>
                  </a:extLst>
                </p:cNvPr>
                <p:cNvSpPr txBox="1"/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D298896-AF53-CDC4-3D22-8C14956C0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2ED4623-E446-D1CC-9EB6-AC3BBCE4E6F1}"/>
                    </a:ext>
                  </a:extLst>
                </p:cNvPr>
                <p:cNvSpPr txBox="1"/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8EC00C5-8496-B556-B39D-9F299F8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BF25EE86-B527-7A1A-C2F3-4B404FD87CFB}"/>
              </a:ext>
            </a:extLst>
          </p:cNvPr>
          <p:cNvSpPr/>
          <p:nvPr/>
        </p:nvSpPr>
        <p:spPr>
          <a:xfrm>
            <a:off x="10536637" y="3714727"/>
            <a:ext cx="291662" cy="2916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D19C068-649F-9AD7-3E4E-CDDC15621156}"/>
              </a:ext>
            </a:extLst>
          </p:cNvPr>
          <p:cNvSpPr/>
          <p:nvPr/>
        </p:nvSpPr>
        <p:spPr>
          <a:xfrm rot="8589704">
            <a:off x="9522616" y="4165166"/>
            <a:ext cx="1034022" cy="30822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C909C2-3F1B-00CC-CB02-6173A4774DE0}"/>
              </a:ext>
            </a:extLst>
          </p:cNvPr>
          <p:cNvGrpSpPr/>
          <p:nvPr/>
        </p:nvGrpSpPr>
        <p:grpSpPr>
          <a:xfrm>
            <a:off x="8385930" y="4591081"/>
            <a:ext cx="1439917" cy="1439917"/>
            <a:chOff x="6608864" y="1862263"/>
            <a:chExt cx="1439917" cy="143991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B70A902-F9EB-B4BE-BB09-DED5A773E61C}"/>
                </a:ext>
              </a:extLst>
            </p:cNvPr>
            <p:cNvSpPr/>
            <p:nvPr/>
          </p:nvSpPr>
          <p:spPr>
            <a:xfrm>
              <a:off x="6608864" y="1862263"/>
              <a:ext cx="1439917" cy="14399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CB502E58-9D47-372E-D653-9C5AD65EDF69}"/>
                    </a:ext>
                  </a:extLst>
                </p:cNvPr>
                <p:cNvSpPr/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0A4CB14-A0C0-3108-83DE-8A832B183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33255C0E-C992-7F63-0A1B-F1832E55D4D2}"/>
                    </a:ext>
                  </a:extLst>
                </p:cNvPr>
                <p:cNvSpPr/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5072BAB-2B54-F362-7113-4B242FF7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6830E1D-195A-C17D-074F-53009F26542C}"/>
                    </a:ext>
                  </a:extLst>
                </p:cNvPr>
                <p:cNvSpPr/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1D56D4D-0A26-186C-724E-1196C6C81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9DDBE8D-4521-1758-2CAF-0B5AB000738D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7328824" y="1862263"/>
              <a:ext cx="112872" cy="2350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55B55F2-3D6C-EA44-C8B2-FD6020278A39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>
            <a:xfrm flipH="1">
              <a:off x="7009571" y="2369848"/>
              <a:ext cx="206380" cy="2999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E11541-BAF0-27BB-76A5-208453A928BF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>
            <a:xfrm>
              <a:off x="7441696" y="2369848"/>
              <a:ext cx="243165" cy="2999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C157DBE-25D8-2938-2EC7-5083113F932A}"/>
                </a:ext>
              </a:extLst>
            </p:cNvPr>
            <p:cNvCxnSpPr>
              <a:cxnSpLocks/>
              <a:stCxn id="53" idx="3"/>
              <a:endCxn id="51" idx="3"/>
            </p:cNvCxnSpPr>
            <p:nvPr/>
          </p:nvCxnSpPr>
          <p:spPr>
            <a:xfrm flipH="1">
              <a:off x="6819735" y="2942326"/>
              <a:ext cx="76963" cy="1489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D593FF4-8EB1-3BF7-D13B-5618E280C38B}"/>
                </a:ext>
              </a:extLst>
            </p:cNvPr>
            <p:cNvCxnSpPr>
              <a:cxnSpLocks/>
              <a:stCxn id="53" idx="5"/>
              <a:endCxn id="51" idx="4"/>
            </p:cNvCxnSpPr>
            <p:nvPr/>
          </p:nvCxnSpPr>
          <p:spPr>
            <a:xfrm>
              <a:off x="7122443" y="2942326"/>
              <a:ext cx="206380" cy="359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44E796D-390B-AA4F-C0C0-5DADBEC8ED39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7486885" y="2942325"/>
              <a:ext cx="85103" cy="34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CC59B2-6D12-51D8-F798-6D7F634D522E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7797733" y="2942325"/>
              <a:ext cx="130292" cy="46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2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Primes &amp; Dense Properties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Chen-Tell generator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(reconstructive version)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16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/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Reconstructive version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define a HSG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an algorithm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Recon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given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oracle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FD701A7-425E-9184-1E7B-3260A478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4" y="2128493"/>
                <a:ext cx="6747256" cy="2111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C4CF422-F017-3EFB-F195-4A140103ECA0}"/>
              </a:ext>
            </a:extLst>
          </p:cNvPr>
          <p:cNvGrpSpPr/>
          <p:nvPr/>
        </p:nvGrpSpPr>
        <p:grpSpPr>
          <a:xfrm>
            <a:off x="7582866" y="1803516"/>
            <a:ext cx="3633935" cy="1771475"/>
            <a:chOff x="749230" y="4544341"/>
            <a:chExt cx="3633935" cy="1771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流程图: 手动操作 3">
                  <a:extLst>
                    <a:ext uri="{FF2B5EF4-FFF2-40B4-BE49-F238E27FC236}">
                      <a16:creationId xmlns:a16="http://schemas.microsoft.com/office/drawing/2014/main" id="{09766C87-4AEC-1A97-DF6B-E42D28F05236}"/>
                    </a:ext>
                  </a:extLst>
                </p:cNvPr>
                <p:cNvSpPr/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流程图: 手动操作 93">
                  <a:extLst>
                    <a:ext uri="{FF2B5EF4-FFF2-40B4-BE49-F238E27FC236}">
                      <a16:creationId xmlns:a16="http://schemas.microsoft.com/office/drawing/2014/main" id="{83A4622E-D2F7-E8A9-5FFD-9A2DB6FD6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561526-3368-EC96-CF5E-62516D762F54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 flipV="1">
              <a:off x="1805603" y="5050704"/>
              <a:ext cx="369963" cy="3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E45FD04-26B2-58AC-819C-B5A6FBA33722}"/>
                    </a:ext>
                  </a:extLst>
                </p:cNvPr>
                <p:cNvSpPr txBox="1"/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an HSG</a:t>
                  </a:r>
                </a:p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technical reasons, it’s only an HSG, not a PRG…)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D2E08DE-A492-F09F-D6B6-10184E6B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7EB7A30-B56C-0DDB-ACFF-97ED5B918D8B}"/>
                    </a:ext>
                  </a:extLst>
                </p:cNvPr>
                <p:cNvSpPr/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A76845-9A23-83E6-50F4-A34C1CBE3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E08792-2EE1-326C-B6E5-12123F165450}"/>
              </a:ext>
            </a:extLst>
          </p:cNvPr>
          <p:cNvGrpSpPr/>
          <p:nvPr/>
        </p:nvGrpSpPr>
        <p:grpSpPr>
          <a:xfrm>
            <a:off x="7811629" y="3818086"/>
            <a:ext cx="3176411" cy="2516921"/>
            <a:chOff x="8339366" y="3718946"/>
            <a:chExt cx="3176411" cy="251692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EA946F2-5523-1075-81A6-D1F282DC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474" y="416700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0C30C783-830C-18E1-8041-FD8FCA9CD0DD}"/>
                    </a:ext>
                  </a:extLst>
                </p:cNvPr>
                <p:cNvSpPr/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9C368DB6-0B26-9E9A-13B1-A5977AF02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D20E2AB-4020-311A-336F-541C52C8D55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989278" y="4131809"/>
              <a:ext cx="430430" cy="305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D20AB75-0532-0FBC-BF30-ABBB209BEA7E}"/>
                    </a:ext>
                  </a:extLst>
                </p:cNvPr>
                <p:cNvSpPr txBox="1"/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any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that avoids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randomized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374195-7C50-BB4A-C301-A73E53B3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B23DB81-FA23-4412-1ECA-38C5DDEF69ED}"/>
                    </a:ext>
                  </a:extLst>
                </p:cNvPr>
                <p:cNvSpPr txBox="1"/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109CF5F-D631-9186-4E34-CA8B045FD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/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1E781A4-5529-1D46-C2C6-A0658792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2" y="4433877"/>
                <a:ext cx="6673911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from Chen-Tell?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17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019937" y="4620798"/>
            <a:ext cx="5883559" cy="1592800"/>
            <a:chOff x="260717" y="1679424"/>
            <a:chExt cx="5883559" cy="15928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176865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17889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of 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178896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312" t="-3289" r="-14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3992513" y="61416"/>
              <a:ext cx="126660" cy="417686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377459" y="1679424"/>
                  <a:ext cx="1352707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459" y="1679424"/>
                  <a:ext cx="1352707" cy="3879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4A1E4C-4916-C2A9-031D-AEDC1B375FD8}"/>
              </a:ext>
            </a:extLst>
          </p:cNvPr>
          <p:cNvGrpSpPr/>
          <p:nvPr/>
        </p:nvGrpSpPr>
        <p:grpSpPr>
          <a:xfrm>
            <a:off x="279556" y="2849754"/>
            <a:ext cx="2120018" cy="3834399"/>
            <a:chOff x="279556" y="2849754"/>
            <a:chExt cx="2120018" cy="3834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24" y="5460423"/>
                  <a:ext cx="1284515" cy="451668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56" y="3518951"/>
                  <a:ext cx="2120018" cy="1146667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726119"/>
                  <a:ext cx="615553" cy="7343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9" y="2849754"/>
                  <a:ext cx="615553" cy="7343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12" y="5949849"/>
                  <a:ext cx="615553" cy="7343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5707D0-8203-F8AC-EF16-BA309DD26040}"/>
              </a:ext>
            </a:extLst>
          </p:cNvPr>
          <p:cNvGrpSpPr/>
          <p:nvPr/>
        </p:nvGrpSpPr>
        <p:grpSpPr>
          <a:xfrm>
            <a:off x="2529612" y="2159539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/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立方体 10">
                  <a:extLst>
                    <a:ext uri="{FF2B5EF4-FFF2-40B4-BE49-F238E27FC236}">
                      <a16:creationId xmlns:a16="http://schemas.microsoft.com/office/drawing/2014/main" id="{65F5F02B-5D17-CC9E-906C-809730503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814" y="2491465"/>
                  <a:ext cx="716423" cy="387496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05AD51E-417E-02B9-1EEF-7A64134316A7}"/>
              </a:ext>
            </a:extLst>
          </p:cNvPr>
          <p:cNvGrpSpPr/>
          <p:nvPr/>
        </p:nvGrpSpPr>
        <p:grpSpPr>
          <a:xfrm>
            <a:off x="8214722" y="4297236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/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083FDACA-6010-B698-D6A1-2FB453C37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040" y="4962274"/>
                  <a:ext cx="716423" cy="387496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/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1B144442-04B9-67CC-8C52-123BCEE465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59" y="5625567"/>
                  <a:ext cx="716423" cy="387496"/>
                </a:xfrm>
                <a:prstGeom prst="cub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/>
              <p:nvPr/>
            </p:nvSpPr>
            <p:spPr>
              <a:xfrm>
                <a:off x="3462985" y="3477366"/>
                <a:ext cx="2717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Does “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0883C6-E43B-A214-BEE1-10DB0F44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985" y="3477366"/>
                <a:ext cx="2717237" cy="369332"/>
              </a:xfrm>
              <a:prstGeom prst="rect">
                <a:avLst/>
              </a:prstGeom>
              <a:blipFill>
                <a:blip r:embed="rId24"/>
                <a:stretch>
                  <a:fillRect l="-17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/>
              <p:nvPr/>
            </p:nvSpPr>
            <p:spPr>
              <a:xfrm>
                <a:off x="7997551" y="2503566"/>
                <a:ext cx="3999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𝐁𝐏𝐏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powerful”, so get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algo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4AF367-CFD3-E8A0-ED28-65020159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51" y="2503566"/>
                <a:ext cx="3999198" cy="338554"/>
              </a:xfrm>
              <a:prstGeom prst="rect">
                <a:avLst/>
              </a:prstGeom>
              <a:blipFill>
                <a:blip r:embed="rId25"/>
                <a:stretch>
                  <a:fillRect l="-915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FAFD15D-CE45-1461-66DA-E4A6B983A66D}"/>
              </a:ext>
            </a:extLst>
          </p:cNvPr>
          <p:cNvSpPr txBox="1"/>
          <p:nvPr/>
        </p:nvSpPr>
        <p:spPr>
          <a:xfrm>
            <a:off x="7995865" y="3699724"/>
            <a:ext cx="399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derand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 is possible”, so get det. algo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Apply it again?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18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042524" y="4274810"/>
            <a:ext cx="6051837" cy="1576521"/>
            <a:chOff x="260717" y="1695703"/>
            <a:chExt cx="6051837" cy="157652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345143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34717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 (on a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Better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HSG)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347174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262" t="-3974" r="-1683" b="-105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4051738" y="-39106"/>
              <a:ext cx="172427" cy="4345143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7" y="2561285"/>
                  <a:ext cx="1583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202456" y="1695703"/>
                  <a:ext cx="1848529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(still!)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456" y="1695703"/>
                  <a:ext cx="1848529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1563" r="-660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7" y="1823051"/>
                <a:ext cx="29383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 HSG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pseudodet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1816271"/>
                <a:ext cx="448111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 rot="842759">
            <a:off x="5733377" y="2013933"/>
            <a:ext cx="1217623" cy="529087"/>
            <a:chOff x="3465141" y="3674068"/>
            <a:chExt cx="1217623" cy="529087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20233981">
              <a:off x="3465141" y="3674068"/>
              <a:ext cx="1217623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59721" y="3741490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 rot="20673678">
            <a:off x="5760090" y="3033267"/>
            <a:ext cx="1260867" cy="509797"/>
            <a:chOff x="7908832" y="3717452"/>
            <a:chExt cx="1260867" cy="509797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08832" y="3723108"/>
              <a:ext cx="1260867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8099777" y="3717452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smaller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15" y="2989638"/>
                <a:ext cx="4481114" cy="695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/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A19FD0-A48F-B763-E60C-F7C7859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1" y="2420667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7692EF-358D-DDED-5CE8-97304941FE23}"/>
              </a:ext>
            </a:extLst>
          </p:cNvPr>
          <p:cNvGrpSpPr/>
          <p:nvPr/>
        </p:nvGrpSpPr>
        <p:grpSpPr>
          <a:xfrm>
            <a:off x="2530800" y="2160000"/>
            <a:ext cx="3650610" cy="1320221"/>
            <a:chOff x="2511091" y="2319346"/>
            <a:chExt cx="3650610" cy="1320221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17BDAAB-A187-2271-3030-7CE0275D0D4F}"/>
                </a:ext>
              </a:extLst>
            </p:cNvPr>
            <p:cNvGrpSpPr/>
            <p:nvPr/>
          </p:nvGrpSpPr>
          <p:grpSpPr>
            <a:xfrm>
              <a:off x="2511091" y="2319346"/>
              <a:ext cx="3650610" cy="1320221"/>
              <a:chOff x="4148957" y="3128660"/>
              <a:chExt cx="4376786" cy="1242524"/>
            </a:xfrm>
          </p:grpSpPr>
          <p:sp>
            <p:nvSpPr>
              <p:cNvPr id="126" name="流程图: 决策 125">
                <a:extLst>
                  <a:ext uri="{FF2B5EF4-FFF2-40B4-BE49-F238E27FC236}">
                    <a16:creationId xmlns:a16="http://schemas.microsoft.com/office/drawing/2014/main" id="{A2F22D44-5541-C72F-11DF-3F854F637DC2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Does        .</a:t>
                    </a:r>
                  </a:p>
                  <a:p>
                    <a:pPr algn="ctr"/>
                    <a:endPara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avoid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oMath>
                    </a14:m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?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AB156354-C1AB-A595-5440-C47DCD873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4088" y="3290650"/>
                    <a:ext cx="2795110" cy="95589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4217" b="-138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/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E812C0B-3FAB-878B-9498-B56ED2E001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00" y="2491465"/>
                  <a:ext cx="716423" cy="381364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/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1F1166-E7D3-5CAE-C209-3A7BD887A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018" y="2953859"/>
                  <a:ext cx="574788" cy="27714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EC70F0-9D68-B245-3929-195271B7981B}"/>
              </a:ext>
            </a:extLst>
          </p:cNvPr>
          <p:cNvGrpSpPr/>
          <p:nvPr/>
        </p:nvGrpSpPr>
        <p:grpSpPr>
          <a:xfrm>
            <a:off x="479063" y="2806989"/>
            <a:ext cx="1702841" cy="4203552"/>
            <a:chOff x="479063" y="2806989"/>
            <a:chExt cx="1702841" cy="4203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/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B766BB1-4F1D-3F27-4B85-BC334A19A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2806989"/>
                  <a:ext cx="615553" cy="7343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/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1C2CB282-B0A6-2ADF-2B29-061FB1D8B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63" y="6056874"/>
                  <a:ext cx="1044043" cy="367112"/>
                </a:xfrm>
                <a:prstGeom prst="cub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/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立方体 4">
                  <a:extLst>
                    <a:ext uri="{FF2B5EF4-FFF2-40B4-BE49-F238E27FC236}">
                      <a16:creationId xmlns:a16="http://schemas.microsoft.com/office/drawing/2014/main" id="{BB98A61F-CE89-A5DD-5B99-88BB4B998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33" y="4824456"/>
                  <a:ext cx="1285661" cy="695383"/>
                </a:xfrm>
                <a:prstGeom prst="cub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/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8AD6E51-8F31-10BE-5CBE-BA3865116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5470291"/>
                  <a:ext cx="615553" cy="734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/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A2DB404-AB96-02C2-8EC4-0DDE4DED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6276237"/>
                  <a:ext cx="615553" cy="73430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/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DDF61A9-877A-1906-B8C0-4D5908307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63" y="3416544"/>
                  <a:ext cx="1702841" cy="921026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/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2003AD-9F47-CBFD-A422-F11EC284E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8" y="4233599"/>
                  <a:ext cx="615553" cy="7343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C07FA6-3763-B60C-6180-24BC5C5798B0}"/>
              </a:ext>
            </a:extLst>
          </p:cNvPr>
          <p:cNvGrpSpPr/>
          <p:nvPr/>
        </p:nvGrpSpPr>
        <p:grpSpPr>
          <a:xfrm>
            <a:off x="8215200" y="4298400"/>
            <a:ext cx="3561483" cy="1908215"/>
            <a:chOff x="8350961" y="4126601"/>
            <a:chExt cx="3561483" cy="190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/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Reconstruction guarantee: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             avoids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, then compute           in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               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C51DF54-C370-7F86-1F60-0A94FD093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61" y="4126601"/>
                  <a:ext cx="3561483" cy="190821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/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CCA417B-236D-F199-7FF7-BBE7ED97C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656" y="4902748"/>
                  <a:ext cx="574788" cy="27714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/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23E1339A-FFAB-CE9E-CAA9-F75F45FE5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200" y="4960800"/>
                  <a:ext cx="716423" cy="381364"/>
                </a:xfrm>
                <a:prstGeom prst="cub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/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0A7C09EA-2383-ECB3-1F86-6D6B15487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00" y="5626800"/>
                  <a:ext cx="716423" cy="381364"/>
                </a:xfrm>
                <a:prstGeom prst="cub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/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56379BB-18E7-206F-6521-C4E6839F1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201" y="5364086"/>
                  <a:ext cx="574788" cy="27714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8" grpId="0" animBg="1"/>
      <p:bldP spid="13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… and again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19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103DD4-9072-911B-14C5-F93987EDF45A}"/>
              </a:ext>
            </a:extLst>
          </p:cNvPr>
          <p:cNvGrpSpPr/>
          <p:nvPr/>
        </p:nvGrpSpPr>
        <p:grpSpPr>
          <a:xfrm>
            <a:off x="2809765" y="3553032"/>
            <a:ext cx="2170925" cy="972107"/>
            <a:chOff x="4148957" y="3128660"/>
            <a:chExt cx="3133330" cy="1242524"/>
          </a:xfrm>
        </p:grpSpPr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8C486143-620B-D385-3704-ABE860B0040A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3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/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11" y="5217369"/>
                <a:ext cx="217092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B217EF3-0EE1-0AD2-6D2E-99417FAA7B40}"/>
              </a:ext>
            </a:extLst>
          </p:cNvPr>
          <p:cNvGrpSpPr/>
          <p:nvPr/>
        </p:nvGrpSpPr>
        <p:grpSpPr>
          <a:xfrm>
            <a:off x="3437210" y="4555256"/>
            <a:ext cx="916036" cy="641343"/>
            <a:chOff x="3761645" y="3787787"/>
            <a:chExt cx="916036" cy="641343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17697D3-4354-EB09-2142-55A6BAC6D029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EEAEB3-F147-486D-05A2-E31FED1F624C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BECDAB-6DD0-E463-13F8-47D84309BBA5}"/>
              </a:ext>
            </a:extLst>
          </p:cNvPr>
          <p:cNvGrpSpPr/>
          <p:nvPr/>
        </p:nvGrpSpPr>
        <p:grpSpPr>
          <a:xfrm rot="21370749">
            <a:off x="4374626" y="2807751"/>
            <a:ext cx="1489373" cy="509161"/>
            <a:chOff x="7519193" y="3168311"/>
            <a:chExt cx="1489373" cy="509161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147ACB6-B75F-7302-269A-76F0016CD952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47C16A-27D4-0CA4-77E0-9C28677A060A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/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65" y="1882926"/>
                <a:ext cx="1677421" cy="970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/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14" y="5217369"/>
                <a:ext cx="19945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/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95" y="5217369"/>
                <a:ext cx="199452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/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trivial HSG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51" y="1884721"/>
                <a:ext cx="1528329" cy="948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/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81" y="2815813"/>
                <a:ext cx="2561868" cy="646331"/>
              </a:xfrm>
              <a:prstGeom prst="rect">
                <a:avLst/>
              </a:prstGeom>
              <a:blipFill>
                <a:blip r:embed="rId9"/>
                <a:stretch>
                  <a:fillRect l="-2143" t="-5660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/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62" y="2819070"/>
                <a:ext cx="2561868" cy="646331"/>
              </a:xfrm>
              <a:prstGeom prst="rect">
                <a:avLst/>
              </a:prstGeom>
              <a:blipFill>
                <a:blip r:embed="rId10"/>
                <a:stretch>
                  <a:fillRect l="-2143" t="-4717" r="-261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/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346" y="1882926"/>
                <a:ext cx="1677421" cy="9706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/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22" y="2811627"/>
                <a:ext cx="2561868" cy="646331"/>
              </a:xfrm>
              <a:prstGeom prst="rect">
                <a:avLst/>
              </a:prstGeom>
              <a:blipFill>
                <a:blip r:embed="rId12"/>
                <a:stretch>
                  <a:fillRect l="-2143" t="-4717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4EF910-7D36-0F01-D5BF-9DE68CE0A2E2}"/>
              </a:ext>
            </a:extLst>
          </p:cNvPr>
          <p:cNvGrpSpPr/>
          <p:nvPr/>
        </p:nvGrpSpPr>
        <p:grpSpPr>
          <a:xfrm>
            <a:off x="6259628" y="4555256"/>
            <a:ext cx="916036" cy="641343"/>
            <a:chOff x="3761645" y="3787787"/>
            <a:chExt cx="916036" cy="641343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C4D636D-ABCD-49F9-7D67-491DD746CEF4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ADAB3A-740F-2C59-3750-B5958D69E8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6EB7A6-32AA-8061-997D-7AAA59778FAA}"/>
              </a:ext>
            </a:extLst>
          </p:cNvPr>
          <p:cNvGrpSpPr/>
          <p:nvPr/>
        </p:nvGrpSpPr>
        <p:grpSpPr>
          <a:xfrm>
            <a:off x="9278038" y="4555256"/>
            <a:ext cx="916036" cy="641343"/>
            <a:chOff x="3761645" y="3787787"/>
            <a:chExt cx="916036" cy="641343"/>
          </a:xfrm>
        </p:grpSpPr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2E5116DC-8A94-A0DC-F1C0-35B588837550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51A22C-142E-2767-156E-098067238A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/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11" y="2011249"/>
                <a:ext cx="4063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D1BB2C-37FE-3614-A94B-F3A32F42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04FC54-FE23-39FA-A045-CED25FFEAF1C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D34142A1-2547-0F0C-C874-067DF80B2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8D864599-61E3-FF17-8D02-A01FC77DF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ED1852A-AC82-B48C-3170-24DBF373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54E4FB28-5251-FE84-79F1-8F903760F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BF5B6D3-7B4B-E080-3C12-552A0F571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4E41D34-C554-C367-5C31-50628F8F4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27C7521-4AFC-F9E3-C64E-7D70D8E68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7951BBDC-2AD9-FB0B-1378-B63A96BDC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3649F3D-48D1-F7AC-7164-4B589AD5F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0B3A68A-E8E0-30DF-0981-AEF4CCF1EFCC}"/>
              </a:ext>
            </a:extLst>
          </p:cNvPr>
          <p:cNvGrpSpPr/>
          <p:nvPr/>
        </p:nvGrpSpPr>
        <p:grpSpPr>
          <a:xfrm>
            <a:off x="5632183" y="3553031"/>
            <a:ext cx="2170925" cy="972107"/>
            <a:chOff x="4148957" y="3128660"/>
            <a:chExt cx="3133330" cy="1242524"/>
          </a:xfrm>
        </p:grpSpPr>
        <p:sp>
          <p:nvSpPr>
            <p:cNvPr id="53" name="流程图: 决策 52">
              <a:extLst>
                <a:ext uri="{FF2B5EF4-FFF2-40B4-BE49-F238E27FC236}">
                  <a16:creationId xmlns:a16="http://schemas.microsoft.com/office/drawing/2014/main" id="{5D5291DD-C8F8-E0F7-E74B-43497AA32801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D29071-D060-1480-8583-090EA9268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4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0424A1-DA6F-B6BB-5AA1-86995E6B4F0A}"/>
              </a:ext>
            </a:extLst>
          </p:cNvPr>
          <p:cNvGrpSpPr/>
          <p:nvPr/>
        </p:nvGrpSpPr>
        <p:grpSpPr>
          <a:xfrm rot="21370749">
            <a:off x="7375645" y="2813903"/>
            <a:ext cx="1489373" cy="509161"/>
            <a:chOff x="7519193" y="3168311"/>
            <a:chExt cx="1489373" cy="509161"/>
          </a:xfrm>
        </p:grpSpPr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A098ED0C-3D9C-770B-75E6-C11074A1A0A8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3441996-B772-C98F-7B6D-39AAB812FB41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7924458-32A6-5296-54D0-73CBDF914B1C}"/>
              </a:ext>
            </a:extLst>
          </p:cNvPr>
          <p:cNvGrpSpPr/>
          <p:nvPr/>
        </p:nvGrpSpPr>
        <p:grpSpPr>
          <a:xfrm>
            <a:off x="8650593" y="3553030"/>
            <a:ext cx="2170925" cy="972107"/>
            <a:chOff x="4148957" y="3128660"/>
            <a:chExt cx="3133330" cy="1242524"/>
          </a:xfrm>
        </p:grpSpPr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B2D7442-75C1-BB8F-1BF4-BE39AD2B434D}"/>
                </a:ext>
              </a:extLst>
            </p:cNvPr>
            <p:cNvSpPr/>
            <p:nvPr/>
          </p:nvSpPr>
          <p:spPr>
            <a:xfrm>
              <a:off x="4148957" y="3128660"/>
              <a:ext cx="3133330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/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BD00E02-C3A7-DD63-A561-79A7E09B5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234" y="3301367"/>
                  <a:ext cx="2864038" cy="945616"/>
                </a:xfrm>
                <a:prstGeom prst="rect">
                  <a:avLst/>
                </a:prstGeom>
                <a:blipFill>
                  <a:blip r:embed="rId25"/>
                  <a:stretch>
                    <a:fillRect l="-2462" t="-4132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D5C0FB-30CB-A5ED-0474-13317F4DB66B}"/>
              </a:ext>
            </a:extLst>
          </p:cNvPr>
          <p:cNvGrpSpPr/>
          <p:nvPr/>
        </p:nvGrpSpPr>
        <p:grpSpPr>
          <a:xfrm rot="21370749">
            <a:off x="10460525" y="2839038"/>
            <a:ext cx="1489373" cy="509161"/>
            <a:chOff x="7519193" y="3168311"/>
            <a:chExt cx="1489373" cy="509161"/>
          </a:xfrm>
        </p:grpSpPr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B3AA7BFB-2F13-24C4-13B4-650811217469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8C87D83-DA33-6B8A-ABFE-117DC51A270C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4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41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20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 of prime that we want to find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HSG containing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bottleneck)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4EA3CC-BD04-4746-2F35-4A952AB9C9E6}"/>
              </a:ext>
            </a:extLst>
          </p:cNvPr>
          <p:cNvGrpSpPr/>
          <p:nvPr/>
        </p:nvGrpSpPr>
        <p:grpSpPr>
          <a:xfrm>
            <a:off x="5650661" y="4450063"/>
            <a:ext cx="3032452" cy="972107"/>
            <a:chOff x="4148957" y="3128660"/>
            <a:chExt cx="4376786" cy="1242524"/>
          </a:xfrm>
        </p:grpSpPr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40C1CA84-EEB3-DD5F-04C6-69191FC0DDBB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/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blipFill>
                  <a:blip r:embed="rId4"/>
                  <a:stretch>
                    <a:fillRect l="-2266" t="-4918" b="-13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/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3C773-EE58-ECC2-5E75-9ECF2DA0D166}"/>
              </a:ext>
            </a:extLst>
          </p:cNvPr>
          <p:cNvGrpSpPr/>
          <p:nvPr/>
        </p:nvGrpSpPr>
        <p:grpSpPr>
          <a:xfrm>
            <a:off x="7878864" y="4075846"/>
            <a:ext cx="980689" cy="505374"/>
            <a:chOff x="3568632" y="3683902"/>
            <a:chExt cx="980689" cy="505374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F2AFF930-E2B2-5321-79B0-A20ED9A12B8A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59C512-80AA-241B-5A64-677E84060B23}"/>
                </a:ext>
              </a:extLst>
            </p:cNvPr>
            <p:cNvSpPr txBox="1"/>
            <p:nvPr/>
          </p:nvSpPr>
          <p:spPr>
            <a:xfrm rot="20030444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CF5E2D-A663-6DAF-7A5F-533DD98A07BD}"/>
              </a:ext>
            </a:extLst>
          </p:cNvPr>
          <p:cNvGrpSpPr/>
          <p:nvPr/>
        </p:nvGrpSpPr>
        <p:grpSpPr>
          <a:xfrm>
            <a:off x="8186556" y="5136038"/>
            <a:ext cx="866893" cy="516535"/>
            <a:chOff x="7926045" y="3622410"/>
            <a:chExt cx="866893" cy="516535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34073154-88D9-4296-33EC-009C88CDCF5B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DCC42-9DA3-D7BF-7A3B-4B27ACC7ED7F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/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small hitting set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E2103C4-3DA6-E646-D613-C3CD77114F1E}"/>
              </a:ext>
            </a:extLst>
          </p:cNvPr>
          <p:cNvGrpSpPr/>
          <p:nvPr/>
        </p:nvGrpSpPr>
        <p:grpSpPr>
          <a:xfrm>
            <a:off x="7868794" y="1882584"/>
            <a:ext cx="3606036" cy="1533682"/>
            <a:chOff x="7868794" y="1882584"/>
            <a:chExt cx="3606036" cy="153368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341002-93D6-5FD0-024E-5DB401520304}"/>
                </a:ext>
              </a:extLst>
            </p:cNvPr>
            <p:cNvSpPr/>
            <p:nvPr/>
          </p:nvSpPr>
          <p:spPr>
            <a:xfrm>
              <a:off x="8442379" y="2366507"/>
              <a:ext cx="3032451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/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𝐁𝐅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7C5FE9AC-04EA-6919-606E-521E0C36CABA}"/>
                </a:ext>
              </a:extLst>
            </p:cNvPr>
            <p:cNvSpPr/>
            <p:nvPr/>
          </p:nvSpPr>
          <p:spPr>
            <a:xfrm>
              <a:off x="8267687" y="2382561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C7C35988-808A-5103-07B9-7F480DCC5DD2}"/>
                </a:ext>
              </a:extLst>
            </p:cNvPr>
            <p:cNvSpPr/>
            <p:nvPr/>
          </p:nvSpPr>
          <p:spPr>
            <a:xfrm rot="5400000">
              <a:off x="9859982" y="760031"/>
              <a:ext cx="197242" cy="3032452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/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/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/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Each iteration: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we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depending on Chen-Tell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0674DF-92DA-F7FC-D23B-73852E80EC01}"/>
              </a:ext>
            </a:extLst>
          </p:cNvPr>
          <p:cNvGrpSpPr/>
          <p:nvPr/>
        </p:nvGrpSpPr>
        <p:grpSpPr>
          <a:xfrm>
            <a:off x="3691023" y="5161126"/>
            <a:ext cx="2199937" cy="1627677"/>
            <a:chOff x="3691023" y="5161126"/>
            <a:chExt cx="2199937" cy="162767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A90ECF-891B-571C-BE55-70D4BDD9CE34}"/>
                </a:ext>
              </a:extLst>
            </p:cNvPr>
            <p:cNvCxnSpPr/>
            <p:nvPr/>
          </p:nvCxnSpPr>
          <p:spPr>
            <a:xfrm flipV="1">
              <a:off x="3873903" y="5161126"/>
              <a:ext cx="0" cy="1535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C8A3E64-9505-1DDA-8040-083DFEB15C7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23" y="6495167"/>
              <a:ext cx="19608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/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/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44" grpId="0" animBg="1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21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be comparable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A90ECF-891B-571C-BE55-70D4BDD9CE34}"/>
              </a:ext>
            </a:extLst>
          </p:cNvPr>
          <p:cNvCxnSpPr/>
          <p:nvPr/>
        </p:nvCxnSpPr>
        <p:spPr>
          <a:xfrm flipV="1">
            <a:off x="3873903" y="5161126"/>
            <a:ext cx="0" cy="153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8A3E64-9505-1DDA-8040-083DFEB15C7A}"/>
              </a:ext>
            </a:extLst>
          </p:cNvPr>
          <p:cNvCxnSpPr>
            <a:cxnSpLocks/>
          </p:cNvCxnSpPr>
          <p:nvPr/>
        </p:nvCxnSpPr>
        <p:spPr>
          <a:xfrm>
            <a:off x="3691023" y="6495167"/>
            <a:ext cx="1960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/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13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40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CLORS23</a:t>
            </a:r>
            <a:endParaRPr lang="zh-CN" altLang="en-US" sz="40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22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/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find this prime using brute force!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/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75561" y="-136938"/>
                      <a:pt x="597612" y="-21033"/>
                      <a:pt x="1140985" y="0"/>
                    </a:cubicBezTo>
                    <a:cubicBezTo>
                      <a:pt x="1567767" y="-49029"/>
                      <a:pt x="2061403" y="-106661"/>
                      <a:pt x="2699400" y="0"/>
                    </a:cubicBezTo>
                    <a:cubicBezTo>
                      <a:pt x="3428399" y="-89022"/>
                      <a:pt x="3420524" y="151505"/>
                      <a:pt x="3923872" y="0"/>
                    </a:cubicBezTo>
                    <a:cubicBezTo>
                      <a:pt x="4461157" y="11062"/>
                      <a:pt x="4753210" y="26276"/>
                      <a:pt x="5148342" y="0"/>
                    </a:cubicBezTo>
                    <a:cubicBezTo>
                      <a:pt x="5594556" y="5856"/>
                      <a:pt x="5774710" y="88134"/>
                      <a:pt x="6289325" y="0"/>
                    </a:cubicBezTo>
                    <a:cubicBezTo>
                      <a:pt x="6745569" y="19810"/>
                      <a:pt x="8081794" y="46716"/>
                      <a:pt x="8348663" y="0"/>
                    </a:cubicBezTo>
                    <a:cubicBezTo>
                      <a:pt x="8463275" y="298181"/>
                      <a:pt x="8350870" y="389630"/>
                      <a:pt x="8348663" y="807627"/>
                    </a:cubicBezTo>
                    <a:cubicBezTo>
                      <a:pt x="8425348" y="1149368"/>
                      <a:pt x="8227691" y="1503583"/>
                      <a:pt x="8348663" y="1638776"/>
                    </a:cubicBezTo>
                    <a:cubicBezTo>
                      <a:pt x="8470029" y="1837815"/>
                      <a:pt x="8284278" y="2109434"/>
                      <a:pt x="8348663" y="2352311"/>
                    </a:cubicBezTo>
                    <a:cubicBezTo>
                      <a:pt x="7843723" y="2451249"/>
                      <a:pt x="7175419" y="2282326"/>
                      <a:pt x="6957219" y="2352311"/>
                    </a:cubicBezTo>
                    <a:cubicBezTo>
                      <a:pt x="6520499" y="2338758"/>
                      <a:pt x="6160884" y="2250639"/>
                      <a:pt x="5816234" y="2352311"/>
                    </a:cubicBezTo>
                    <a:cubicBezTo>
                      <a:pt x="5413932" y="2494812"/>
                      <a:pt x="4875561" y="2160230"/>
                      <a:pt x="4257818" y="2352311"/>
                    </a:cubicBezTo>
                    <a:cubicBezTo>
                      <a:pt x="3655886" y="2336974"/>
                      <a:pt x="3356914" y="2344315"/>
                      <a:pt x="2866374" y="2352311"/>
                    </a:cubicBezTo>
                    <a:cubicBezTo>
                      <a:pt x="2303925" y="2435032"/>
                      <a:pt x="1904921" y="2427338"/>
                      <a:pt x="1558417" y="2352311"/>
                    </a:cubicBezTo>
                    <a:cubicBezTo>
                      <a:pt x="1053526" y="2237114"/>
                      <a:pt x="302039" y="2261284"/>
                      <a:pt x="0" y="2352311"/>
                    </a:cubicBezTo>
                    <a:cubicBezTo>
                      <a:pt x="-120224" y="2147344"/>
                      <a:pt x="132457" y="1878402"/>
                      <a:pt x="0" y="1638776"/>
                    </a:cubicBezTo>
                    <a:cubicBezTo>
                      <a:pt x="-96414" y="1241998"/>
                      <a:pt x="117843" y="1243203"/>
                      <a:pt x="0" y="925242"/>
                    </a:cubicBezTo>
                    <a:cubicBezTo>
                      <a:pt x="-135554" y="678830"/>
                      <a:pt x="80906" y="350437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33564" y="-22930"/>
                      <a:pt x="682347" y="68840"/>
                      <a:pt x="1224469" y="0"/>
                    </a:cubicBezTo>
                    <a:cubicBezTo>
                      <a:pt x="1784518" y="-64177"/>
                      <a:pt x="2105409" y="26131"/>
                      <a:pt x="2699400" y="0"/>
                    </a:cubicBezTo>
                    <a:cubicBezTo>
                      <a:pt x="3341358" y="-168419"/>
                      <a:pt x="3621229" y="69460"/>
                      <a:pt x="4174331" y="0"/>
                    </a:cubicBezTo>
                    <a:cubicBezTo>
                      <a:pt x="4769028" y="-31433"/>
                      <a:pt x="4831177" y="33172"/>
                      <a:pt x="5482288" y="0"/>
                    </a:cubicBezTo>
                    <a:cubicBezTo>
                      <a:pt x="6173608" y="-28899"/>
                      <a:pt x="6635641" y="93681"/>
                      <a:pt x="7040706" y="0"/>
                    </a:cubicBezTo>
                    <a:cubicBezTo>
                      <a:pt x="7504000" y="-127165"/>
                      <a:pt x="7704386" y="-32112"/>
                      <a:pt x="8348663" y="0"/>
                    </a:cubicBezTo>
                    <a:cubicBezTo>
                      <a:pt x="8571534" y="352566"/>
                      <a:pt x="8214171" y="550210"/>
                      <a:pt x="8348663" y="831149"/>
                    </a:cubicBezTo>
                    <a:cubicBezTo>
                      <a:pt x="8411321" y="909608"/>
                      <a:pt x="8218692" y="1118735"/>
                      <a:pt x="8348663" y="1568207"/>
                    </a:cubicBezTo>
                    <a:cubicBezTo>
                      <a:pt x="8481674" y="1959163"/>
                      <a:pt x="8313947" y="2009985"/>
                      <a:pt x="8348663" y="2352311"/>
                    </a:cubicBezTo>
                    <a:cubicBezTo>
                      <a:pt x="7957169" y="2528304"/>
                      <a:pt x="7347742" y="2411820"/>
                      <a:pt x="6957219" y="2352311"/>
                    </a:cubicBezTo>
                    <a:cubicBezTo>
                      <a:pt x="6513010" y="2553307"/>
                      <a:pt x="6230665" y="2303935"/>
                      <a:pt x="5565775" y="2352311"/>
                    </a:cubicBezTo>
                    <a:cubicBezTo>
                      <a:pt x="4894577" y="2397579"/>
                      <a:pt x="4873820" y="2336126"/>
                      <a:pt x="4424790" y="2352311"/>
                    </a:cubicBezTo>
                    <a:cubicBezTo>
                      <a:pt x="4041569" y="2400483"/>
                      <a:pt x="3666946" y="2370671"/>
                      <a:pt x="3116833" y="2352311"/>
                    </a:cubicBezTo>
                    <a:cubicBezTo>
                      <a:pt x="2531188" y="2374044"/>
                      <a:pt x="2321836" y="2334070"/>
                      <a:pt x="1641902" y="2352311"/>
                    </a:cubicBezTo>
                    <a:cubicBezTo>
                      <a:pt x="841156" y="2484133"/>
                      <a:pt x="369522" y="2255434"/>
                      <a:pt x="0" y="2352311"/>
                    </a:cubicBezTo>
                    <a:cubicBezTo>
                      <a:pt x="-118913" y="2182416"/>
                      <a:pt x="160770" y="1841128"/>
                      <a:pt x="0" y="1544683"/>
                    </a:cubicBezTo>
                    <a:cubicBezTo>
                      <a:pt x="-275796" y="1236117"/>
                      <a:pt x="162440" y="1103851"/>
                      <a:pt x="0" y="760579"/>
                    </a:cubicBezTo>
                    <a:cubicBezTo>
                      <a:pt x="-70642" y="464045"/>
                      <a:pt x="44736" y="242488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31907" y="113110"/>
                      <a:pt x="584949" y="87459"/>
                      <a:pt x="1140985" y="0"/>
                    </a:cubicBezTo>
                    <a:cubicBezTo>
                      <a:pt x="1682881" y="-48577"/>
                      <a:pt x="1922651" y="37963"/>
                      <a:pt x="2699400" y="0"/>
                    </a:cubicBezTo>
                    <a:cubicBezTo>
                      <a:pt x="3467090" y="-10073"/>
                      <a:pt x="3392492" y="45600"/>
                      <a:pt x="3923872" y="0"/>
                    </a:cubicBezTo>
                    <a:cubicBezTo>
                      <a:pt x="4421311" y="-107078"/>
                      <a:pt x="4694799" y="25292"/>
                      <a:pt x="5148342" y="0"/>
                    </a:cubicBezTo>
                    <a:cubicBezTo>
                      <a:pt x="5645389" y="-49316"/>
                      <a:pt x="5815463" y="106823"/>
                      <a:pt x="6289325" y="0"/>
                    </a:cubicBezTo>
                    <a:cubicBezTo>
                      <a:pt x="6903046" y="-83309"/>
                      <a:pt x="7992882" y="-11614"/>
                      <a:pt x="8348663" y="0"/>
                    </a:cubicBezTo>
                    <a:cubicBezTo>
                      <a:pt x="8433195" y="231310"/>
                      <a:pt x="8292500" y="411288"/>
                      <a:pt x="8348663" y="807627"/>
                    </a:cubicBezTo>
                    <a:cubicBezTo>
                      <a:pt x="8346480" y="1223958"/>
                      <a:pt x="8220954" y="1456962"/>
                      <a:pt x="8348663" y="1638776"/>
                    </a:cubicBezTo>
                    <a:cubicBezTo>
                      <a:pt x="8512780" y="1816076"/>
                      <a:pt x="8244015" y="2017193"/>
                      <a:pt x="8348663" y="2352311"/>
                    </a:cubicBezTo>
                    <a:cubicBezTo>
                      <a:pt x="7948989" y="2351515"/>
                      <a:pt x="7232083" y="2259582"/>
                      <a:pt x="6957219" y="2352311"/>
                    </a:cubicBezTo>
                    <a:cubicBezTo>
                      <a:pt x="6691621" y="2508344"/>
                      <a:pt x="6262531" y="2253812"/>
                      <a:pt x="5816234" y="2352311"/>
                    </a:cubicBezTo>
                    <a:cubicBezTo>
                      <a:pt x="5287564" y="2576549"/>
                      <a:pt x="4928881" y="2473738"/>
                      <a:pt x="4257818" y="2352311"/>
                    </a:cubicBezTo>
                    <a:cubicBezTo>
                      <a:pt x="3595584" y="2369310"/>
                      <a:pt x="3261911" y="2453212"/>
                      <a:pt x="2866374" y="2352311"/>
                    </a:cubicBezTo>
                    <a:cubicBezTo>
                      <a:pt x="2474840" y="2398075"/>
                      <a:pt x="1946729" y="2405164"/>
                      <a:pt x="1558417" y="2352311"/>
                    </a:cubicBezTo>
                    <a:cubicBezTo>
                      <a:pt x="944399" y="2408568"/>
                      <a:pt x="456393" y="2249416"/>
                      <a:pt x="0" y="2352311"/>
                    </a:cubicBezTo>
                    <a:cubicBezTo>
                      <a:pt x="-17208" y="2109499"/>
                      <a:pt x="203202" y="2021954"/>
                      <a:pt x="0" y="1638776"/>
                    </a:cubicBezTo>
                    <a:cubicBezTo>
                      <a:pt x="-116031" y="1330684"/>
                      <a:pt x="120720" y="1193184"/>
                      <a:pt x="0" y="925242"/>
                    </a:cubicBezTo>
                    <a:cubicBezTo>
                      <a:pt x="-65322" y="545050"/>
                      <a:pt x="41398" y="432389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73872" y="-78003"/>
                      <a:pt x="563032" y="44192"/>
                      <a:pt x="1140985" y="0"/>
                    </a:cubicBezTo>
                    <a:cubicBezTo>
                      <a:pt x="1568802" y="-141230"/>
                      <a:pt x="2097204" y="44009"/>
                      <a:pt x="2699400" y="0"/>
                    </a:cubicBezTo>
                    <a:cubicBezTo>
                      <a:pt x="3445030" y="-31875"/>
                      <a:pt x="3409069" y="102074"/>
                      <a:pt x="3923872" y="0"/>
                    </a:cubicBezTo>
                    <a:cubicBezTo>
                      <a:pt x="4411608" y="-75654"/>
                      <a:pt x="4666066" y="19472"/>
                      <a:pt x="5148342" y="0"/>
                    </a:cubicBezTo>
                    <a:cubicBezTo>
                      <a:pt x="5639056" y="-20538"/>
                      <a:pt x="5762837" y="101367"/>
                      <a:pt x="6289325" y="0"/>
                    </a:cubicBezTo>
                    <a:cubicBezTo>
                      <a:pt x="6778547" y="-25540"/>
                      <a:pt x="8038299" y="39792"/>
                      <a:pt x="8348663" y="0"/>
                    </a:cubicBezTo>
                    <a:cubicBezTo>
                      <a:pt x="8488846" y="300984"/>
                      <a:pt x="8344534" y="367401"/>
                      <a:pt x="8348663" y="807627"/>
                    </a:cubicBezTo>
                    <a:cubicBezTo>
                      <a:pt x="8371548" y="1223555"/>
                      <a:pt x="8201318" y="1497376"/>
                      <a:pt x="8348663" y="1638776"/>
                    </a:cubicBezTo>
                    <a:cubicBezTo>
                      <a:pt x="8513511" y="1834832"/>
                      <a:pt x="8313703" y="2091127"/>
                      <a:pt x="8348663" y="2352311"/>
                    </a:cubicBezTo>
                    <a:cubicBezTo>
                      <a:pt x="7905682" y="2408036"/>
                      <a:pt x="7153540" y="2281685"/>
                      <a:pt x="6957219" y="2352311"/>
                    </a:cubicBezTo>
                    <a:cubicBezTo>
                      <a:pt x="6637337" y="2371747"/>
                      <a:pt x="6202906" y="2247186"/>
                      <a:pt x="5816234" y="2352311"/>
                    </a:cubicBezTo>
                    <a:cubicBezTo>
                      <a:pt x="5409292" y="2456830"/>
                      <a:pt x="4905504" y="2222608"/>
                      <a:pt x="4257818" y="2352311"/>
                    </a:cubicBezTo>
                    <a:cubicBezTo>
                      <a:pt x="3658110" y="2360986"/>
                      <a:pt x="3309174" y="2398523"/>
                      <a:pt x="2866374" y="2352311"/>
                    </a:cubicBezTo>
                    <a:cubicBezTo>
                      <a:pt x="2358986" y="2420676"/>
                      <a:pt x="1919077" y="2511350"/>
                      <a:pt x="1558417" y="2352311"/>
                    </a:cubicBezTo>
                    <a:cubicBezTo>
                      <a:pt x="1069880" y="2330131"/>
                      <a:pt x="377474" y="2252819"/>
                      <a:pt x="0" y="2352311"/>
                    </a:cubicBezTo>
                    <a:cubicBezTo>
                      <a:pt x="-66015" y="2083870"/>
                      <a:pt x="176761" y="1923647"/>
                      <a:pt x="0" y="1638776"/>
                    </a:cubicBezTo>
                    <a:cubicBezTo>
                      <a:pt x="-114432" y="1289378"/>
                      <a:pt x="95670" y="1197967"/>
                      <a:pt x="0" y="925242"/>
                    </a:cubicBezTo>
                    <a:cubicBezTo>
                      <a:pt x="-102449" y="623622"/>
                      <a:pt x="57587" y="46619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CLORS23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Let’s say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b="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Find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by brute force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to output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-bit prime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/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contain a prime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prime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avoids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correctly!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Question:</a:t>
                </a:r>
                <a:b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𝐌𝐂𝐒𝐏</m:t>
                        </m:r>
                      </m:sup>
                    </m:sSup>
                    <m:sSub>
                      <m:sSub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23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Prove that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(IKV18)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(HLR23)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B1BBA6-43B7-2154-BBAA-7C6E94128D0D}"/>
                  </a:ext>
                </a:extLst>
              </p:cNvPr>
              <p:cNvSpPr txBox="1"/>
              <p:nvPr/>
            </p:nvSpPr>
            <p:spPr>
              <a:xfrm>
                <a:off x="1212501" y="2322669"/>
                <a:ext cx="4712677" cy="1323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0" u="sng" smtClean="0">
                        <a:latin typeface="Cambria Math" panose="02040503050406030204" pitchFamily="18" charset="0"/>
                      </a:rPr>
                      <m:t>𝐌𝐂𝐒𝐏</m:t>
                    </m:r>
                  </m:oMath>
                </a14:m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: Minimum Circuit Size 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truth table of a Boolean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Circuit complexity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B1BBA6-43B7-2154-BBAA-7C6E94128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01" y="2322669"/>
                <a:ext cx="4712677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8D8970-7B98-AAC0-8E7B-3DACC9D4FB42}"/>
                  </a:ext>
                </a:extLst>
              </p:cNvPr>
              <p:cNvSpPr txBox="1"/>
              <p:nvPr/>
            </p:nvSpPr>
            <p:spPr>
              <a:xfrm>
                <a:off x="6531428" y="2476556"/>
                <a:ext cx="4531807" cy="10156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“has circuit complexity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a dense property in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on it.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8D8970-7B98-AAC0-8E7B-3DACC9D4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2476556"/>
                <a:ext cx="4531807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Bounded Relativization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24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OS17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-relativizing!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every oracle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every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oracle access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relativize OS17 with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proof is not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Reason: left as an exercise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Is our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result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-relativizing? A positive answer implies a near-maximum circuit lower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𝐁𝐏𝐄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!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25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F9B3379-1E4B-D63B-53F4-E161099A3409}"/>
              </a:ext>
            </a:extLst>
          </p:cNvPr>
          <p:cNvGrpSpPr/>
          <p:nvPr/>
        </p:nvGrpSpPr>
        <p:grpSpPr>
          <a:xfrm>
            <a:off x="2918015" y="1903050"/>
            <a:ext cx="5617610" cy="3081904"/>
            <a:chOff x="5261281" y="1942789"/>
            <a:chExt cx="5617610" cy="3081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/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Win-win over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𝐥𝐨𝐠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 lengths</a:t>
                  </a:r>
                  <a:endPara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F294C74-A98B-B95A-1526-A850E700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281" y="1942789"/>
                  <a:ext cx="5617610" cy="3081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4DC6248-ED87-3F69-E620-DB15511CCDE9}"/>
                </a:ext>
              </a:extLst>
            </p:cNvPr>
            <p:cNvGrpSpPr/>
            <p:nvPr/>
          </p:nvGrpSpPr>
          <p:grpSpPr>
            <a:xfrm>
              <a:off x="5396319" y="2498159"/>
              <a:ext cx="5246677" cy="2289069"/>
              <a:chOff x="1916644" y="2118683"/>
              <a:chExt cx="5246677" cy="228906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A2B69C-03F1-D85E-D744-E3F72901C05B}"/>
                  </a:ext>
                </a:extLst>
              </p:cNvPr>
              <p:cNvSpPr/>
              <p:nvPr/>
            </p:nvSpPr>
            <p:spPr>
              <a:xfrm>
                <a:off x="2187039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决策 50">
                <a:extLst>
                  <a:ext uri="{FF2B5EF4-FFF2-40B4-BE49-F238E27FC236}">
                    <a16:creationId xmlns:a16="http://schemas.microsoft.com/office/drawing/2014/main" id="{FFABD840-35C6-A182-1C15-72AB9E7FC3B3}"/>
                  </a:ext>
                </a:extLst>
              </p:cNvPr>
              <p:cNvSpPr/>
              <p:nvPr/>
            </p:nvSpPr>
            <p:spPr>
              <a:xfrm>
                <a:off x="1916644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90A5E15-3D6E-DE6F-7C02-FA397987190C}"/>
                  </a:ext>
                </a:extLst>
              </p:cNvPr>
              <p:cNvGrpSpPr/>
              <p:nvPr/>
            </p:nvGrpSpPr>
            <p:grpSpPr>
              <a:xfrm>
                <a:off x="1950247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53" name="箭头: 右 52">
                  <a:extLst>
                    <a:ext uri="{FF2B5EF4-FFF2-40B4-BE49-F238E27FC236}">
                      <a16:creationId xmlns:a16="http://schemas.microsoft.com/office/drawing/2014/main" id="{3AF8CFA6-F342-B820-1D95-112C99D72603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D3B22AC-B13C-C982-3442-887B2A7BE1CC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B89275F-ECC0-7765-F57F-BCDA164E8EFD}"/>
                  </a:ext>
                </a:extLst>
              </p:cNvPr>
              <p:cNvSpPr/>
              <p:nvPr/>
            </p:nvSpPr>
            <p:spPr>
              <a:xfrm>
                <a:off x="2187039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E85B7FE8-6F9A-088B-77CC-48D38F1C4E4D}"/>
                  </a:ext>
                </a:extLst>
              </p:cNvPr>
              <p:cNvGrpSpPr/>
              <p:nvPr/>
            </p:nvGrpSpPr>
            <p:grpSpPr>
              <a:xfrm>
                <a:off x="2773862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57" name="箭头: 右 56">
                  <a:extLst>
                    <a:ext uri="{FF2B5EF4-FFF2-40B4-BE49-F238E27FC236}">
                      <a16:creationId xmlns:a16="http://schemas.microsoft.com/office/drawing/2014/main" id="{350F81A1-F214-8AA0-FBC8-D60EAEC36815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496D563-3222-6D50-46D0-FD7F07B223CA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253888C-3C67-A6E1-05F7-C3E526349ADD}"/>
                  </a:ext>
                </a:extLst>
              </p:cNvPr>
              <p:cNvSpPr/>
              <p:nvPr/>
            </p:nvSpPr>
            <p:spPr>
              <a:xfrm>
                <a:off x="3739139" y="2118683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决策 59">
                <a:extLst>
                  <a:ext uri="{FF2B5EF4-FFF2-40B4-BE49-F238E27FC236}">
                    <a16:creationId xmlns:a16="http://schemas.microsoft.com/office/drawing/2014/main" id="{2F864449-59B8-86C7-2AE8-307E4713FB63}"/>
                  </a:ext>
                </a:extLst>
              </p:cNvPr>
              <p:cNvSpPr/>
              <p:nvPr/>
            </p:nvSpPr>
            <p:spPr>
              <a:xfrm>
                <a:off x="3468744" y="2816597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87088807-4B17-4059-E016-CEF51685CDA0}"/>
                  </a:ext>
                </a:extLst>
              </p:cNvPr>
              <p:cNvGrpSpPr/>
              <p:nvPr/>
            </p:nvGrpSpPr>
            <p:grpSpPr>
              <a:xfrm>
                <a:off x="3502347" y="3240078"/>
                <a:ext cx="916036" cy="641343"/>
                <a:chOff x="3761645" y="3787787"/>
                <a:chExt cx="916036" cy="641343"/>
              </a:xfrm>
            </p:grpSpPr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8F22A62E-AA74-87F3-7B42-C2373803FFC7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D003BB3-8D8D-0EC5-52AB-9DE64F4A4577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041338-2AD1-23E4-23BC-EE618FB36E6C}"/>
                  </a:ext>
                </a:extLst>
              </p:cNvPr>
              <p:cNvSpPr/>
              <p:nvPr/>
            </p:nvSpPr>
            <p:spPr>
              <a:xfrm>
                <a:off x="3739139" y="3949894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E4B7FEC-C4FB-E5FA-FEAD-955BC4EACF15}"/>
                  </a:ext>
                </a:extLst>
              </p:cNvPr>
              <p:cNvGrpSpPr/>
              <p:nvPr/>
            </p:nvGrpSpPr>
            <p:grpSpPr>
              <a:xfrm>
                <a:off x="4325962" y="2541502"/>
                <a:ext cx="787665" cy="461675"/>
                <a:chOff x="7460837" y="3446811"/>
                <a:chExt cx="787665" cy="461675"/>
              </a:xfrm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47087AD7-B03E-C7E3-FC99-A0A380CD57F0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8AD23E8-E6BC-AC8A-6688-E0A607460C86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2F69622-9337-7CAB-E7AE-0EBD2AC204AE}"/>
                  </a:ext>
                </a:extLst>
              </p:cNvPr>
              <p:cNvSpPr/>
              <p:nvPr/>
            </p:nvSpPr>
            <p:spPr>
              <a:xfrm>
                <a:off x="5349652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决策 68">
                <a:extLst>
                  <a:ext uri="{FF2B5EF4-FFF2-40B4-BE49-F238E27FC236}">
                    <a16:creationId xmlns:a16="http://schemas.microsoft.com/office/drawing/2014/main" id="{CBEB5E71-CAC2-D973-AD82-890315A333A3}"/>
                  </a:ext>
                </a:extLst>
              </p:cNvPr>
              <p:cNvSpPr/>
              <p:nvPr/>
            </p:nvSpPr>
            <p:spPr>
              <a:xfrm>
                <a:off x="5079257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1B75087-5CAD-5CD6-8866-2064D001D9BE}"/>
                  </a:ext>
                </a:extLst>
              </p:cNvPr>
              <p:cNvGrpSpPr/>
              <p:nvPr/>
            </p:nvGrpSpPr>
            <p:grpSpPr>
              <a:xfrm>
                <a:off x="5112860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71" name="箭头: 右 70">
                  <a:extLst>
                    <a:ext uri="{FF2B5EF4-FFF2-40B4-BE49-F238E27FC236}">
                      <a16:creationId xmlns:a16="http://schemas.microsoft.com/office/drawing/2014/main" id="{4A101FE4-3A00-0680-E650-E5F888FA5611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7DBC250-D606-ECCD-4D97-BF09EDF6AE03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83D73AD-4659-7FE2-8692-EC7C564164B9}"/>
                  </a:ext>
                </a:extLst>
              </p:cNvPr>
              <p:cNvSpPr/>
              <p:nvPr/>
            </p:nvSpPr>
            <p:spPr>
              <a:xfrm>
                <a:off x="5349652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334AD347-CD49-271A-4924-960DDA4C9664}"/>
                  </a:ext>
                </a:extLst>
              </p:cNvPr>
              <p:cNvGrpSpPr/>
              <p:nvPr/>
            </p:nvGrpSpPr>
            <p:grpSpPr>
              <a:xfrm>
                <a:off x="5936475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75" name="箭头: 右 74">
                  <a:extLst>
                    <a:ext uri="{FF2B5EF4-FFF2-40B4-BE49-F238E27FC236}">
                      <a16:creationId xmlns:a16="http://schemas.microsoft.com/office/drawing/2014/main" id="{2FCAE370-7997-D6FD-8422-E3EA52580C17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2B1D51-F950-A2DD-81C3-F396AFDB4AB7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3118396A-494C-4DDC-7B19-89B77F8052DE}"/>
              </a:ext>
            </a:extLst>
          </p:cNvPr>
          <p:cNvSpPr/>
          <p:nvPr/>
        </p:nvSpPr>
        <p:spPr>
          <a:xfrm>
            <a:off x="3958590" y="5359414"/>
            <a:ext cx="383976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40780E1-EE40-F415-33AC-F0101A96AFA8}"/>
              </a:ext>
            </a:extLst>
          </p:cNvPr>
          <p:cNvSpPr txBox="1"/>
          <p:nvPr/>
        </p:nvSpPr>
        <p:spPr>
          <a:xfrm>
            <a:off x="7198908" y="6277275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A14BE43-D92F-45FE-D4BD-8CDE3B779ACC}"/>
              </a:ext>
            </a:extLst>
          </p:cNvPr>
          <p:cNvGrpSpPr/>
          <p:nvPr/>
        </p:nvGrpSpPr>
        <p:grpSpPr>
          <a:xfrm>
            <a:off x="9317856" y="2281053"/>
            <a:ext cx="2179827" cy="781388"/>
            <a:chOff x="5379563" y="3372432"/>
            <a:chExt cx="3146179" cy="998752"/>
          </a:xfrm>
        </p:grpSpPr>
        <p:sp>
          <p:nvSpPr>
            <p:cNvPr id="109" name="流程图: 决策 108">
              <a:extLst>
                <a:ext uri="{FF2B5EF4-FFF2-40B4-BE49-F238E27FC236}">
                  <a16:creationId xmlns:a16="http://schemas.microsoft.com/office/drawing/2014/main" id="{2E95775E-7E3F-FFF3-E1A8-13B23B4A1AAB}"/>
                </a:ext>
              </a:extLst>
            </p:cNvPr>
            <p:cNvSpPr/>
            <p:nvPr/>
          </p:nvSpPr>
          <p:spPr>
            <a:xfrm>
              <a:off x="5446732" y="3372432"/>
              <a:ext cx="3079010" cy="998752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/>
                <p:nvPr/>
              </p:nvSpPr>
              <p:spPr>
                <a:xfrm>
                  <a:off x="5379563" y="3468316"/>
                  <a:ext cx="3079010" cy="747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help construct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2ADFC66-16D5-AECD-F667-13E5F1FD0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63" y="3468316"/>
                  <a:ext cx="3079010" cy="747445"/>
                </a:xfrm>
                <a:prstGeom prst="rect">
                  <a:avLst/>
                </a:prstGeom>
                <a:blipFill>
                  <a:blip r:embed="rId5"/>
                  <a:stretch>
                    <a:fillRect l="-287" t="-3125" r="-3438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/>
              <p:nvPr/>
            </p:nvSpPr>
            <p:spPr>
              <a:xfrm>
                <a:off x="8946944" y="4015435"/>
                <a:ext cx="111664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9397ECF-1F8E-A596-085F-EE313500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944" y="4015435"/>
                <a:ext cx="11166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2B043E1-741B-8237-ADE1-2C5282A54262}"/>
              </a:ext>
            </a:extLst>
          </p:cNvPr>
          <p:cNvGrpSpPr/>
          <p:nvPr/>
        </p:nvGrpSpPr>
        <p:grpSpPr>
          <a:xfrm rot="8947289">
            <a:off x="9098694" y="3152124"/>
            <a:ext cx="980689" cy="505374"/>
            <a:chOff x="3568632" y="3683902"/>
            <a:chExt cx="980689" cy="505374"/>
          </a:xfrm>
        </p:grpSpPr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98A7F49C-9B34-9CAD-B562-1412AF58C5FC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462EA4F-4554-3686-20FB-2F837B44F637}"/>
                </a:ext>
              </a:extLst>
            </p:cNvPr>
            <p:cNvSpPr txBox="1"/>
            <p:nvPr/>
          </p:nvSpPr>
          <p:spPr>
            <a:xfrm rot="12652711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654B5CE-221C-9A8C-D6C3-FD37FF13C85D}"/>
              </a:ext>
            </a:extLst>
          </p:cNvPr>
          <p:cNvGrpSpPr/>
          <p:nvPr/>
        </p:nvGrpSpPr>
        <p:grpSpPr>
          <a:xfrm rot="1724686">
            <a:off x="10668830" y="3160973"/>
            <a:ext cx="866893" cy="516535"/>
            <a:chOff x="7926045" y="3622410"/>
            <a:chExt cx="866893" cy="516535"/>
          </a:xfrm>
        </p:grpSpPr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92AA89F0-BAA9-9E90-6D44-B3994B0BF542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D80F0B7-1A84-E357-5C0B-45D48066AD0C}"/>
                </a:ext>
              </a:extLst>
            </p:cNvPr>
            <p:cNvSpPr txBox="1"/>
            <p:nvPr/>
          </p:nvSpPr>
          <p:spPr>
            <a:xfrm rot="19875314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/>
              <p:nvPr/>
            </p:nvSpPr>
            <p:spPr>
              <a:xfrm>
                <a:off x="10256381" y="3995567"/>
                <a:ext cx="1750421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Make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progress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7C08381-A1D9-9022-CDD2-2A296EAF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381" y="3995567"/>
                <a:ext cx="175042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/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PRIMES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C1C514-C0A2-C9E2-0321-750E92E9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2" y="1808015"/>
                <a:ext cx="157842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ED37CC3-2931-AC66-0C52-39B753859275}"/>
              </a:ext>
            </a:extLst>
          </p:cNvPr>
          <p:cNvGrpSpPr/>
          <p:nvPr/>
        </p:nvGrpSpPr>
        <p:grpSpPr>
          <a:xfrm>
            <a:off x="449486" y="2153797"/>
            <a:ext cx="1764002" cy="4756737"/>
            <a:chOff x="449486" y="2153797"/>
            <a:chExt cx="1764002" cy="4756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/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立方体 2">
                  <a:extLst>
                    <a:ext uri="{FF2B5EF4-FFF2-40B4-BE49-F238E27FC236}">
                      <a16:creationId xmlns:a16="http://schemas.microsoft.com/office/drawing/2014/main" id="{9D1760F9-1091-C2E5-2FC7-23FD3E8C4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12" y="6108579"/>
                  <a:ext cx="904702" cy="318116"/>
                </a:xfrm>
                <a:prstGeom prst="cub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/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FE6C9F2B-F465-43B8-4C6D-C8B048CEE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" y="5144097"/>
                  <a:ext cx="1180124" cy="638301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/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4AE3F67-396B-0647-595C-E00D03953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6264731"/>
                  <a:ext cx="461665" cy="6458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/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gradFill>
                  <a:gsLst>
                    <a:gs pos="0">
                      <a:srgbClr val="FBCDF1"/>
                    </a:gs>
                    <a:gs pos="50000">
                      <a:srgbClr val="F37DDA"/>
                    </a:gs>
                    <a:gs pos="100000">
                      <a:srgbClr val="F165D3"/>
                    </a:gs>
                  </a:gsLst>
                </a:grad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立方体 9">
                  <a:extLst>
                    <a:ext uri="{FF2B5EF4-FFF2-40B4-BE49-F238E27FC236}">
                      <a16:creationId xmlns:a16="http://schemas.microsoft.com/office/drawing/2014/main" id="{EA519D6B-EF5E-39E1-36D7-47D62544E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54" y="4107536"/>
                  <a:ext cx="1330869" cy="719835"/>
                </a:xfrm>
                <a:prstGeom prst="cub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359D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/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3CCD85-75E7-6EB4-9B71-036348F27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5614258"/>
                  <a:ext cx="461665" cy="6458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/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F52B21-721E-4423-2941-04986763E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88" y="4651729"/>
                  <a:ext cx="461665" cy="64580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/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741487E-5BAC-7161-99CA-9670C794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3576539"/>
                  <a:ext cx="461665" cy="64580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/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gradFill>
                  <a:gsLst>
                    <a:gs pos="0">
                      <a:srgbClr val="DDCCFC"/>
                    </a:gs>
                    <a:gs pos="50000">
                      <a:srgbClr val="D379F7"/>
                    </a:gs>
                    <a:gs pos="100000">
                      <a:srgbClr val="CA63F3"/>
                    </a:gs>
                  </a:gsLst>
                </a:grad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length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80A9017D-E3DD-8851-577F-B813BEF1B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6" y="2657740"/>
                  <a:ext cx="1764002" cy="954107"/>
                </a:xfrm>
                <a:prstGeom prst="cub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D379F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/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D84A746-B6BA-FC37-1779-D90BA142B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31" y="2153797"/>
                  <a:ext cx="461665" cy="64580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7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11" grpId="0" animBg="1"/>
      <p:bldP spid="118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-bit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divisors except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itself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/>
              <p:nvPr/>
            </p:nvSpPr>
            <p:spPr>
              <a:xfrm>
                <a:off x="838200" y="2768553"/>
                <a:ext cx="4909457" cy="28797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100101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this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37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binary, which is a prime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68553"/>
                <a:ext cx="4909457" cy="287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Finding a prime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1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/>
              <p:nvPr/>
            </p:nvSpPr>
            <p:spPr>
              <a:xfrm>
                <a:off x="6444345" y="2768552"/>
                <a:ext cx="4909457" cy="28797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 II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=82,589,933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111111111…11111</a:t>
                </a:r>
                <a:b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</a:br>
                <a:endParaRPr lang="en-US" altLang="zh-CN" sz="28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Left as an easy exercise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4C2AB7C-A22F-B51B-AAE7-AC76ABD7A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5" y="2768552"/>
                <a:ext cx="4909457" cy="287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05B2D5F8-55CA-B1DF-292D-618D3BA151B3}"/>
              </a:ext>
            </a:extLst>
          </p:cNvPr>
          <p:cNvSpPr/>
          <p:nvPr/>
        </p:nvSpPr>
        <p:spPr>
          <a:xfrm rot="16200000">
            <a:off x="9514403" y="2788450"/>
            <a:ext cx="178247" cy="2857816"/>
          </a:xfrm>
          <a:prstGeom prst="leftBrace">
            <a:avLst>
              <a:gd name="adj1" fmla="val 3511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/>
              <p:nvPr/>
            </p:nvSpPr>
            <p:spPr>
              <a:xfrm>
                <a:off x="9225839" y="4251610"/>
                <a:ext cx="755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8BA230-48B1-9C0B-7AA3-634EB749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839" y="4251610"/>
                <a:ext cx="755374" cy="369332"/>
              </a:xfrm>
              <a:prstGeom prst="rect">
                <a:avLst/>
              </a:prstGeom>
              <a:blipFill>
                <a:blip r:embed="rId6"/>
                <a:stretch>
                  <a:fillRect t="-8197" r="-80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/>
              <p:nvPr/>
            </p:nvSpPr>
            <p:spPr>
              <a:xfrm>
                <a:off x="1623391" y="5929484"/>
                <a:ext cx="8945217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Today’s question: can we find a prime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time?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5929484"/>
                <a:ext cx="894521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Omitted Details: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Generator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26 / 27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/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/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99161E9-F86E-1CEB-5661-40C39EB9B182}"/>
              </a:ext>
            </a:extLst>
          </p:cNvPr>
          <p:cNvSpPr/>
          <p:nvPr/>
        </p:nvSpPr>
        <p:spPr>
          <a:xfrm>
            <a:off x="3454400" y="198306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3EC7F-1D01-275C-9333-63EDB774403A}"/>
              </a:ext>
            </a:extLst>
          </p:cNvPr>
          <p:cNvSpPr/>
          <p:nvPr/>
        </p:nvSpPr>
        <p:spPr>
          <a:xfrm>
            <a:off x="3454400" y="2131060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E3DD53-8C31-B761-234E-88FAD7053BA4}"/>
              </a:ext>
            </a:extLst>
          </p:cNvPr>
          <p:cNvSpPr/>
          <p:nvPr/>
        </p:nvSpPr>
        <p:spPr>
          <a:xfrm>
            <a:off x="3454400" y="244280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/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NW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FB5E921-9F99-6528-A705-5B3A0F5428EF}"/>
              </a:ext>
            </a:extLst>
          </p:cNvPr>
          <p:cNvSpPr txBox="1"/>
          <p:nvPr/>
        </p:nvSpPr>
        <p:spPr>
          <a:xfrm>
            <a:off x="5982971" y="2073474"/>
            <a:ext cx="208788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Nisan-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Wigderson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/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with NW: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CT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quasi-poly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4F26F9B9-4AFE-7C0F-2AD7-75EDE8F89DD3}"/>
              </a:ext>
            </a:extLst>
          </p:cNvPr>
          <p:cNvGrpSpPr/>
          <p:nvPr/>
        </p:nvGrpSpPr>
        <p:grpSpPr>
          <a:xfrm>
            <a:off x="8187689" y="2867419"/>
            <a:ext cx="2974189" cy="3063577"/>
            <a:chOff x="8187689" y="2867419"/>
            <a:chExt cx="2974189" cy="306357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9F9C5E1-A81F-FF56-FF29-1A4E64FC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027335-3855-99CD-14FC-1D13065C34E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1FBA12F-F87E-C1AA-F3C7-67E2AD9AE340}"/>
              </a:ext>
            </a:extLst>
          </p:cNvPr>
          <p:cNvSpPr txBox="1"/>
          <p:nvPr/>
        </p:nvSpPr>
        <p:spPr>
          <a:xfrm>
            <a:off x="737870" y="3932903"/>
            <a:ext cx="716407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paper: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a HSG with learning reconstruction!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8207866-30B4-F4D2-9FA9-E88C4CBF6435}"/>
              </a:ext>
            </a:extLst>
          </p:cNvPr>
          <p:cNvSpPr/>
          <p:nvPr/>
        </p:nvSpPr>
        <p:spPr>
          <a:xfrm>
            <a:off x="2967867" y="214015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9D2378-897A-6922-40EE-81AE8E3FE6EF}"/>
              </a:ext>
            </a:extLst>
          </p:cNvPr>
          <p:cNvSpPr/>
          <p:nvPr/>
        </p:nvSpPr>
        <p:spPr>
          <a:xfrm>
            <a:off x="5537200" y="212631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BA8149-EF4C-B1E8-2F5F-057F147B3B8D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A339E50-ECF4-75EA-BA5C-0BE175057496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流程图: 手动操作 45">
                    <a:extLst>
                      <a:ext uri="{FF2B5EF4-FFF2-40B4-BE49-F238E27FC236}">
                        <a16:creationId xmlns:a16="http://schemas.microsoft.com/office/drawing/2014/main" id="{E08EB4C9-2188-FD88-B00A-361063111951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96B321A-C246-A8FC-12E2-D95F07883A66}"/>
                  </a:ext>
                </a:extLst>
              </p:cNvPr>
              <p:cNvCxnSpPr>
                <a:cxnSpLocks/>
                <a:stCxn id="46" idx="1"/>
                <a:endCxn id="4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16325C7-503D-EA0A-2A5B-55ACC5DABE70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7341B1-8EE5-7A5E-77EB-0A90E90E1D51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B6B3A7F-4D05-62EC-70F9-FB6FDA23D680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55" name="Picture 2">
                  <a:extLst>
                    <a:ext uri="{FF2B5EF4-FFF2-40B4-BE49-F238E27FC236}">
                      <a16:creationId xmlns:a16="http://schemas.microsoft.com/office/drawing/2014/main" id="{BAE13802-E07A-530A-B582-FC55A787B3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46A8B090-43DA-FA7F-B24C-664DFD8A87D0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300CDF93-0A01-7DD2-34C2-025397B71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35E66F1-5F80-1A21-D4F1-773818485118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14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Using SU in Chen-Tell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27 / 27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F0C238-5311-1D6F-9099-C84F9B7D60C4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643D538-B570-BD08-1C21-D822DD867B18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流程图: 手动操作 12">
                    <a:extLst>
                      <a:ext uri="{FF2B5EF4-FFF2-40B4-BE49-F238E27FC236}">
                        <a16:creationId xmlns:a16="http://schemas.microsoft.com/office/drawing/2014/main" id="{BB28110C-B8E3-2B42-FF6D-69451C85A879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F17FB80-D186-2C0E-AF1C-290B91C1E455}"/>
                  </a:ext>
                </a:extLst>
              </p:cNvPr>
              <p:cNvCxnSpPr>
                <a:cxnSpLocks/>
                <a:stCxn id="13" idx="1"/>
                <a:endCxn id="1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12A638-DFFB-BD9D-1650-8A0C52C56649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D7F7461-6B76-AA5F-D607-F53CAB8E4EF6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54E7D63-D607-4483-82A8-D49552245062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95925572-1830-9FA8-40A6-D78EEF3D8A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 xmlns="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DF26B643-07E6-5FC3-DA23-14B3B4EAB6F9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64DB4BEB-38F2-FD78-BD8D-C86E761001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3B36075-9426-5A53-4169-4FDE48AAE5B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976B91-EC2E-B4E3-0221-60A5AFF6E606}"/>
              </a:ext>
            </a:extLst>
          </p:cNvPr>
          <p:cNvSpPr/>
          <p:nvPr/>
        </p:nvSpPr>
        <p:spPr>
          <a:xfrm>
            <a:off x="727587" y="2118274"/>
            <a:ext cx="6312309" cy="143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6DEDE-45EA-255A-B422-F7FF794E1F5E}"/>
              </a:ext>
            </a:extLst>
          </p:cNvPr>
          <p:cNvSpPr/>
          <p:nvPr/>
        </p:nvSpPr>
        <p:spPr>
          <a:xfrm>
            <a:off x="717755" y="2117029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2AA57B-9775-89CE-F622-B32481170F85}"/>
              </a:ext>
            </a:extLst>
          </p:cNvPr>
          <p:cNvSpPr/>
          <p:nvPr/>
        </p:nvSpPr>
        <p:spPr>
          <a:xfrm>
            <a:off x="717755" y="2393913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F9ABB3-6124-6CF7-4698-3A3387BF18C4}"/>
              </a:ext>
            </a:extLst>
          </p:cNvPr>
          <p:cNvSpPr/>
          <p:nvPr/>
        </p:nvSpPr>
        <p:spPr>
          <a:xfrm>
            <a:off x="717755" y="3284875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/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Chen-Tell: each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low-deg polynomial!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7B526186-FAC8-1D4B-733E-7E7A8AA21F10}"/>
              </a:ext>
            </a:extLst>
          </p:cNvPr>
          <p:cNvSpPr/>
          <p:nvPr/>
        </p:nvSpPr>
        <p:spPr>
          <a:xfrm>
            <a:off x="7064916" y="2573741"/>
            <a:ext cx="909427" cy="5841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A32F55-81EC-50BE-BDCD-BFD75A003961}"/>
              </a:ext>
            </a:extLst>
          </p:cNvPr>
          <p:cNvGrpSpPr/>
          <p:nvPr/>
        </p:nvGrpSpPr>
        <p:grpSpPr>
          <a:xfrm>
            <a:off x="7999363" y="2253107"/>
            <a:ext cx="1391919" cy="1433753"/>
            <a:chOff x="8187689" y="2867419"/>
            <a:chExt cx="2974189" cy="30635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6808616-D5C2-B400-87FD-394DF3E6A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1411A9A-E562-D313-18A2-359B7BA1DA9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657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/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51670 w 4443212"/>
                  <a:gd name="connsiteY1" fmla="*/ 0 h 2359172"/>
                  <a:gd name="connsiteX2" fmla="*/ 1436637 w 4443212"/>
                  <a:gd name="connsiteY2" fmla="*/ 0 h 2359172"/>
                  <a:gd name="connsiteX3" fmla="*/ 2221605 w 4443212"/>
                  <a:gd name="connsiteY3" fmla="*/ 0 h 2359172"/>
                  <a:gd name="connsiteX4" fmla="*/ 2917708 w 4443212"/>
                  <a:gd name="connsiteY4" fmla="*/ 0 h 2359172"/>
                  <a:gd name="connsiteX5" fmla="*/ 3747108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33573 h 2359172"/>
                  <a:gd name="connsiteX8" fmla="*/ 4443212 w 4443212"/>
                  <a:gd name="connsiteY8" fmla="*/ 1572780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2962141 w 4443212"/>
                  <a:gd name="connsiteY11" fmla="*/ 2359172 h 2359172"/>
                  <a:gd name="connsiteX12" fmla="*/ 2354901 w 4443212"/>
                  <a:gd name="connsiteY12" fmla="*/ 2359172 h 2359172"/>
                  <a:gd name="connsiteX13" fmla="*/ 1658798 w 4443212"/>
                  <a:gd name="connsiteY13" fmla="*/ 2359172 h 2359172"/>
                  <a:gd name="connsiteX14" fmla="*/ 873830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549188 h 2359172"/>
                  <a:gd name="connsiteX17" fmla="*/ 0 w 4443212"/>
                  <a:gd name="connsiteY17" fmla="*/ 762797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43212" h="2359172" fill="none" extrusionOk="0">
                    <a:moveTo>
                      <a:pt x="0" y="0"/>
                    </a:moveTo>
                    <a:cubicBezTo>
                      <a:pt x="207146" y="-133701"/>
                      <a:pt x="304902" y="-17927"/>
                      <a:pt x="607239" y="0"/>
                    </a:cubicBezTo>
                    <a:cubicBezTo>
                      <a:pt x="832590" y="-50404"/>
                      <a:pt x="1068192" y="-28914"/>
                      <a:pt x="1436637" y="0"/>
                    </a:cubicBezTo>
                    <a:cubicBezTo>
                      <a:pt x="1829634" y="-59908"/>
                      <a:pt x="1820685" y="133549"/>
                      <a:pt x="2088309" y="0"/>
                    </a:cubicBezTo>
                    <a:cubicBezTo>
                      <a:pt x="2375772" y="2449"/>
                      <a:pt x="2524720" y="34119"/>
                      <a:pt x="2739980" y="0"/>
                    </a:cubicBezTo>
                    <a:cubicBezTo>
                      <a:pt x="2985511" y="-31655"/>
                      <a:pt x="3048645" y="105260"/>
                      <a:pt x="3347219" y="0"/>
                    </a:cubicBezTo>
                    <a:cubicBezTo>
                      <a:pt x="3592470" y="654"/>
                      <a:pt x="4287207" y="72042"/>
                      <a:pt x="4443212" y="0"/>
                    </a:cubicBezTo>
                    <a:cubicBezTo>
                      <a:pt x="4506161" y="316949"/>
                      <a:pt x="4461154" y="374436"/>
                      <a:pt x="4443212" y="809982"/>
                    </a:cubicBezTo>
                    <a:cubicBezTo>
                      <a:pt x="4476329" y="1170560"/>
                      <a:pt x="4379067" y="1500226"/>
                      <a:pt x="4443212" y="1643555"/>
                    </a:cubicBezTo>
                    <a:cubicBezTo>
                      <a:pt x="4525334" y="1836756"/>
                      <a:pt x="4415408" y="2105639"/>
                      <a:pt x="4443212" y="2359172"/>
                    </a:cubicBezTo>
                    <a:cubicBezTo>
                      <a:pt x="4174340" y="2444158"/>
                      <a:pt x="3798749" y="2288038"/>
                      <a:pt x="3702676" y="2359172"/>
                    </a:cubicBezTo>
                    <a:cubicBezTo>
                      <a:pt x="3447113" y="2345285"/>
                      <a:pt x="3263999" y="2231144"/>
                      <a:pt x="3095437" y="2359172"/>
                    </a:cubicBezTo>
                    <a:cubicBezTo>
                      <a:pt x="2878595" y="2493979"/>
                      <a:pt x="2581285" y="2169820"/>
                      <a:pt x="2266038" y="2359172"/>
                    </a:cubicBezTo>
                    <a:cubicBezTo>
                      <a:pt x="1954617" y="2347356"/>
                      <a:pt x="1792256" y="2351250"/>
                      <a:pt x="1525502" y="2359172"/>
                    </a:cubicBezTo>
                    <a:cubicBezTo>
                      <a:pt x="1219827" y="2436513"/>
                      <a:pt x="1019926" y="2415342"/>
                      <a:pt x="829399" y="2359172"/>
                    </a:cubicBezTo>
                    <a:cubicBezTo>
                      <a:pt x="565725" y="2301945"/>
                      <a:pt x="156612" y="2270563"/>
                      <a:pt x="0" y="2359172"/>
                    </a:cubicBezTo>
                    <a:cubicBezTo>
                      <a:pt x="-58818" y="2122888"/>
                      <a:pt x="72742" y="1884940"/>
                      <a:pt x="0" y="1643555"/>
                    </a:cubicBezTo>
                    <a:cubicBezTo>
                      <a:pt x="-60272" y="1281329"/>
                      <a:pt x="62299" y="1255017"/>
                      <a:pt x="0" y="927940"/>
                    </a:cubicBezTo>
                    <a:cubicBezTo>
                      <a:pt x="-78620" y="668153"/>
                      <a:pt x="39932" y="383622"/>
                      <a:pt x="0" y="0"/>
                    </a:cubicBezTo>
                    <a:close/>
                  </a:path>
                  <a:path w="4443212" h="2359172" stroke="0" extrusionOk="0">
                    <a:moveTo>
                      <a:pt x="0" y="0"/>
                    </a:moveTo>
                    <a:cubicBezTo>
                      <a:pt x="328603" y="-18284"/>
                      <a:pt x="354078" y="68656"/>
                      <a:pt x="651670" y="0"/>
                    </a:cubicBezTo>
                    <a:cubicBezTo>
                      <a:pt x="958919" y="-63831"/>
                      <a:pt x="1149818" y="7142"/>
                      <a:pt x="1436637" y="0"/>
                    </a:cubicBezTo>
                    <a:cubicBezTo>
                      <a:pt x="1777439" y="-166656"/>
                      <a:pt x="1946279" y="65847"/>
                      <a:pt x="2221605" y="0"/>
                    </a:cubicBezTo>
                    <a:cubicBezTo>
                      <a:pt x="2539762" y="-29475"/>
                      <a:pt x="2571916" y="29024"/>
                      <a:pt x="2917708" y="0"/>
                    </a:cubicBezTo>
                    <a:cubicBezTo>
                      <a:pt x="3297939" y="-29844"/>
                      <a:pt x="3566752" y="110679"/>
                      <a:pt x="3747108" y="0"/>
                    </a:cubicBezTo>
                    <a:cubicBezTo>
                      <a:pt x="3998714" y="-136823"/>
                      <a:pt x="4107543" y="-6708"/>
                      <a:pt x="4443212" y="0"/>
                    </a:cubicBezTo>
                    <a:cubicBezTo>
                      <a:pt x="4605670" y="341007"/>
                      <a:pt x="4377185" y="532836"/>
                      <a:pt x="4443212" y="833573"/>
                    </a:cubicBezTo>
                    <a:cubicBezTo>
                      <a:pt x="4494741" y="960751"/>
                      <a:pt x="4373939" y="1156233"/>
                      <a:pt x="4443212" y="1572780"/>
                    </a:cubicBezTo>
                    <a:cubicBezTo>
                      <a:pt x="4513986" y="1957510"/>
                      <a:pt x="4408412" y="2008547"/>
                      <a:pt x="4443212" y="2359172"/>
                    </a:cubicBezTo>
                    <a:cubicBezTo>
                      <a:pt x="4260565" y="2475559"/>
                      <a:pt x="3912255" y="2389525"/>
                      <a:pt x="3702676" y="2359172"/>
                    </a:cubicBezTo>
                    <a:cubicBezTo>
                      <a:pt x="3461595" y="2543225"/>
                      <a:pt x="3314301" y="2312994"/>
                      <a:pt x="2962141" y="2359172"/>
                    </a:cubicBezTo>
                    <a:cubicBezTo>
                      <a:pt x="2615242" y="2407440"/>
                      <a:pt x="2595822" y="2342855"/>
                      <a:pt x="2354901" y="2359172"/>
                    </a:cubicBezTo>
                    <a:cubicBezTo>
                      <a:pt x="2139581" y="2386577"/>
                      <a:pt x="1963275" y="2406957"/>
                      <a:pt x="1658798" y="2359172"/>
                    </a:cubicBezTo>
                    <a:cubicBezTo>
                      <a:pt x="1350954" y="2388816"/>
                      <a:pt x="1235374" y="2339372"/>
                      <a:pt x="873830" y="2359172"/>
                    </a:cubicBezTo>
                    <a:cubicBezTo>
                      <a:pt x="465956" y="2466801"/>
                      <a:pt x="189683" y="2263505"/>
                      <a:pt x="0" y="2359172"/>
                    </a:cubicBezTo>
                    <a:cubicBezTo>
                      <a:pt x="-57922" y="2185194"/>
                      <a:pt x="96871" y="1869032"/>
                      <a:pt x="0" y="1549188"/>
                    </a:cubicBezTo>
                    <a:cubicBezTo>
                      <a:pt x="-135932" y="1268579"/>
                      <a:pt x="77300" y="1082712"/>
                      <a:pt x="0" y="762797"/>
                    </a:cubicBezTo>
                    <a:cubicBezTo>
                      <a:pt x="-40351" y="456621"/>
                      <a:pt x="25078" y="221236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30493" y="24856"/>
                      <a:pt x="333559" y="77079"/>
                      <a:pt x="607239" y="0"/>
                    </a:cubicBezTo>
                    <a:cubicBezTo>
                      <a:pt x="914231" y="-55931"/>
                      <a:pt x="993032" y="39910"/>
                      <a:pt x="1436637" y="0"/>
                    </a:cubicBezTo>
                    <a:cubicBezTo>
                      <a:pt x="1851689" y="-11123"/>
                      <a:pt x="1805194" y="46523"/>
                      <a:pt x="2088309" y="0"/>
                    </a:cubicBezTo>
                    <a:cubicBezTo>
                      <a:pt x="2350489" y="-115863"/>
                      <a:pt x="2513643" y="22619"/>
                      <a:pt x="2739980" y="0"/>
                    </a:cubicBezTo>
                    <a:cubicBezTo>
                      <a:pt x="3001704" y="-37634"/>
                      <a:pt x="3099430" y="98311"/>
                      <a:pt x="3347219" y="0"/>
                    </a:cubicBezTo>
                    <a:cubicBezTo>
                      <a:pt x="3654321" y="-92205"/>
                      <a:pt x="4248806" y="-4053"/>
                      <a:pt x="4443212" y="0"/>
                    </a:cubicBezTo>
                    <a:cubicBezTo>
                      <a:pt x="4488196" y="247071"/>
                      <a:pt x="4414177" y="398197"/>
                      <a:pt x="4443212" y="809982"/>
                    </a:cubicBezTo>
                    <a:cubicBezTo>
                      <a:pt x="4421678" y="1209613"/>
                      <a:pt x="4394289" y="1493280"/>
                      <a:pt x="4443212" y="1643555"/>
                    </a:cubicBezTo>
                    <a:cubicBezTo>
                      <a:pt x="4561823" y="1797438"/>
                      <a:pt x="4362328" y="2011781"/>
                      <a:pt x="4443212" y="2359172"/>
                    </a:cubicBezTo>
                    <a:cubicBezTo>
                      <a:pt x="4244584" y="2342672"/>
                      <a:pt x="3849639" y="2284777"/>
                      <a:pt x="3702676" y="2359172"/>
                    </a:cubicBezTo>
                    <a:cubicBezTo>
                      <a:pt x="3575864" y="2443015"/>
                      <a:pt x="3322800" y="2247341"/>
                      <a:pt x="3095437" y="2359172"/>
                    </a:cubicBezTo>
                    <a:cubicBezTo>
                      <a:pt x="2820708" y="2507908"/>
                      <a:pt x="2620757" y="2418816"/>
                      <a:pt x="2266038" y="2359172"/>
                    </a:cubicBezTo>
                    <a:cubicBezTo>
                      <a:pt x="1901700" y="2385005"/>
                      <a:pt x="1738488" y="2435753"/>
                      <a:pt x="1525502" y="2359172"/>
                    </a:cubicBezTo>
                    <a:cubicBezTo>
                      <a:pt x="1264440" y="2415097"/>
                      <a:pt x="1049909" y="2395067"/>
                      <a:pt x="829399" y="2359172"/>
                    </a:cubicBezTo>
                    <a:cubicBezTo>
                      <a:pt x="527947" y="2396799"/>
                      <a:pt x="200902" y="2257660"/>
                      <a:pt x="0" y="2359172"/>
                    </a:cubicBezTo>
                    <a:cubicBezTo>
                      <a:pt x="-25413" y="2071647"/>
                      <a:pt x="102603" y="2000375"/>
                      <a:pt x="0" y="1643555"/>
                    </a:cubicBezTo>
                    <a:cubicBezTo>
                      <a:pt x="-60731" y="1341439"/>
                      <a:pt x="82086" y="1195767"/>
                      <a:pt x="0" y="927940"/>
                    </a:cubicBezTo>
                    <a:cubicBezTo>
                      <a:pt x="-36006" y="559342"/>
                      <a:pt x="24898" y="470558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60562" y="-91784"/>
                      <a:pt x="314034" y="24462"/>
                      <a:pt x="607239" y="0"/>
                    </a:cubicBezTo>
                    <a:cubicBezTo>
                      <a:pt x="835828" y="-90245"/>
                      <a:pt x="1107497" y="10164"/>
                      <a:pt x="1436637" y="0"/>
                    </a:cubicBezTo>
                    <a:cubicBezTo>
                      <a:pt x="1828951" y="-13615"/>
                      <a:pt x="1792252" y="71450"/>
                      <a:pt x="2088309" y="0"/>
                    </a:cubicBezTo>
                    <a:cubicBezTo>
                      <a:pt x="2362255" y="-30795"/>
                      <a:pt x="2482402" y="28589"/>
                      <a:pt x="2739980" y="0"/>
                    </a:cubicBezTo>
                    <a:cubicBezTo>
                      <a:pt x="3003793" y="-26762"/>
                      <a:pt x="3070777" y="86711"/>
                      <a:pt x="3347219" y="0"/>
                    </a:cubicBezTo>
                    <a:cubicBezTo>
                      <a:pt x="3601422" y="-10703"/>
                      <a:pt x="4282944" y="55752"/>
                      <a:pt x="4443212" y="0"/>
                    </a:cubicBezTo>
                    <a:cubicBezTo>
                      <a:pt x="4506452" y="282065"/>
                      <a:pt x="4441619" y="391949"/>
                      <a:pt x="4443212" y="809982"/>
                    </a:cubicBezTo>
                    <a:cubicBezTo>
                      <a:pt x="4448427" y="1218497"/>
                      <a:pt x="4356642" y="1499976"/>
                      <a:pt x="4443212" y="1643555"/>
                    </a:cubicBezTo>
                    <a:cubicBezTo>
                      <a:pt x="4560310" y="1839533"/>
                      <a:pt x="4421680" y="2086477"/>
                      <a:pt x="4443212" y="2359172"/>
                    </a:cubicBezTo>
                    <a:cubicBezTo>
                      <a:pt x="4209458" y="2420044"/>
                      <a:pt x="3808450" y="2295766"/>
                      <a:pt x="3702676" y="2359172"/>
                    </a:cubicBezTo>
                    <a:cubicBezTo>
                      <a:pt x="3550902" y="2375606"/>
                      <a:pt x="3328749" y="2243195"/>
                      <a:pt x="3095437" y="2359172"/>
                    </a:cubicBezTo>
                    <a:cubicBezTo>
                      <a:pt x="2826801" y="2501432"/>
                      <a:pt x="2603078" y="2250451"/>
                      <a:pt x="2266038" y="2359172"/>
                    </a:cubicBezTo>
                    <a:cubicBezTo>
                      <a:pt x="1968497" y="2365894"/>
                      <a:pt x="1777521" y="2353152"/>
                      <a:pt x="1525502" y="2359172"/>
                    </a:cubicBezTo>
                    <a:cubicBezTo>
                      <a:pt x="1267953" y="2430092"/>
                      <a:pt x="1026816" y="2431726"/>
                      <a:pt x="829399" y="2359172"/>
                    </a:cubicBezTo>
                    <a:cubicBezTo>
                      <a:pt x="552288" y="2338005"/>
                      <a:pt x="191110" y="2270781"/>
                      <a:pt x="0" y="2359172"/>
                    </a:cubicBezTo>
                    <a:cubicBezTo>
                      <a:pt x="-29932" y="2081552"/>
                      <a:pt x="105819" y="1929832"/>
                      <a:pt x="0" y="1643555"/>
                    </a:cubicBezTo>
                    <a:cubicBezTo>
                      <a:pt x="-58158" y="1307767"/>
                      <a:pt x="50354" y="1261009"/>
                      <a:pt x="0" y="927940"/>
                    </a:cubicBezTo>
                    <a:cubicBezTo>
                      <a:pt x="-19449" y="619858"/>
                      <a:pt x="41213" y="47294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b="1" u="sng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ChenTell.</a:t>
                </a:r>
                <a14:m>
                  <m:oMath xmlns:m="http://schemas.openxmlformats.org/officeDocument/2006/math">
                    <m:r>
                      <a:rPr lang="en-US" altLang="zh-CN" b="1" i="0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𝐑𝐞𝐜𝐨𝐧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trivial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1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Use downward self-reducibility to obtain a circuit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 is too large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SU.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56183" y="-98835"/>
                      <a:pt x="631975" y="14961"/>
                      <a:pt x="1140985" y="0"/>
                    </a:cubicBezTo>
                    <a:cubicBezTo>
                      <a:pt x="1576575" y="-53625"/>
                      <a:pt x="1990163" y="-17591"/>
                      <a:pt x="2699400" y="0"/>
                    </a:cubicBezTo>
                    <a:cubicBezTo>
                      <a:pt x="3447918" y="-48661"/>
                      <a:pt x="3413564" y="109037"/>
                      <a:pt x="3923872" y="0"/>
                    </a:cubicBezTo>
                    <a:cubicBezTo>
                      <a:pt x="4453388" y="-20316"/>
                      <a:pt x="4689828" y="40421"/>
                      <a:pt x="5148342" y="0"/>
                    </a:cubicBezTo>
                    <a:cubicBezTo>
                      <a:pt x="5615115" y="-37661"/>
                      <a:pt x="5786643" y="77581"/>
                      <a:pt x="6289325" y="0"/>
                    </a:cubicBezTo>
                    <a:cubicBezTo>
                      <a:pt x="6753335" y="-4690"/>
                      <a:pt x="7999872" y="85996"/>
                      <a:pt x="8348663" y="0"/>
                    </a:cubicBezTo>
                    <a:cubicBezTo>
                      <a:pt x="8461874" y="278793"/>
                      <a:pt x="8346122" y="394964"/>
                      <a:pt x="8348663" y="807627"/>
                    </a:cubicBezTo>
                    <a:cubicBezTo>
                      <a:pt x="8395023" y="1173994"/>
                      <a:pt x="8232149" y="1488809"/>
                      <a:pt x="8348663" y="1638776"/>
                    </a:cubicBezTo>
                    <a:cubicBezTo>
                      <a:pt x="8461004" y="1842176"/>
                      <a:pt x="8254294" y="2070455"/>
                      <a:pt x="8348663" y="2352311"/>
                    </a:cubicBezTo>
                    <a:cubicBezTo>
                      <a:pt x="7850018" y="2419506"/>
                      <a:pt x="7212828" y="2296766"/>
                      <a:pt x="6957219" y="2352311"/>
                    </a:cubicBezTo>
                    <a:cubicBezTo>
                      <a:pt x="6568005" y="2356778"/>
                      <a:pt x="6170528" y="2274984"/>
                      <a:pt x="5816234" y="2352311"/>
                    </a:cubicBezTo>
                    <a:cubicBezTo>
                      <a:pt x="5422875" y="2445695"/>
                      <a:pt x="4908910" y="2210600"/>
                      <a:pt x="4257818" y="2352311"/>
                    </a:cubicBezTo>
                    <a:cubicBezTo>
                      <a:pt x="3630586" y="2367265"/>
                      <a:pt x="3345678" y="2341529"/>
                      <a:pt x="2866374" y="2352311"/>
                    </a:cubicBezTo>
                    <a:cubicBezTo>
                      <a:pt x="2350175" y="2418187"/>
                      <a:pt x="1937369" y="2398399"/>
                      <a:pt x="1558417" y="2352311"/>
                    </a:cubicBezTo>
                    <a:cubicBezTo>
                      <a:pt x="1083854" y="2328700"/>
                      <a:pt x="335310" y="2269029"/>
                      <a:pt x="0" y="2352311"/>
                    </a:cubicBezTo>
                    <a:cubicBezTo>
                      <a:pt x="-69963" y="2093781"/>
                      <a:pt x="127445" y="1926124"/>
                      <a:pt x="0" y="1638776"/>
                    </a:cubicBezTo>
                    <a:cubicBezTo>
                      <a:pt x="-115757" y="1280235"/>
                      <a:pt x="94522" y="1259963"/>
                      <a:pt x="0" y="925242"/>
                    </a:cubicBezTo>
                    <a:cubicBezTo>
                      <a:pt x="-108257" y="624625"/>
                      <a:pt x="38912" y="409435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03346" y="-16686"/>
                      <a:pt x="705708" y="64174"/>
                      <a:pt x="1224469" y="0"/>
                    </a:cubicBezTo>
                    <a:cubicBezTo>
                      <a:pt x="1754163" y="-61008"/>
                      <a:pt x="2088394" y="41363"/>
                      <a:pt x="2699400" y="0"/>
                    </a:cubicBezTo>
                    <a:cubicBezTo>
                      <a:pt x="3343529" y="-139428"/>
                      <a:pt x="3570097" y="30676"/>
                      <a:pt x="4174331" y="0"/>
                    </a:cubicBezTo>
                    <a:cubicBezTo>
                      <a:pt x="4775928" y="-28547"/>
                      <a:pt x="4830393" y="42322"/>
                      <a:pt x="5482288" y="0"/>
                    </a:cubicBezTo>
                    <a:cubicBezTo>
                      <a:pt x="6143439" y="-42591"/>
                      <a:pt x="6612864" y="78132"/>
                      <a:pt x="7040706" y="0"/>
                    </a:cubicBezTo>
                    <a:cubicBezTo>
                      <a:pt x="7499895" y="-114888"/>
                      <a:pt x="7724225" y="-1560"/>
                      <a:pt x="8348663" y="0"/>
                    </a:cubicBezTo>
                    <a:cubicBezTo>
                      <a:pt x="8533196" y="371271"/>
                      <a:pt x="8208934" y="582425"/>
                      <a:pt x="8348663" y="831149"/>
                    </a:cubicBezTo>
                    <a:cubicBezTo>
                      <a:pt x="8456688" y="965248"/>
                      <a:pt x="8217222" y="1182219"/>
                      <a:pt x="8348663" y="1568207"/>
                    </a:cubicBezTo>
                    <a:cubicBezTo>
                      <a:pt x="8481574" y="1947441"/>
                      <a:pt x="8319559" y="2012979"/>
                      <a:pt x="8348663" y="2352311"/>
                    </a:cubicBezTo>
                    <a:cubicBezTo>
                      <a:pt x="8017605" y="2461215"/>
                      <a:pt x="7326101" y="2336673"/>
                      <a:pt x="6957219" y="2352311"/>
                    </a:cubicBezTo>
                    <a:cubicBezTo>
                      <a:pt x="6558669" y="2505731"/>
                      <a:pt x="6245494" y="2310501"/>
                      <a:pt x="5565775" y="2352311"/>
                    </a:cubicBezTo>
                    <a:cubicBezTo>
                      <a:pt x="4886971" y="2394340"/>
                      <a:pt x="4870818" y="2336609"/>
                      <a:pt x="4424790" y="2352311"/>
                    </a:cubicBezTo>
                    <a:cubicBezTo>
                      <a:pt x="4001150" y="2372680"/>
                      <a:pt x="3662392" y="2356681"/>
                      <a:pt x="3116833" y="2352311"/>
                    </a:cubicBezTo>
                    <a:cubicBezTo>
                      <a:pt x="2543258" y="2383992"/>
                      <a:pt x="2324016" y="2329408"/>
                      <a:pt x="1641902" y="2352311"/>
                    </a:cubicBezTo>
                    <a:cubicBezTo>
                      <a:pt x="917293" y="2449562"/>
                      <a:pt x="389116" y="2268472"/>
                      <a:pt x="0" y="2352311"/>
                    </a:cubicBezTo>
                    <a:cubicBezTo>
                      <a:pt x="-80518" y="2176540"/>
                      <a:pt x="150623" y="1806123"/>
                      <a:pt x="0" y="1544683"/>
                    </a:cubicBezTo>
                    <a:cubicBezTo>
                      <a:pt x="-204283" y="1282480"/>
                      <a:pt x="110927" y="1066283"/>
                      <a:pt x="0" y="760579"/>
                    </a:cubicBezTo>
                    <a:cubicBezTo>
                      <a:pt x="-68862" y="472191"/>
                      <a:pt x="80308" y="199126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51074" y="7602"/>
                      <a:pt x="664670" y="73275"/>
                      <a:pt x="1140985" y="0"/>
                    </a:cubicBezTo>
                    <a:cubicBezTo>
                      <a:pt x="1599925" y="-77823"/>
                      <a:pt x="1996687" y="67312"/>
                      <a:pt x="2699400" y="0"/>
                    </a:cubicBezTo>
                    <a:cubicBezTo>
                      <a:pt x="3450436" y="-22596"/>
                      <a:pt x="3393345" y="53123"/>
                      <a:pt x="3923872" y="0"/>
                    </a:cubicBezTo>
                    <a:cubicBezTo>
                      <a:pt x="4423157" y="-97833"/>
                      <a:pt x="4642335" y="10362"/>
                      <a:pt x="5148342" y="0"/>
                    </a:cubicBezTo>
                    <a:cubicBezTo>
                      <a:pt x="5662451" y="-10691"/>
                      <a:pt x="5796020" y="70696"/>
                      <a:pt x="6289325" y="0"/>
                    </a:cubicBezTo>
                    <a:cubicBezTo>
                      <a:pt x="6815512" y="-95781"/>
                      <a:pt x="8013009" y="22993"/>
                      <a:pt x="8348663" y="0"/>
                    </a:cubicBezTo>
                    <a:cubicBezTo>
                      <a:pt x="8483499" y="263365"/>
                      <a:pt x="8308873" y="383963"/>
                      <a:pt x="8348663" y="807627"/>
                    </a:cubicBezTo>
                    <a:cubicBezTo>
                      <a:pt x="8358568" y="1238707"/>
                      <a:pt x="8212553" y="1439108"/>
                      <a:pt x="8348663" y="1638776"/>
                    </a:cubicBezTo>
                    <a:cubicBezTo>
                      <a:pt x="8489811" y="1842951"/>
                      <a:pt x="8270078" y="2039976"/>
                      <a:pt x="8348663" y="2352311"/>
                    </a:cubicBezTo>
                    <a:cubicBezTo>
                      <a:pt x="7939674" y="2366597"/>
                      <a:pt x="7198109" y="2300860"/>
                      <a:pt x="6957219" y="2352311"/>
                    </a:cubicBezTo>
                    <a:cubicBezTo>
                      <a:pt x="6749079" y="2407974"/>
                      <a:pt x="6271177" y="2272331"/>
                      <a:pt x="5816234" y="2352311"/>
                    </a:cubicBezTo>
                    <a:cubicBezTo>
                      <a:pt x="5323540" y="2460297"/>
                      <a:pt x="4913924" y="2375548"/>
                      <a:pt x="4257818" y="2352311"/>
                    </a:cubicBezTo>
                    <a:cubicBezTo>
                      <a:pt x="3633641" y="2424836"/>
                      <a:pt x="3246929" y="2372587"/>
                      <a:pt x="2866374" y="2352311"/>
                    </a:cubicBezTo>
                    <a:cubicBezTo>
                      <a:pt x="2498750" y="2392287"/>
                      <a:pt x="2008326" y="2380562"/>
                      <a:pt x="1558417" y="2352311"/>
                    </a:cubicBezTo>
                    <a:cubicBezTo>
                      <a:pt x="1057714" y="2381497"/>
                      <a:pt x="499973" y="2246000"/>
                      <a:pt x="0" y="2352311"/>
                    </a:cubicBezTo>
                    <a:cubicBezTo>
                      <a:pt x="-53675" y="2061482"/>
                      <a:pt x="180987" y="1983801"/>
                      <a:pt x="0" y="1638776"/>
                    </a:cubicBezTo>
                    <a:cubicBezTo>
                      <a:pt x="-117006" y="1318795"/>
                      <a:pt x="90297" y="1200940"/>
                      <a:pt x="0" y="925242"/>
                    </a:cubicBezTo>
                    <a:cubicBezTo>
                      <a:pt x="-54434" y="580660"/>
                      <a:pt x="48008" y="473201"/>
                      <a:pt x="0" y="0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51670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221605 w 4443212"/>
                          <a:gd name="connsiteY3" fmla="*/ 0 h 2359172"/>
                          <a:gd name="connsiteX4" fmla="*/ 2917708 w 4443212"/>
                          <a:gd name="connsiteY4" fmla="*/ 0 h 2359172"/>
                          <a:gd name="connsiteX5" fmla="*/ 3747108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33573 h 2359172"/>
                          <a:gd name="connsiteX8" fmla="*/ 4443212 w 4443212"/>
                          <a:gd name="connsiteY8" fmla="*/ 1572780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2962141 w 4443212"/>
                          <a:gd name="connsiteY11" fmla="*/ 2359172 h 2359172"/>
                          <a:gd name="connsiteX12" fmla="*/ 2354901 w 4443212"/>
                          <a:gd name="connsiteY12" fmla="*/ 2359172 h 2359172"/>
                          <a:gd name="connsiteX13" fmla="*/ 1658798 w 4443212"/>
                          <a:gd name="connsiteY13" fmla="*/ 2359172 h 2359172"/>
                          <a:gd name="connsiteX14" fmla="*/ 873830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549188 h 2359172"/>
                          <a:gd name="connsiteX17" fmla="*/ 0 w 4443212"/>
                          <a:gd name="connsiteY17" fmla="*/ 762797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443212" h="2359172" fill="none" extrusionOk="0">
                            <a:moveTo>
                              <a:pt x="0" y="0"/>
                            </a:moveTo>
                            <a:cubicBezTo>
                              <a:pt x="207146" y="-133701"/>
                              <a:pt x="304902" y="-17927"/>
                              <a:pt x="607239" y="0"/>
                            </a:cubicBezTo>
                            <a:cubicBezTo>
                              <a:pt x="832590" y="-50404"/>
                              <a:pt x="1068192" y="-28914"/>
                              <a:pt x="1436637" y="0"/>
                            </a:cubicBezTo>
                            <a:cubicBezTo>
                              <a:pt x="1829634" y="-59908"/>
                              <a:pt x="1820685" y="133549"/>
                              <a:pt x="2088309" y="0"/>
                            </a:cubicBezTo>
                            <a:cubicBezTo>
                              <a:pt x="2375772" y="2449"/>
                              <a:pt x="2524720" y="34119"/>
                              <a:pt x="2739980" y="0"/>
                            </a:cubicBezTo>
                            <a:cubicBezTo>
                              <a:pt x="2985511" y="-31655"/>
                              <a:pt x="3048645" y="105260"/>
                              <a:pt x="3347219" y="0"/>
                            </a:cubicBezTo>
                            <a:cubicBezTo>
                              <a:pt x="3592470" y="654"/>
                              <a:pt x="4287207" y="72042"/>
                              <a:pt x="4443212" y="0"/>
                            </a:cubicBezTo>
                            <a:cubicBezTo>
                              <a:pt x="4506161" y="316949"/>
                              <a:pt x="4461154" y="374436"/>
                              <a:pt x="4443212" y="809982"/>
                            </a:cubicBezTo>
                            <a:cubicBezTo>
                              <a:pt x="4476329" y="1170560"/>
                              <a:pt x="4379067" y="1500226"/>
                              <a:pt x="4443212" y="1643555"/>
                            </a:cubicBezTo>
                            <a:cubicBezTo>
                              <a:pt x="4525334" y="1836756"/>
                              <a:pt x="4415408" y="2105639"/>
                              <a:pt x="4443212" y="2359172"/>
                            </a:cubicBezTo>
                            <a:cubicBezTo>
                              <a:pt x="4174340" y="2444158"/>
                              <a:pt x="3798749" y="2288038"/>
                              <a:pt x="3702676" y="2359172"/>
                            </a:cubicBezTo>
                            <a:cubicBezTo>
                              <a:pt x="3447113" y="2345285"/>
                              <a:pt x="3263999" y="2231144"/>
                              <a:pt x="3095437" y="2359172"/>
                            </a:cubicBezTo>
                            <a:cubicBezTo>
                              <a:pt x="2878595" y="2493979"/>
                              <a:pt x="2581285" y="2169820"/>
                              <a:pt x="2266038" y="2359172"/>
                            </a:cubicBezTo>
                            <a:cubicBezTo>
                              <a:pt x="1954617" y="2347356"/>
                              <a:pt x="1792256" y="2351250"/>
                              <a:pt x="1525502" y="2359172"/>
                            </a:cubicBezTo>
                            <a:cubicBezTo>
                              <a:pt x="1219827" y="2436513"/>
                              <a:pt x="1019926" y="2415342"/>
                              <a:pt x="829399" y="2359172"/>
                            </a:cubicBezTo>
                            <a:cubicBezTo>
                              <a:pt x="565725" y="2301945"/>
                              <a:pt x="156612" y="2270563"/>
                              <a:pt x="0" y="2359172"/>
                            </a:cubicBezTo>
                            <a:cubicBezTo>
                              <a:pt x="-58818" y="2122888"/>
                              <a:pt x="72742" y="1884940"/>
                              <a:pt x="0" y="1643555"/>
                            </a:cubicBezTo>
                            <a:cubicBezTo>
                              <a:pt x="-60272" y="1281329"/>
                              <a:pt x="62299" y="1255017"/>
                              <a:pt x="0" y="927940"/>
                            </a:cubicBezTo>
                            <a:cubicBezTo>
                              <a:pt x="-78620" y="668153"/>
                              <a:pt x="39932" y="383622"/>
                              <a:pt x="0" y="0"/>
                            </a:cubicBezTo>
                            <a:close/>
                          </a:path>
                          <a:path w="4443212" h="2359172" stroke="0" extrusionOk="0">
                            <a:moveTo>
                              <a:pt x="0" y="0"/>
                            </a:moveTo>
                            <a:cubicBezTo>
                              <a:pt x="328603" y="-18284"/>
                              <a:pt x="354078" y="68656"/>
                              <a:pt x="651670" y="0"/>
                            </a:cubicBezTo>
                            <a:cubicBezTo>
                              <a:pt x="958919" y="-63831"/>
                              <a:pt x="1149818" y="7142"/>
                              <a:pt x="1436637" y="0"/>
                            </a:cubicBezTo>
                            <a:cubicBezTo>
                              <a:pt x="1777439" y="-166656"/>
                              <a:pt x="1946279" y="65847"/>
                              <a:pt x="2221605" y="0"/>
                            </a:cubicBezTo>
                            <a:cubicBezTo>
                              <a:pt x="2539762" y="-29475"/>
                              <a:pt x="2571916" y="29024"/>
                              <a:pt x="2917708" y="0"/>
                            </a:cubicBezTo>
                            <a:cubicBezTo>
                              <a:pt x="3297939" y="-29844"/>
                              <a:pt x="3566752" y="110679"/>
                              <a:pt x="3747108" y="0"/>
                            </a:cubicBezTo>
                            <a:cubicBezTo>
                              <a:pt x="3998714" y="-136823"/>
                              <a:pt x="4107543" y="-6708"/>
                              <a:pt x="4443212" y="0"/>
                            </a:cubicBezTo>
                            <a:cubicBezTo>
                              <a:pt x="4605670" y="341007"/>
                              <a:pt x="4377185" y="532836"/>
                              <a:pt x="4443212" y="833573"/>
                            </a:cubicBezTo>
                            <a:cubicBezTo>
                              <a:pt x="4494741" y="960751"/>
                              <a:pt x="4373939" y="1156233"/>
                              <a:pt x="4443212" y="1572780"/>
                            </a:cubicBezTo>
                            <a:cubicBezTo>
                              <a:pt x="4513986" y="1957510"/>
                              <a:pt x="4408412" y="2008547"/>
                              <a:pt x="4443212" y="2359172"/>
                            </a:cubicBezTo>
                            <a:cubicBezTo>
                              <a:pt x="4260565" y="2475559"/>
                              <a:pt x="3912255" y="2389525"/>
                              <a:pt x="3702676" y="2359172"/>
                            </a:cubicBezTo>
                            <a:cubicBezTo>
                              <a:pt x="3461595" y="2543225"/>
                              <a:pt x="3314301" y="2312994"/>
                              <a:pt x="2962141" y="2359172"/>
                            </a:cubicBezTo>
                            <a:cubicBezTo>
                              <a:pt x="2615242" y="2407440"/>
                              <a:pt x="2595822" y="2342855"/>
                              <a:pt x="2354901" y="2359172"/>
                            </a:cubicBezTo>
                            <a:cubicBezTo>
                              <a:pt x="2139581" y="2386577"/>
                              <a:pt x="1963275" y="2406957"/>
                              <a:pt x="1658798" y="2359172"/>
                            </a:cubicBezTo>
                            <a:cubicBezTo>
                              <a:pt x="1350954" y="2388816"/>
                              <a:pt x="1235374" y="2339372"/>
                              <a:pt x="873830" y="2359172"/>
                            </a:cubicBezTo>
                            <a:cubicBezTo>
                              <a:pt x="465956" y="2466801"/>
                              <a:pt x="189683" y="2263505"/>
                              <a:pt x="0" y="2359172"/>
                            </a:cubicBezTo>
                            <a:cubicBezTo>
                              <a:pt x="-57922" y="2185194"/>
                              <a:pt x="96871" y="1869032"/>
                              <a:pt x="0" y="1549188"/>
                            </a:cubicBezTo>
                            <a:cubicBezTo>
                              <a:pt x="-135932" y="1268579"/>
                              <a:pt x="77300" y="1082712"/>
                              <a:pt x="0" y="762797"/>
                            </a:cubicBezTo>
                            <a:cubicBezTo>
                              <a:pt x="-40351" y="456621"/>
                              <a:pt x="25078" y="221236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30493" y="24856"/>
                              <a:pt x="333559" y="77079"/>
                              <a:pt x="607239" y="0"/>
                            </a:cubicBezTo>
                            <a:cubicBezTo>
                              <a:pt x="914231" y="-55931"/>
                              <a:pt x="993032" y="39910"/>
                              <a:pt x="1436637" y="0"/>
                            </a:cubicBezTo>
                            <a:cubicBezTo>
                              <a:pt x="1851689" y="-11123"/>
                              <a:pt x="1805194" y="46523"/>
                              <a:pt x="2088309" y="0"/>
                            </a:cubicBezTo>
                            <a:cubicBezTo>
                              <a:pt x="2350489" y="-115863"/>
                              <a:pt x="2513643" y="22619"/>
                              <a:pt x="2739980" y="0"/>
                            </a:cubicBezTo>
                            <a:cubicBezTo>
                              <a:pt x="3001704" y="-37634"/>
                              <a:pt x="3099430" y="98311"/>
                              <a:pt x="3347219" y="0"/>
                            </a:cubicBezTo>
                            <a:cubicBezTo>
                              <a:pt x="3654321" y="-92205"/>
                              <a:pt x="4248806" y="-4053"/>
                              <a:pt x="4443212" y="0"/>
                            </a:cubicBezTo>
                            <a:cubicBezTo>
                              <a:pt x="4488196" y="247071"/>
                              <a:pt x="4414177" y="398197"/>
                              <a:pt x="4443212" y="809982"/>
                            </a:cubicBezTo>
                            <a:cubicBezTo>
                              <a:pt x="4421678" y="1209613"/>
                              <a:pt x="4394289" y="1493280"/>
                              <a:pt x="4443212" y="1643555"/>
                            </a:cubicBezTo>
                            <a:cubicBezTo>
                              <a:pt x="4561823" y="1797438"/>
                              <a:pt x="4362328" y="2011781"/>
                              <a:pt x="4443212" y="2359172"/>
                            </a:cubicBezTo>
                            <a:cubicBezTo>
                              <a:pt x="4244584" y="2342672"/>
                              <a:pt x="3849639" y="2284777"/>
                              <a:pt x="3702676" y="2359172"/>
                            </a:cubicBezTo>
                            <a:cubicBezTo>
                              <a:pt x="3575864" y="2443015"/>
                              <a:pt x="3322800" y="2247341"/>
                              <a:pt x="3095437" y="2359172"/>
                            </a:cubicBezTo>
                            <a:cubicBezTo>
                              <a:pt x="2820708" y="2507908"/>
                              <a:pt x="2620757" y="2418816"/>
                              <a:pt x="2266038" y="2359172"/>
                            </a:cubicBezTo>
                            <a:cubicBezTo>
                              <a:pt x="1901700" y="2385005"/>
                              <a:pt x="1738488" y="2435753"/>
                              <a:pt x="1525502" y="2359172"/>
                            </a:cubicBezTo>
                            <a:cubicBezTo>
                              <a:pt x="1264440" y="2415097"/>
                              <a:pt x="1049909" y="2395067"/>
                              <a:pt x="829399" y="2359172"/>
                            </a:cubicBezTo>
                            <a:cubicBezTo>
                              <a:pt x="527947" y="2396799"/>
                              <a:pt x="200902" y="2257660"/>
                              <a:pt x="0" y="2359172"/>
                            </a:cubicBezTo>
                            <a:cubicBezTo>
                              <a:pt x="-25413" y="2071647"/>
                              <a:pt x="102603" y="2000375"/>
                              <a:pt x="0" y="1643555"/>
                            </a:cubicBezTo>
                            <a:cubicBezTo>
                              <a:pt x="-60731" y="1341439"/>
                              <a:pt x="82086" y="1195767"/>
                              <a:pt x="0" y="927940"/>
                            </a:cubicBezTo>
                            <a:cubicBezTo>
                              <a:pt x="-36006" y="559342"/>
                              <a:pt x="24898" y="470558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60562" y="-91784"/>
                              <a:pt x="314034" y="24462"/>
                              <a:pt x="607239" y="0"/>
                            </a:cubicBezTo>
                            <a:cubicBezTo>
                              <a:pt x="835828" y="-90245"/>
                              <a:pt x="1107497" y="10164"/>
                              <a:pt x="1436637" y="0"/>
                            </a:cubicBezTo>
                            <a:cubicBezTo>
                              <a:pt x="1828951" y="-13615"/>
                              <a:pt x="1792252" y="71450"/>
                              <a:pt x="2088309" y="0"/>
                            </a:cubicBezTo>
                            <a:cubicBezTo>
                              <a:pt x="2362255" y="-30795"/>
                              <a:pt x="2482402" y="28589"/>
                              <a:pt x="2739980" y="0"/>
                            </a:cubicBezTo>
                            <a:cubicBezTo>
                              <a:pt x="3003793" y="-26762"/>
                              <a:pt x="3070777" y="86711"/>
                              <a:pt x="3347219" y="0"/>
                            </a:cubicBezTo>
                            <a:cubicBezTo>
                              <a:pt x="3601422" y="-10703"/>
                              <a:pt x="4282944" y="55752"/>
                              <a:pt x="4443212" y="0"/>
                            </a:cubicBezTo>
                            <a:cubicBezTo>
                              <a:pt x="4506452" y="282065"/>
                              <a:pt x="4441619" y="391949"/>
                              <a:pt x="4443212" y="809982"/>
                            </a:cubicBezTo>
                            <a:cubicBezTo>
                              <a:pt x="4448427" y="1218497"/>
                              <a:pt x="4356642" y="1499976"/>
                              <a:pt x="4443212" y="1643555"/>
                            </a:cubicBezTo>
                            <a:cubicBezTo>
                              <a:pt x="4560310" y="1839533"/>
                              <a:pt x="4421680" y="2086477"/>
                              <a:pt x="4443212" y="2359172"/>
                            </a:cubicBezTo>
                            <a:cubicBezTo>
                              <a:pt x="4209458" y="2420044"/>
                              <a:pt x="3808450" y="2295766"/>
                              <a:pt x="3702676" y="2359172"/>
                            </a:cubicBezTo>
                            <a:cubicBezTo>
                              <a:pt x="3550902" y="2375606"/>
                              <a:pt x="3328749" y="2243195"/>
                              <a:pt x="3095437" y="2359172"/>
                            </a:cubicBezTo>
                            <a:cubicBezTo>
                              <a:pt x="2826801" y="2501432"/>
                              <a:pt x="2603078" y="2250451"/>
                              <a:pt x="2266038" y="2359172"/>
                            </a:cubicBezTo>
                            <a:cubicBezTo>
                              <a:pt x="1968497" y="2365894"/>
                              <a:pt x="1777521" y="2353152"/>
                              <a:pt x="1525502" y="2359172"/>
                            </a:cubicBezTo>
                            <a:cubicBezTo>
                              <a:pt x="1267953" y="2430092"/>
                              <a:pt x="1026816" y="2431726"/>
                              <a:pt x="829399" y="2359172"/>
                            </a:cubicBezTo>
                            <a:cubicBezTo>
                              <a:pt x="552288" y="2338005"/>
                              <a:pt x="191110" y="2270781"/>
                              <a:pt x="0" y="2359172"/>
                            </a:cubicBezTo>
                            <a:cubicBezTo>
                              <a:pt x="-29932" y="2081552"/>
                              <a:pt x="105819" y="1929832"/>
                              <a:pt x="0" y="1643555"/>
                            </a:cubicBezTo>
                            <a:cubicBezTo>
                              <a:pt x="-58158" y="1307767"/>
                              <a:pt x="50354" y="1261009"/>
                              <a:pt x="0" y="927940"/>
                            </a:cubicBezTo>
                            <a:cubicBezTo>
                              <a:pt x="-19449" y="619858"/>
                              <a:pt x="41213" y="472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1: Cramér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2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4061792" cy="1569660"/>
              </a:xfrm>
              <a:custGeom>
                <a:avLst/>
                <a:gdLst>
                  <a:gd name="connsiteX0" fmla="*/ 0 w 4061792"/>
                  <a:gd name="connsiteY0" fmla="*/ 0 h 1569660"/>
                  <a:gd name="connsiteX1" fmla="*/ 499020 w 4061792"/>
                  <a:gd name="connsiteY1" fmla="*/ 0 h 1569660"/>
                  <a:gd name="connsiteX2" fmla="*/ 998040 w 4061792"/>
                  <a:gd name="connsiteY2" fmla="*/ 0 h 1569660"/>
                  <a:gd name="connsiteX3" fmla="*/ 1497060 w 4061792"/>
                  <a:gd name="connsiteY3" fmla="*/ 0 h 1569660"/>
                  <a:gd name="connsiteX4" fmla="*/ 1955463 w 4061792"/>
                  <a:gd name="connsiteY4" fmla="*/ 0 h 1569660"/>
                  <a:gd name="connsiteX5" fmla="*/ 2616955 w 4061792"/>
                  <a:gd name="connsiteY5" fmla="*/ 0 h 1569660"/>
                  <a:gd name="connsiteX6" fmla="*/ 3237828 w 4061792"/>
                  <a:gd name="connsiteY6" fmla="*/ 0 h 1569660"/>
                  <a:gd name="connsiteX7" fmla="*/ 4061792 w 4061792"/>
                  <a:gd name="connsiteY7" fmla="*/ 0 h 1569660"/>
                  <a:gd name="connsiteX8" fmla="*/ 4061792 w 4061792"/>
                  <a:gd name="connsiteY8" fmla="*/ 491827 h 1569660"/>
                  <a:gd name="connsiteX9" fmla="*/ 4061792 w 4061792"/>
                  <a:gd name="connsiteY9" fmla="*/ 1015047 h 1569660"/>
                  <a:gd name="connsiteX10" fmla="*/ 4061792 w 4061792"/>
                  <a:gd name="connsiteY10" fmla="*/ 1569660 h 1569660"/>
                  <a:gd name="connsiteX11" fmla="*/ 3400300 w 4061792"/>
                  <a:gd name="connsiteY11" fmla="*/ 1569660 h 1569660"/>
                  <a:gd name="connsiteX12" fmla="*/ 2820044 w 4061792"/>
                  <a:gd name="connsiteY12" fmla="*/ 1569660 h 1569660"/>
                  <a:gd name="connsiteX13" fmla="*/ 2280406 w 4061792"/>
                  <a:gd name="connsiteY13" fmla="*/ 1569660 h 1569660"/>
                  <a:gd name="connsiteX14" fmla="*/ 1822004 w 4061792"/>
                  <a:gd name="connsiteY14" fmla="*/ 1569660 h 1569660"/>
                  <a:gd name="connsiteX15" fmla="*/ 1363602 w 4061792"/>
                  <a:gd name="connsiteY15" fmla="*/ 1569660 h 1569660"/>
                  <a:gd name="connsiteX16" fmla="*/ 864581 w 4061792"/>
                  <a:gd name="connsiteY16" fmla="*/ 1569660 h 1569660"/>
                  <a:gd name="connsiteX17" fmla="*/ 0 w 4061792"/>
                  <a:gd name="connsiteY17" fmla="*/ 1569660 h 1569660"/>
                  <a:gd name="connsiteX18" fmla="*/ 0 w 4061792"/>
                  <a:gd name="connsiteY18" fmla="*/ 1062137 h 1569660"/>
                  <a:gd name="connsiteX19" fmla="*/ 0 w 4061792"/>
                  <a:gd name="connsiteY19" fmla="*/ 570310 h 1569660"/>
                  <a:gd name="connsiteX20" fmla="*/ 0 w 4061792"/>
                  <a:gd name="connsiteY20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1792" h="1569660" fill="none" extrusionOk="0">
                    <a:moveTo>
                      <a:pt x="0" y="0"/>
                    </a:moveTo>
                    <a:cubicBezTo>
                      <a:pt x="235072" y="-56403"/>
                      <a:pt x="303245" y="19666"/>
                      <a:pt x="499020" y="0"/>
                    </a:cubicBezTo>
                    <a:cubicBezTo>
                      <a:pt x="694795" y="-19666"/>
                      <a:pt x="866593" y="44413"/>
                      <a:pt x="998040" y="0"/>
                    </a:cubicBezTo>
                    <a:cubicBezTo>
                      <a:pt x="1129487" y="-44413"/>
                      <a:pt x="1323673" y="45771"/>
                      <a:pt x="1497060" y="0"/>
                    </a:cubicBezTo>
                    <a:cubicBezTo>
                      <a:pt x="1670447" y="-45771"/>
                      <a:pt x="1808505" y="25221"/>
                      <a:pt x="1955463" y="0"/>
                    </a:cubicBezTo>
                    <a:cubicBezTo>
                      <a:pt x="2102421" y="-25221"/>
                      <a:pt x="2346235" y="29073"/>
                      <a:pt x="2616955" y="0"/>
                    </a:cubicBezTo>
                    <a:cubicBezTo>
                      <a:pt x="2887675" y="-29073"/>
                      <a:pt x="2947841" y="60922"/>
                      <a:pt x="3237828" y="0"/>
                    </a:cubicBezTo>
                    <a:cubicBezTo>
                      <a:pt x="3527815" y="-60922"/>
                      <a:pt x="3842906" y="45128"/>
                      <a:pt x="4061792" y="0"/>
                    </a:cubicBezTo>
                    <a:cubicBezTo>
                      <a:pt x="4074915" y="135861"/>
                      <a:pt x="4057299" y="392376"/>
                      <a:pt x="4061792" y="491827"/>
                    </a:cubicBezTo>
                    <a:cubicBezTo>
                      <a:pt x="4066285" y="591278"/>
                      <a:pt x="4059413" y="823015"/>
                      <a:pt x="4061792" y="1015047"/>
                    </a:cubicBezTo>
                    <a:cubicBezTo>
                      <a:pt x="4064171" y="1207079"/>
                      <a:pt x="4000553" y="1311940"/>
                      <a:pt x="4061792" y="1569660"/>
                    </a:cubicBezTo>
                    <a:cubicBezTo>
                      <a:pt x="3890817" y="1604917"/>
                      <a:pt x="3611169" y="1519288"/>
                      <a:pt x="3400300" y="1569660"/>
                    </a:cubicBezTo>
                    <a:cubicBezTo>
                      <a:pt x="3189431" y="1620032"/>
                      <a:pt x="2998884" y="1532151"/>
                      <a:pt x="2820044" y="1569660"/>
                    </a:cubicBezTo>
                    <a:cubicBezTo>
                      <a:pt x="2641204" y="1607169"/>
                      <a:pt x="2497897" y="1507362"/>
                      <a:pt x="2280406" y="1569660"/>
                    </a:cubicBezTo>
                    <a:cubicBezTo>
                      <a:pt x="2062915" y="1631958"/>
                      <a:pt x="1992213" y="1545013"/>
                      <a:pt x="1822004" y="1569660"/>
                    </a:cubicBezTo>
                    <a:cubicBezTo>
                      <a:pt x="1651795" y="1594307"/>
                      <a:pt x="1548380" y="1550351"/>
                      <a:pt x="1363602" y="1569660"/>
                    </a:cubicBezTo>
                    <a:cubicBezTo>
                      <a:pt x="1178824" y="1588969"/>
                      <a:pt x="1048444" y="1540651"/>
                      <a:pt x="864581" y="1569660"/>
                    </a:cubicBezTo>
                    <a:cubicBezTo>
                      <a:pt x="680718" y="1598669"/>
                      <a:pt x="385137" y="1506707"/>
                      <a:pt x="0" y="1569660"/>
                    </a:cubicBezTo>
                    <a:cubicBezTo>
                      <a:pt x="-13810" y="1343988"/>
                      <a:pt x="35166" y="1270782"/>
                      <a:pt x="0" y="1062137"/>
                    </a:cubicBezTo>
                    <a:cubicBezTo>
                      <a:pt x="-35166" y="853492"/>
                      <a:pt x="12478" y="738918"/>
                      <a:pt x="0" y="570310"/>
                    </a:cubicBezTo>
                    <a:cubicBezTo>
                      <a:pt x="-12478" y="401702"/>
                      <a:pt x="18403" y="173628"/>
                      <a:pt x="0" y="0"/>
                    </a:cubicBezTo>
                    <a:close/>
                  </a:path>
                  <a:path w="4061792" h="1569660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27393" y="254683"/>
                      <a:pt x="4001506" y="430784"/>
                      <a:pt x="4061792" y="554613"/>
                    </a:cubicBezTo>
                    <a:cubicBezTo>
                      <a:pt x="4122078" y="678442"/>
                      <a:pt x="4008515" y="821043"/>
                      <a:pt x="4061792" y="1046440"/>
                    </a:cubicBezTo>
                    <a:cubicBezTo>
                      <a:pt x="4115069" y="1271837"/>
                      <a:pt x="4051871" y="1344803"/>
                      <a:pt x="4061792" y="1569660"/>
                    </a:cubicBezTo>
                    <a:cubicBezTo>
                      <a:pt x="3792448" y="1614803"/>
                      <a:pt x="3755151" y="1519281"/>
                      <a:pt x="3481536" y="1569660"/>
                    </a:cubicBezTo>
                    <a:cubicBezTo>
                      <a:pt x="3207921" y="1620039"/>
                      <a:pt x="3081555" y="1530521"/>
                      <a:pt x="2901280" y="1569660"/>
                    </a:cubicBezTo>
                    <a:cubicBezTo>
                      <a:pt x="2721005" y="1608799"/>
                      <a:pt x="2595672" y="1567232"/>
                      <a:pt x="2442878" y="1569660"/>
                    </a:cubicBezTo>
                    <a:cubicBezTo>
                      <a:pt x="2290084" y="1572088"/>
                      <a:pt x="2101208" y="1534505"/>
                      <a:pt x="1903240" y="1569660"/>
                    </a:cubicBezTo>
                    <a:cubicBezTo>
                      <a:pt x="1705272" y="1604815"/>
                      <a:pt x="1568596" y="1524864"/>
                      <a:pt x="1282366" y="1569660"/>
                    </a:cubicBezTo>
                    <a:cubicBezTo>
                      <a:pt x="996136" y="1614456"/>
                      <a:pt x="948007" y="1564915"/>
                      <a:pt x="823964" y="1569660"/>
                    </a:cubicBezTo>
                    <a:cubicBezTo>
                      <a:pt x="699921" y="1574405"/>
                      <a:pt x="253371" y="1493937"/>
                      <a:pt x="0" y="1569660"/>
                    </a:cubicBezTo>
                    <a:cubicBezTo>
                      <a:pt x="-35147" y="1432667"/>
                      <a:pt x="22477" y="1243147"/>
                      <a:pt x="0" y="1030743"/>
                    </a:cubicBezTo>
                    <a:cubicBezTo>
                      <a:pt x="-22477" y="818339"/>
                      <a:pt x="39385" y="751587"/>
                      <a:pt x="0" y="538917"/>
                    </a:cubicBezTo>
                    <a:cubicBezTo>
                      <a:pt x="-39385" y="326247"/>
                      <a:pt x="59263" y="2205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 then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406179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1569660"/>
                          <a:gd name="connsiteX1" fmla="*/ 499020 w 4061792"/>
                          <a:gd name="connsiteY1" fmla="*/ 0 h 1569660"/>
                          <a:gd name="connsiteX2" fmla="*/ 998040 w 4061792"/>
                          <a:gd name="connsiteY2" fmla="*/ 0 h 1569660"/>
                          <a:gd name="connsiteX3" fmla="*/ 1497060 w 4061792"/>
                          <a:gd name="connsiteY3" fmla="*/ 0 h 1569660"/>
                          <a:gd name="connsiteX4" fmla="*/ 1955463 w 4061792"/>
                          <a:gd name="connsiteY4" fmla="*/ 0 h 1569660"/>
                          <a:gd name="connsiteX5" fmla="*/ 2616955 w 4061792"/>
                          <a:gd name="connsiteY5" fmla="*/ 0 h 1569660"/>
                          <a:gd name="connsiteX6" fmla="*/ 3237828 w 4061792"/>
                          <a:gd name="connsiteY6" fmla="*/ 0 h 1569660"/>
                          <a:gd name="connsiteX7" fmla="*/ 4061792 w 4061792"/>
                          <a:gd name="connsiteY7" fmla="*/ 0 h 1569660"/>
                          <a:gd name="connsiteX8" fmla="*/ 4061792 w 4061792"/>
                          <a:gd name="connsiteY8" fmla="*/ 491827 h 1569660"/>
                          <a:gd name="connsiteX9" fmla="*/ 4061792 w 4061792"/>
                          <a:gd name="connsiteY9" fmla="*/ 1015047 h 1569660"/>
                          <a:gd name="connsiteX10" fmla="*/ 4061792 w 4061792"/>
                          <a:gd name="connsiteY10" fmla="*/ 1569660 h 1569660"/>
                          <a:gd name="connsiteX11" fmla="*/ 3400300 w 4061792"/>
                          <a:gd name="connsiteY11" fmla="*/ 1569660 h 1569660"/>
                          <a:gd name="connsiteX12" fmla="*/ 2820044 w 4061792"/>
                          <a:gd name="connsiteY12" fmla="*/ 1569660 h 1569660"/>
                          <a:gd name="connsiteX13" fmla="*/ 2280406 w 4061792"/>
                          <a:gd name="connsiteY13" fmla="*/ 1569660 h 1569660"/>
                          <a:gd name="connsiteX14" fmla="*/ 1822004 w 4061792"/>
                          <a:gd name="connsiteY14" fmla="*/ 1569660 h 1569660"/>
                          <a:gd name="connsiteX15" fmla="*/ 1363602 w 4061792"/>
                          <a:gd name="connsiteY15" fmla="*/ 1569660 h 1569660"/>
                          <a:gd name="connsiteX16" fmla="*/ 864581 w 4061792"/>
                          <a:gd name="connsiteY16" fmla="*/ 1569660 h 1569660"/>
                          <a:gd name="connsiteX17" fmla="*/ 0 w 4061792"/>
                          <a:gd name="connsiteY17" fmla="*/ 1569660 h 1569660"/>
                          <a:gd name="connsiteX18" fmla="*/ 0 w 4061792"/>
                          <a:gd name="connsiteY18" fmla="*/ 1062137 h 1569660"/>
                          <a:gd name="connsiteX19" fmla="*/ 0 w 4061792"/>
                          <a:gd name="connsiteY19" fmla="*/ 570310 h 1569660"/>
                          <a:gd name="connsiteX20" fmla="*/ 0 w 4061792"/>
                          <a:gd name="connsiteY20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61792" h="1569660" fill="none" extrusionOk="0">
                            <a:moveTo>
                              <a:pt x="0" y="0"/>
                            </a:moveTo>
                            <a:cubicBezTo>
                              <a:pt x="235072" y="-56403"/>
                              <a:pt x="303245" y="19666"/>
                              <a:pt x="499020" y="0"/>
                            </a:cubicBezTo>
                            <a:cubicBezTo>
                              <a:pt x="694795" y="-19666"/>
                              <a:pt x="866593" y="44413"/>
                              <a:pt x="998040" y="0"/>
                            </a:cubicBezTo>
                            <a:cubicBezTo>
                              <a:pt x="1129487" y="-44413"/>
                              <a:pt x="1323673" y="45771"/>
                              <a:pt x="1497060" y="0"/>
                            </a:cubicBezTo>
                            <a:cubicBezTo>
                              <a:pt x="1670447" y="-45771"/>
                              <a:pt x="1808505" y="25221"/>
                              <a:pt x="1955463" y="0"/>
                            </a:cubicBezTo>
                            <a:cubicBezTo>
                              <a:pt x="2102421" y="-25221"/>
                              <a:pt x="2346235" y="29073"/>
                              <a:pt x="2616955" y="0"/>
                            </a:cubicBezTo>
                            <a:cubicBezTo>
                              <a:pt x="2887675" y="-29073"/>
                              <a:pt x="2947841" y="60922"/>
                              <a:pt x="3237828" y="0"/>
                            </a:cubicBezTo>
                            <a:cubicBezTo>
                              <a:pt x="3527815" y="-60922"/>
                              <a:pt x="3842906" y="45128"/>
                              <a:pt x="4061792" y="0"/>
                            </a:cubicBezTo>
                            <a:cubicBezTo>
                              <a:pt x="4074915" y="135861"/>
                              <a:pt x="4057299" y="392376"/>
                              <a:pt x="4061792" y="491827"/>
                            </a:cubicBezTo>
                            <a:cubicBezTo>
                              <a:pt x="4066285" y="591278"/>
                              <a:pt x="4059413" y="823015"/>
                              <a:pt x="4061792" y="1015047"/>
                            </a:cubicBezTo>
                            <a:cubicBezTo>
                              <a:pt x="4064171" y="1207079"/>
                              <a:pt x="4000553" y="1311940"/>
                              <a:pt x="4061792" y="1569660"/>
                            </a:cubicBezTo>
                            <a:cubicBezTo>
                              <a:pt x="3890817" y="1604917"/>
                              <a:pt x="3611169" y="1519288"/>
                              <a:pt x="3400300" y="1569660"/>
                            </a:cubicBezTo>
                            <a:cubicBezTo>
                              <a:pt x="3189431" y="1620032"/>
                              <a:pt x="2998884" y="1532151"/>
                              <a:pt x="2820044" y="1569660"/>
                            </a:cubicBezTo>
                            <a:cubicBezTo>
                              <a:pt x="2641204" y="1607169"/>
                              <a:pt x="2497897" y="1507362"/>
                              <a:pt x="2280406" y="1569660"/>
                            </a:cubicBezTo>
                            <a:cubicBezTo>
                              <a:pt x="2062915" y="1631958"/>
                              <a:pt x="1992213" y="1545013"/>
                              <a:pt x="1822004" y="1569660"/>
                            </a:cubicBezTo>
                            <a:cubicBezTo>
                              <a:pt x="1651795" y="1594307"/>
                              <a:pt x="1548380" y="1550351"/>
                              <a:pt x="1363602" y="1569660"/>
                            </a:cubicBezTo>
                            <a:cubicBezTo>
                              <a:pt x="1178824" y="1588969"/>
                              <a:pt x="1048444" y="1540651"/>
                              <a:pt x="864581" y="1569660"/>
                            </a:cubicBezTo>
                            <a:cubicBezTo>
                              <a:pt x="680718" y="1598669"/>
                              <a:pt x="385137" y="1506707"/>
                              <a:pt x="0" y="1569660"/>
                            </a:cubicBezTo>
                            <a:cubicBezTo>
                              <a:pt x="-13810" y="1343988"/>
                              <a:pt x="35166" y="1270782"/>
                              <a:pt x="0" y="1062137"/>
                            </a:cubicBezTo>
                            <a:cubicBezTo>
                              <a:pt x="-35166" y="853492"/>
                              <a:pt x="12478" y="738918"/>
                              <a:pt x="0" y="570310"/>
                            </a:cubicBezTo>
                            <a:cubicBezTo>
                              <a:pt x="-12478" y="401702"/>
                              <a:pt x="18403" y="173628"/>
                              <a:pt x="0" y="0"/>
                            </a:cubicBezTo>
                            <a:close/>
                          </a:path>
                          <a:path w="4061792" h="1569660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27393" y="254683"/>
                              <a:pt x="4001506" y="430784"/>
                              <a:pt x="4061792" y="554613"/>
                            </a:cubicBezTo>
                            <a:cubicBezTo>
                              <a:pt x="4122078" y="678442"/>
                              <a:pt x="4008515" y="821043"/>
                              <a:pt x="4061792" y="1046440"/>
                            </a:cubicBezTo>
                            <a:cubicBezTo>
                              <a:pt x="4115069" y="1271837"/>
                              <a:pt x="4051871" y="1344803"/>
                              <a:pt x="4061792" y="1569660"/>
                            </a:cubicBezTo>
                            <a:cubicBezTo>
                              <a:pt x="3792448" y="1614803"/>
                              <a:pt x="3755151" y="1519281"/>
                              <a:pt x="3481536" y="1569660"/>
                            </a:cubicBezTo>
                            <a:cubicBezTo>
                              <a:pt x="3207921" y="1620039"/>
                              <a:pt x="3081555" y="1530521"/>
                              <a:pt x="2901280" y="1569660"/>
                            </a:cubicBezTo>
                            <a:cubicBezTo>
                              <a:pt x="2721005" y="1608799"/>
                              <a:pt x="2595672" y="1567232"/>
                              <a:pt x="2442878" y="1569660"/>
                            </a:cubicBezTo>
                            <a:cubicBezTo>
                              <a:pt x="2290084" y="1572088"/>
                              <a:pt x="2101208" y="1534505"/>
                              <a:pt x="1903240" y="1569660"/>
                            </a:cubicBezTo>
                            <a:cubicBezTo>
                              <a:pt x="1705272" y="1604815"/>
                              <a:pt x="1568596" y="1524864"/>
                              <a:pt x="1282366" y="1569660"/>
                            </a:cubicBezTo>
                            <a:cubicBezTo>
                              <a:pt x="996136" y="1614456"/>
                              <a:pt x="948007" y="1564915"/>
                              <a:pt x="823964" y="1569660"/>
                            </a:cubicBezTo>
                            <a:cubicBezTo>
                              <a:pt x="699921" y="1574405"/>
                              <a:pt x="253371" y="1493937"/>
                              <a:pt x="0" y="1569660"/>
                            </a:cubicBezTo>
                            <a:cubicBezTo>
                              <a:pt x="-35147" y="1432667"/>
                              <a:pt x="22477" y="1243147"/>
                              <a:pt x="0" y="1030743"/>
                            </a:cubicBezTo>
                            <a:cubicBezTo>
                              <a:pt x="-22477" y="818339"/>
                              <a:pt x="39385" y="751587"/>
                              <a:pt x="0" y="538917"/>
                            </a:cubicBezTo>
                            <a:cubicBezTo>
                              <a:pt x="-39385" y="326247"/>
                              <a:pt x="59263" y="2205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5900198" y="2027583"/>
                <a:ext cx="5933661" cy="8785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Cramér’s 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98" y="2027583"/>
                <a:ext cx="5933661" cy="878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6166899" y="3135651"/>
                <a:ext cx="540026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Cramér’s conjecture, this algorithm only needs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primality tests, so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9" y="3135651"/>
                <a:ext cx="540026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BD936E-64F1-AB52-174D-CA22765FA92A}"/>
              </a:ext>
            </a:extLst>
          </p:cNvPr>
          <p:cNvSpPr txBox="1"/>
          <p:nvPr/>
        </p:nvSpPr>
        <p:spPr>
          <a:xfrm>
            <a:off x="917713" y="3609694"/>
            <a:ext cx="47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use [AKS04] deterministic primality test!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838200" y="4768237"/>
                <a:ext cx="4115882" cy="10143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0.525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68237"/>
                <a:ext cx="4115882" cy="1014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49C6F-7C33-C2E6-8F5A-D84F12CA7B41}"/>
                  </a:ext>
                </a:extLst>
              </p:cNvPr>
              <p:cNvSpPr txBox="1"/>
              <p:nvPr/>
            </p:nvSpPr>
            <p:spPr>
              <a:xfrm>
                <a:off x="5658678" y="4841325"/>
                <a:ext cx="5988327" cy="12044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Although 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conjectured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the provable guarantee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0.525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time…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49C6F-7C33-C2E6-8F5A-D84F12CA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78" y="4841325"/>
                <a:ext cx="5988327" cy="1204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4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2: Mersenne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3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4061792" cy="830997"/>
              </a:xfrm>
              <a:custGeom>
                <a:avLst/>
                <a:gdLst>
                  <a:gd name="connsiteX0" fmla="*/ 0 w 4061792"/>
                  <a:gd name="connsiteY0" fmla="*/ 0 h 830997"/>
                  <a:gd name="connsiteX1" fmla="*/ 499020 w 4061792"/>
                  <a:gd name="connsiteY1" fmla="*/ 0 h 830997"/>
                  <a:gd name="connsiteX2" fmla="*/ 1160512 w 4061792"/>
                  <a:gd name="connsiteY2" fmla="*/ 0 h 830997"/>
                  <a:gd name="connsiteX3" fmla="*/ 1822004 w 4061792"/>
                  <a:gd name="connsiteY3" fmla="*/ 0 h 830997"/>
                  <a:gd name="connsiteX4" fmla="*/ 2321024 w 4061792"/>
                  <a:gd name="connsiteY4" fmla="*/ 0 h 830997"/>
                  <a:gd name="connsiteX5" fmla="*/ 2820044 w 4061792"/>
                  <a:gd name="connsiteY5" fmla="*/ 0 h 830997"/>
                  <a:gd name="connsiteX6" fmla="*/ 3278446 w 4061792"/>
                  <a:gd name="connsiteY6" fmla="*/ 0 h 830997"/>
                  <a:gd name="connsiteX7" fmla="*/ 4061792 w 4061792"/>
                  <a:gd name="connsiteY7" fmla="*/ 0 h 830997"/>
                  <a:gd name="connsiteX8" fmla="*/ 4061792 w 4061792"/>
                  <a:gd name="connsiteY8" fmla="*/ 423808 h 830997"/>
                  <a:gd name="connsiteX9" fmla="*/ 4061792 w 4061792"/>
                  <a:gd name="connsiteY9" fmla="*/ 830997 h 830997"/>
                  <a:gd name="connsiteX10" fmla="*/ 3603390 w 4061792"/>
                  <a:gd name="connsiteY10" fmla="*/ 830997 h 830997"/>
                  <a:gd name="connsiteX11" fmla="*/ 3063752 w 4061792"/>
                  <a:gd name="connsiteY11" fmla="*/ 830997 h 830997"/>
                  <a:gd name="connsiteX12" fmla="*/ 2605349 w 4061792"/>
                  <a:gd name="connsiteY12" fmla="*/ 830997 h 830997"/>
                  <a:gd name="connsiteX13" fmla="*/ 1943858 w 4061792"/>
                  <a:gd name="connsiteY13" fmla="*/ 830997 h 830997"/>
                  <a:gd name="connsiteX14" fmla="*/ 1363602 w 4061792"/>
                  <a:gd name="connsiteY14" fmla="*/ 830997 h 830997"/>
                  <a:gd name="connsiteX15" fmla="*/ 823964 w 4061792"/>
                  <a:gd name="connsiteY15" fmla="*/ 830997 h 830997"/>
                  <a:gd name="connsiteX16" fmla="*/ 0 w 4061792"/>
                  <a:gd name="connsiteY16" fmla="*/ 830997 h 830997"/>
                  <a:gd name="connsiteX17" fmla="*/ 0 w 4061792"/>
                  <a:gd name="connsiteY17" fmla="*/ 440428 h 830997"/>
                  <a:gd name="connsiteX18" fmla="*/ 0 w 406179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1792" h="830997" fill="none" extrusionOk="0">
                    <a:moveTo>
                      <a:pt x="0" y="0"/>
                    </a:moveTo>
                    <a:cubicBezTo>
                      <a:pt x="247737" y="-17386"/>
                      <a:pt x="302107" y="22037"/>
                      <a:pt x="499020" y="0"/>
                    </a:cubicBezTo>
                    <a:cubicBezTo>
                      <a:pt x="695933" y="-22037"/>
                      <a:pt x="849368" y="13203"/>
                      <a:pt x="1160512" y="0"/>
                    </a:cubicBezTo>
                    <a:cubicBezTo>
                      <a:pt x="1471656" y="-13203"/>
                      <a:pt x="1629224" y="72134"/>
                      <a:pt x="1822004" y="0"/>
                    </a:cubicBezTo>
                    <a:cubicBezTo>
                      <a:pt x="2014784" y="-72134"/>
                      <a:pt x="2189577" y="44413"/>
                      <a:pt x="2321024" y="0"/>
                    </a:cubicBezTo>
                    <a:cubicBezTo>
                      <a:pt x="2452471" y="-44413"/>
                      <a:pt x="2646657" y="45771"/>
                      <a:pt x="2820044" y="0"/>
                    </a:cubicBezTo>
                    <a:cubicBezTo>
                      <a:pt x="2993431" y="-45771"/>
                      <a:pt x="3133284" y="29448"/>
                      <a:pt x="3278446" y="0"/>
                    </a:cubicBezTo>
                    <a:cubicBezTo>
                      <a:pt x="3423608" y="-29448"/>
                      <a:pt x="3903262" y="24564"/>
                      <a:pt x="4061792" y="0"/>
                    </a:cubicBezTo>
                    <a:cubicBezTo>
                      <a:pt x="4105238" y="113206"/>
                      <a:pt x="4015401" y="233446"/>
                      <a:pt x="4061792" y="423808"/>
                    </a:cubicBezTo>
                    <a:cubicBezTo>
                      <a:pt x="4108183" y="614170"/>
                      <a:pt x="4047900" y="682147"/>
                      <a:pt x="4061792" y="830997"/>
                    </a:cubicBezTo>
                    <a:cubicBezTo>
                      <a:pt x="3948198" y="849278"/>
                      <a:pt x="3813896" y="800875"/>
                      <a:pt x="3603390" y="830997"/>
                    </a:cubicBezTo>
                    <a:cubicBezTo>
                      <a:pt x="3392884" y="861119"/>
                      <a:pt x="3296442" y="769076"/>
                      <a:pt x="3063752" y="830997"/>
                    </a:cubicBezTo>
                    <a:cubicBezTo>
                      <a:pt x="2831062" y="892918"/>
                      <a:pt x="2803665" y="781817"/>
                      <a:pt x="2605349" y="830997"/>
                    </a:cubicBezTo>
                    <a:cubicBezTo>
                      <a:pt x="2407033" y="880177"/>
                      <a:pt x="2149509" y="774421"/>
                      <a:pt x="1943858" y="830997"/>
                    </a:cubicBezTo>
                    <a:cubicBezTo>
                      <a:pt x="1738207" y="887573"/>
                      <a:pt x="1542442" y="793488"/>
                      <a:pt x="1363602" y="830997"/>
                    </a:cubicBezTo>
                    <a:cubicBezTo>
                      <a:pt x="1184762" y="868506"/>
                      <a:pt x="1041455" y="768699"/>
                      <a:pt x="823964" y="830997"/>
                    </a:cubicBezTo>
                    <a:cubicBezTo>
                      <a:pt x="606473" y="893295"/>
                      <a:pt x="360442" y="773622"/>
                      <a:pt x="0" y="830997"/>
                    </a:cubicBezTo>
                    <a:cubicBezTo>
                      <a:pt x="-42319" y="703798"/>
                      <a:pt x="39273" y="524125"/>
                      <a:pt x="0" y="440428"/>
                    </a:cubicBezTo>
                    <a:cubicBezTo>
                      <a:pt x="-39273" y="356731"/>
                      <a:pt x="3530" y="121224"/>
                      <a:pt x="0" y="0"/>
                    </a:cubicBezTo>
                    <a:close/>
                  </a:path>
                  <a:path w="4061792" h="830997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09598" y="92901"/>
                      <a:pt x="4012458" y="283439"/>
                      <a:pt x="4061792" y="432118"/>
                    </a:cubicBezTo>
                    <a:cubicBezTo>
                      <a:pt x="4111126" y="580797"/>
                      <a:pt x="4043092" y="676667"/>
                      <a:pt x="4061792" y="830997"/>
                    </a:cubicBezTo>
                    <a:cubicBezTo>
                      <a:pt x="3847667" y="872941"/>
                      <a:pt x="3794496" y="803936"/>
                      <a:pt x="3603390" y="830997"/>
                    </a:cubicBezTo>
                    <a:cubicBezTo>
                      <a:pt x="3412284" y="858058"/>
                      <a:pt x="3248868" y="794752"/>
                      <a:pt x="3104370" y="830997"/>
                    </a:cubicBezTo>
                    <a:cubicBezTo>
                      <a:pt x="2959872" y="867242"/>
                      <a:pt x="2704389" y="791858"/>
                      <a:pt x="2524114" y="830997"/>
                    </a:cubicBezTo>
                    <a:cubicBezTo>
                      <a:pt x="2343839" y="870136"/>
                      <a:pt x="2223184" y="779605"/>
                      <a:pt x="2065711" y="830997"/>
                    </a:cubicBezTo>
                    <a:cubicBezTo>
                      <a:pt x="1908238" y="882389"/>
                      <a:pt x="1724041" y="795842"/>
                      <a:pt x="1526073" y="830997"/>
                    </a:cubicBezTo>
                    <a:cubicBezTo>
                      <a:pt x="1328105" y="866152"/>
                      <a:pt x="1191429" y="786201"/>
                      <a:pt x="905199" y="830997"/>
                    </a:cubicBezTo>
                    <a:cubicBezTo>
                      <a:pt x="618969" y="875793"/>
                      <a:pt x="348908" y="820269"/>
                      <a:pt x="0" y="830997"/>
                    </a:cubicBezTo>
                    <a:cubicBezTo>
                      <a:pt x="-33361" y="700892"/>
                      <a:pt x="36362" y="537562"/>
                      <a:pt x="0" y="407189"/>
                    </a:cubicBezTo>
                    <a:cubicBezTo>
                      <a:pt x="-36362" y="276816"/>
                      <a:pt x="742" y="10143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Mersenne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ones (!!!)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406179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830997"/>
                          <a:gd name="connsiteX1" fmla="*/ 499020 w 4061792"/>
                          <a:gd name="connsiteY1" fmla="*/ 0 h 830997"/>
                          <a:gd name="connsiteX2" fmla="*/ 1160512 w 4061792"/>
                          <a:gd name="connsiteY2" fmla="*/ 0 h 830997"/>
                          <a:gd name="connsiteX3" fmla="*/ 1822004 w 4061792"/>
                          <a:gd name="connsiteY3" fmla="*/ 0 h 830997"/>
                          <a:gd name="connsiteX4" fmla="*/ 2321024 w 4061792"/>
                          <a:gd name="connsiteY4" fmla="*/ 0 h 830997"/>
                          <a:gd name="connsiteX5" fmla="*/ 2820044 w 4061792"/>
                          <a:gd name="connsiteY5" fmla="*/ 0 h 830997"/>
                          <a:gd name="connsiteX6" fmla="*/ 3278446 w 4061792"/>
                          <a:gd name="connsiteY6" fmla="*/ 0 h 830997"/>
                          <a:gd name="connsiteX7" fmla="*/ 4061792 w 4061792"/>
                          <a:gd name="connsiteY7" fmla="*/ 0 h 830997"/>
                          <a:gd name="connsiteX8" fmla="*/ 4061792 w 4061792"/>
                          <a:gd name="connsiteY8" fmla="*/ 423808 h 830997"/>
                          <a:gd name="connsiteX9" fmla="*/ 4061792 w 4061792"/>
                          <a:gd name="connsiteY9" fmla="*/ 830997 h 830997"/>
                          <a:gd name="connsiteX10" fmla="*/ 3603390 w 4061792"/>
                          <a:gd name="connsiteY10" fmla="*/ 830997 h 830997"/>
                          <a:gd name="connsiteX11" fmla="*/ 3063752 w 4061792"/>
                          <a:gd name="connsiteY11" fmla="*/ 830997 h 830997"/>
                          <a:gd name="connsiteX12" fmla="*/ 2605349 w 4061792"/>
                          <a:gd name="connsiteY12" fmla="*/ 830997 h 830997"/>
                          <a:gd name="connsiteX13" fmla="*/ 1943858 w 4061792"/>
                          <a:gd name="connsiteY13" fmla="*/ 830997 h 830997"/>
                          <a:gd name="connsiteX14" fmla="*/ 1363602 w 4061792"/>
                          <a:gd name="connsiteY14" fmla="*/ 830997 h 830997"/>
                          <a:gd name="connsiteX15" fmla="*/ 823964 w 4061792"/>
                          <a:gd name="connsiteY15" fmla="*/ 830997 h 830997"/>
                          <a:gd name="connsiteX16" fmla="*/ 0 w 4061792"/>
                          <a:gd name="connsiteY16" fmla="*/ 830997 h 830997"/>
                          <a:gd name="connsiteX17" fmla="*/ 0 w 4061792"/>
                          <a:gd name="connsiteY17" fmla="*/ 440428 h 830997"/>
                          <a:gd name="connsiteX18" fmla="*/ 0 w 406179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1792" h="830997" fill="none" extrusionOk="0">
                            <a:moveTo>
                              <a:pt x="0" y="0"/>
                            </a:moveTo>
                            <a:cubicBezTo>
                              <a:pt x="247737" y="-17386"/>
                              <a:pt x="302107" y="22037"/>
                              <a:pt x="499020" y="0"/>
                            </a:cubicBezTo>
                            <a:cubicBezTo>
                              <a:pt x="695933" y="-22037"/>
                              <a:pt x="849368" y="13203"/>
                              <a:pt x="1160512" y="0"/>
                            </a:cubicBezTo>
                            <a:cubicBezTo>
                              <a:pt x="1471656" y="-13203"/>
                              <a:pt x="1629224" y="72134"/>
                              <a:pt x="1822004" y="0"/>
                            </a:cubicBezTo>
                            <a:cubicBezTo>
                              <a:pt x="2014784" y="-72134"/>
                              <a:pt x="2189577" y="44413"/>
                              <a:pt x="2321024" y="0"/>
                            </a:cubicBezTo>
                            <a:cubicBezTo>
                              <a:pt x="2452471" y="-44413"/>
                              <a:pt x="2646657" y="45771"/>
                              <a:pt x="2820044" y="0"/>
                            </a:cubicBezTo>
                            <a:cubicBezTo>
                              <a:pt x="2993431" y="-45771"/>
                              <a:pt x="3133284" y="29448"/>
                              <a:pt x="3278446" y="0"/>
                            </a:cubicBezTo>
                            <a:cubicBezTo>
                              <a:pt x="3423608" y="-29448"/>
                              <a:pt x="3903262" y="24564"/>
                              <a:pt x="4061792" y="0"/>
                            </a:cubicBezTo>
                            <a:cubicBezTo>
                              <a:pt x="4105238" y="113206"/>
                              <a:pt x="4015401" y="233446"/>
                              <a:pt x="4061792" y="423808"/>
                            </a:cubicBezTo>
                            <a:cubicBezTo>
                              <a:pt x="4108183" y="614170"/>
                              <a:pt x="4047900" y="682147"/>
                              <a:pt x="4061792" y="830997"/>
                            </a:cubicBezTo>
                            <a:cubicBezTo>
                              <a:pt x="3948198" y="849278"/>
                              <a:pt x="3813896" y="800875"/>
                              <a:pt x="3603390" y="830997"/>
                            </a:cubicBezTo>
                            <a:cubicBezTo>
                              <a:pt x="3392884" y="861119"/>
                              <a:pt x="3296442" y="769076"/>
                              <a:pt x="3063752" y="830997"/>
                            </a:cubicBezTo>
                            <a:cubicBezTo>
                              <a:pt x="2831062" y="892918"/>
                              <a:pt x="2803665" y="781817"/>
                              <a:pt x="2605349" y="830997"/>
                            </a:cubicBezTo>
                            <a:cubicBezTo>
                              <a:pt x="2407033" y="880177"/>
                              <a:pt x="2149509" y="774421"/>
                              <a:pt x="1943858" y="830997"/>
                            </a:cubicBezTo>
                            <a:cubicBezTo>
                              <a:pt x="1738207" y="887573"/>
                              <a:pt x="1542442" y="793488"/>
                              <a:pt x="1363602" y="830997"/>
                            </a:cubicBezTo>
                            <a:cubicBezTo>
                              <a:pt x="1184762" y="868506"/>
                              <a:pt x="1041455" y="768699"/>
                              <a:pt x="823964" y="830997"/>
                            </a:cubicBezTo>
                            <a:cubicBezTo>
                              <a:pt x="606473" y="893295"/>
                              <a:pt x="360442" y="773622"/>
                              <a:pt x="0" y="830997"/>
                            </a:cubicBezTo>
                            <a:cubicBezTo>
                              <a:pt x="-42319" y="703798"/>
                              <a:pt x="39273" y="524125"/>
                              <a:pt x="0" y="440428"/>
                            </a:cubicBezTo>
                            <a:cubicBezTo>
                              <a:pt x="-39273" y="356731"/>
                              <a:pt x="3530" y="121224"/>
                              <a:pt x="0" y="0"/>
                            </a:cubicBezTo>
                            <a:close/>
                          </a:path>
                          <a:path w="4061792" h="830997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09598" y="92901"/>
                              <a:pt x="4012458" y="283439"/>
                              <a:pt x="4061792" y="432118"/>
                            </a:cubicBezTo>
                            <a:cubicBezTo>
                              <a:pt x="4111126" y="580797"/>
                              <a:pt x="4043092" y="676667"/>
                              <a:pt x="4061792" y="830997"/>
                            </a:cubicBezTo>
                            <a:cubicBezTo>
                              <a:pt x="3847667" y="872941"/>
                              <a:pt x="3794496" y="803936"/>
                              <a:pt x="3603390" y="830997"/>
                            </a:cubicBezTo>
                            <a:cubicBezTo>
                              <a:pt x="3412284" y="858058"/>
                              <a:pt x="3248868" y="794752"/>
                              <a:pt x="3104370" y="830997"/>
                            </a:cubicBezTo>
                            <a:cubicBezTo>
                              <a:pt x="2959872" y="867242"/>
                              <a:pt x="2704389" y="791858"/>
                              <a:pt x="2524114" y="830997"/>
                            </a:cubicBezTo>
                            <a:cubicBezTo>
                              <a:pt x="2343839" y="870136"/>
                              <a:pt x="2223184" y="779605"/>
                              <a:pt x="2065711" y="830997"/>
                            </a:cubicBezTo>
                            <a:cubicBezTo>
                              <a:pt x="1908238" y="882389"/>
                              <a:pt x="1724041" y="795842"/>
                              <a:pt x="1526073" y="830997"/>
                            </a:cubicBezTo>
                            <a:cubicBezTo>
                              <a:pt x="1328105" y="866152"/>
                              <a:pt x="1191429" y="786201"/>
                              <a:pt x="905199" y="830997"/>
                            </a:cubicBezTo>
                            <a:cubicBezTo>
                              <a:pt x="618969" y="875793"/>
                              <a:pt x="348908" y="820269"/>
                              <a:pt x="0" y="830997"/>
                            </a:cubicBezTo>
                            <a:cubicBezTo>
                              <a:pt x="-33361" y="700892"/>
                              <a:pt x="36362" y="537562"/>
                              <a:pt x="0" y="407189"/>
                            </a:cubicBezTo>
                            <a:cubicBezTo>
                              <a:pt x="-36362" y="276816"/>
                              <a:pt x="742" y="10143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5449077" y="2027583"/>
                <a:ext cx="6347459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infinitely many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Mersenne primes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(primes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Equivalent to the conjecture that infinitely many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 perfect numbers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exist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77" y="2027583"/>
                <a:ext cx="6347459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FD49C6F-7C33-C2E6-8F5A-D84F12CA7B41}"/>
              </a:ext>
            </a:extLst>
          </p:cNvPr>
          <p:cNvSpPr txBox="1"/>
          <p:nvPr/>
        </p:nvSpPr>
        <p:spPr>
          <a:xfrm>
            <a:off x="649736" y="3999421"/>
            <a:ext cx="4438719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Under the conjecture, 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Mersenne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infinitely-often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polynomial-time algorithm for finding primes.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05F407-EDFD-9C42-B67D-6615F3D13D2D}"/>
                  </a:ext>
                </a:extLst>
              </p:cNvPr>
              <p:cNvSpPr txBox="1"/>
              <p:nvPr/>
            </p:nvSpPr>
            <p:spPr>
              <a:xfrm>
                <a:off x="6212989" y="4265834"/>
                <a:ext cx="5140811" cy="16927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Infinitely-Often Algorithms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infinitely many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algorithm finds a prime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(already a non-trivial notion!)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05F407-EDFD-9C42-B67D-6615F3D1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89" y="4265834"/>
                <a:ext cx="5140811" cy="1692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Dense Properties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4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property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for every input length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dense!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Number 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primes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 problem: For a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/>
              <p:nvPr/>
            </p:nvSpPr>
            <p:spPr>
              <a:xfrm>
                <a:off x="1118118" y="4988461"/>
                <a:ext cx="2679441" cy="1323439"/>
              </a:xfrm>
              <a:custGeom>
                <a:avLst/>
                <a:gdLst>
                  <a:gd name="connsiteX0" fmla="*/ 0 w 2679441"/>
                  <a:gd name="connsiteY0" fmla="*/ 0 h 1323439"/>
                  <a:gd name="connsiteX1" fmla="*/ 535888 w 2679441"/>
                  <a:gd name="connsiteY1" fmla="*/ 0 h 1323439"/>
                  <a:gd name="connsiteX2" fmla="*/ 1018188 w 2679441"/>
                  <a:gd name="connsiteY2" fmla="*/ 0 h 1323439"/>
                  <a:gd name="connsiteX3" fmla="*/ 1607665 w 2679441"/>
                  <a:gd name="connsiteY3" fmla="*/ 0 h 1323439"/>
                  <a:gd name="connsiteX4" fmla="*/ 2197142 w 2679441"/>
                  <a:gd name="connsiteY4" fmla="*/ 0 h 1323439"/>
                  <a:gd name="connsiteX5" fmla="*/ 2679441 w 2679441"/>
                  <a:gd name="connsiteY5" fmla="*/ 0 h 1323439"/>
                  <a:gd name="connsiteX6" fmla="*/ 2679441 w 2679441"/>
                  <a:gd name="connsiteY6" fmla="*/ 414678 h 1323439"/>
                  <a:gd name="connsiteX7" fmla="*/ 2679441 w 2679441"/>
                  <a:gd name="connsiteY7" fmla="*/ 816121 h 1323439"/>
                  <a:gd name="connsiteX8" fmla="*/ 2679441 w 2679441"/>
                  <a:gd name="connsiteY8" fmla="*/ 1323439 h 1323439"/>
                  <a:gd name="connsiteX9" fmla="*/ 2116758 w 2679441"/>
                  <a:gd name="connsiteY9" fmla="*/ 1323439 h 1323439"/>
                  <a:gd name="connsiteX10" fmla="*/ 1661253 w 2679441"/>
                  <a:gd name="connsiteY10" fmla="*/ 1323439 h 1323439"/>
                  <a:gd name="connsiteX11" fmla="*/ 1125365 w 2679441"/>
                  <a:gd name="connsiteY11" fmla="*/ 1323439 h 1323439"/>
                  <a:gd name="connsiteX12" fmla="*/ 616271 w 2679441"/>
                  <a:gd name="connsiteY12" fmla="*/ 1323439 h 1323439"/>
                  <a:gd name="connsiteX13" fmla="*/ 0 w 2679441"/>
                  <a:gd name="connsiteY13" fmla="*/ 1323439 h 1323439"/>
                  <a:gd name="connsiteX14" fmla="*/ 0 w 2679441"/>
                  <a:gd name="connsiteY14" fmla="*/ 855824 h 1323439"/>
                  <a:gd name="connsiteX15" fmla="*/ 0 w 2679441"/>
                  <a:gd name="connsiteY15" fmla="*/ 427912 h 1323439"/>
                  <a:gd name="connsiteX16" fmla="*/ 0 w 2679441"/>
                  <a:gd name="connsiteY16" fmla="*/ 0 h 13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79441" h="1323439" fill="none" extrusionOk="0">
                    <a:moveTo>
                      <a:pt x="0" y="0"/>
                    </a:moveTo>
                    <a:cubicBezTo>
                      <a:pt x="184905" y="-35549"/>
                      <a:pt x="407561" y="48039"/>
                      <a:pt x="535888" y="0"/>
                    </a:cubicBezTo>
                    <a:cubicBezTo>
                      <a:pt x="664215" y="-48039"/>
                      <a:pt x="819000" y="56055"/>
                      <a:pt x="1018188" y="0"/>
                    </a:cubicBezTo>
                    <a:cubicBezTo>
                      <a:pt x="1217376" y="-56055"/>
                      <a:pt x="1452727" y="49133"/>
                      <a:pt x="1607665" y="0"/>
                    </a:cubicBezTo>
                    <a:cubicBezTo>
                      <a:pt x="1762603" y="-49133"/>
                      <a:pt x="1927105" y="62683"/>
                      <a:pt x="2197142" y="0"/>
                    </a:cubicBezTo>
                    <a:cubicBezTo>
                      <a:pt x="2467179" y="-62683"/>
                      <a:pt x="2506355" y="31401"/>
                      <a:pt x="2679441" y="0"/>
                    </a:cubicBezTo>
                    <a:cubicBezTo>
                      <a:pt x="2726774" y="89498"/>
                      <a:pt x="2643044" y="254556"/>
                      <a:pt x="2679441" y="414678"/>
                    </a:cubicBezTo>
                    <a:cubicBezTo>
                      <a:pt x="2715838" y="574800"/>
                      <a:pt x="2658386" y="696139"/>
                      <a:pt x="2679441" y="816121"/>
                    </a:cubicBezTo>
                    <a:cubicBezTo>
                      <a:pt x="2700496" y="936103"/>
                      <a:pt x="2672520" y="1082194"/>
                      <a:pt x="2679441" y="1323439"/>
                    </a:cubicBezTo>
                    <a:cubicBezTo>
                      <a:pt x="2546032" y="1362397"/>
                      <a:pt x="2334272" y="1266670"/>
                      <a:pt x="2116758" y="1323439"/>
                    </a:cubicBezTo>
                    <a:cubicBezTo>
                      <a:pt x="1899244" y="1380208"/>
                      <a:pt x="1792703" y="1303761"/>
                      <a:pt x="1661253" y="1323439"/>
                    </a:cubicBezTo>
                    <a:cubicBezTo>
                      <a:pt x="1529803" y="1343117"/>
                      <a:pt x="1309950" y="1296849"/>
                      <a:pt x="1125365" y="1323439"/>
                    </a:cubicBezTo>
                    <a:cubicBezTo>
                      <a:pt x="940780" y="1350029"/>
                      <a:pt x="783466" y="1264083"/>
                      <a:pt x="616271" y="1323439"/>
                    </a:cubicBezTo>
                    <a:cubicBezTo>
                      <a:pt x="449076" y="1382795"/>
                      <a:pt x="266198" y="1319307"/>
                      <a:pt x="0" y="1323439"/>
                    </a:cubicBezTo>
                    <a:cubicBezTo>
                      <a:pt x="-15402" y="1194307"/>
                      <a:pt x="39848" y="1027177"/>
                      <a:pt x="0" y="855824"/>
                    </a:cubicBezTo>
                    <a:cubicBezTo>
                      <a:pt x="-39848" y="684471"/>
                      <a:pt x="35068" y="632613"/>
                      <a:pt x="0" y="427912"/>
                    </a:cubicBezTo>
                    <a:cubicBezTo>
                      <a:pt x="-35068" y="223211"/>
                      <a:pt x="22324" y="134429"/>
                      <a:pt x="0" y="0"/>
                    </a:cubicBezTo>
                    <a:close/>
                  </a:path>
                  <a:path w="2679441" h="1323439" stroke="0" extrusionOk="0">
                    <a:moveTo>
                      <a:pt x="0" y="0"/>
                    </a:moveTo>
                    <a:cubicBezTo>
                      <a:pt x="159824" y="-40676"/>
                      <a:pt x="243482" y="51541"/>
                      <a:pt x="482299" y="0"/>
                    </a:cubicBezTo>
                    <a:cubicBezTo>
                      <a:pt x="721116" y="-51541"/>
                      <a:pt x="784481" y="64684"/>
                      <a:pt x="1044982" y="0"/>
                    </a:cubicBezTo>
                    <a:cubicBezTo>
                      <a:pt x="1305483" y="-64684"/>
                      <a:pt x="1374207" y="31771"/>
                      <a:pt x="1607665" y="0"/>
                    </a:cubicBezTo>
                    <a:cubicBezTo>
                      <a:pt x="1841123" y="-31771"/>
                      <a:pt x="2011081" y="17256"/>
                      <a:pt x="2116758" y="0"/>
                    </a:cubicBezTo>
                    <a:cubicBezTo>
                      <a:pt x="2222435" y="-17256"/>
                      <a:pt x="2407296" y="6659"/>
                      <a:pt x="2679441" y="0"/>
                    </a:cubicBezTo>
                    <a:cubicBezTo>
                      <a:pt x="2722074" y="202579"/>
                      <a:pt x="2654021" y="261381"/>
                      <a:pt x="2679441" y="467615"/>
                    </a:cubicBezTo>
                    <a:cubicBezTo>
                      <a:pt x="2704861" y="673849"/>
                      <a:pt x="2640693" y="827971"/>
                      <a:pt x="2679441" y="935230"/>
                    </a:cubicBezTo>
                    <a:cubicBezTo>
                      <a:pt x="2718189" y="1042490"/>
                      <a:pt x="2639583" y="1205869"/>
                      <a:pt x="2679441" y="1323439"/>
                    </a:cubicBezTo>
                    <a:cubicBezTo>
                      <a:pt x="2559123" y="1351027"/>
                      <a:pt x="2445530" y="1312753"/>
                      <a:pt x="2223936" y="1323439"/>
                    </a:cubicBezTo>
                    <a:cubicBezTo>
                      <a:pt x="2002343" y="1334125"/>
                      <a:pt x="1934010" y="1285117"/>
                      <a:pt x="1741637" y="1323439"/>
                    </a:cubicBezTo>
                    <a:cubicBezTo>
                      <a:pt x="1549264" y="1361761"/>
                      <a:pt x="1322410" y="1294108"/>
                      <a:pt x="1205748" y="1323439"/>
                    </a:cubicBezTo>
                    <a:cubicBezTo>
                      <a:pt x="1089086" y="1352770"/>
                      <a:pt x="877441" y="1303862"/>
                      <a:pt x="750243" y="1323439"/>
                    </a:cubicBezTo>
                    <a:cubicBezTo>
                      <a:pt x="623045" y="1343016"/>
                      <a:pt x="186557" y="1294013"/>
                      <a:pt x="0" y="1323439"/>
                    </a:cubicBezTo>
                    <a:cubicBezTo>
                      <a:pt x="-50376" y="1160546"/>
                      <a:pt x="24290" y="979638"/>
                      <a:pt x="0" y="869058"/>
                    </a:cubicBezTo>
                    <a:cubicBezTo>
                      <a:pt x="-24290" y="758478"/>
                      <a:pt x="46739" y="539957"/>
                      <a:pt x="0" y="427912"/>
                    </a:cubicBezTo>
                    <a:cubicBezTo>
                      <a:pt x="-46739" y="315867"/>
                      <a:pt x="16785" y="1708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0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000" dirty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18" y="4988461"/>
                <a:ext cx="267944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2679441"/>
                          <a:gd name="connsiteY0" fmla="*/ 0 h 1323439"/>
                          <a:gd name="connsiteX1" fmla="*/ 535888 w 2679441"/>
                          <a:gd name="connsiteY1" fmla="*/ 0 h 1323439"/>
                          <a:gd name="connsiteX2" fmla="*/ 1018188 w 2679441"/>
                          <a:gd name="connsiteY2" fmla="*/ 0 h 1323439"/>
                          <a:gd name="connsiteX3" fmla="*/ 1607665 w 2679441"/>
                          <a:gd name="connsiteY3" fmla="*/ 0 h 1323439"/>
                          <a:gd name="connsiteX4" fmla="*/ 2197142 w 2679441"/>
                          <a:gd name="connsiteY4" fmla="*/ 0 h 1323439"/>
                          <a:gd name="connsiteX5" fmla="*/ 2679441 w 2679441"/>
                          <a:gd name="connsiteY5" fmla="*/ 0 h 1323439"/>
                          <a:gd name="connsiteX6" fmla="*/ 2679441 w 2679441"/>
                          <a:gd name="connsiteY6" fmla="*/ 414678 h 1323439"/>
                          <a:gd name="connsiteX7" fmla="*/ 2679441 w 2679441"/>
                          <a:gd name="connsiteY7" fmla="*/ 816121 h 1323439"/>
                          <a:gd name="connsiteX8" fmla="*/ 2679441 w 2679441"/>
                          <a:gd name="connsiteY8" fmla="*/ 1323439 h 1323439"/>
                          <a:gd name="connsiteX9" fmla="*/ 2116758 w 2679441"/>
                          <a:gd name="connsiteY9" fmla="*/ 1323439 h 1323439"/>
                          <a:gd name="connsiteX10" fmla="*/ 1661253 w 2679441"/>
                          <a:gd name="connsiteY10" fmla="*/ 1323439 h 1323439"/>
                          <a:gd name="connsiteX11" fmla="*/ 1125365 w 2679441"/>
                          <a:gd name="connsiteY11" fmla="*/ 1323439 h 1323439"/>
                          <a:gd name="connsiteX12" fmla="*/ 616271 w 2679441"/>
                          <a:gd name="connsiteY12" fmla="*/ 1323439 h 1323439"/>
                          <a:gd name="connsiteX13" fmla="*/ 0 w 2679441"/>
                          <a:gd name="connsiteY13" fmla="*/ 1323439 h 1323439"/>
                          <a:gd name="connsiteX14" fmla="*/ 0 w 2679441"/>
                          <a:gd name="connsiteY14" fmla="*/ 855824 h 1323439"/>
                          <a:gd name="connsiteX15" fmla="*/ 0 w 2679441"/>
                          <a:gd name="connsiteY15" fmla="*/ 427912 h 1323439"/>
                          <a:gd name="connsiteX16" fmla="*/ 0 w 2679441"/>
                          <a:gd name="connsiteY16" fmla="*/ 0 h 13234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679441" h="1323439" fill="none" extrusionOk="0">
                            <a:moveTo>
                              <a:pt x="0" y="0"/>
                            </a:moveTo>
                            <a:cubicBezTo>
                              <a:pt x="184905" y="-35549"/>
                              <a:pt x="407561" y="48039"/>
                              <a:pt x="535888" y="0"/>
                            </a:cubicBezTo>
                            <a:cubicBezTo>
                              <a:pt x="664215" y="-48039"/>
                              <a:pt x="819000" y="56055"/>
                              <a:pt x="1018188" y="0"/>
                            </a:cubicBezTo>
                            <a:cubicBezTo>
                              <a:pt x="1217376" y="-56055"/>
                              <a:pt x="1452727" y="49133"/>
                              <a:pt x="1607665" y="0"/>
                            </a:cubicBezTo>
                            <a:cubicBezTo>
                              <a:pt x="1762603" y="-49133"/>
                              <a:pt x="1927105" y="62683"/>
                              <a:pt x="2197142" y="0"/>
                            </a:cubicBezTo>
                            <a:cubicBezTo>
                              <a:pt x="2467179" y="-62683"/>
                              <a:pt x="2506355" y="31401"/>
                              <a:pt x="2679441" y="0"/>
                            </a:cubicBezTo>
                            <a:cubicBezTo>
                              <a:pt x="2726774" y="89498"/>
                              <a:pt x="2643044" y="254556"/>
                              <a:pt x="2679441" y="414678"/>
                            </a:cubicBezTo>
                            <a:cubicBezTo>
                              <a:pt x="2715838" y="574800"/>
                              <a:pt x="2658386" y="696139"/>
                              <a:pt x="2679441" y="816121"/>
                            </a:cubicBezTo>
                            <a:cubicBezTo>
                              <a:pt x="2700496" y="936103"/>
                              <a:pt x="2672520" y="1082194"/>
                              <a:pt x="2679441" y="1323439"/>
                            </a:cubicBezTo>
                            <a:cubicBezTo>
                              <a:pt x="2546032" y="1362397"/>
                              <a:pt x="2334272" y="1266670"/>
                              <a:pt x="2116758" y="1323439"/>
                            </a:cubicBezTo>
                            <a:cubicBezTo>
                              <a:pt x="1899244" y="1380208"/>
                              <a:pt x="1792703" y="1303761"/>
                              <a:pt x="1661253" y="1323439"/>
                            </a:cubicBezTo>
                            <a:cubicBezTo>
                              <a:pt x="1529803" y="1343117"/>
                              <a:pt x="1309950" y="1296849"/>
                              <a:pt x="1125365" y="1323439"/>
                            </a:cubicBezTo>
                            <a:cubicBezTo>
                              <a:pt x="940780" y="1350029"/>
                              <a:pt x="783466" y="1264083"/>
                              <a:pt x="616271" y="1323439"/>
                            </a:cubicBezTo>
                            <a:cubicBezTo>
                              <a:pt x="449076" y="1382795"/>
                              <a:pt x="266198" y="1319307"/>
                              <a:pt x="0" y="1323439"/>
                            </a:cubicBezTo>
                            <a:cubicBezTo>
                              <a:pt x="-15402" y="1194307"/>
                              <a:pt x="39848" y="1027177"/>
                              <a:pt x="0" y="855824"/>
                            </a:cubicBezTo>
                            <a:cubicBezTo>
                              <a:pt x="-39848" y="684471"/>
                              <a:pt x="35068" y="632613"/>
                              <a:pt x="0" y="427912"/>
                            </a:cubicBezTo>
                            <a:cubicBezTo>
                              <a:pt x="-35068" y="223211"/>
                              <a:pt x="22324" y="134429"/>
                              <a:pt x="0" y="0"/>
                            </a:cubicBezTo>
                            <a:close/>
                          </a:path>
                          <a:path w="2679441" h="1323439" stroke="0" extrusionOk="0">
                            <a:moveTo>
                              <a:pt x="0" y="0"/>
                            </a:moveTo>
                            <a:cubicBezTo>
                              <a:pt x="159824" y="-40676"/>
                              <a:pt x="243482" y="51541"/>
                              <a:pt x="482299" y="0"/>
                            </a:cubicBezTo>
                            <a:cubicBezTo>
                              <a:pt x="721116" y="-51541"/>
                              <a:pt x="784481" y="64684"/>
                              <a:pt x="1044982" y="0"/>
                            </a:cubicBezTo>
                            <a:cubicBezTo>
                              <a:pt x="1305483" y="-64684"/>
                              <a:pt x="1374207" y="31771"/>
                              <a:pt x="1607665" y="0"/>
                            </a:cubicBezTo>
                            <a:cubicBezTo>
                              <a:pt x="1841123" y="-31771"/>
                              <a:pt x="2011081" y="17256"/>
                              <a:pt x="2116758" y="0"/>
                            </a:cubicBezTo>
                            <a:cubicBezTo>
                              <a:pt x="2222435" y="-17256"/>
                              <a:pt x="2407296" y="6659"/>
                              <a:pt x="2679441" y="0"/>
                            </a:cubicBezTo>
                            <a:cubicBezTo>
                              <a:pt x="2722074" y="202579"/>
                              <a:pt x="2654021" y="261381"/>
                              <a:pt x="2679441" y="467615"/>
                            </a:cubicBezTo>
                            <a:cubicBezTo>
                              <a:pt x="2704861" y="673849"/>
                              <a:pt x="2640693" y="827971"/>
                              <a:pt x="2679441" y="935230"/>
                            </a:cubicBezTo>
                            <a:cubicBezTo>
                              <a:pt x="2718189" y="1042490"/>
                              <a:pt x="2639583" y="1205869"/>
                              <a:pt x="2679441" y="1323439"/>
                            </a:cubicBezTo>
                            <a:cubicBezTo>
                              <a:pt x="2559123" y="1351027"/>
                              <a:pt x="2445530" y="1312753"/>
                              <a:pt x="2223936" y="1323439"/>
                            </a:cubicBezTo>
                            <a:cubicBezTo>
                              <a:pt x="2002343" y="1334125"/>
                              <a:pt x="1934010" y="1285117"/>
                              <a:pt x="1741637" y="1323439"/>
                            </a:cubicBezTo>
                            <a:cubicBezTo>
                              <a:pt x="1549264" y="1361761"/>
                              <a:pt x="1322410" y="1294108"/>
                              <a:pt x="1205748" y="1323439"/>
                            </a:cubicBezTo>
                            <a:cubicBezTo>
                              <a:pt x="1089086" y="1352770"/>
                              <a:pt x="877441" y="1303862"/>
                              <a:pt x="750243" y="1323439"/>
                            </a:cubicBezTo>
                            <a:cubicBezTo>
                              <a:pt x="623045" y="1343016"/>
                              <a:pt x="186557" y="1294013"/>
                              <a:pt x="0" y="1323439"/>
                            </a:cubicBezTo>
                            <a:cubicBezTo>
                              <a:pt x="-50376" y="1160546"/>
                              <a:pt x="24290" y="979638"/>
                              <a:pt x="0" y="869058"/>
                            </a:cubicBezTo>
                            <a:cubicBezTo>
                              <a:pt x="-24290" y="758478"/>
                              <a:pt x="46739" y="539957"/>
                              <a:pt x="0" y="427912"/>
                            </a:cubicBezTo>
                            <a:cubicBezTo>
                              <a:pt x="-46739" y="315867"/>
                              <a:pt x="16785" y="17085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902773D-F232-1058-0A22-890C986F32B8}"/>
              </a:ext>
            </a:extLst>
          </p:cNvPr>
          <p:cNvSpPr txBox="1"/>
          <p:nvPr/>
        </p:nvSpPr>
        <p:spPr>
          <a:xfrm>
            <a:off x="6235958" y="4863847"/>
            <a:ext cx="37757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Easy with randomness!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8844922-AB49-F0E7-E3C4-22401888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6" y="5092418"/>
            <a:ext cx="1508125" cy="13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/>
              <p:nvPr/>
            </p:nvSpPr>
            <p:spPr>
              <a:xfrm>
                <a:off x="6235958" y="5546846"/>
                <a:ext cx="5212704" cy="76944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algorithms are open…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(even for the special case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30DF68-47E8-0349-C156-9A078689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58" y="5546846"/>
                <a:ext cx="5212704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3: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Impagliazzo-Wigderson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5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5186902" cy="1569660"/>
              </a:xfrm>
              <a:custGeom>
                <a:avLst/>
                <a:gdLst>
                  <a:gd name="connsiteX0" fmla="*/ 0 w 5186902"/>
                  <a:gd name="connsiteY0" fmla="*/ 0 h 1569660"/>
                  <a:gd name="connsiteX1" fmla="*/ 680060 w 5186902"/>
                  <a:gd name="connsiteY1" fmla="*/ 0 h 1569660"/>
                  <a:gd name="connsiteX2" fmla="*/ 1308252 w 5186902"/>
                  <a:gd name="connsiteY2" fmla="*/ 0 h 1569660"/>
                  <a:gd name="connsiteX3" fmla="*/ 1780836 w 5186902"/>
                  <a:gd name="connsiteY3" fmla="*/ 0 h 1569660"/>
                  <a:gd name="connsiteX4" fmla="*/ 2253421 w 5186902"/>
                  <a:gd name="connsiteY4" fmla="*/ 0 h 1569660"/>
                  <a:gd name="connsiteX5" fmla="*/ 2829743 w 5186902"/>
                  <a:gd name="connsiteY5" fmla="*/ 0 h 1569660"/>
                  <a:gd name="connsiteX6" fmla="*/ 3457935 w 5186902"/>
                  <a:gd name="connsiteY6" fmla="*/ 0 h 1569660"/>
                  <a:gd name="connsiteX7" fmla="*/ 3982388 w 5186902"/>
                  <a:gd name="connsiteY7" fmla="*/ 0 h 1569660"/>
                  <a:gd name="connsiteX8" fmla="*/ 4558711 w 5186902"/>
                  <a:gd name="connsiteY8" fmla="*/ 0 h 1569660"/>
                  <a:gd name="connsiteX9" fmla="*/ 5186902 w 5186902"/>
                  <a:gd name="connsiteY9" fmla="*/ 0 h 1569660"/>
                  <a:gd name="connsiteX10" fmla="*/ 5186902 w 5186902"/>
                  <a:gd name="connsiteY10" fmla="*/ 507523 h 1569660"/>
                  <a:gd name="connsiteX11" fmla="*/ 5186902 w 5186902"/>
                  <a:gd name="connsiteY11" fmla="*/ 1062137 h 1569660"/>
                  <a:gd name="connsiteX12" fmla="*/ 5186902 w 5186902"/>
                  <a:gd name="connsiteY12" fmla="*/ 1569660 h 1569660"/>
                  <a:gd name="connsiteX13" fmla="*/ 4610580 w 5186902"/>
                  <a:gd name="connsiteY13" fmla="*/ 1569660 h 1569660"/>
                  <a:gd name="connsiteX14" fmla="*/ 4086126 w 5186902"/>
                  <a:gd name="connsiteY14" fmla="*/ 1569660 h 1569660"/>
                  <a:gd name="connsiteX15" fmla="*/ 3613542 w 5186902"/>
                  <a:gd name="connsiteY15" fmla="*/ 1569660 h 1569660"/>
                  <a:gd name="connsiteX16" fmla="*/ 3037219 w 5186902"/>
                  <a:gd name="connsiteY16" fmla="*/ 1569660 h 1569660"/>
                  <a:gd name="connsiteX17" fmla="*/ 2357159 w 5186902"/>
                  <a:gd name="connsiteY17" fmla="*/ 1569660 h 1569660"/>
                  <a:gd name="connsiteX18" fmla="*/ 1780836 w 5186902"/>
                  <a:gd name="connsiteY18" fmla="*/ 1569660 h 1569660"/>
                  <a:gd name="connsiteX19" fmla="*/ 1308252 w 5186902"/>
                  <a:gd name="connsiteY19" fmla="*/ 1569660 h 1569660"/>
                  <a:gd name="connsiteX20" fmla="*/ 783799 w 5186902"/>
                  <a:gd name="connsiteY20" fmla="*/ 1569660 h 1569660"/>
                  <a:gd name="connsiteX21" fmla="*/ 0 w 5186902"/>
                  <a:gd name="connsiteY21" fmla="*/ 1569660 h 1569660"/>
                  <a:gd name="connsiteX22" fmla="*/ 0 w 5186902"/>
                  <a:gd name="connsiteY22" fmla="*/ 1015047 h 1569660"/>
                  <a:gd name="connsiteX23" fmla="*/ 0 w 5186902"/>
                  <a:gd name="connsiteY23" fmla="*/ 491827 h 1569660"/>
                  <a:gd name="connsiteX24" fmla="*/ 0 w 5186902"/>
                  <a:gd name="connsiteY24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86902" h="1569660" fill="none" extrusionOk="0">
                    <a:moveTo>
                      <a:pt x="0" y="0"/>
                    </a:moveTo>
                    <a:cubicBezTo>
                      <a:pt x="262271" y="-38869"/>
                      <a:pt x="356138" y="80677"/>
                      <a:pt x="680060" y="0"/>
                    </a:cubicBezTo>
                    <a:cubicBezTo>
                      <a:pt x="1003982" y="-80677"/>
                      <a:pt x="1039735" y="54663"/>
                      <a:pt x="1308252" y="0"/>
                    </a:cubicBezTo>
                    <a:cubicBezTo>
                      <a:pt x="1576769" y="-54663"/>
                      <a:pt x="1657084" y="30361"/>
                      <a:pt x="1780836" y="0"/>
                    </a:cubicBezTo>
                    <a:cubicBezTo>
                      <a:pt x="1904588" y="-30361"/>
                      <a:pt x="2022781" y="41204"/>
                      <a:pt x="2253421" y="0"/>
                    </a:cubicBezTo>
                    <a:cubicBezTo>
                      <a:pt x="2484062" y="-41204"/>
                      <a:pt x="2655799" y="16179"/>
                      <a:pt x="2829743" y="0"/>
                    </a:cubicBezTo>
                    <a:cubicBezTo>
                      <a:pt x="3003687" y="-16179"/>
                      <a:pt x="3283452" y="31666"/>
                      <a:pt x="3457935" y="0"/>
                    </a:cubicBezTo>
                    <a:cubicBezTo>
                      <a:pt x="3632418" y="-31666"/>
                      <a:pt x="3814531" y="47907"/>
                      <a:pt x="3982388" y="0"/>
                    </a:cubicBezTo>
                    <a:cubicBezTo>
                      <a:pt x="4150245" y="-47907"/>
                      <a:pt x="4398250" y="40721"/>
                      <a:pt x="4558711" y="0"/>
                    </a:cubicBezTo>
                    <a:cubicBezTo>
                      <a:pt x="4719172" y="-40721"/>
                      <a:pt x="4882752" y="12138"/>
                      <a:pt x="5186902" y="0"/>
                    </a:cubicBezTo>
                    <a:cubicBezTo>
                      <a:pt x="5231512" y="157465"/>
                      <a:pt x="5174645" y="366816"/>
                      <a:pt x="5186902" y="507523"/>
                    </a:cubicBezTo>
                    <a:cubicBezTo>
                      <a:pt x="5199159" y="648230"/>
                      <a:pt x="5148206" y="797088"/>
                      <a:pt x="5186902" y="1062137"/>
                    </a:cubicBezTo>
                    <a:cubicBezTo>
                      <a:pt x="5225598" y="1327186"/>
                      <a:pt x="5126695" y="1431418"/>
                      <a:pt x="5186902" y="1569660"/>
                    </a:cubicBezTo>
                    <a:cubicBezTo>
                      <a:pt x="5053244" y="1632312"/>
                      <a:pt x="4773731" y="1532468"/>
                      <a:pt x="4610580" y="1569660"/>
                    </a:cubicBezTo>
                    <a:cubicBezTo>
                      <a:pt x="4447429" y="1606852"/>
                      <a:pt x="4335508" y="1565878"/>
                      <a:pt x="4086126" y="1569660"/>
                    </a:cubicBezTo>
                    <a:cubicBezTo>
                      <a:pt x="3836744" y="1573442"/>
                      <a:pt x="3844883" y="1547820"/>
                      <a:pt x="3613542" y="1569660"/>
                    </a:cubicBezTo>
                    <a:cubicBezTo>
                      <a:pt x="3382201" y="1591500"/>
                      <a:pt x="3250313" y="1552826"/>
                      <a:pt x="3037219" y="1569660"/>
                    </a:cubicBezTo>
                    <a:cubicBezTo>
                      <a:pt x="2824125" y="1586494"/>
                      <a:pt x="2622802" y="1497120"/>
                      <a:pt x="2357159" y="1569660"/>
                    </a:cubicBezTo>
                    <a:cubicBezTo>
                      <a:pt x="2091516" y="1642200"/>
                      <a:pt x="1950014" y="1520145"/>
                      <a:pt x="1780836" y="1569660"/>
                    </a:cubicBezTo>
                    <a:cubicBezTo>
                      <a:pt x="1611658" y="1619175"/>
                      <a:pt x="1542830" y="1534182"/>
                      <a:pt x="1308252" y="1569660"/>
                    </a:cubicBezTo>
                    <a:cubicBezTo>
                      <a:pt x="1073674" y="1605138"/>
                      <a:pt x="972670" y="1531703"/>
                      <a:pt x="783799" y="1569660"/>
                    </a:cubicBezTo>
                    <a:cubicBezTo>
                      <a:pt x="594928" y="1607617"/>
                      <a:pt x="181817" y="1527412"/>
                      <a:pt x="0" y="1569660"/>
                    </a:cubicBezTo>
                    <a:cubicBezTo>
                      <a:pt x="-53208" y="1307540"/>
                      <a:pt x="6006" y="1171401"/>
                      <a:pt x="0" y="1015047"/>
                    </a:cubicBezTo>
                    <a:cubicBezTo>
                      <a:pt x="-6006" y="858693"/>
                      <a:pt x="32558" y="675102"/>
                      <a:pt x="0" y="491827"/>
                    </a:cubicBezTo>
                    <a:cubicBezTo>
                      <a:pt x="-32558" y="308552"/>
                      <a:pt x="44464" y="125088"/>
                      <a:pt x="0" y="0"/>
                    </a:cubicBezTo>
                    <a:close/>
                  </a:path>
                  <a:path w="5186902" h="1569660" stroke="0" extrusionOk="0">
                    <a:moveTo>
                      <a:pt x="0" y="0"/>
                    </a:moveTo>
                    <a:cubicBezTo>
                      <a:pt x="231889" y="-20645"/>
                      <a:pt x="309664" y="24161"/>
                      <a:pt x="472584" y="0"/>
                    </a:cubicBezTo>
                    <a:cubicBezTo>
                      <a:pt x="635504" y="-24161"/>
                      <a:pt x="902172" y="8512"/>
                      <a:pt x="1100776" y="0"/>
                    </a:cubicBezTo>
                    <a:cubicBezTo>
                      <a:pt x="1299380" y="-8512"/>
                      <a:pt x="1449649" y="58527"/>
                      <a:pt x="1728967" y="0"/>
                    </a:cubicBezTo>
                    <a:cubicBezTo>
                      <a:pt x="2008285" y="-58527"/>
                      <a:pt x="2122546" y="55431"/>
                      <a:pt x="2253421" y="0"/>
                    </a:cubicBezTo>
                    <a:cubicBezTo>
                      <a:pt x="2384296" y="-55431"/>
                      <a:pt x="2775897" y="31234"/>
                      <a:pt x="2933481" y="0"/>
                    </a:cubicBezTo>
                    <a:cubicBezTo>
                      <a:pt x="3091065" y="-31234"/>
                      <a:pt x="3348243" y="54930"/>
                      <a:pt x="3613542" y="0"/>
                    </a:cubicBezTo>
                    <a:cubicBezTo>
                      <a:pt x="3878841" y="-54930"/>
                      <a:pt x="3980153" y="70750"/>
                      <a:pt x="4293602" y="0"/>
                    </a:cubicBezTo>
                    <a:cubicBezTo>
                      <a:pt x="4607051" y="-70750"/>
                      <a:pt x="4945179" y="63703"/>
                      <a:pt x="5186902" y="0"/>
                    </a:cubicBezTo>
                    <a:cubicBezTo>
                      <a:pt x="5211926" y="119106"/>
                      <a:pt x="5170088" y="360785"/>
                      <a:pt x="5186902" y="538917"/>
                    </a:cubicBezTo>
                    <a:cubicBezTo>
                      <a:pt x="5203716" y="717049"/>
                      <a:pt x="5142537" y="845957"/>
                      <a:pt x="5186902" y="1062137"/>
                    </a:cubicBezTo>
                    <a:cubicBezTo>
                      <a:pt x="5231267" y="1278317"/>
                      <a:pt x="5145826" y="1348010"/>
                      <a:pt x="5186902" y="1569660"/>
                    </a:cubicBezTo>
                    <a:cubicBezTo>
                      <a:pt x="5061332" y="1616791"/>
                      <a:pt x="4838385" y="1565695"/>
                      <a:pt x="4662449" y="1569660"/>
                    </a:cubicBezTo>
                    <a:cubicBezTo>
                      <a:pt x="4486513" y="1573625"/>
                      <a:pt x="4304863" y="1521486"/>
                      <a:pt x="4137995" y="1569660"/>
                    </a:cubicBezTo>
                    <a:cubicBezTo>
                      <a:pt x="3971127" y="1617834"/>
                      <a:pt x="3741779" y="1550556"/>
                      <a:pt x="3509804" y="1569660"/>
                    </a:cubicBezTo>
                    <a:cubicBezTo>
                      <a:pt x="3277829" y="1588764"/>
                      <a:pt x="3232493" y="1569371"/>
                      <a:pt x="3089088" y="1569660"/>
                    </a:cubicBezTo>
                    <a:cubicBezTo>
                      <a:pt x="2945683" y="1569949"/>
                      <a:pt x="2591467" y="1523221"/>
                      <a:pt x="2460897" y="1569660"/>
                    </a:cubicBezTo>
                    <a:cubicBezTo>
                      <a:pt x="2330327" y="1616099"/>
                      <a:pt x="2045274" y="1530070"/>
                      <a:pt x="1832705" y="1569660"/>
                    </a:cubicBezTo>
                    <a:cubicBezTo>
                      <a:pt x="1620136" y="1609250"/>
                      <a:pt x="1520273" y="1523763"/>
                      <a:pt x="1411990" y="1569660"/>
                    </a:cubicBezTo>
                    <a:cubicBezTo>
                      <a:pt x="1303707" y="1615557"/>
                      <a:pt x="1045195" y="1552941"/>
                      <a:pt x="835668" y="1569660"/>
                    </a:cubicBezTo>
                    <a:cubicBezTo>
                      <a:pt x="626141" y="1586379"/>
                      <a:pt x="294851" y="1520009"/>
                      <a:pt x="0" y="1569660"/>
                    </a:cubicBezTo>
                    <a:cubicBezTo>
                      <a:pt x="-39116" y="1312468"/>
                      <a:pt x="47141" y="1272693"/>
                      <a:pt x="0" y="1015047"/>
                    </a:cubicBezTo>
                    <a:cubicBezTo>
                      <a:pt x="-47141" y="757401"/>
                      <a:pt x="52154" y="715138"/>
                      <a:pt x="0" y="507523"/>
                    </a:cubicBezTo>
                    <a:cubicBezTo>
                      <a:pt x="-52154" y="299908"/>
                      <a:pt x="40979" y="19371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518690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5186902"/>
                          <a:gd name="connsiteY0" fmla="*/ 0 h 1569660"/>
                          <a:gd name="connsiteX1" fmla="*/ 680060 w 5186902"/>
                          <a:gd name="connsiteY1" fmla="*/ 0 h 1569660"/>
                          <a:gd name="connsiteX2" fmla="*/ 1308252 w 5186902"/>
                          <a:gd name="connsiteY2" fmla="*/ 0 h 1569660"/>
                          <a:gd name="connsiteX3" fmla="*/ 1780836 w 5186902"/>
                          <a:gd name="connsiteY3" fmla="*/ 0 h 1569660"/>
                          <a:gd name="connsiteX4" fmla="*/ 2253421 w 5186902"/>
                          <a:gd name="connsiteY4" fmla="*/ 0 h 1569660"/>
                          <a:gd name="connsiteX5" fmla="*/ 2829743 w 5186902"/>
                          <a:gd name="connsiteY5" fmla="*/ 0 h 1569660"/>
                          <a:gd name="connsiteX6" fmla="*/ 3457935 w 5186902"/>
                          <a:gd name="connsiteY6" fmla="*/ 0 h 1569660"/>
                          <a:gd name="connsiteX7" fmla="*/ 3982388 w 5186902"/>
                          <a:gd name="connsiteY7" fmla="*/ 0 h 1569660"/>
                          <a:gd name="connsiteX8" fmla="*/ 4558711 w 5186902"/>
                          <a:gd name="connsiteY8" fmla="*/ 0 h 1569660"/>
                          <a:gd name="connsiteX9" fmla="*/ 5186902 w 5186902"/>
                          <a:gd name="connsiteY9" fmla="*/ 0 h 1569660"/>
                          <a:gd name="connsiteX10" fmla="*/ 5186902 w 5186902"/>
                          <a:gd name="connsiteY10" fmla="*/ 507523 h 1569660"/>
                          <a:gd name="connsiteX11" fmla="*/ 5186902 w 5186902"/>
                          <a:gd name="connsiteY11" fmla="*/ 1062137 h 1569660"/>
                          <a:gd name="connsiteX12" fmla="*/ 5186902 w 5186902"/>
                          <a:gd name="connsiteY12" fmla="*/ 1569660 h 1569660"/>
                          <a:gd name="connsiteX13" fmla="*/ 4610580 w 5186902"/>
                          <a:gd name="connsiteY13" fmla="*/ 1569660 h 1569660"/>
                          <a:gd name="connsiteX14" fmla="*/ 4086126 w 5186902"/>
                          <a:gd name="connsiteY14" fmla="*/ 1569660 h 1569660"/>
                          <a:gd name="connsiteX15" fmla="*/ 3613542 w 5186902"/>
                          <a:gd name="connsiteY15" fmla="*/ 1569660 h 1569660"/>
                          <a:gd name="connsiteX16" fmla="*/ 3037219 w 5186902"/>
                          <a:gd name="connsiteY16" fmla="*/ 1569660 h 1569660"/>
                          <a:gd name="connsiteX17" fmla="*/ 2357159 w 5186902"/>
                          <a:gd name="connsiteY17" fmla="*/ 1569660 h 1569660"/>
                          <a:gd name="connsiteX18" fmla="*/ 1780836 w 5186902"/>
                          <a:gd name="connsiteY18" fmla="*/ 1569660 h 1569660"/>
                          <a:gd name="connsiteX19" fmla="*/ 1308252 w 5186902"/>
                          <a:gd name="connsiteY19" fmla="*/ 1569660 h 1569660"/>
                          <a:gd name="connsiteX20" fmla="*/ 783799 w 5186902"/>
                          <a:gd name="connsiteY20" fmla="*/ 1569660 h 1569660"/>
                          <a:gd name="connsiteX21" fmla="*/ 0 w 5186902"/>
                          <a:gd name="connsiteY21" fmla="*/ 1569660 h 1569660"/>
                          <a:gd name="connsiteX22" fmla="*/ 0 w 5186902"/>
                          <a:gd name="connsiteY22" fmla="*/ 1015047 h 1569660"/>
                          <a:gd name="connsiteX23" fmla="*/ 0 w 5186902"/>
                          <a:gd name="connsiteY23" fmla="*/ 491827 h 1569660"/>
                          <a:gd name="connsiteX24" fmla="*/ 0 w 5186902"/>
                          <a:gd name="connsiteY24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186902" h="1569660" fill="none" extrusionOk="0">
                            <a:moveTo>
                              <a:pt x="0" y="0"/>
                            </a:moveTo>
                            <a:cubicBezTo>
                              <a:pt x="262271" y="-38869"/>
                              <a:pt x="356138" y="80677"/>
                              <a:pt x="680060" y="0"/>
                            </a:cubicBezTo>
                            <a:cubicBezTo>
                              <a:pt x="1003982" y="-80677"/>
                              <a:pt x="1039735" y="54663"/>
                              <a:pt x="1308252" y="0"/>
                            </a:cubicBezTo>
                            <a:cubicBezTo>
                              <a:pt x="1576769" y="-54663"/>
                              <a:pt x="1657084" y="30361"/>
                              <a:pt x="1780836" y="0"/>
                            </a:cubicBezTo>
                            <a:cubicBezTo>
                              <a:pt x="1904588" y="-30361"/>
                              <a:pt x="2022781" y="41204"/>
                              <a:pt x="2253421" y="0"/>
                            </a:cubicBezTo>
                            <a:cubicBezTo>
                              <a:pt x="2484062" y="-41204"/>
                              <a:pt x="2655799" y="16179"/>
                              <a:pt x="2829743" y="0"/>
                            </a:cubicBezTo>
                            <a:cubicBezTo>
                              <a:pt x="3003687" y="-16179"/>
                              <a:pt x="3283452" y="31666"/>
                              <a:pt x="3457935" y="0"/>
                            </a:cubicBezTo>
                            <a:cubicBezTo>
                              <a:pt x="3632418" y="-31666"/>
                              <a:pt x="3814531" y="47907"/>
                              <a:pt x="3982388" y="0"/>
                            </a:cubicBezTo>
                            <a:cubicBezTo>
                              <a:pt x="4150245" y="-47907"/>
                              <a:pt x="4398250" y="40721"/>
                              <a:pt x="4558711" y="0"/>
                            </a:cubicBezTo>
                            <a:cubicBezTo>
                              <a:pt x="4719172" y="-40721"/>
                              <a:pt x="4882752" y="12138"/>
                              <a:pt x="5186902" y="0"/>
                            </a:cubicBezTo>
                            <a:cubicBezTo>
                              <a:pt x="5231512" y="157465"/>
                              <a:pt x="5174645" y="366816"/>
                              <a:pt x="5186902" y="507523"/>
                            </a:cubicBezTo>
                            <a:cubicBezTo>
                              <a:pt x="5199159" y="648230"/>
                              <a:pt x="5148206" y="797088"/>
                              <a:pt x="5186902" y="1062137"/>
                            </a:cubicBezTo>
                            <a:cubicBezTo>
                              <a:pt x="5225598" y="1327186"/>
                              <a:pt x="5126695" y="1431418"/>
                              <a:pt x="5186902" y="1569660"/>
                            </a:cubicBezTo>
                            <a:cubicBezTo>
                              <a:pt x="5053244" y="1632312"/>
                              <a:pt x="4773731" y="1532468"/>
                              <a:pt x="4610580" y="1569660"/>
                            </a:cubicBezTo>
                            <a:cubicBezTo>
                              <a:pt x="4447429" y="1606852"/>
                              <a:pt x="4335508" y="1565878"/>
                              <a:pt x="4086126" y="1569660"/>
                            </a:cubicBezTo>
                            <a:cubicBezTo>
                              <a:pt x="3836744" y="1573442"/>
                              <a:pt x="3844883" y="1547820"/>
                              <a:pt x="3613542" y="1569660"/>
                            </a:cubicBezTo>
                            <a:cubicBezTo>
                              <a:pt x="3382201" y="1591500"/>
                              <a:pt x="3250313" y="1552826"/>
                              <a:pt x="3037219" y="1569660"/>
                            </a:cubicBezTo>
                            <a:cubicBezTo>
                              <a:pt x="2824125" y="1586494"/>
                              <a:pt x="2622802" y="1497120"/>
                              <a:pt x="2357159" y="1569660"/>
                            </a:cubicBezTo>
                            <a:cubicBezTo>
                              <a:pt x="2091516" y="1642200"/>
                              <a:pt x="1950014" y="1520145"/>
                              <a:pt x="1780836" y="1569660"/>
                            </a:cubicBezTo>
                            <a:cubicBezTo>
                              <a:pt x="1611658" y="1619175"/>
                              <a:pt x="1542830" y="1534182"/>
                              <a:pt x="1308252" y="1569660"/>
                            </a:cubicBezTo>
                            <a:cubicBezTo>
                              <a:pt x="1073674" y="1605138"/>
                              <a:pt x="972670" y="1531703"/>
                              <a:pt x="783799" y="1569660"/>
                            </a:cubicBezTo>
                            <a:cubicBezTo>
                              <a:pt x="594928" y="1607617"/>
                              <a:pt x="181817" y="1527412"/>
                              <a:pt x="0" y="1569660"/>
                            </a:cubicBezTo>
                            <a:cubicBezTo>
                              <a:pt x="-53208" y="1307540"/>
                              <a:pt x="6006" y="1171401"/>
                              <a:pt x="0" y="1015047"/>
                            </a:cubicBezTo>
                            <a:cubicBezTo>
                              <a:pt x="-6006" y="858693"/>
                              <a:pt x="32558" y="675102"/>
                              <a:pt x="0" y="491827"/>
                            </a:cubicBezTo>
                            <a:cubicBezTo>
                              <a:pt x="-32558" y="308552"/>
                              <a:pt x="44464" y="125088"/>
                              <a:pt x="0" y="0"/>
                            </a:cubicBezTo>
                            <a:close/>
                          </a:path>
                          <a:path w="5186902" h="1569660" stroke="0" extrusionOk="0">
                            <a:moveTo>
                              <a:pt x="0" y="0"/>
                            </a:moveTo>
                            <a:cubicBezTo>
                              <a:pt x="231889" y="-20645"/>
                              <a:pt x="309664" y="24161"/>
                              <a:pt x="472584" y="0"/>
                            </a:cubicBezTo>
                            <a:cubicBezTo>
                              <a:pt x="635504" y="-24161"/>
                              <a:pt x="902172" y="8512"/>
                              <a:pt x="1100776" y="0"/>
                            </a:cubicBezTo>
                            <a:cubicBezTo>
                              <a:pt x="1299380" y="-8512"/>
                              <a:pt x="1449649" y="58527"/>
                              <a:pt x="1728967" y="0"/>
                            </a:cubicBezTo>
                            <a:cubicBezTo>
                              <a:pt x="2008285" y="-58527"/>
                              <a:pt x="2122546" y="55431"/>
                              <a:pt x="2253421" y="0"/>
                            </a:cubicBezTo>
                            <a:cubicBezTo>
                              <a:pt x="2384296" y="-55431"/>
                              <a:pt x="2775897" y="31234"/>
                              <a:pt x="2933481" y="0"/>
                            </a:cubicBezTo>
                            <a:cubicBezTo>
                              <a:pt x="3091065" y="-31234"/>
                              <a:pt x="3348243" y="54930"/>
                              <a:pt x="3613542" y="0"/>
                            </a:cubicBezTo>
                            <a:cubicBezTo>
                              <a:pt x="3878841" y="-54930"/>
                              <a:pt x="3980153" y="70750"/>
                              <a:pt x="4293602" y="0"/>
                            </a:cubicBezTo>
                            <a:cubicBezTo>
                              <a:pt x="4607051" y="-70750"/>
                              <a:pt x="4945179" y="63703"/>
                              <a:pt x="5186902" y="0"/>
                            </a:cubicBezTo>
                            <a:cubicBezTo>
                              <a:pt x="5211926" y="119106"/>
                              <a:pt x="5170088" y="360785"/>
                              <a:pt x="5186902" y="538917"/>
                            </a:cubicBezTo>
                            <a:cubicBezTo>
                              <a:pt x="5203716" y="717049"/>
                              <a:pt x="5142537" y="845957"/>
                              <a:pt x="5186902" y="1062137"/>
                            </a:cubicBezTo>
                            <a:cubicBezTo>
                              <a:pt x="5231267" y="1278317"/>
                              <a:pt x="5145826" y="1348010"/>
                              <a:pt x="5186902" y="1569660"/>
                            </a:cubicBezTo>
                            <a:cubicBezTo>
                              <a:pt x="5061332" y="1616791"/>
                              <a:pt x="4838385" y="1565695"/>
                              <a:pt x="4662449" y="1569660"/>
                            </a:cubicBezTo>
                            <a:cubicBezTo>
                              <a:pt x="4486513" y="1573625"/>
                              <a:pt x="4304863" y="1521486"/>
                              <a:pt x="4137995" y="1569660"/>
                            </a:cubicBezTo>
                            <a:cubicBezTo>
                              <a:pt x="3971127" y="1617834"/>
                              <a:pt x="3741779" y="1550556"/>
                              <a:pt x="3509804" y="1569660"/>
                            </a:cubicBezTo>
                            <a:cubicBezTo>
                              <a:pt x="3277829" y="1588764"/>
                              <a:pt x="3232493" y="1569371"/>
                              <a:pt x="3089088" y="1569660"/>
                            </a:cubicBezTo>
                            <a:cubicBezTo>
                              <a:pt x="2945683" y="1569949"/>
                              <a:pt x="2591467" y="1523221"/>
                              <a:pt x="2460897" y="1569660"/>
                            </a:cubicBezTo>
                            <a:cubicBezTo>
                              <a:pt x="2330327" y="1616099"/>
                              <a:pt x="2045274" y="1530070"/>
                              <a:pt x="1832705" y="1569660"/>
                            </a:cubicBezTo>
                            <a:cubicBezTo>
                              <a:pt x="1620136" y="1609250"/>
                              <a:pt x="1520273" y="1523763"/>
                              <a:pt x="1411990" y="1569660"/>
                            </a:cubicBezTo>
                            <a:cubicBezTo>
                              <a:pt x="1303707" y="1615557"/>
                              <a:pt x="1045195" y="1552941"/>
                              <a:pt x="835668" y="1569660"/>
                            </a:cubicBezTo>
                            <a:cubicBezTo>
                              <a:pt x="626141" y="1586379"/>
                              <a:pt x="294851" y="1520009"/>
                              <a:pt x="0" y="1569660"/>
                            </a:cubicBezTo>
                            <a:cubicBezTo>
                              <a:pt x="-39116" y="1312468"/>
                              <a:pt x="47141" y="1272693"/>
                              <a:pt x="0" y="1015047"/>
                            </a:cubicBezTo>
                            <a:cubicBezTo>
                              <a:pt x="-47141" y="757401"/>
                              <a:pt x="52154" y="715138"/>
                              <a:pt x="0" y="507523"/>
                            </a:cubicBezTo>
                            <a:cubicBezTo>
                              <a:pt x="-52154" y="299908"/>
                              <a:pt x="40979" y="1937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139152" y="2134650"/>
                <a:ext cx="5883966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 hypothesis: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52" y="2134650"/>
                <a:ext cx="5883966" cy="856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6166898" y="3219628"/>
                <a:ext cx="5856219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circuit lower bounds,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hits every dense property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8" y="3219628"/>
                <a:ext cx="585621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1080795" y="4741508"/>
                <a:ext cx="3882617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State-of-the-art: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4741508"/>
                <a:ext cx="388261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AEA2BF-4E34-9774-3E09-741CF1DBE6B6}"/>
                  </a:ext>
                </a:extLst>
              </p:cNvPr>
              <p:cNvSpPr txBox="1"/>
              <p:nvPr/>
            </p:nvSpPr>
            <p:spPr>
              <a:xfrm>
                <a:off x="5516545" y="5157007"/>
                <a:ext cx="5557338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Although 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conjectured to find a prime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we seem very far from proving this conjecture…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AEA2BF-4E34-9774-3E09-741CF1DB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45" y="5157007"/>
                <a:ext cx="5557338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6DF3D1-07E0-A6E0-39AA-F96B4903A4FB}"/>
                  </a:ext>
                </a:extLst>
              </p:cNvPr>
              <p:cNvSpPr txBox="1"/>
              <p:nvPr/>
            </p:nvSpPr>
            <p:spPr>
              <a:xfrm>
                <a:off x="1043473" y="3735815"/>
                <a:ext cx="4740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generator presented in IW97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6DF3D1-07E0-A6E0-39AA-F96B4903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73" y="3735815"/>
                <a:ext cx="474096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5" grpId="0" animBg="1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we have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6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BFB1B-E81D-1A59-A4E1-92D30D9C5C40}"/>
              </a:ext>
            </a:extLst>
          </p:cNvPr>
          <p:cNvSpPr txBox="1"/>
          <p:nvPr/>
        </p:nvSpPr>
        <p:spPr>
          <a:xfrm>
            <a:off x="1300655" y="1862816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Cramér</a:t>
            </a:r>
            <a:endParaRPr lang="en-US" altLang="zh-CN" sz="2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A4C9F0-145A-C08B-FC64-01FCFA31A283}"/>
                  </a:ext>
                </a:extLst>
              </p:cNvPr>
              <p:cNvSpPr txBox="1"/>
              <p:nvPr/>
            </p:nvSpPr>
            <p:spPr>
              <a:xfrm>
                <a:off x="5418771" y="1865259"/>
                <a:ext cx="5328326" cy="10608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0.525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A4C9F0-145A-C08B-FC64-01FCFA31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1" y="1865259"/>
                <a:ext cx="5328326" cy="1060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C84E992-688F-FCA4-D572-FE15A0C17C71}"/>
              </a:ext>
            </a:extLst>
          </p:cNvPr>
          <p:cNvSpPr txBox="1"/>
          <p:nvPr/>
        </p:nvSpPr>
        <p:spPr>
          <a:xfrm>
            <a:off x="1300655" y="4459454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IW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A0F6E6-AAD6-72FC-07FB-4CAA68A89A13}"/>
                  </a:ext>
                </a:extLst>
              </p:cNvPr>
              <p:cNvSpPr txBox="1"/>
              <p:nvPr/>
            </p:nvSpPr>
            <p:spPr>
              <a:xfrm>
                <a:off x="5418770" y="4459454"/>
                <a:ext cx="5328328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exponential-size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A0F6E6-AAD6-72FC-07FB-4CAA68A8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0" y="4459454"/>
                <a:ext cx="532832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AA57716-737A-D320-525A-67EE94501992}"/>
              </a:ext>
            </a:extLst>
          </p:cNvPr>
          <p:cNvSpPr txBox="1"/>
          <p:nvPr/>
        </p:nvSpPr>
        <p:spPr>
          <a:xfrm>
            <a:off x="1300655" y="3092626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Mersenne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AD8243-8F90-F82D-588E-526CD5C550BD}"/>
                  </a:ext>
                </a:extLst>
              </p:cNvPr>
              <p:cNvSpPr txBox="1"/>
              <p:nvPr/>
            </p:nvSpPr>
            <p:spPr>
              <a:xfrm>
                <a:off x="5418770" y="3092626"/>
                <a:ext cx="5328327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there are infinitely many even perfect numbers,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Mersenne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and is correct infinitely often.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???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AD8243-8F90-F82D-588E-526CD5C5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0" y="3092626"/>
                <a:ext cx="532832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0C587-1182-6EA6-E1B0-2E56FBBE837B}"/>
                  </a:ext>
                </a:extLst>
              </p:cNvPr>
              <p:cNvSpPr txBox="1"/>
              <p:nvPr/>
            </p:nvSpPr>
            <p:spPr>
              <a:xfrm>
                <a:off x="1108704" y="5554912"/>
                <a:ext cx="4155150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find a prime in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provably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0C587-1182-6EA6-E1B0-2E56FBBE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04" y="5554912"/>
                <a:ext cx="41551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1950445-D198-4E01-767C-6BDD2F05192E}"/>
              </a:ext>
            </a:extLst>
          </p:cNvPr>
          <p:cNvSpPr txBox="1"/>
          <p:nvPr/>
        </p:nvSpPr>
        <p:spPr>
          <a:xfrm>
            <a:off x="6604449" y="5598433"/>
            <a:ext cx="4053042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Polymath 4: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tried to use number-theoretic techniques, but did not obtain unconditional improvement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7 / 25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920551" y="2397967"/>
                <a:ext cx="8350897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is, 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unconditionally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</a:t>
                </a:r>
                <a:r>
                  <a:rPr lang="en-US" altLang="zh-CN" sz="3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on 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infinitely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many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finds an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prime!</a:t>
                </a:r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51" y="2397967"/>
                <a:ext cx="8350897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6876396-57A1-449D-165B-1258F4AC60BE}"/>
              </a:ext>
            </a:extLst>
          </p:cNvPr>
          <p:cNvSpPr txBox="1"/>
          <p:nvPr/>
        </p:nvSpPr>
        <p:spPr>
          <a:xfrm>
            <a:off x="4478694" y="5090192"/>
            <a:ext cx="666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Next: what’s a 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algorithm?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1097F06-F108-48AD-73E6-053F51B51C97}"/>
              </a:ext>
            </a:extLst>
          </p:cNvPr>
          <p:cNvSpPr/>
          <p:nvPr/>
        </p:nvSpPr>
        <p:spPr>
          <a:xfrm>
            <a:off x="9825134" y="5408549"/>
            <a:ext cx="1894115" cy="81917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52738</TotalTime>
  <Words>2644</Words>
  <Application>Microsoft Office PowerPoint</Application>
  <PresentationFormat>宽屏</PresentationFormat>
  <Paragraphs>492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Arial</vt:lpstr>
      <vt:lpstr>Arial</vt:lpstr>
      <vt:lpstr>Cambria Math</vt:lpstr>
      <vt:lpstr>Consolas</vt:lpstr>
      <vt:lpstr>Office 主题​​</vt:lpstr>
      <vt:lpstr>Polynomial-Time Pseudodeterminstic Construction of Primes</vt:lpstr>
      <vt:lpstr>Primes &amp; Dense Properties</vt:lpstr>
      <vt:lpstr>Finding a prime</vt:lpstr>
      <vt:lpstr>Solution 1: Cramér</vt:lpstr>
      <vt:lpstr>Solution 2: Mersenne</vt:lpstr>
      <vt:lpstr>Dense Properties</vt:lpstr>
      <vt:lpstr>Solution 3: Impagliazzo-Wigderson</vt:lpstr>
      <vt:lpstr>What we have</vt:lpstr>
      <vt:lpstr>Our result</vt:lpstr>
      <vt:lpstr>Intermediate notion between deterministic and randomized algorithms</vt:lpstr>
      <vt:lpstr>Pseudodeterministic algorithms</vt:lpstr>
      <vt:lpstr>Our result</vt:lpstr>
      <vt:lpstr>Warm-Up: sub-exponential time</vt:lpstr>
      <vt:lpstr>Warm-up: Pseudodeterministic constructions in subexponential time</vt:lpstr>
      <vt:lpstr>Idea II: Win-win Analysis</vt:lpstr>
      <vt:lpstr>Idea I: Hardness vs Randomness</vt:lpstr>
      <vt:lpstr>Subexponential Time…?</vt:lpstr>
      <vt:lpstr>An iterated win-win analysis!</vt:lpstr>
      <vt:lpstr>The Chen-Tell generator: Scaled-down uniform hardness-randomness tradeoff</vt:lpstr>
      <vt:lpstr>The Chen-Tell generator (reconstructive version)</vt:lpstr>
      <vt:lpstr>Pseudodeterministic Constructions from Chen-Tell?</vt:lpstr>
      <vt:lpstr>Apply it again?</vt:lpstr>
      <vt:lpstr>… and again</vt:lpstr>
      <vt:lpstr>Each Iteration</vt:lpstr>
      <vt:lpstr>{n_i } vs {T_i }?</vt:lpstr>
      <vt:lpstr>Algorithm CLORS23</vt:lpstr>
      <vt:lpstr>Open Question: Circuit Lower Bounds for BPE^MCSP /_1?</vt:lpstr>
      <vt:lpstr>Bounded Relativization</vt:lpstr>
      <vt:lpstr>Summary</vt:lpstr>
      <vt:lpstr>Omitted Details: Shaltiel-Umans Generator</vt:lpstr>
      <vt:lpstr>Using SU in Chen-Tell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Poly-time pseudodeterministic construction of primes</dc:title>
  <dc:creator>Hanlin Ren</dc:creator>
  <cp:lastModifiedBy>Hanlin Ren</cp:lastModifiedBy>
  <cp:revision>2776</cp:revision>
  <dcterms:created xsi:type="dcterms:W3CDTF">2019-12-25T22:18:45Z</dcterms:created>
  <dcterms:modified xsi:type="dcterms:W3CDTF">2024-01-22T10:11:04Z</dcterms:modified>
</cp:coreProperties>
</file>